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4" r:id="rId1"/>
  </p:sldMasterIdLst>
  <p:notesMasterIdLst>
    <p:notesMasterId r:id="rId27"/>
  </p:notesMasterIdLst>
  <p:handoutMasterIdLst>
    <p:handoutMasterId r:id="rId28"/>
  </p:handoutMasterIdLst>
  <p:sldIdLst>
    <p:sldId id="406" r:id="rId2"/>
    <p:sldId id="696" r:id="rId3"/>
    <p:sldId id="691" r:id="rId4"/>
    <p:sldId id="694" r:id="rId5"/>
    <p:sldId id="678" r:id="rId6"/>
    <p:sldId id="677" r:id="rId7"/>
    <p:sldId id="700" r:id="rId8"/>
    <p:sldId id="685" r:id="rId9"/>
    <p:sldId id="680" r:id="rId10"/>
    <p:sldId id="679" r:id="rId11"/>
    <p:sldId id="681" r:id="rId12"/>
    <p:sldId id="683" r:id="rId13"/>
    <p:sldId id="682" r:id="rId14"/>
    <p:sldId id="695" r:id="rId15"/>
    <p:sldId id="684" r:id="rId16"/>
    <p:sldId id="701" r:id="rId17"/>
    <p:sldId id="688" r:id="rId18"/>
    <p:sldId id="686" r:id="rId19"/>
    <p:sldId id="689" r:id="rId20"/>
    <p:sldId id="690" r:id="rId21"/>
    <p:sldId id="699" r:id="rId22"/>
    <p:sldId id="687" r:id="rId23"/>
    <p:sldId id="698" r:id="rId24"/>
    <p:sldId id="674" r:id="rId25"/>
    <p:sldId id="581" r:id="rId26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p"/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p"/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p"/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p"/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p"/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BF2FF"/>
    <a:srgbClr val="FFE9E9"/>
    <a:srgbClr val="FF0000"/>
    <a:srgbClr val="0000CC"/>
    <a:srgbClr val="FFFF00"/>
    <a:srgbClr val="FFF5CC"/>
    <a:srgbClr val="E70000"/>
    <a:srgbClr val="CCFFCC"/>
    <a:srgbClr val="66CCFF"/>
    <a:srgbClr val="81A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589" autoAdjust="0"/>
  </p:normalViewPr>
  <p:slideViewPr>
    <p:cSldViewPr snapToGrid="0">
      <p:cViewPr varScale="1">
        <p:scale>
          <a:sx n="57" d="100"/>
          <a:sy n="57" d="100"/>
        </p:scale>
        <p:origin x="-98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86135EA8-B436-4839-96C6-2B32504897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2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C97A0D3A-D928-488F-A786-E47CE0E2F05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810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8191D9-4F85-455A-AD3E-E369F4036F02}" type="slidenum">
              <a:rPr lang="en-GB" smtClean="0"/>
              <a:pPr/>
              <a:t>1</a:t>
            </a:fld>
            <a:endParaRPr lang="en-GB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7A0D3A-D928-488F-A786-E47CE0E2F05D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33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Multilevel coarsening;</a:t>
            </a:r>
            <a:r>
              <a:rPr lang="en-US" baseline="0" dirty="0" smtClean="0"/>
              <a:t> visit all nodes of the graph and choose randomly one of the neighbors to combine. Sum the weights of edges and nodes. The results is </a:t>
            </a:r>
            <a:r>
              <a:rPr lang="en-US" baseline="0" dirty="0" err="1" smtClean="0"/>
              <a:t>Gm</a:t>
            </a:r>
            <a:endParaRPr lang="en-US" baseline="0" dirty="0" smtClean="0"/>
          </a:p>
          <a:p>
            <a:endParaRPr lang="en-US" sz="1200" i="1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k</a:t>
            </a:r>
            <a:r>
              <a:rPr lang="en-US" sz="120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-way partitioning of </a:t>
            </a:r>
            <a:r>
              <a:rPr lang="en-US" sz="1200" i="1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Gm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120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is computed using a multilevel bisection algorithm. Why don’t use coarsening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down to k? 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ven if we are able to coarsen the graph down to only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k </a:t>
            </a:r>
            <a:r>
              <a:rPr lang="en-US" sz="120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vertices, the weights of these vertices are likely to be quite different, making the initial partitioning highly unbalanced. </a:t>
            </a:r>
          </a:p>
          <a:p>
            <a:endParaRPr lang="en-US" baseline="0" dirty="0" smtClean="0"/>
          </a:p>
          <a:p>
            <a:r>
              <a:rPr lang="en-US" dirty="0" smtClean="0"/>
              <a:t>Un-coarsening: 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Note that, even if the partitioning of </a:t>
            </a:r>
            <a:r>
              <a:rPr lang="en-US" sz="1200" i="1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Gi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120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is at a local minima, 4 the projected partitioning of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Gi</a:t>
            </a:r>
            <a:r>
              <a:rPr lang="en-US" sz="120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−1 may not be at a local minima. Since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Gi</a:t>
            </a:r>
            <a:r>
              <a:rPr lang="en-US" sz="120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−1 is finer, it has more degrees of freedom that can be used to further improve the partitioning and thus decrease the edge-cut. Hence, it may still be possible to improve the projected partitioning of </a:t>
            </a:r>
            <a:r>
              <a:rPr lang="en-US" sz="1200" i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Gi</a:t>
            </a:r>
            <a:r>
              <a:rPr lang="en-US" sz="120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−1 by local refinement heuristics.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7A0D3A-D928-488F-A786-E47CE0E2F05D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4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combiners should only be enabled for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commutative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associative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operations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7A0D3A-D928-488F-A786-E47CE0E2F05D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447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64 </a:t>
            </a:r>
            <a:r>
              <a:rPr lang="en-US" dirty="0" err="1" smtClean="0"/>
              <a:t>Pes</a:t>
            </a:r>
            <a:r>
              <a:rPr lang="en-US" dirty="0" smtClean="0"/>
              <a:t>, the size</a:t>
            </a:r>
            <a:r>
              <a:rPr lang="en-US" baseline="0" dirty="0" smtClean="0"/>
              <a:t> of the input per processor becomes too small, so performance drops. Common problem in HPC. Must check weak scalability.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7A0D3A-D928-488F-A786-E47CE0E2F05D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433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7A0D3A-D928-488F-A786-E47CE0E2F05D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bg_foot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877" y="3948462"/>
            <a:ext cx="9073758" cy="2892260"/>
          </a:xfrm>
          <a:prstGeom prst="rect">
            <a:avLst/>
          </a:prstGeom>
        </p:spPr>
      </p:pic>
      <p:sp>
        <p:nvSpPr>
          <p:cNvPr id="2437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4038600"/>
            <a:ext cx="5029200" cy="2209800"/>
          </a:xfrm>
        </p:spPr>
        <p:txBody>
          <a:bodyPr/>
          <a:lstStyle>
            <a:lvl1pPr marL="0" indent="0">
              <a:defRPr sz="18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4372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228600" y="1143000"/>
            <a:ext cx="8229600" cy="1981200"/>
          </a:xfrm>
        </p:spPr>
        <p:txBody>
          <a:bodyPr anchor="ctr"/>
          <a:lstStyle>
            <a:lvl1pPr>
              <a:defRPr sz="4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ounded Rectangle 9"/>
          <p:cNvSpPr/>
          <p:nvPr userDrawn="1"/>
        </p:nvSpPr>
        <p:spPr bwMode="auto">
          <a:xfrm>
            <a:off x="258791" y="3148646"/>
            <a:ext cx="8635043" cy="146645"/>
          </a:xfrm>
          <a:prstGeom prst="roundRect">
            <a:avLst>
              <a:gd name="adj" fmla="val 5000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ounded Rectangle 10"/>
          <p:cNvSpPr/>
          <p:nvPr userDrawn="1"/>
        </p:nvSpPr>
        <p:spPr bwMode="auto">
          <a:xfrm>
            <a:off x="21945" y="28855"/>
            <a:ext cx="9093200" cy="6807200"/>
          </a:xfrm>
          <a:prstGeom prst="roundRect">
            <a:avLst>
              <a:gd name="adj" fmla="val 4315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0" y="0"/>
            <a:ext cx="7467600" cy="11398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88392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2696" name="Line 8"/>
          <p:cNvSpPr>
            <a:spLocks noChangeShapeType="1"/>
          </p:cNvSpPr>
          <p:nvPr/>
        </p:nvSpPr>
        <p:spPr bwMode="auto">
          <a:xfrm>
            <a:off x="98474" y="1143000"/>
            <a:ext cx="8954086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32" name="Picture 9" descr="rgb_sml_hrz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black">
          <a:xfrm>
            <a:off x="8031196" y="138256"/>
            <a:ext cx="918593" cy="88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ed Rectangle 13"/>
          <p:cNvSpPr/>
          <p:nvPr userDrawn="1"/>
        </p:nvSpPr>
        <p:spPr bwMode="auto">
          <a:xfrm>
            <a:off x="21945" y="28855"/>
            <a:ext cx="9093200" cy="6807200"/>
          </a:xfrm>
          <a:prstGeom prst="roundRect">
            <a:avLst>
              <a:gd name="adj" fmla="val 4315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7" name="Oval 16"/>
          <p:cNvSpPr/>
          <p:nvPr userDrawn="1"/>
        </p:nvSpPr>
        <p:spPr bwMode="auto">
          <a:xfrm>
            <a:off x="8845158" y="6558477"/>
            <a:ext cx="293173" cy="293173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494078" y="897135"/>
            <a:ext cx="649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None/>
            </a:pP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KAUST</a:t>
            </a:r>
            <a:endParaRPr lang="en-US" sz="14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8743720" y="6550026"/>
            <a:ext cx="499400" cy="276999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fld id="{EEC186B4-9521-8943-BFD3-EF8C02AC5282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4" r:id="rId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Impac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Impac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Impac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Impac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anonym.comp.nus.edu.sg/" TargetMode="External"/><Relationship Id="rId4" Type="http://schemas.openxmlformats.org/officeDocument/2006/relationships/image" Target="../media/image30.wmf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457861"/>
            <a:ext cx="8229600" cy="1667774"/>
          </a:xfrm>
        </p:spPr>
        <p:txBody>
          <a:bodyPr/>
          <a:lstStyle/>
          <a:p>
            <a:pPr eaLnBrk="1" hangingPunct="1"/>
            <a:r>
              <a:rPr lang="en-US" sz="48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Mizan</a:t>
            </a:r>
            <a:r>
              <a:rPr lang="en-US" sz="4800" dirty="0" smtClean="0"/>
              <a:t>: Optimizing Graph Mining in Large Parallel Systems</a:t>
            </a:r>
            <a:endParaRPr lang="en-GB" sz="48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0999" y="3592283"/>
            <a:ext cx="8417943" cy="1613094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dirty="0" smtClean="0"/>
              <a:t>Panos Kalnis</a:t>
            </a:r>
          </a:p>
          <a:p>
            <a:pPr algn="ctr" eaLnBrk="1" hangingPunct="1">
              <a:buNone/>
            </a:pPr>
            <a:endParaRPr lang="en-US" sz="800" dirty="0" smtClean="0"/>
          </a:p>
          <a:p>
            <a:pPr algn="ctr" eaLnBrk="1" hangingPunct="1">
              <a:buNone/>
            </a:pPr>
            <a:r>
              <a:rPr lang="en-US" dirty="0" smtClean="0"/>
              <a:t>King Abdullah University of Science and Technology (KAUST)</a:t>
            </a:r>
          </a:p>
          <a:p>
            <a:pPr algn="ctr" eaLnBrk="1" hangingPunct="1">
              <a:buNone/>
            </a:pPr>
            <a:endParaRPr lang="en-US" dirty="0"/>
          </a:p>
          <a:p>
            <a:pPr algn="ctr" eaLnBrk="1" hangingPunct="1">
              <a:buNone/>
            </a:pPr>
            <a:r>
              <a:rPr lang="en-US" sz="1600" dirty="0" smtClean="0"/>
              <a:t>H. </a:t>
            </a:r>
            <a:r>
              <a:rPr lang="en-US" sz="1600" dirty="0" err="1" smtClean="0"/>
              <a:t>Jamjoom</a:t>
            </a:r>
            <a:r>
              <a:rPr lang="en-US" sz="1600" dirty="0" smtClean="0"/>
              <a:t> (</a:t>
            </a:r>
            <a:r>
              <a:rPr lang="en-US" sz="1600" b="1" dirty="0" smtClean="0"/>
              <a:t>IBM Watson</a:t>
            </a:r>
            <a:r>
              <a:rPr lang="en-US" sz="1600" dirty="0" smtClean="0"/>
              <a:t>) and Z. </a:t>
            </a:r>
            <a:r>
              <a:rPr lang="en-US" sz="1600" dirty="0" err="1" smtClean="0"/>
              <a:t>Khayyat</a:t>
            </a:r>
            <a:r>
              <a:rPr lang="en-US" sz="1600" dirty="0" smtClean="0"/>
              <a:t>, K. </a:t>
            </a:r>
            <a:r>
              <a:rPr lang="en-US" sz="1600" dirty="0" err="1" smtClean="0"/>
              <a:t>Awara</a:t>
            </a:r>
            <a:r>
              <a:rPr lang="en-US" sz="1600" dirty="0" smtClean="0"/>
              <a:t> (</a:t>
            </a:r>
            <a:r>
              <a:rPr lang="en-US" sz="1600" b="1" dirty="0" smtClean="0"/>
              <a:t>KAUST</a:t>
            </a:r>
            <a:r>
              <a:rPr lang="en-US" sz="1600" dirty="0" smtClean="0"/>
              <a:t>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Graphs: Are they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Graphs are everywhere</a:t>
            </a:r>
          </a:p>
          <a:p>
            <a:pPr lvl="1"/>
            <a:r>
              <a:rPr lang="en-US" dirty="0" smtClean="0"/>
              <a:t>Internet </a:t>
            </a:r>
            <a:r>
              <a:rPr lang="en-US" dirty="0"/>
              <a:t>Web </a:t>
            </a:r>
            <a:r>
              <a:rPr lang="en-US" dirty="0" smtClean="0"/>
              <a:t>graph</a:t>
            </a:r>
            <a:endParaRPr lang="en-US" dirty="0"/>
          </a:p>
          <a:p>
            <a:pPr lvl="1"/>
            <a:r>
              <a:rPr lang="en-US" dirty="0" smtClean="0"/>
              <a:t>Social networks</a:t>
            </a:r>
          </a:p>
          <a:p>
            <a:pPr lvl="1"/>
            <a:r>
              <a:rPr lang="en-US" dirty="0" smtClean="0"/>
              <a:t>Biological networks</a:t>
            </a:r>
          </a:p>
          <a:p>
            <a:r>
              <a:rPr lang="en-US" dirty="0" smtClean="0"/>
              <a:t>Processing graphs</a:t>
            </a:r>
          </a:p>
          <a:p>
            <a:pPr lvl="1"/>
            <a:r>
              <a:rPr lang="en-US" dirty="0" smtClean="0"/>
              <a:t>Find patterns</a:t>
            </a:r>
            <a:r>
              <a:rPr lang="en-US" dirty="0"/>
              <a:t>, rules, </a:t>
            </a:r>
            <a:r>
              <a:rPr lang="en-US" dirty="0" smtClean="0"/>
              <a:t>anomalies</a:t>
            </a:r>
          </a:p>
          <a:p>
            <a:pPr lvl="1"/>
            <a:r>
              <a:rPr lang="en-US" dirty="0" smtClean="0"/>
              <a:t>Rank </a:t>
            </a:r>
            <a:r>
              <a:rPr lang="en-US" dirty="0"/>
              <a:t>web </a:t>
            </a:r>
            <a:r>
              <a:rPr lang="en-US" dirty="0" smtClean="0"/>
              <a:t>pages</a:t>
            </a:r>
          </a:p>
          <a:p>
            <a:pPr lvl="1"/>
            <a:r>
              <a:rPr lang="en-US" dirty="0" smtClean="0"/>
              <a:t>‘Viral</a:t>
            </a:r>
            <a:r>
              <a:rPr lang="en-US" dirty="0"/>
              <a:t>' or 'word-of-mouth' </a:t>
            </a:r>
            <a:r>
              <a:rPr lang="en-US" dirty="0" smtClean="0"/>
              <a:t>marketing</a:t>
            </a:r>
          </a:p>
          <a:p>
            <a:pPr lvl="1"/>
            <a:r>
              <a:rPr lang="en-US" dirty="0" smtClean="0"/>
              <a:t>Identify interactions among proteins</a:t>
            </a:r>
          </a:p>
          <a:p>
            <a:pPr lvl="1"/>
            <a:r>
              <a:rPr lang="en-US" dirty="0" smtClean="0"/>
              <a:t>Computer security</a:t>
            </a:r>
            <a:r>
              <a:rPr lang="en-US" dirty="0"/>
              <a:t>: </a:t>
            </a:r>
            <a:r>
              <a:rPr lang="en-US" dirty="0" smtClean="0"/>
              <a:t>anomalies in email traffic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714" y="1210734"/>
            <a:ext cx="2461376" cy="242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9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Research in </a:t>
            </a:r>
            <a:r>
              <a:rPr lang="en-US" dirty="0" err="1" smtClean="0"/>
              <a:t>InfoCloud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9538"/>
            <a:ext cx="7490772" cy="4751387"/>
          </a:xfrm>
        </p:spPr>
        <p:txBody>
          <a:bodyPr/>
          <a:lstStyle/>
          <a:p>
            <a:r>
              <a:rPr lang="en-US" sz="2400" dirty="0" smtClean="0">
                <a:solidFill>
                  <a:srgbClr val="666699"/>
                </a:solidFill>
              </a:rPr>
              <a:t>FD</a:t>
            </a:r>
            <a:r>
              <a:rPr lang="en-US" sz="2400" baseline="30000" dirty="0" smtClean="0">
                <a:solidFill>
                  <a:srgbClr val="666699"/>
                </a:solidFill>
              </a:rPr>
              <a:t>3</a:t>
            </a:r>
            <a:r>
              <a:rPr lang="en-US" sz="2400" dirty="0" smtClean="0">
                <a:solidFill>
                  <a:srgbClr val="666699"/>
                </a:solidFill>
              </a:rPr>
              <a:t>: </a:t>
            </a:r>
            <a:r>
              <a:rPr lang="en-US" sz="2400" dirty="0" smtClean="0"/>
              <a:t>RDF query engine</a:t>
            </a:r>
          </a:p>
          <a:p>
            <a:pPr lvl="1"/>
            <a:r>
              <a:rPr lang="en-US" sz="2000" dirty="0" smtClean="0"/>
              <a:t>Distributed</a:t>
            </a:r>
          </a:p>
          <a:p>
            <a:pPr lvl="1"/>
            <a:r>
              <a:rPr lang="en-US" sz="2000" dirty="0" smtClean="0"/>
              <a:t>On-the-fly placement and indexing</a:t>
            </a:r>
          </a:p>
          <a:p>
            <a:pPr lvl="1"/>
            <a:endParaRPr lang="en-US" sz="2000" dirty="0" smtClean="0"/>
          </a:p>
          <a:p>
            <a:r>
              <a:rPr lang="en-US" sz="2400" dirty="0" err="1" smtClean="0">
                <a:solidFill>
                  <a:srgbClr val="666699"/>
                </a:solidFill>
              </a:rPr>
              <a:t>GraMi</a:t>
            </a:r>
            <a:r>
              <a:rPr lang="en-US" sz="2400" dirty="0" smtClean="0">
                <a:solidFill>
                  <a:srgbClr val="666699"/>
                </a:solidFill>
              </a:rPr>
              <a:t>: </a:t>
            </a:r>
            <a:r>
              <a:rPr lang="en-US" sz="2400" dirty="0" smtClean="0"/>
              <a:t>Graph mining</a:t>
            </a:r>
          </a:p>
          <a:p>
            <a:pPr lvl="1"/>
            <a:r>
              <a:rPr lang="en-US" sz="2000" dirty="0" smtClean="0"/>
              <a:t>E.g., find frequent </a:t>
            </a:r>
            <a:r>
              <a:rPr lang="en-US" sz="2000" dirty="0" err="1" smtClean="0"/>
              <a:t>subgraphs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sz="2400" dirty="0" err="1" smtClean="0">
                <a:solidFill>
                  <a:srgbClr val="666699"/>
                </a:solidFill>
              </a:rPr>
              <a:t>Mizan</a:t>
            </a:r>
            <a:endParaRPr lang="en-US" sz="2400" dirty="0">
              <a:solidFill>
                <a:srgbClr val="666699"/>
              </a:solidFill>
            </a:endParaRPr>
          </a:p>
          <a:p>
            <a:pPr lvl="1"/>
            <a:r>
              <a:rPr lang="en-US" sz="2000" dirty="0" smtClean="0"/>
              <a:t>Framework for executing graph algorithms</a:t>
            </a:r>
          </a:p>
          <a:p>
            <a:pPr lvl="1"/>
            <a:r>
              <a:rPr lang="en-US" sz="2000" dirty="0" smtClean="0"/>
              <a:t>Distributed, large-scale </a:t>
            </a:r>
          </a:p>
          <a:p>
            <a:endParaRPr lang="en-US" sz="2400" dirty="0" smtClean="0"/>
          </a:p>
          <a:p>
            <a:r>
              <a:rPr lang="en-US" sz="2400" dirty="0" smtClean="0"/>
              <a:t>GOAL: Graph DBMS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6469208" y="1258218"/>
            <a:ext cx="2498032" cy="1796802"/>
            <a:chOff x="5549576" y="1323912"/>
            <a:chExt cx="2498032" cy="1796802"/>
          </a:xfrm>
        </p:grpSpPr>
        <p:sp>
          <p:nvSpPr>
            <p:cNvPr id="5" name="TextBox 4"/>
            <p:cNvSpPr txBox="1"/>
            <p:nvPr/>
          </p:nvSpPr>
          <p:spPr>
            <a:xfrm>
              <a:off x="5627076" y="1445229"/>
              <a:ext cx="712492" cy="307777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 err="1" smtClean="0"/>
                <a:t>Panos</a:t>
              </a:r>
              <a:endParaRPr lang="en-US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16557" y="1466244"/>
              <a:ext cx="1031051" cy="307777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 smtClean="0"/>
                <a:t>professor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36981" y="2024630"/>
              <a:ext cx="800219" cy="307777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 smtClean="0"/>
                <a:t>KAUST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49576" y="2331192"/>
              <a:ext cx="761747" cy="307777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 smtClean="0"/>
                <a:t>Yasser</a:t>
              </a:r>
              <a:endParaRPr lang="en-US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08553" y="2812937"/>
              <a:ext cx="877163" cy="307777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/>
                <a:t>s</a:t>
              </a:r>
              <a:r>
                <a:rPr lang="en-US" sz="1400" dirty="0" smtClean="0"/>
                <a:t>tudent</a:t>
              </a:r>
              <a:endParaRPr lang="en-US" sz="1400" dirty="0"/>
            </a:p>
          </p:txBody>
        </p:sp>
        <p:cxnSp>
          <p:nvCxnSpPr>
            <p:cNvPr id="12" name="Straight Arrow Connector 11"/>
            <p:cNvCxnSpPr>
              <a:stCxn id="5" idx="3"/>
              <a:endCxn id="7" idx="1"/>
            </p:cNvCxnSpPr>
            <p:nvPr/>
          </p:nvCxnSpPr>
          <p:spPr bwMode="auto">
            <a:xfrm>
              <a:off x="6339568" y="1599118"/>
              <a:ext cx="676989" cy="21015"/>
            </a:xfrm>
            <a:prstGeom prst="straightConnector1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/>
            <p:cNvCxnSpPr>
              <a:stCxn id="5" idx="2"/>
              <a:endCxn id="8" idx="0"/>
            </p:cNvCxnSpPr>
            <p:nvPr/>
          </p:nvCxnSpPr>
          <p:spPr bwMode="auto">
            <a:xfrm>
              <a:off x="5983322" y="1753006"/>
              <a:ext cx="1553769" cy="271624"/>
            </a:xfrm>
            <a:prstGeom prst="straightConnector1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stCxn id="9" idx="3"/>
              <a:endCxn id="8" idx="1"/>
            </p:cNvCxnSpPr>
            <p:nvPr/>
          </p:nvCxnSpPr>
          <p:spPr bwMode="auto">
            <a:xfrm flipV="1">
              <a:off x="6311323" y="2178519"/>
              <a:ext cx="825658" cy="306562"/>
            </a:xfrm>
            <a:prstGeom prst="straightConnector1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9" idx="2"/>
              <a:endCxn id="10" idx="1"/>
            </p:cNvCxnSpPr>
            <p:nvPr/>
          </p:nvCxnSpPr>
          <p:spPr bwMode="auto">
            <a:xfrm>
              <a:off x="5930450" y="2638969"/>
              <a:ext cx="878103" cy="327857"/>
            </a:xfrm>
            <a:prstGeom prst="straightConnector1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TextBox 21"/>
            <p:cNvSpPr txBox="1"/>
            <p:nvPr/>
          </p:nvSpPr>
          <p:spPr>
            <a:xfrm>
              <a:off x="6163511" y="2660537"/>
              <a:ext cx="4667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 err="1" smtClean="0"/>
                <a:t>isA</a:t>
              </a:r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425387" y="1323912"/>
              <a:ext cx="4667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 err="1" smtClean="0"/>
                <a:t>isA</a:t>
              </a:r>
              <a:endParaRPr lang="en-US" sz="14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26862" y="1685218"/>
              <a:ext cx="7169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 smtClean="0"/>
                <a:t>works</a:t>
              </a:r>
              <a:endParaRPr lang="en-US" sz="14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316777" y="2124051"/>
              <a:ext cx="8258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dirty="0" smtClean="0"/>
                <a:t>studies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37157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" y="0"/>
            <a:ext cx="7701777" cy="1139825"/>
          </a:xfrm>
        </p:spPr>
        <p:txBody>
          <a:bodyPr/>
          <a:lstStyle/>
          <a:p>
            <a:r>
              <a:rPr lang="en-US" dirty="0" smtClean="0"/>
              <a:t>Existing Graph-processing 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Map-Reduce based</a:t>
            </a:r>
          </a:p>
          <a:p>
            <a:pPr lvl="1"/>
            <a:r>
              <a:rPr lang="en-US" dirty="0" smtClean="0"/>
              <a:t>HADI, Pegasus</a:t>
            </a:r>
          </a:p>
          <a:p>
            <a:pPr lvl="1"/>
            <a:endParaRPr lang="en-US" dirty="0"/>
          </a:p>
          <a:p>
            <a:r>
              <a:rPr lang="en-US" dirty="0" smtClean="0"/>
              <a:t>Message passing</a:t>
            </a:r>
          </a:p>
          <a:p>
            <a:pPr lvl="1"/>
            <a:r>
              <a:rPr lang="en-US" dirty="0" err="1" smtClean="0"/>
              <a:t>Pregel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/>
              <a:t>Specialized graph engines</a:t>
            </a:r>
          </a:p>
          <a:p>
            <a:pPr lvl="1"/>
            <a:r>
              <a:rPr lang="en-US" dirty="0"/>
              <a:t>Parallel Boost Graph Library (</a:t>
            </a:r>
            <a:r>
              <a:rPr lang="en-US" dirty="0" err="1"/>
              <a:t>pBGL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604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PageRank with Map-Reduce</a:t>
            </a:r>
            <a:endParaRPr lang="en-US" dirty="0"/>
          </a:p>
        </p:txBody>
      </p:sp>
      <p:grpSp>
        <p:nvGrpSpPr>
          <p:cNvPr id="62" name="Group 61"/>
          <p:cNvGrpSpPr/>
          <p:nvPr/>
        </p:nvGrpSpPr>
        <p:grpSpPr>
          <a:xfrm>
            <a:off x="666781" y="1292173"/>
            <a:ext cx="1183011" cy="1074133"/>
            <a:chOff x="1723421" y="1505533"/>
            <a:chExt cx="1183011" cy="1074133"/>
          </a:xfrm>
        </p:grpSpPr>
        <p:grpSp>
          <p:nvGrpSpPr>
            <p:cNvPr id="7" name="Group 6"/>
            <p:cNvGrpSpPr/>
            <p:nvPr/>
          </p:nvGrpSpPr>
          <p:grpSpPr>
            <a:xfrm>
              <a:off x="2174779" y="2296909"/>
              <a:ext cx="283023" cy="282757"/>
              <a:chOff x="1640418" y="1727867"/>
              <a:chExt cx="283023" cy="282757"/>
            </a:xfrm>
          </p:grpSpPr>
          <p:sp>
            <p:nvSpPr>
              <p:cNvPr id="4" name="Oval 3"/>
              <p:cNvSpPr/>
              <p:nvPr/>
            </p:nvSpPr>
            <p:spPr bwMode="auto">
              <a:xfrm>
                <a:off x="1640418" y="1735668"/>
                <a:ext cx="274956" cy="27495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640942" y="1727867"/>
                <a:ext cx="2824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sz="1200" dirty="0" smtClean="0"/>
                  <a:t>1</a:t>
                </a:r>
                <a:endParaRPr lang="en-US" sz="1200" dirty="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1813637" y="1505533"/>
              <a:ext cx="283023" cy="282757"/>
              <a:chOff x="1640418" y="1727867"/>
              <a:chExt cx="283023" cy="282757"/>
            </a:xfrm>
          </p:grpSpPr>
          <p:sp>
            <p:nvSpPr>
              <p:cNvPr id="9" name="Oval 8"/>
              <p:cNvSpPr/>
              <p:nvPr/>
            </p:nvSpPr>
            <p:spPr bwMode="auto">
              <a:xfrm>
                <a:off x="1640418" y="1735668"/>
                <a:ext cx="274956" cy="27495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640942" y="1727867"/>
                <a:ext cx="2824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sz="1200" dirty="0" smtClean="0"/>
                  <a:t>2</a:t>
                </a:r>
                <a:endParaRPr lang="en-US" sz="1200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723421" y="1991300"/>
              <a:ext cx="283023" cy="282757"/>
              <a:chOff x="1640418" y="1727867"/>
              <a:chExt cx="283023" cy="282757"/>
            </a:xfrm>
          </p:grpSpPr>
          <p:sp>
            <p:nvSpPr>
              <p:cNvPr id="12" name="Oval 11"/>
              <p:cNvSpPr/>
              <p:nvPr/>
            </p:nvSpPr>
            <p:spPr bwMode="auto">
              <a:xfrm>
                <a:off x="1640418" y="1735668"/>
                <a:ext cx="274956" cy="27495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640942" y="1727867"/>
                <a:ext cx="2824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sz="1200" dirty="0" smtClean="0"/>
                  <a:t>3</a:t>
                </a:r>
                <a:endParaRPr lang="en-US" sz="1200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2618650" y="1998239"/>
              <a:ext cx="287782" cy="282757"/>
              <a:chOff x="1640418" y="1727867"/>
              <a:chExt cx="287782" cy="282757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640942" y="1727867"/>
                <a:ext cx="2872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sz="1200" dirty="0" smtClean="0"/>
                  <a:t>4</a:t>
                </a:r>
                <a:endParaRPr lang="en-US" sz="1200" dirty="0"/>
              </a:p>
            </p:txBody>
          </p:sp>
          <p:sp>
            <p:nvSpPr>
              <p:cNvPr id="15" name="Oval 14"/>
              <p:cNvSpPr/>
              <p:nvPr/>
            </p:nvSpPr>
            <p:spPr bwMode="auto">
              <a:xfrm>
                <a:off x="1640418" y="1735668"/>
                <a:ext cx="274956" cy="27495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cxnSp>
          <p:nvCxnSpPr>
            <p:cNvPr id="21" name="Straight Arrow Connector 20"/>
            <p:cNvCxnSpPr>
              <a:stCxn id="12" idx="5"/>
              <a:endCxn id="4" idx="2"/>
            </p:cNvCxnSpPr>
            <p:nvPr/>
          </p:nvCxnSpPr>
          <p:spPr bwMode="auto">
            <a:xfrm>
              <a:off x="1958111" y="2233791"/>
              <a:ext cx="216668" cy="208397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25" name="Straight Arrow Connector 24"/>
            <p:cNvCxnSpPr>
              <a:stCxn id="9" idx="5"/>
              <a:endCxn id="4" idx="1"/>
            </p:cNvCxnSpPr>
            <p:nvPr/>
          </p:nvCxnSpPr>
          <p:spPr bwMode="auto">
            <a:xfrm>
              <a:off x="2048327" y="1748024"/>
              <a:ext cx="166718" cy="596952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32" name="Straight Arrow Connector 31"/>
            <p:cNvCxnSpPr>
              <a:stCxn id="9" idx="4"/>
              <a:endCxn id="13" idx="0"/>
            </p:cNvCxnSpPr>
            <p:nvPr/>
          </p:nvCxnSpPr>
          <p:spPr bwMode="auto">
            <a:xfrm flipH="1">
              <a:off x="1865195" y="1788290"/>
              <a:ext cx="85920" cy="203010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35" name="Straight Arrow Connector 34"/>
            <p:cNvCxnSpPr>
              <a:stCxn id="15" idx="3"/>
              <a:endCxn id="4" idx="6"/>
            </p:cNvCxnSpPr>
            <p:nvPr/>
          </p:nvCxnSpPr>
          <p:spPr bwMode="auto">
            <a:xfrm flipH="1">
              <a:off x="2449735" y="2240730"/>
              <a:ext cx="209181" cy="201458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39" name="Straight Arrow Connector 38"/>
            <p:cNvCxnSpPr>
              <a:stCxn id="53" idx="2"/>
              <a:endCxn id="4" idx="7"/>
            </p:cNvCxnSpPr>
            <p:nvPr/>
          </p:nvCxnSpPr>
          <p:spPr bwMode="auto">
            <a:xfrm flipH="1">
              <a:off x="2409469" y="1872982"/>
              <a:ext cx="121688" cy="471994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grpSp>
          <p:nvGrpSpPr>
            <p:cNvPr id="52" name="Group 51"/>
            <p:cNvGrpSpPr/>
            <p:nvPr/>
          </p:nvGrpSpPr>
          <p:grpSpPr>
            <a:xfrm>
              <a:off x="2387004" y="1595983"/>
              <a:ext cx="287782" cy="282757"/>
              <a:chOff x="1640418" y="1727867"/>
              <a:chExt cx="287782" cy="282757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1640942" y="1727867"/>
                <a:ext cx="2872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sz="1200" dirty="0" smtClean="0"/>
                  <a:t>5</a:t>
                </a:r>
                <a:endParaRPr lang="en-US" sz="1200" dirty="0"/>
              </a:p>
            </p:txBody>
          </p:sp>
          <p:sp>
            <p:nvSpPr>
              <p:cNvPr id="54" name="Oval 53"/>
              <p:cNvSpPr/>
              <p:nvPr/>
            </p:nvSpPr>
            <p:spPr bwMode="auto">
              <a:xfrm>
                <a:off x="1640418" y="1735668"/>
                <a:ext cx="274956" cy="27495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</p:grp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64021"/>
              </p:ext>
            </p:extLst>
          </p:nvPr>
        </p:nvGraphicFramePr>
        <p:xfrm>
          <a:off x="304800" y="2616200"/>
          <a:ext cx="924560" cy="1854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108160"/>
              </p:ext>
            </p:extLst>
          </p:nvPr>
        </p:nvGraphicFramePr>
        <p:xfrm>
          <a:off x="304800" y="4465320"/>
          <a:ext cx="924560" cy="18542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5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6" name="Group 65"/>
          <p:cNvGrpSpPr/>
          <p:nvPr/>
        </p:nvGrpSpPr>
        <p:grpSpPr>
          <a:xfrm>
            <a:off x="1280160" y="2631440"/>
            <a:ext cx="631123" cy="1066800"/>
            <a:chOff x="1280160" y="2631440"/>
            <a:chExt cx="631123" cy="1066800"/>
          </a:xfrm>
        </p:grpSpPr>
        <p:sp>
          <p:nvSpPr>
            <p:cNvPr id="64" name="TextBox 63"/>
            <p:cNvSpPr txBox="1"/>
            <p:nvPr/>
          </p:nvSpPr>
          <p:spPr>
            <a:xfrm rot="16200000">
              <a:off x="1270001" y="2987040"/>
              <a:ext cx="9132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Map-1</a:t>
              </a:r>
              <a:endParaRPr lang="en-US" dirty="0"/>
            </a:p>
          </p:txBody>
        </p:sp>
        <p:sp>
          <p:nvSpPr>
            <p:cNvPr id="65" name="Right Brace 64"/>
            <p:cNvSpPr/>
            <p:nvPr/>
          </p:nvSpPr>
          <p:spPr bwMode="auto">
            <a:xfrm>
              <a:off x="1280160" y="2631440"/>
              <a:ext cx="284480" cy="1066800"/>
            </a:xfrm>
            <a:prstGeom prst="rightBrac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290320" y="3749040"/>
            <a:ext cx="631123" cy="1066800"/>
            <a:chOff x="1280160" y="2631440"/>
            <a:chExt cx="631123" cy="1066800"/>
          </a:xfrm>
        </p:grpSpPr>
        <p:sp>
          <p:nvSpPr>
            <p:cNvPr id="68" name="TextBox 67"/>
            <p:cNvSpPr txBox="1"/>
            <p:nvPr/>
          </p:nvSpPr>
          <p:spPr>
            <a:xfrm rot="16200000">
              <a:off x="1270001" y="2987040"/>
              <a:ext cx="9132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Map-2</a:t>
              </a:r>
              <a:endParaRPr lang="en-US" dirty="0"/>
            </a:p>
          </p:txBody>
        </p:sp>
        <p:sp>
          <p:nvSpPr>
            <p:cNvPr id="69" name="Right Brace 68"/>
            <p:cNvSpPr/>
            <p:nvPr/>
          </p:nvSpPr>
          <p:spPr bwMode="auto">
            <a:xfrm>
              <a:off x="1280160" y="2631440"/>
              <a:ext cx="284480" cy="1066800"/>
            </a:xfrm>
            <a:prstGeom prst="rightBrac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290320" y="4846320"/>
            <a:ext cx="631123" cy="1493520"/>
            <a:chOff x="1280160" y="2631440"/>
            <a:chExt cx="631123" cy="1066800"/>
          </a:xfrm>
        </p:grpSpPr>
        <p:sp>
          <p:nvSpPr>
            <p:cNvPr id="71" name="TextBox 70"/>
            <p:cNvSpPr txBox="1"/>
            <p:nvPr/>
          </p:nvSpPr>
          <p:spPr>
            <a:xfrm rot="16200000">
              <a:off x="1400463" y="2987040"/>
              <a:ext cx="652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Map-3</a:t>
              </a:r>
              <a:endParaRPr lang="en-US" dirty="0"/>
            </a:p>
          </p:txBody>
        </p:sp>
        <p:sp>
          <p:nvSpPr>
            <p:cNvPr id="72" name="Right Brace 71"/>
            <p:cNvSpPr/>
            <p:nvPr/>
          </p:nvSpPr>
          <p:spPr bwMode="auto">
            <a:xfrm>
              <a:off x="1280160" y="2631440"/>
              <a:ext cx="284480" cy="1066800"/>
            </a:xfrm>
            <a:prstGeom prst="rightBrac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aphicFrame>
        <p:nvGraphicFramePr>
          <p:cNvPr id="74" name="Table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136884"/>
              </p:ext>
            </p:extLst>
          </p:nvPr>
        </p:nvGraphicFramePr>
        <p:xfrm>
          <a:off x="2548701" y="1798980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5" name="Table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836339"/>
              </p:ext>
            </p:extLst>
          </p:nvPr>
        </p:nvGraphicFramePr>
        <p:xfrm>
          <a:off x="2548287" y="3696869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6" name="Table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587920"/>
              </p:ext>
            </p:extLst>
          </p:nvPr>
        </p:nvGraphicFramePr>
        <p:xfrm>
          <a:off x="2548287" y="2169508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7" name="Table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765042"/>
              </p:ext>
            </p:extLst>
          </p:nvPr>
        </p:nvGraphicFramePr>
        <p:xfrm>
          <a:off x="2546006" y="5596804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8" name="Table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379855"/>
              </p:ext>
            </p:extLst>
          </p:nvPr>
        </p:nvGraphicFramePr>
        <p:xfrm>
          <a:off x="2548494" y="4067605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879727"/>
              </p:ext>
            </p:extLst>
          </p:nvPr>
        </p:nvGraphicFramePr>
        <p:xfrm>
          <a:off x="2549115" y="2538172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0" name="Table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617069"/>
              </p:ext>
            </p:extLst>
          </p:nvPr>
        </p:nvGraphicFramePr>
        <p:xfrm>
          <a:off x="2548701" y="4442695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6223"/>
              </p:ext>
            </p:extLst>
          </p:nvPr>
        </p:nvGraphicFramePr>
        <p:xfrm>
          <a:off x="2548909" y="2908700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664563"/>
              </p:ext>
            </p:extLst>
          </p:nvPr>
        </p:nvGraphicFramePr>
        <p:xfrm>
          <a:off x="2546627" y="5966503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5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3" name="Table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899702"/>
              </p:ext>
            </p:extLst>
          </p:nvPr>
        </p:nvGraphicFramePr>
        <p:xfrm>
          <a:off x="2544761" y="4815920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5" name="Group 94"/>
          <p:cNvGrpSpPr/>
          <p:nvPr/>
        </p:nvGrpSpPr>
        <p:grpSpPr>
          <a:xfrm>
            <a:off x="3000478" y="1436699"/>
            <a:ext cx="1277824" cy="4151970"/>
            <a:chOff x="3000478" y="1436699"/>
            <a:chExt cx="1277824" cy="4151970"/>
          </a:xfrm>
        </p:grpSpPr>
        <p:sp>
          <p:nvSpPr>
            <p:cNvPr id="84" name="TextBox 83"/>
            <p:cNvSpPr txBox="1"/>
            <p:nvPr/>
          </p:nvSpPr>
          <p:spPr>
            <a:xfrm>
              <a:off x="3002029" y="1436699"/>
              <a:ext cx="1276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Reduce-1</a:t>
              </a:r>
              <a:endParaRPr 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000479" y="3333666"/>
              <a:ext cx="1276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Reduce-2</a:t>
              </a:r>
              <a:endParaRPr lang="en-US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000478" y="5219337"/>
              <a:ext cx="1276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Reduce-3</a:t>
              </a:r>
              <a:endParaRPr lang="en-US" dirty="0"/>
            </a:p>
          </p:txBody>
        </p:sp>
      </p:grpSp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710562"/>
              </p:ext>
            </p:extLst>
          </p:nvPr>
        </p:nvGraphicFramePr>
        <p:xfrm>
          <a:off x="4293130" y="1741305"/>
          <a:ext cx="924560" cy="11125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453319"/>
              </p:ext>
            </p:extLst>
          </p:nvPr>
        </p:nvGraphicFramePr>
        <p:xfrm>
          <a:off x="4293130" y="2972762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476180"/>
              </p:ext>
            </p:extLst>
          </p:nvPr>
        </p:nvGraphicFramePr>
        <p:xfrm>
          <a:off x="4293130" y="3716768"/>
          <a:ext cx="924560" cy="74168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63397"/>
              </p:ext>
            </p:extLst>
          </p:nvPr>
        </p:nvGraphicFramePr>
        <p:xfrm>
          <a:off x="4293130" y="4589050"/>
          <a:ext cx="924560" cy="74168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4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514889"/>
              </p:ext>
            </p:extLst>
          </p:nvPr>
        </p:nvGraphicFramePr>
        <p:xfrm>
          <a:off x="4293131" y="5628093"/>
          <a:ext cx="924560" cy="74168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v</a:t>
                      </a:r>
                      <a:r>
                        <a:rPr lang="en-US" baseline="-25000" dirty="0" smtClean="0">
                          <a:solidFill>
                            <a:srgbClr val="0000FF"/>
                          </a:solidFill>
                        </a:rPr>
                        <a:t>5</a:t>
                      </a:r>
                      <a:endParaRPr lang="en-US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5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6" name="TextBox 95"/>
          <p:cNvSpPr txBox="1"/>
          <p:nvPr/>
        </p:nvSpPr>
        <p:spPr>
          <a:xfrm>
            <a:off x="4284948" y="1167318"/>
            <a:ext cx="1051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400" b="1" dirty="0" smtClean="0">
                <a:solidFill>
                  <a:schemeClr val="tx2"/>
                </a:solidFill>
              </a:rPr>
              <a:t>Write on </a:t>
            </a:r>
            <a:br>
              <a:rPr lang="en-US" sz="1400" b="1" dirty="0" smtClean="0">
                <a:solidFill>
                  <a:schemeClr val="tx2"/>
                </a:solidFill>
              </a:rPr>
            </a:br>
            <a:r>
              <a:rPr lang="en-US" sz="1400" b="1" dirty="0" smtClean="0">
                <a:solidFill>
                  <a:schemeClr val="tx2"/>
                </a:solidFill>
              </a:rPr>
              <a:t>HDFS</a:t>
            </a:r>
            <a:endParaRPr lang="en-US" sz="1400" b="1" dirty="0">
              <a:solidFill>
                <a:schemeClr val="tx2"/>
              </a:solidFill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5358291" y="1744797"/>
            <a:ext cx="631123" cy="1066800"/>
            <a:chOff x="1280160" y="2631440"/>
            <a:chExt cx="631123" cy="1066800"/>
          </a:xfrm>
        </p:grpSpPr>
        <p:sp>
          <p:nvSpPr>
            <p:cNvPr id="99" name="TextBox 98"/>
            <p:cNvSpPr txBox="1"/>
            <p:nvPr/>
          </p:nvSpPr>
          <p:spPr>
            <a:xfrm rot="16200000">
              <a:off x="1270001" y="2987040"/>
              <a:ext cx="9132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Map-1</a:t>
              </a:r>
              <a:endParaRPr lang="en-US" dirty="0"/>
            </a:p>
          </p:txBody>
        </p:sp>
        <p:sp>
          <p:nvSpPr>
            <p:cNvPr id="100" name="Right Brace 99"/>
            <p:cNvSpPr/>
            <p:nvPr/>
          </p:nvSpPr>
          <p:spPr bwMode="auto">
            <a:xfrm>
              <a:off x="1280160" y="2631440"/>
              <a:ext cx="284480" cy="1066800"/>
            </a:xfrm>
            <a:prstGeom prst="rightBrac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115156"/>
              </p:ext>
            </p:extLst>
          </p:nvPr>
        </p:nvGraphicFramePr>
        <p:xfrm>
          <a:off x="6555139" y="1872452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3653"/>
              </p:ext>
            </p:extLst>
          </p:nvPr>
        </p:nvGraphicFramePr>
        <p:xfrm>
          <a:off x="6554189" y="4288815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02230"/>
              </p:ext>
            </p:extLst>
          </p:nvPr>
        </p:nvGraphicFramePr>
        <p:xfrm>
          <a:off x="6555140" y="2244528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5" name="Group 104"/>
          <p:cNvGrpSpPr/>
          <p:nvPr/>
        </p:nvGrpSpPr>
        <p:grpSpPr>
          <a:xfrm>
            <a:off x="5352933" y="2962133"/>
            <a:ext cx="631122" cy="1494827"/>
            <a:chOff x="1280160" y="2631440"/>
            <a:chExt cx="631122" cy="1066800"/>
          </a:xfrm>
        </p:grpSpPr>
        <p:sp>
          <p:nvSpPr>
            <p:cNvPr id="106" name="TextBox 105"/>
            <p:cNvSpPr txBox="1"/>
            <p:nvPr/>
          </p:nvSpPr>
          <p:spPr>
            <a:xfrm rot="16200000">
              <a:off x="1402458" y="2987040"/>
              <a:ext cx="648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Map-2</a:t>
              </a:r>
              <a:endParaRPr lang="en-US" dirty="0"/>
            </a:p>
          </p:txBody>
        </p:sp>
        <p:sp>
          <p:nvSpPr>
            <p:cNvPr id="107" name="Right Brace 106"/>
            <p:cNvSpPr/>
            <p:nvPr/>
          </p:nvSpPr>
          <p:spPr bwMode="auto">
            <a:xfrm>
              <a:off x="1280160" y="2631440"/>
              <a:ext cx="284480" cy="1066800"/>
            </a:xfrm>
            <a:prstGeom prst="rightBrac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51832"/>
              </p:ext>
            </p:extLst>
          </p:nvPr>
        </p:nvGraphicFramePr>
        <p:xfrm>
          <a:off x="6554512" y="2617800"/>
          <a:ext cx="924560" cy="64008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792016"/>
              </p:ext>
            </p:extLst>
          </p:nvPr>
        </p:nvGraphicFramePr>
        <p:xfrm>
          <a:off x="6554512" y="4660866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10" name="Group 109"/>
          <p:cNvGrpSpPr/>
          <p:nvPr/>
        </p:nvGrpSpPr>
        <p:grpSpPr>
          <a:xfrm>
            <a:off x="5339688" y="4589669"/>
            <a:ext cx="631121" cy="1776290"/>
            <a:chOff x="1280160" y="2631440"/>
            <a:chExt cx="631121" cy="1066800"/>
          </a:xfrm>
        </p:grpSpPr>
        <p:sp>
          <p:nvSpPr>
            <p:cNvPr id="111" name="TextBox 110"/>
            <p:cNvSpPr txBox="1"/>
            <p:nvPr/>
          </p:nvSpPr>
          <p:spPr>
            <a:xfrm rot="16200000">
              <a:off x="1452382" y="2987040"/>
              <a:ext cx="548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Map-3</a:t>
              </a:r>
              <a:endParaRPr lang="en-US" dirty="0"/>
            </a:p>
          </p:txBody>
        </p:sp>
        <p:sp>
          <p:nvSpPr>
            <p:cNvPr id="112" name="Right Brace 111"/>
            <p:cNvSpPr/>
            <p:nvPr/>
          </p:nvSpPr>
          <p:spPr bwMode="auto">
            <a:xfrm>
              <a:off x="1280160" y="2631440"/>
              <a:ext cx="284480" cy="1066800"/>
            </a:xfrm>
            <a:prstGeom prst="rightBrac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aphicFrame>
        <p:nvGraphicFramePr>
          <p:cNvPr id="113" name="Table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642212"/>
              </p:ext>
            </p:extLst>
          </p:nvPr>
        </p:nvGraphicFramePr>
        <p:xfrm>
          <a:off x="6554512" y="5031638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4" name="Table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3955"/>
              </p:ext>
            </p:extLst>
          </p:nvPr>
        </p:nvGraphicFramePr>
        <p:xfrm>
          <a:off x="6554512" y="3256763"/>
          <a:ext cx="924560" cy="64008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5" name="Table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973763"/>
              </p:ext>
            </p:extLst>
          </p:nvPr>
        </p:nvGraphicFramePr>
        <p:xfrm>
          <a:off x="6554512" y="5859915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5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0" name="Group 119"/>
          <p:cNvGrpSpPr/>
          <p:nvPr/>
        </p:nvGrpSpPr>
        <p:grpSpPr>
          <a:xfrm>
            <a:off x="6702419" y="1533880"/>
            <a:ext cx="1277824" cy="4341282"/>
            <a:chOff x="6513107" y="1533880"/>
            <a:chExt cx="1277824" cy="4341282"/>
          </a:xfrm>
        </p:grpSpPr>
        <p:sp>
          <p:nvSpPr>
            <p:cNvPr id="117" name="TextBox 116"/>
            <p:cNvSpPr txBox="1"/>
            <p:nvPr/>
          </p:nvSpPr>
          <p:spPr>
            <a:xfrm>
              <a:off x="6514658" y="1533880"/>
              <a:ext cx="1276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Reduce-1</a:t>
              </a:r>
              <a:endParaRPr lang="en-US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513108" y="3943567"/>
              <a:ext cx="1276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Reduce-2</a:t>
              </a:r>
              <a:endParaRPr lang="en-US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513107" y="5505830"/>
              <a:ext cx="1276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Reduce-3</a:t>
              </a:r>
              <a:endParaRPr lang="en-US" dirty="0"/>
            </a:p>
          </p:txBody>
        </p:sp>
      </p:grpSp>
      <p:graphicFrame>
        <p:nvGraphicFramePr>
          <p:cNvPr id="121" name="Table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673173"/>
              </p:ext>
            </p:extLst>
          </p:nvPr>
        </p:nvGraphicFramePr>
        <p:xfrm>
          <a:off x="7903338" y="1868406"/>
          <a:ext cx="924560" cy="37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2" name="Table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162144"/>
              </p:ext>
            </p:extLst>
          </p:nvPr>
        </p:nvGraphicFramePr>
        <p:xfrm>
          <a:off x="7903338" y="2381154"/>
          <a:ext cx="924560" cy="1463039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4" name="Table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38450"/>
              </p:ext>
            </p:extLst>
          </p:nvPr>
        </p:nvGraphicFramePr>
        <p:xfrm>
          <a:off x="7903338" y="4313818"/>
          <a:ext cx="924560" cy="64008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5" name="Table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238708"/>
              </p:ext>
            </p:extLst>
          </p:nvPr>
        </p:nvGraphicFramePr>
        <p:xfrm>
          <a:off x="7903338" y="5055330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6" name="Table 1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450626"/>
              </p:ext>
            </p:extLst>
          </p:nvPr>
        </p:nvGraphicFramePr>
        <p:xfrm>
          <a:off x="7903339" y="5875727"/>
          <a:ext cx="924560" cy="37084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80"/>
                <a:gridCol w="462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5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7" name="TextBox 126"/>
          <p:cNvSpPr txBox="1"/>
          <p:nvPr/>
        </p:nvSpPr>
        <p:spPr>
          <a:xfrm>
            <a:off x="7876453" y="1272384"/>
            <a:ext cx="1051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400" b="1" dirty="0" smtClean="0">
                <a:solidFill>
                  <a:srgbClr val="666699"/>
                </a:solidFill>
              </a:rPr>
              <a:t>Write on </a:t>
            </a:r>
            <a:br>
              <a:rPr lang="en-US" sz="1400" b="1" dirty="0" smtClean="0">
                <a:solidFill>
                  <a:srgbClr val="666699"/>
                </a:solidFill>
              </a:rPr>
            </a:br>
            <a:r>
              <a:rPr lang="en-US" sz="1400" b="1" dirty="0" smtClean="0">
                <a:solidFill>
                  <a:srgbClr val="666699"/>
                </a:solidFill>
              </a:rPr>
              <a:t>HDFS</a:t>
            </a:r>
            <a:endParaRPr lang="en-US" sz="1400" b="1" dirty="0">
              <a:solidFill>
                <a:srgbClr val="666699"/>
              </a:solidFill>
            </a:endParaRPr>
          </a:p>
        </p:txBody>
      </p:sp>
      <p:grpSp>
        <p:nvGrpSpPr>
          <p:cNvPr id="144" name="Group 143"/>
          <p:cNvGrpSpPr/>
          <p:nvPr/>
        </p:nvGrpSpPr>
        <p:grpSpPr>
          <a:xfrm>
            <a:off x="767080" y="6319520"/>
            <a:ext cx="7609826" cy="290981"/>
            <a:chOff x="767080" y="6319520"/>
            <a:chExt cx="7609826" cy="290981"/>
          </a:xfrm>
        </p:grpSpPr>
        <p:cxnSp>
          <p:nvCxnSpPr>
            <p:cNvPr id="129" name="Elbow Connector 128"/>
            <p:cNvCxnSpPr>
              <a:endCxn id="61" idx="2"/>
            </p:cNvCxnSpPr>
            <p:nvPr/>
          </p:nvCxnSpPr>
          <p:spPr bwMode="auto">
            <a:xfrm rot="10800000">
              <a:off x="767080" y="6319520"/>
              <a:ext cx="7609826" cy="283092"/>
            </a:xfrm>
            <a:prstGeom prst="bentConnector2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137" name="Straight Connector 136"/>
            <p:cNvCxnSpPr/>
            <p:nvPr/>
          </p:nvCxnSpPr>
          <p:spPr bwMode="auto">
            <a:xfrm>
              <a:off x="8361130" y="6421178"/>
              <a:ext cx="7889" cy="189323"/>
            </a:xfrm>
            <a:prstGeom prst="line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lg"/>
              <a:tailEnd type="stealth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079714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Pregel</a:t>
            </a:r>
            <a:r>
              <a:rPr lang="en-US" baseline="30000" dirty="0" smtClean="0"/>
              <a:t>[1]</a:t>
            </a:r>
            <a:endParaRPr lang="en-US" baseline="30000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287867" y="3063725"/>
            <a:ext cx="8229600" cy="2439608"/>
          </a:xfrm>
        </p:spPr>
        <p:txBody>
          <a:bodyPr/>
          <a:lstStyle/>
          <a:p>
            <a:r>
              <a:rPr lang="en-US" sz="2400" dirty="0"/>
              <a:t>Bulk Synchronous Parallel model</a:t>
            </a:r>
          </a:p>
          <a:p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Statefull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model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en-US" sz="2400" dirty="0" smtClean="0"/>
              <a:t> long</a:t>
            </a:r>
            <a:r>
              <a:rPr lang="en-US" sz="2400" dirty="0"/>
              <a:t>-lived processes compute, communicate, and modify </a:t>
            </a:r>
            <a:r>
              <a:rPr lang="en-US" sz="2400" dirty="0" smtClean="0"/>
              <a:t>local state</a:t>
            </a:r>
            <a:endParaRPr lang="en-US" dirty="0" smtClean="0"/>
          </a:p>
          <a:p>
            <a:pPr lvl="1"/>
            <a:r>
              <a:rPr lang="en-US" b="1" dirty="0" smtClean="0"/>
              <a:t>vs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4D4D73"/>
                </a:solidFill>
              </a:rPr>
              <a:t>data-flow model</a:t>
            </a:r>
            <a:r>
              <a:rPr lang="en-US" dirty="0" smtClean="0"/>
              <a:t>: process computes </a:t>
            </a:r>
            <a:r>
              <a:rPr lang="en-US" dirty="0"/>
              <a:t>solely on input data and produces output </a:t>
            </a:r>
            <a:r>
              <a:rPr lang="en-US" dirty="0" smtClean="0"/>
              <a:t>data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856" y="1304454"/>
            <a:ext cx="6120191" cy="15984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0095" y="6489748"/>
            <a:ext cx="8140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[1] G. </a:t>
            </a:r>
            <a:r>
              <a:rPr lang="en-US" sz="1400" dirty="0" err="1" smtClean="0"/>
              <a:t>Malewich</a:t>
            </a:r>
            <a:r>
              <a:rPr lang="en-US" sz="1400" dirty="0" smtClean="0"/>
              <a:t> et al., </a:t>
            </a:r>
            <a:r>
              <a:rPr lang="en-US" sz="1400" dirty="0" err="1" smtClean="0"/>
              <a:t>Pregel</a:t>
            </a:r>
            <a:r>
              <a:rPr lang="en-US" sz="1400" dirty="0" smtClean="0"/>
              <a:t>: a system for large scale graph processing, </a:t>
            </a:r>
            <a:r>
              <a:rPr lang="en-US" sz="1400" i="1" dirty="0" smtClean="0"/>
              <a:t>SIGMOD</a:t>
            </a:r>
            <a:r>
              <a:rPr lang="en-US" sz="1400" dirty="0" smtClean="0"/>
              <a:t>, 2010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401149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Pregel</a:t>
            </a:r>
            <a:r>
              <a:rPr lang="en-US" dirty="0" smtClean="0"/>
              <a:t> Example: MAX </a:t>
            </a:r>
            <a:endParaRPr lang="en-US" dirty="0"/>
          </a:p>
        </p:txBody>
      </p:sp>
      <p:grpSp>
        <p:nvGrpSpPr>
          <p:cNvPr id="103" name="Group 102"/>
          <p:cNvGrpSpPr/>
          <p:nvPr/>
        </p:nvGrpSpPr>
        <p:grpSpPr>
          <a:xfrm>
            <a:off x="317125" y="1426099"/>
            <a:ext cx="3406624" cy="1935774"/>
            <a:chOff x="317125" y="1426099"/>
            <a:chExt cx="3406624" cy="1935774"/>
          </a:xfrm>
        </p:grpSpPr>
        <p:sp>
          <p:nvSpPr>
            <p:cNvPr id="30" name="TextBox 29"/>
            <p:cNvSpPr txBox="1"/>
            <p:nvPr/>
          </p:nvSpPr>
          <p:spPr>
            <a:xfrm>
              <a:off x="3301927" y="2899753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 smtClean="0"/>
                <a:t>1</a:t>
              </a:r>
              <a:endParaRPr lang="en-US" sz="24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49440" y="2900208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 smtClean="0"/>
                <a:t>2</a:t>
              </a:r>
              <a:endParaRPr lang="en-US" sz="24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63993" y="1436683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 smtClean="0"/>
                <a:t>3</a:t>
              </a:r>
              <a:endParaRPr lang="en-US" sz="24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52465" y="1435171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 smtClean="0"/>
                <a:t>6</a:t>
              </a:r>
              <a:endParaRPr lang="en-US" sz="2400" dirty="0"/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317125" y="1426099"/>
              <a:ext cx="3406624" cy="1927982"/>
              <a:chOff x="2653090" y="2390018"/>
              <a:chExt cx="3406624" cy="1927982"/>
            </a:xfrm>
          </p:grpSpPr>
          <p:sp>
            <p:nvSpPr>
              <p:cNvPr id="29" name="Oval 28"/>
              <p:cNvSpPr/>
              <p:nvPr/>
            </p:nvSpPr>
            <p:spPr bwMode="auto">
              <a:xfrm>
                <a:off x="5612190" y="3870476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4143828" y="3865638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2653090" y="2407405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 bwMode="auto">
              <a:xfrm>
                <a:off x="4146853" y="2390018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42" name="Straight Arrow Connector 41"/>
              <p:cNvCxnSpPr>
                <a:stCxn id="33" idx="7"/>
                <a:endCxn id="29" idx="1"/>
              </p:cNvCxnSpPr>
              <p:nvPr/>
            </p:nvCxnSpPr>
            <p:spPr bwMode="auto">
              <a:xfrm>
                <a:off x="4525814" y="3931176"/>
                <a:ext cx="1151914" cy="483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3" name="Straight Arrow Connector 42"/>
              <p:cNvCxnSpPr>
                <a:stCxn id="29" idx="3"/>
                <a:endCxn id="33" idx="5"/>
              </p:cNvCxnSpPr>
              <p:nvPr/>
            </p:nvCxnSpPr>
            <p:spPr bwMode="auto">
              <a:xfrm flipH="1" flipV="1">
                <a:off x="4525814" y="4247624"/>
                <a:ext cx="1151914" cy="483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2" name="Straight Arrow Connector 51"/>
              <p:cNvCxnSpPr>
                <a:stCxn id="33" idx="0"/>
                <a:endCxn id="39" idx="4"/>
              </p:cNvCxnSpPr>
              <p:nvPr/>
            </p:nvCxnSpPr>
            <p:spPr bwMode="auto">
              <a:xfrm flipV="1">
                <a:off x="4367590" y="2837542"/>
                <a:ext cx="3025" cy="1028096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5" name="Straight Arrow Connector 54"/>
              <p:cNvCxnSpPr>
                <a:stCxn id="39" idx="6"/>
                <a:endCxn id="29" idx="0"/>
              </p:cNvCxnSpPr>
              <p:nvPr/>
            </p:nvCxnSpPr>
            <p:spPr bwMode="auto">
              <a:xfrm>
                <a:off x="4594377" y="2613780"/>
                <a:ext cx="1241575" cy="1256696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8" name="Straight Arrow Connector 57"/>
              <p:cNvCxnSpPr>
                <a:stCxn id="36" idx="5"/>
                <a:endCxn id="39" idx="3"/>
              </p:cNvCxnSpPr>
              <p:nvPr/>
            </p:nvCxnSpPr>
            <p:spPr bwMode="auto">
              <a:xfrm flipV="1">
                <a:off x="3035076" y="2772004"/>
                <a:ext cx="1177315" cy="1738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62" name="Straight Arrow Connector 61"/>
              <p:cNvCxnSpPr>
                <a:stCxn id="39" idx="1"/>
                <a:endCxn id="36" idx="7"/>
              </p:cNvCxnSpPr>
              <p:nvPr/>
            </p:nvCxnSpPr>
            <p:spPr bwMode="auto">
              <a:xfrm flipH="1">
                <a:off x="3035076" y="2455556"/>
                <a:ext cx="1177315" cy="1738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  <p:grpSp>
        <p:nvGrpSpPr>
          <p:cNvPr id="133" name="Group 132"/>
          <p:cNvGrpSpPr/>
          <p:nvPr/>
        </p:nvGrpSpPr>
        <p:grpSpPr>
          <a:xfrm>
            <a:off x="832239" y="1490219"/>
            <a:ext cx="2405236" cy="1797487"/>
            <a:chOff x="832239" y="1490219"/>
            <a:chExt cx="2405236" cy="1797487"/>
          </a:xfrm>
        </p:grpSpPr>
        <p:cxnSp>
          <p:nvCxnSpPr>
            <p:cNvPr id="65" name="Straight Arrow Connector 64"/>
            <p:cNvCxnSpPr/>
            <p:nvPr/>
          </p:nvCxnSpPr>
          <p:spPr bwMode="auto">
            <a:xfrm flipV="1">
              <a:off x="832239" y="1816613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104" name="Straight Arrow Connector 103"/>
            <p:cNvCxnSpPr/>
            <p:nvPr/>
          </p:nvCxnSpPr>
          <p:spPr bwMode="auto">
            <a:xfrm flipV="1">
              <a:off x="2343703" y="2960066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105" name="Straight Arrow Connector 104"/>
            <p:cNvCxnSpPr/>
            <p:nvPr/>
          </p:nvCxnSpPr>
          <p:spPr bwMode="auto">
            <a:xfrm flipH="1" flipV="1">
              <a:off x="1384174" y="1490219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108" name="Straight Arrow Connector 107"/>
            <p:cNvCxnSpPr/>
            <p:nvPr/>
          </p:nvCxnSpPr>
          <p:spPr bwMode="auto">
            <a:xfrm flipH="1" flipV="1">
              <a:off x="2883767" y="3280528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109" name="Straight Arrow Connector 108"/>
            <p:cNvCxnSpPr/>
            <p:nvPr/>
          </p:nvCxnSpPr>
          <p:spPr bwMode="auto">
            <a:xfrm rot="5400000" flipH="1" flipV="1">
              <a:off x="1857052" y="2633673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110" name="Straight Arrow Connector 109"/>
            <p:cNvCxnSpPr/>
            <p:nvPr/>
          </p:nvCxnSpPr>
          <p:spPr bwMode="auto">
            <a:xfrm>
              <a:off x="2341799" y="1748786"/>
              <a:ext cx="245762" cy="239255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</p:grpSp>
      <p:grpSp>
        <p:nvGrpSpPr>
          <p:cNvPr id="117" name="Group 116"/>
          <p:cNvGrpSpPr/>
          <p:nvPr/>
        </p:nvGrpSpPr>
        <p:grpSpPr>
          <a:xfrm>
            <a:off x="5198992" y="1400865"/>
            <a:ext cx="3406624" cy="1970778"/>
            <a:chOff x="5198992" y="1400865"/>
            <a:chExt cx="3406624" cy="1970778"/>
          </a:xfrm>
        </p:grpSpPr>
        <p:grpSp>
          <p:nvGrpSpPr>
            <p:cNvPr id="69" name="Group 68"/>
            <p:cNvGrpSpPr/>
            <p:nvPr/>
          </p:nvGrpSpPr>
          <p:grpSpPr>
            <a:xfrm>
              <a:off x="5198992" y="1438654"/>
              <a:ext cx="3406624" cy="1927982"/>
              <a:chOff x="2653090" y="2390018"/>
              <a:chExt cx="3406624" cy="1927982"/>
            </a:xfrm>
          </p:grpSpPr>
          <p:sp>
            <p:nvSpPr>
              <p:cNvPr id="70" name="Oval 69"/>
              <p:cNvSpPr/>
              <p:nvPr/>
            </p:nvSpPr>
            <p:spPr bwMode="auto">
              <a:xfrm>
                <a:off x="5612190" y="3870476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71" name="Oval 70"/>
              <p:cNvSpPr/>
              <p:nvPr/>
            </p:nvSpPr>
            <p:spPr bwMode="auto">
              <a:xfrm>
                <a:off x="4143828" y="3865638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72" name="Oval 71"/>
              <p:cNvSpPr/>
              <p:nvPr/>
            </p:nvSpPr>
            <p:spPr bwMode="auto">
              <a:xfrm>
                <a:off x="2653090" y="2407405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 bwMode="auto">
              <a:xfrm>
                <a:off x="4146853" y="2390018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74" name="Straight Arrow Connector 73"/>
              <p:cNvCxnSpPr>
                <a:stCxn id="71" idx="7"/>
                <a:endCxn id="70" idx="1"/>
              </p:cNvCxnSpPr>
              <p:nvPr/>
            </p:nvCxnSpPr>
            <p:spPr bwMode="auto">
              <a:xfrm>
                <a:off x="4525814" y="3931176"/>
                <a:ext cx="1151914" cy="483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5" name="Straight Arrow Connector 74"/>
              <p:cNvCxnSpPr>
                <a:stCxn id="70" idx="3"/>
                <a:endCxn id="71" idx="5"/>
              </p:cNvCxnSpPr>
              <p:nvPr/>
            </p:nvCxnSpPr>
            <p:spPr bwMode="auto">
              <a:xfrm flipH="1" flipV="1">
                <a:off x="4525814" y="4247624"/>
                <a:ext cx="1151914" cy="483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6" name="Straight Arrow Connector 75"/>
              <p:cNvCxnSpPr>
                <a:stCxn id="71" idx="0"/>
                <a:endCxn id="73" idx="4"/>
              </p:cNvCxnSpPr>
              <p:nvPr/>
            </p:nvCxnSpPr>
            <p:spPr bwMode="auto">
              <a:xfrm flipV="1">
                <a:off x="4367590" y="2837542"/>
                <a:ext cx="3025" cy="1028096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7" name="Straight Arrow Connector 76"/>
              <p:cNvCxnSpPr>
                <a:stCxn id="73" idx="6"/>
                <a:endCxn id="70" idx="0"/>
              </p:cNvCxnSpPr>
              <p:nvPr/>
            </p:nvCxnSpPr>
            <p:spPr bwMode="auto">
              <a:xfrm>
                <a:off x="4594377" y="2613780"/>
                <a:ext cx="1241575" cy="1256696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8" name="Straight Arrow Connector 77"/>
              <p:cNvCxnSpPr>
                <a:stCxn id="72" idx="5"/>
                <a:endCxn id="73" idx="3"/>
              </p:cNvCxnSpPr>
              <p:nvPr/>
            </p:nvCxnSpPr>
            <p:spPr bwMode="auto">
              <a:xfrm flipV="1">
                <a:off x="3035076" y="2772004"/>
                <a:ext cx="1177315" cy="1738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9" name="Straight Arrow Connector 78"/>
              <p:cNvCxnSpPr>
                <a:stCxn id="73" idx="1"/>
                <a:endCxn id="72" idx="7"/>
              </p:cNvCxnSpPr>
              <p:nvPr/>
            </p:nvCxnSpPr>
            <p:spPr bwMode="auto">
              <a:xfrm flipH="1">
                <a:off x="3035076" y="2455556"/>
                <a:ext cx="1177315" cy="1738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sp>
          <p:nvSpPr>
            <p:cNvPr id="102" name="TextBox 101"/>
            <p:cNvSpPr txBox="1"/>
            <p:nvPr/>
          </p:nvSpPr>
          <p:spPr>
            <a:xfrm>
              <a:off x="5202644" y="1447192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/>
                <a:t>6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8191773" y="2907597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/>
                <a:t>6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728747" y="1400865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>
                  <a:solidFill>
                    <a:srgbClr val="81ABFF"/>
                  </a:solidFill>
                </a:rPr>
                <a:t>6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721447" y="2909978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 smtClean="0">
                  <a:solidFill>
                    <a:srgbClr val="81ABFF"/>
                  </a:solidFill>
                </a:rPr>
                <a:t>2</a:t>
              </a:r>
              <a:endParaRPr lang="en-US" sz="2400" dirty="0">
                <a:solidFill>
                  <a:srgbClr val="81ABFF"/>
                </a:solidFill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5642033" y="1835201"/>
            <a:ext cx="2499584" cy="1466230"/>
            <a:chOff x="5642033" y="1835201"/>
            <a:chExt cx="2499584" cy="1466230"/>
          </a:xfrm>
        </p:grpSpPr>
        <p:cxnSp>
          <p:nvCxnSpPr>
            <p:cNvPr id="118" name="Straight Arrow Connector 117"/>
            <p:cNvCxnSpPr/>
            <p:nvPr/>
          </p:nvCxnSpPr>
          <p:spPr bwMode="auto">
            <a:xfrm flipV="1">
              <a:off x="5642033" y="1835201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120" name="Straight Arrow Connector 119"/>
            <p:cNvCxnSpPr/>
            <p:nvPr/>
          </p:nvCxnSpPr>
          <p:spPr bwMode="auto">
            <a:xfrm flipH="1" flipV="1">
              <a:off x="7787909" y="3294253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</p:grpSp>
      <p:grpSp>
        <p:nvGrpSpPr>
          <p:cNvPr id="124" name="Group 123"/>
          <p:cNvGrpSpPr/>
          <p:nvPr/>
        </p:nvGrpSpPr>
        <p:grpSpPr>
          <a:xfrm>
            <a:off x="5203626" y="4369674"/>
            <a:ext cx="3406624" cy="1935993"/>
            <a:chOff x="5203626" y="4369674"/>
            <a:chExt cx="3406624" cy="1935993"/>
          </a:xfrm>
        </p:grpSpPr>
        <p:grpSp>
          <p:nvGrpSpPr>
            <p:cNvPr id="80" name="Group 79"/>
            <p:cNvGrpSpPr/>
            <p:nvPr/>
          </p:nvGrpSpPr>
          <p:grpSpPr>
            <a:xfrm>
              <a:off x="5203626" y="4376277"/>
              <a:ext cx="3406624" cy="1927982"/>
              <a:chOff x="2653090" y="2390018"/>
              <a:chExt cx="3406624" cy="1927982"/>
            </a:xfrm>
          </p:grpSpPr>
          <p:sp>
            <p:nvSpPr>
              <p:cNvPr id="81" name="Oval 80"/>
              <p:cNvSpPr/>
              <p:nvPr/>
            </p:nvSpPr>
            <p:spPr bwMode="auto">
              <a:xfrm>
                <a:off x="5612190" y="3870476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 bwMode="auto">
              <a:xfrm>
                <a:off x="4143828" y="3865638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 bwMode="auto">
              <a:xfrm>
                <a:off x="2653090" y="2407405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84" name="Oval 83"/>
              <p:cNvSpPr/>
              <p:nvPr/>
            </p:nvSpPr>
            <p:spPr bwMode="auto">
              <a:xfrm>
                <a:off x="4146853" y="2390018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85" name="Straight Arrow Connector 84"/>
              <p:cNvCxnSpPr>
                <a:stCxn id="82" idx="7"/>
                <a:endCxn id="81" idx="1"/>
              </p:cNvCxnSpPr>
              <p:nvPr/>
            </p:nvCxnSpPr>
            <p:spPr bwMode="auto">
              <a:xfrm>
                <a:off x="4525814" y="3931176"/>
                <a:ext cx="1151914" cy="483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86" name="Straight Arrow Connector 85"/>
              <p:cNvCxnSpPr>
                <a:stCxn id="81" idx="3"/>
                <a:endCxn id="82" idx="5"/>
              </p:cNvCxnSpPr>
              <p:nvPr/>
            </p:nvCxnSpPr>
            <p:spPr bwMode="auto">
              <a:xfrm flipH="1" flipV="1">
                <a:off x="4525814" y="4247624"/>
                <a:ext cx="1151914" cy="483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87" name="Straight Arrow Connector 86"/>
              <p:cNvCxnSpPr>
                <a:stCxn id="82" idx="0"/>
                <a:endCxn id="84" idx="4"/>
              </p:cNvCxnSpPr>
              <p:nvPr/>
            </p:nvCxnSpPr>
            <p:spPr bwMode="auto">
              <a:xfrm flipV="1">
                <a:off x="4367590" y="2837542"/>
                <a:ext cx="3025" cy="1028096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88" name="Straight Arrow Connector 87"/>
              <p:cNvCxnSpPr>
                <a:stCxn id="84" idx="6"/>
                <a:endCxn id="81" idx="0"/>
              </p:cNvCxnSpPr>
              <p:nvPr/>
            </p:nvCxnSpPr>
            <p:spPr bwMode="auto">
              <a:xfrm>
                <a:off x="4594377" y="2613780"/>
                <a:ext cx="1241575" cy="1256696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89" name="Straight Arrow Connector 88"/>
              <p:cNvCxnSpPr>
                <a:stCxn id="83" idx="5"/>
                <a:endCxn id="84" idx="3"/>
              </p:cNvCxnSpPr>
              <p:nvPr/>
            </p:nvCxnSpPr>
            <p:spPr bwMode="auto">
              <a:xfrm flipV="1">
                <a:off x="3035076" y="2772004"/>
                <a:ext cx="1177315" cy="1738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90" name="Straight Arrow Connector 89"/>
              <p:cNvCxnSpPr>
                <a:stCxn id="84" idx="1"/>
                <a:endCxn id="83" idx="7"/>
              </p:cNvCxnSpPr>
              <p:nvPr/>
            </p:nvCxnSpPr>
            <p:spPr bwMode="auto">
              <a:xfrm flipH="1">
                <a:off x="3035076" y="2455556"/>
                <a:ext cx="1177315" cy="1738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sp>
          <p:nvSpPr>
            <p:cNvPr id="115" name="TextBox 114"/>
            <p:cNvSpPr txBox="1"/>
            <p:nvPr/>
          </p:nvSpPr>
          <p:spPr>
            <a:xfrm>
              <a:off x="6736183" y="5835509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/>
                <a:t>6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8186812" y="5844002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>
                  <a:solidFill>
                    <a:srgbClr val="81ABFF"/>
                  </a:solidFill>
                </a:rPr>
                <a:t>6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719684" y="4369674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>
                  <a:solidFill>
                    <a:srgbClr val="81ABFF"/>
                  </a:solidFill>
                </a:rPr>
                <a:t>6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230659" y="4384272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>
                  <a:solidFill>
                    <a:srgbClr val="81ABFF"/>
                  </a:solidFill>
                </a:rPr>
                <a:t>6</a:t>
              </a: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6919860" y="5415492"/>
            <a:ext cx="616000" cy="514135"/>
            <a:chOff x="6919860" y="5415492"/>
            <a:chExt cx="616000" cy="514135"/>
          </a:xfrm>
        </p:grpSpPr>
        <p:cxnSp>
          <p:nvCxnSpPr>
            <p:cNvPr id="125" name="Straight Arrow Connector 124"/>
            <p:cNvCxnSpPr/>
            <p:nvPr/>
          </p:nvCxnSpPr>
          <p:spPr bwMode="auto">
            <a:xfrm flipV="1">
              <a:off x="7182152" y="5922449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126" name="Straight Arrow Connector 125"/>
            <p:cNvCxnSpPr/>
            <p:nvPr/>
          </p:nvCxnSpPr>
          <p:spPr bwMode="auto">
            <a:xfrm rot="5400000" flipH="1" flipV="1">
              <a:off x="6746595" y="5588757"/>
              <a:ext cx="353708" cy="7178"/>
            </a:xfrm>
            <a:prstGeom prst="straightConnector1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</p:grpSp>
      <p:grpSp>
        <p:nvGrpSpPr>
          <p:cNvPr id="136" name="Group 135"/>
          <p:cNvGrpSpPr/>
          <p:nvPr/>
        </p:nvGrpSpPr>
        <p:grpSpPr>
          <a:xfrm>
            <a:off x="312222" y="4393589"/>
            <a:ext cx="3415109" cy="1937854"/>
            <a:chOff x="312222" y="4393589"/>
            <a:chExt cx="3415109" cy="1937854"/>
          </a:xfrm>
        </p:grpSpPr>
        <p:grpSp>
          <p:nvGrpSpPr>
            <p:cNvPr id="91" name="Group 90"/>
            <p:cNvGrpSpPr/>
            <p:nvPr/>
          </p:nvGrpSpPr>
          <p:grpSpPr>
            <a:xfrm>
              <a:off x="312222" y="4397388"/>
              <a:ext cx="3406624" cy="1927982"/>
              <a:chOff x="2653090" y="2390018"/>
              <a:chExt cx="3406624" cy="1927982"/>
            </a:xfrm>
          </p:grpSpPr>
          <p:sp>
            <p:nvSpPr>
              <p:cNvPr id="92" name="Oval 91"/>
              <p:cNvSpPr/>
              <p:nvPr/>
            </p:nvSpPr>
            <p:spPr bwMode="auto">
              <a:xfrm>
                <a:off x="5612190" y="3870476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93" name="Oval 92"/>
              <p:cNvSpPr/>
              <p:nvPr/>
            </p:nvSpPr>
            <p:spPr bwMode="auto">
              <a:xfrm>
                <a:off x="4143828" y="3865638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>
                <a:off x="2653090" y="2407405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 bwMode="auto">
              <a:xfrm>
                <a:off x="4146853" y="2390018"/>
                <a:ext cx="447524" cy="447524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96" name="Straight Arrow Connector 95"/>
              <p:cNvCxnSpPr>
                <a:stCxn id="93" idx="7"/>
                <a:endCxn id="92" idx="1"/>
              </p:cNvCxnSpPr>
              <p:nvPr/>
            </p:nvCxnSpPr>
            <p:spPr bwMode="auto">
              <a:xfrm>
                <a:off x="4525814" y="3931176"/>
                <a:ext cx="1151914" cy="483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97" name="Straight Arrow Connector 96"/>
              <p:cNvCxnSpPr>
                <a:stCxn id="92" idx="3"/>
                <a:endCxn id="93" idx="5"/>
              </p:cNvCxnSpPr>
              <p:nvPr/>
            </p:nvCxnSpPr>
            <p:spPr bwMode="auto">
              <a:xfrm flipH="1" flipV="1">
                <a:off x="4525814" y="4247624"/>
                <a:ext cx="1151914" cy="483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98" name="Straight Arrow Connector 97"/>
              <p:cNvCxnSpPr>
                <a:stCxn id="93" idx="0"/>
                <a:endCxn id="95" idx="4"/>
              </p:cNvCxnSpPr>
              <p:nvPr/>
            </p:nvCxnSpPr>
            <p:spPr bwMode="auto">
              <a:xfrm flipV="1">
                <a:off x="4367590" y="2837542"/>
                <a:ext cx="3025" cy="1028096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99" name="Straight Arrow Connector 98"/>
              <p:cNvCxnSpPr>
                <a:stCxn id="95" idx="6"/>
                <a:endCxn id="92" idx="0"/>
              </p:cNvCxnSpPr>
              <p:nvPr/>
            </p:nvCxnSpPr>
            <p:spPr bwMode="auto">
              <a:xfrm>
                <a:off x="4594377" y="2613780"/>
                <a:ext cx="1241575" cy="1256696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0" name="Straight Arrow Connector 99"/>
              <p:cNvCxnSpPr>
                <a:stCxn id="94" idx="5"/>
                <a:endCxn id="95" idx="3"/>
              </p:cNvCxnSpPr>
              <p:nvPr/>
            </p:nvCxnSpPr>
            <p:spPr bwMode="auto">
              <a:xfrm flipV="1">
                <a:off x="3035076" y="2772004"/>
                <a:ext cx="1177315" cy="1738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1" name="Straight Arrow Connector 100"/>
              <p:cNvCxnSpPr>
                <a:stCxn id="95" idx="1"/>
                <a:endCxn id="94" idx="7"/>
              </p:cNvCxnSpPr>
              <p:nvPr/>
            </p:nvCxnSpPr>
            <p:spPr bwMode="auto">
              <a:xfrm flipH="1">
                <a:off x="3035076" y="2455556"/>
                <a:ext cx="1177315" cy="17387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sp>
          <p:nvSpPr>
            <p:cNvPr id="116" name="TextBox 115"/>
            <p:cNvSpPr txBox="1"/>
            <p:nvPr/>
          </p:nvSpPr>
          <p:spPr>
            <a:xfrm>
              <a:off x="1811872" y="5869778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>
                  <a:solidFill>
                    <a:srgbClr val="81ABFF"/>
                  </a:solidFill>
                </a:rPr>
                <a:t>6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 flipH="1">
              <a:off x="3302000" y="5857825"/>
              <a:ext cx="4253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2400" dirty="0">
                  <a:solidFill>
                    <a:srgbClr val="81ABFF"/>
                  </a:solidFill>
                </a:rPr>
                <a:t>6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829801" y="4393590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>
                  <a:solidFill>
                    <a:srgbClr val="81ABFF"/>
                  </a:solidFill>
                </a:rPr>
                <a:t>6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350625" y="4393589"/>
              <a:ext cx="3803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400" dirty="0">
                  <a:solidFill>
                    <a:srgbClr val="81ABFF"/>
                  </a:solidFill>
                </a:rPr>
                <a:t>6</a:t>
              </a:r>
            </a:p>
          </p:txBody>
        </p:sp>
      </p:grpSp>
      <p:sp>
        <p:nvSpPr>
          <p:cNvPr id="130" name="Striped Right Arrow 129"/>
          <p:cNvSpPr/>
          <p:nvPr/>
        </p:nvSpPr>
        <p:spPr bwMode="auto">
          <a:xfrm>
            <a:off x="3914589" y="2091764"/>
            <a:ext cx="971176" cy="612589"/>
          </a:xfrm>
          <a:prstGeom prst="stripedRightArrow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1" name="Striped Right Arrow 130"/>
          <p:cNvSpPr/>
          <p:nvPr/>
        </p:nvSpPr>
        <p:spPr bwMode="auto">
          <a:xfrm flipH="1">
            <a:off x="3977342" y="4933576"/>
            <a:ext cx="971176" cy="612589"/>
          </a:xfrm>
          <a:prstGeom prst="stripedRightArrow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2" name="Striped Right Arrow 131"/>
          <p:cNvSpPr/>
          <p:nvPr/>
        </p:nvSpPr>
        <p:spPr bwMode="auto">
          <a:xfrm rot="5400000">
            <a:off x="7488518" y="3917576"/>
            <a:ext cx="971176" cy="612589"/>
          </a:xfrm>
          <a:prstGeom prst="stripedRightArrow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49413" y="6550223"/>
            <a:ext cx="4583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Example from [</a:t>
            </a:r>
            <a:r>
              <a:rPr lang="en-US" sz="1400" dirty="0" err="1" smtClean="0"/>
              <a:t>Malewich</a:t>
            </a:r>
            <a:r>
              <a:rPr lang="en-US" sz="1400" dirty="0" smtClean="0"/>
              <a:t> et al., SIGMOD, 2010]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484388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Mizan</a:t>
            </a:r>
            <a:r>
              <a:rPr lang="en-US" dirty="0" smtClean="0"/>
              <a:t> - Overview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697" y="1880635"/>
            <a:ext cx="7643091" cy="287042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17714" y="3652761"/>
            <a:ext cx="4390946" cy="2884702"/>
            <a:chOff x="217714" y="3652761"/>
            <a:chExt cx="4390946" cy="2884702"/>
          </a:xfrm>
        </p:grpSpPr>
        <p:sp>
          <p:nvSpPr>
            <p:cNvPr id="3" name="TextBox 2"/>
            <p:cNvSpPr txBox="1"/>
            <p:nvPr/>
          </p:nvSpPr>
          <p:spPr>
            <a:xfrm>
              <a:off x="217714" y="5503334"/>
              <a:ext cx="4390946" cy="1034129"/>
            </a:xfrm>
            <a:prstGeom prst="rect">
              <a:avLst/>
            </a:prstGeom>
            <a:solidFill>
              <a:srgbClr val="FFE9E9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Min-cut partitioning of input graph</a:t>
              </a:r>
            </a:p>
            <a:p>
              <a:r>
                <a:rPr lang="en-US" dirty="0" smtClean="0"/>
                <a:t> Point-to-point message passing</a:t>
              </a:r>
            </a:p>
            <a:p>
              <a:r>
                <a:rPr lang="en-US" dirty="0" smtClean="0"/>
                <a:t> Good for power-law graphs</a:t>
              </a:r>
              <a:endParaRPr lang="en-US" dirty="0"/>
            </a:p>
          </p:txBody>
        </p:sp>
        <p:sp>
          <p:nvSpPr>
            <p:cNvPr id="4" name="Down Arrow 3"/>
            <p:cNvSpPr/>
            <p:nvPr/>
          </p:nvSpPr>
          <p:spPr bwMode="auto">
            <a:xfrm>
              <a:off x="2346476" y="3652761"/>
              <a:ext cx="447524" cy="1753809"/>
            </a:xfrm>
            <a:prstGeom prst="downArrow">
              <a:avLst/>
            </a:prstGeom>
            <a:solidFill>
              <a:srgbClr val="FFE9E9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84876" y="3647922"/>
            <a:ext cx="4160113" cy="2884702"/>
            <a:chOff x="4784876" y="3647922"/>
            <a:chExt cx="4160113" cy="2884702"/>
          </a:xfrm>
        </p:grpSpPr>
        <p:sp>
          <p:nvSpPr>
            <p:cNvPr id="5" name="TextBox 4"/>
            <p:cNvSpPr txBox="1"/>
            <p:nvPr/>
          </p:nvSpPr>
          <p:spPr>
            <a:xfrm>
              <a:off x="4784876" y="5498495"/>
              <a:ext cx="4160113" cy="1034129"/>
            </a:xfrm>
            <a:prstGeom prst="rect">
              <a:avLst/>
            </a:prstGeom>
            <a:solidFill>
              <a:srgbClr val="EBF2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Random partitioning of input</a:t>
              </a:r>
            </a:p>
            <a:p>
              <a:r>
                <a:rPr lang="en-US" dirty="0" smtClean="0"/>
                <a:t> Ring overlay message passing</a:t>
              </a:r>
            </a:p>
            <a:p>
              <a:r>
                <a:rPr lang="en-US" dirty="0" smtClean="0"/>
                <a:t> Good for </a:t>
              </a:r>
              <a:r>
                <a:rPr lang="en-US" b="1" dirty="0" smtClean="0"/>
                <a:t>non-</a:t>
              </a:r>
              <a:r>
                <a:rPr lang="en-US" dirty="0" smtClean="0"/>
                <a:t>power-law graphs</a:t>
              </a:r>
              <a:endParaRPr lang="en-US" dirty="0"/>
            </a:p>
          </p:txBody>
        </p:sp>
        <p:sp>
          <p:nvSpPr>
            <p:cNvPr id="7" name="Down Arrow 6"/>
            <p:cNvSpPr/>
            <p:nvPr/>
          </p:nvSpPr>
          <p:spPr bwMode="auto">
            <a:xfrm>
              <a:off x="5220304" y="3647922"/>
              <a:ext cx="447524" cy="1753809"/>
            </a:xfrm>
            <a:prstGeom prst="downArrow">
              <a:avLst/>
            </a:prstGeom>
            <a:solidFill>
              <a:srgbClr val="EBF2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29582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"/>
                <a:cs typeface="Times"/>
              </a:rPr>
              <a:t>α</a:t>
            </a:r>
            <a:r>
              <a:rPr lang="en-US" dirty="0">
                <a:latin typeface="Times"/>
                <a:cs typeface="Times"/>
              </a:rPr>
              <a:t> – </a:t>
            </a:r>
            <a:r>
              <a:rPr lang="en-US" dirty="0" smtClean="0"/>
              <a:t>Minimum-Cut </a:t>
            </a:r>
            <a:r>
              <a:rPr lang="en-US" dirty="0"/>
              <a:t>P</a:t>
            </a:r>
            <a:r>
              <a:rPr lang="en-US" dirty="0" smtClean="0"/>
              <a:t>artitioning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08" y="2135770"/>
            <a:ext cx="8772225" cy="334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6576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METIS </a:t>
            </a:r>
            <a:r>
              <a:rPr lang="en-US" sz="3200" baseline="30000" dirty="0" smtClean="0"/>
              <a:t>[2]</a:t>
            </a:r>
            <a:endParaRPr lang="en-US" sz="3200" baseline="30000" dirty="0"/>
          </a:p>
        </p:txBody>
      </p:sp>
      <p:grpSp>
        <p:nvGrpSpPr>
          <p:cNvPr id="5" name="Group 4"/>
          <p:cNvGrpSpPr/>
          <p:nvPr/>
        </p:nvGrpSpPr>
        <p:grpSpPr>
          <a:xfrm>
            <a:off x="773010" y="1197299"/>
            <a:ext cx="7497535" cy="5440759"/>
            <a:chOff x="773010" y="1180587"/>
            <a:chExt cx="7497535" cy="544075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3309" y="1180587"/>
              <a:ext cx="7237236" cy="544075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 bwMode="auto">
            <a:xfrm>
              <a:off x="773010" y="1222706"/>
              <a:ext cx="4022808" cy="28556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pic>
        <p:nvPicPr>
          <p:cNvPr id="6" name="Content Placeholder 14" descr="graph.pn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" b="-1"/>
          <a:stretch/>
        </p:blipFill>
        <p:spPr>
          <a:xfrm>
            <a:off x="1427703" y="1355144"/>
            <a:ext cx="2642432" cy="2590003"/>
          </a:xfrm>
        </p:spPr>
      </p:pic>
      <p:sp>
        <p:nvSpPr>
          <p:cNvPr id="7" name="Oval 6"/>
          <p:cNvSpPr/>
          <p:nvPr/>
        </p:nvSpPr>
        <p:spPr bwMode="auto">
          <a:xfrm>
            <a:off x="1553908" y="2367463"/>
            <a:ext cx="1672226" cy="528525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463543" y="3450698"/>
            <a:ext cx="1672226" cy="528525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 rot="17722317">
            <a:off x="841847" y="2396828"/>
            <a:ext cx="3006540" cy="528525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 rot="16200000">
            <a:off x="2999918" y="1857235"/>
            <a:ext cx="1672226" cy="528525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514469" y="4095027"/>
            <a:ext cx="2697647" cy="20983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058649" y="1178829"/>
            <a:ext cx="3428687" cy="5527267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860" y="6565225"/>
            <a:ext cx="862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[2]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Karypis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and Kumar, “Multilevel k-way Partitioning Scheme for Irregular Graphs”, JPDC, 1998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3513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Times"/>
                <a:cs typeface="Times"/>
              </a:rPr>
              <a:t>α</a:t>
            </a:r>
            <a:r>
              <a:rPr lang="en-US" sz="3200" dirty="0">
                <a:latin typeface="Times"/>
                <a:cs typeface="Times"/>
              </a:rPr>
              <a:t> – </a:t>
            </a:r>
            <a:r>
              <a:rPr lang="en-US" sz="3200" dirty="0"/>
              <a:t>Percentage of Edge Cuts </a:t>
            </a:r>
            <a:br>
              <a:rPr lang="en-US" sz="3200" dirty="0"/>
            </a:br>
            <a:r>
              <a:rPr lang="en-US" sz="3200" dirty="0"/>
              <a:t>with </a:t>
            </a:r>
            <a:r>
              <a:rPr lang="en-US" sz="3200" dirty="0" smtClean="0"/>
              <a:t>Minimum-Cut Partitioning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3" y="1955250"/>
            <a:ext cx="8929107" cy="38937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8676" y="1543768"/>
            <a:ext cx="1375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Power-law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33524" y="1547283"/>
            <a:ext cx="1939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Non-Power</a:t>
            </a:r>
            <a:r>
              <a:rPr lang="en-US" dirty="0">
                <a:solidFill>
                  <a:schemeClr val="tx2"/>
                </a:solidFill>
              </a:rPr>
              <a:t>-law</a:t>
            </a:r>
          </a:p>
        </p:txBody>
      </p:sp>
    </p:spTree>
    <p:extLst>
      <p:ext uri="{BB962C8B-B14F-4D97-AF65-F5344CB8AC3E}">
        <p14:creationId xmlns:p14="http://schemas.microsoft.com/office/powerpoint/2010/main" val="7995100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Times"/>
                <a:cs typeface="Times"/>
              </a:rPr>
              <a:t>α</a:t>
            </a:r>
            <a:r>
              <a:rPr lang="en-US" dirty="0" smtClean="0">
                <a:latin typeface="Times"/>
                <a:cs typeface="Times"/>
              </a:rPr>
              <a:t> – </a:t>
            </a:r>
            <a:r>
              <a:rPr lang="en-US" dirty="0" smtClean="0">
                <a:cs typeface="Times"/>
              </a:rPr>
              <a:t>Node Replication</a:t>
            </a:r>
            <a:endParaRPr lang="en-US" dirty="0">
              <a:latin typeface="Times"/>
              <a:cs typeface="Times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73980" y="1489557"/>
            <a:ext cx="8442222" cy="4715536"/>
            <a:chOff x="373980" y="1489557"/>
            <a:chExt cx="8442222" cy="47155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980" y="1489557"/>
              <a:ext cx="8442222" cy="4715536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 bwMode="auto">
            <a:xfrm>
              <a:off x="5819658" y="3602182"/>
              <a:ext cx="354061" cy="323273"/>
            </a:xfrm>
            <a:prstGeom prst="ellips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7218218" y="4008582"/>
              <a:ext cx="354061" cy="323273"/>
            </a:xfrm>
            <a:prstGeom prst="ellips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6487006" y="2184400"/>
              <a:ext cx="354061" cy="323273"/>
            </a:xfrm>
            <a:prstGeom prst="ellipse">
              <a:avLst/>
            </a:prstGeom>
            <a:noFill/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834910" y="2416848"/>
              <a:ext cx="1223817" cy="377152"/>
            </a:xfrm>
            <a:prstGeom prst="line">
              <a:avLst/>
            </a:prstGeom>
            <a:noFill/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>
              <a:endCxn id="6" idx="1"/>
            </p:cNvCxnSpPr>
            <p:nvPr/>
          </p:nvCxnSpPr>
          <p:spPr bwMode="auto">
            <a:xfrm>
              <a:off x="6102159" y="3100338"/>
              <a:ext cx="1167910" cy="955586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>
              <a:endCxn id="5" idx="0"/>
            </p:cNvCxnSpPr>
            <p:nvPr/>
          </p:nvCxnSpPr>
          <p:spPr bwMode="auto">
            <a:xfrm>
              <a:off x="5924699" y="3175062"/>
              <a:ext cx="71990" cy="427120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161004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Times"/>
                <a:cs typeface="Times"/>
              </a:rPr>
              <a:t>α</a:t>
            </a:r>
            <a:r>
              <a:rPr lang="en-US" sz="3200" dirty="0">
                <a:latin typeface="Times"/>
                <a:cs typeface="Times"/>
              </a:rPr>
              <a:t> – </a:t>
            </a:r>
            <a:r>
              <a:rPr lang="en-US" sz="3200" dirty="0" smtClean="0"/>
              <a:t>Percentage of Edge Cuts </a:t>
            </a:r>
            <a:br>
              <a:rPr lang="en-US" sz="3200" dirty="0" smtClean="0"/>
            </a:br>
            <a:r>
              <a:rPr lang="en-US" sz="3200" dirty="0" smtClean="0"/>
              <a:t>with Node Replication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4" y="2018999"/>
            <a:ext cx="8943492" cy="386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48676" y="1543768"/>
            <a:ext cx="1375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Power-law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33524" y="1547283"/>
            <a:ext cx="1939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Non-Power</a:t>
            </a:r>
            <a:r>
              <a:rPr lang="en-US" dirty="0">
                <a:solidFill>
                  <a:schemeClr val="tx2"/>
                </a:solidFill>
              </a:rPr>
              <a:t>-law</a:t>
            </a:r>
          </a:p>
        </p:txBody>
      </p:sp>
    </p:spTree>
    <p:extLst>
      <p:ext uri="{BB962C8B-B14F-4D97-AF65-F5344CB8AC3E}">
        <p14:creationId xmlns:p14="http://schemas.microsoft.com/office/powerpoint/2010/main" val="6597115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Min-Cut Partitioning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13497" y="1311370"/>
            <a:ext cx="7037292" cy="5214061"/>
            <a:chOff x="1013497" y="1311370"/>
            <a:chExt cx="7037292" cy="5214061"/>
          </a:xfrm>
        </p:grpSpPr>
        <p:pic>
          <p:nvPicPr>
            <p:cNvPr id="4" name="Picture 3" descr="Untitled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963"/>
            <a:stretch/>
          </p:blipFill>
          <p:spPr>
            <a:xfrm>
              <a:off x="1013497" y="1311370"/>
              <a:ext cx="7037292" cy="5214061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 bwMode="auto">
            <a:xfrm>
              <a:off x="4171043" y="1598512"/>
              <a:ext cx="3360920" cy="74451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5201220" y="3816661"/>
              <a:ext cx="12574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000" dirty="0" smtClean="0">
                  <a:solidFill>
                    <a:schemeClr val="accent6"/>
                  </a:solidFill>
                </a:rPr>
                <a:t>Partition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4540371" y="4001907"/>
              <a:ext cx="16578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000" dirty="0" smtClean="0">
                  <a:solidFill>
                    <a:srgbClr val="0000FF"/>
                  </a:solidFill>
                </a:rPr>
                <a:t>User’s code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448500" y="2569126"/>
              <a:ext cx="273691" cy="2831879"/>
            </a:xfrm>
            <a:prstGeom prst="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549788" y="4963086"/>
              <a:ext cx="273691" cy="422450"/>
            </a:xfrm>
            <a:prstGeom prst="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658375" y="4612751"/>
              <a:ext cx="273691" cy="779213"/>
            </a:xfrm>
            <a:prstGeom prst="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766963" y="4021560"/>
              <a:ext cx="273691" cy="1372147"/>
            </a:xfrm>
            <a:prstGeom prst="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69008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717139" y="1870802"/>
            <a:ext cx="4269619" cy="4391842"/>
            <a:chOff x="4717139" y="1870802"/>
            <a:chExt cx="4269619" cy="439184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50421" b="12056"/>
            <a:stretch/>
          </p:blipFill>
          <p:spPr>
            <a:xfrm>
              <a:off x="4717139" y="1870802"/>
              <a:ext cx="4269619" cy="297306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144232" y="5450114"/>
              <a:ext cx="3332688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Ring-based communication</a:t>
              </a:r>
            </a:p>
            <a:p>
              <a:pPr algn="ctr">
                <a:buNone/>
              </a:pPr>
              <a:r>
                <a:rPr lang="en-US" b="1" dirty="0" err="1" smtClean="0"/>
                <a:t>Mizan</a:t>
              </a:r>
              <a:r>
                <a:rPr lang="en-US" b="1" dirty="0" smtClean="0"/>
                <a:t>-</a:t>
              </a:r>
              <a:r>
                <a:rPr lang="el-GR" sz="2400" b="1" dirty="0" smtClean="0">
                  <a:latin typeface="Times"/>
                  <a:cs typeface="Times"/>
                </a:rPr>
                <a:t>γ</a:t>
              </a:r>
              <a:endParaRPr lang="en-US" b="1" dirty="0">
                <a:latin typeface="Times"/>
                <a:cs typeface="Time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>
                <a:latin typeface="Times"/>
                <a:cs typeface="Times"/>
              </a:rPr>
              <a:t>γ</a:t>
            </a:r>
            <a:r>
              <a:rPr lang="en-US" dirty="0" smtClean="0">
                <a:latin typeface="Times"/>
                <a:cs typeface="Times"/>
              </a:rPr>
              <a:t> </a:t>
            </a:r>
            <a:r>
              <a:rPr lang="en-US" dirty="0">
                <a:latin typeface="Times"/>
                <a:cs typeface="Times"/>
              </a:rPr>
              <a:t>– </a:t>
            </a:r>
            <a:r>
              <a:rPr lang="en-US" dirty="0" smtClean="0">
                <a:cs typeface="Times"/>
              </a:rPr>
              <a:t>Message-passing in a 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2011" b="11237"/>
          <a:stretch/>
        </p:blipFill>
        <p:spPr>
          <a:xfrm>
            <a:off x="145801" y="1911048"/>
            <a:ext cx="4039155" cy="293282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035656" y="3794046"/>
            <a:ext cx="1494972" cy="1147391"/>
            <a:chOff x="1035656" y="3794046"/>
            <a:chExt cx="1494972" cy="1147391"/>
          </a:xfrm>
        </p:grpSpPr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1035656" y="3794046"/>
              <a:ext cx="421169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None/>
              </a:pP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  <a:endPara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109459" y="4295106"/>
              <a:ext cx="421169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None/>
              </a:pP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  <a:endPara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795076" y="2828731"/>
            <a:ext cx="1943225" cy="1901019"/>
            <a:chOff x="5795076" y="2828731"/>
            <a:chExt cx="1943225" cy="1901019"/>
          </a:xfrm>
        </p:grpSpPr>
        <p:sp>
          <p:nvSpPr>
            <p:cNvPr id="8" name="Rectangle 7"/>
            <p:cNvSpPr>
              <a:spLocks noChangeAspect="1"/>
            </p:cNvSpPr>
            <p:nvPr/>
          </p:nvSpPr>
          <p:spPr>
            <a:xfrm>
              <a:off x="5795076" y="4083419"/>
              <a:ext cx="421169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None/>
              </a:pP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  <a:endPara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7317132" y="2828731"/>
              <a:ext cx="421169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None/>
              </a:pP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  <a:endPara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62857" y="5454952"/>
            <a:ext cx="3736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dirty="0" smtClean="0"/>
              <a:t>Point-to-Point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934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 smtClean="0">
                <a:latin typeface="Times"/>
                <a:cs typeface="Times"/>
              </a:rPr>
              <a:t>α</a:t>
            </a:r>
            <a:r>
              <a:rPr lang="el-GR" sz="2400" dirty="0" smtClean="0"/>
              <a:t> </a:t>
            </a:r>
            <a:r>
              <a:rPr lang="el-GR" sz="2400" dirty="0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</a:t>
            </a:r>
            <a:r>
              <a:rPr lang="en-US" sz="2400" dirty="0" smtClean="0"/>
              <a:t>Partitioning cost (min-cut)</a:t>
            </a:r>
          </a:p>
          <a:p>
            <a:pPr lvl="1"/>
            <a:r>
              <a:rPr lang="en-US" sz="2000" dirty="0" smtClean="0"/>
              <a:t>Pays off for power-law graphs</a:t>
            </a:r>
          </a:p>
          <a:p>
            <a:r>
              <a:rPr lang="el-GR" sz="2400" dirty="0" smtClean="0">
                <a:latin typeface="Times"/>
                <a:cs typeface="Times"/>
              </a:rPr>
              <a:t>γ</a:t>
            </a:r>
            <a:r>
              <a:rPr lang="el-GR" sz="2400" dirty="0" smtClean="0"/>
              <a:t> </a:t>
            </a:r>
            <a:r>
              <a:rPr lang="el-GR" sz="2400" dirty="0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</a:t>
            </a:r>
            <a:r>
              <a:rPr lang="en-US" sz="2400" dirty="0" smtClean="0"/>
              <a:t>Latency due to the ring</a:t>
            </a:r>
          </a:p>
          <a:p>
            <a:pPr lvl="1"/>
            <a:r>
              <a:rPr lang="en-US" sz="2000" dirty="0" smtClean="0"/>
              <a:t>Each message must be needed by many nodes</a:t>
            </a:r>
          </a:p>
          <a:p>
            <a:pPr lvl="1"/>
            <a:r>
              <a:rPr lang="en-US" sz="2000" dirty="0" smtClean="0"/>
              <a:t>Good for non-power law graphs</a:t>
            </a:r>
          </a:p>
          <a:p>
            <a:r>
              <a:rPr lang="en-US" sz="2400" dirty="0" smtClean="0"/>
              <a:t>Is the input power-law?</a:t>
            </a:r>
          </a:p>
          <a:p>
            <a:pPr lvl="1"/>
            <a:r>
              <a:rPr lang="en-US" sz="2000" dirty="0" smtClean="0"/>
              <a:t>Take a random sample</a:t>
            </a:r>
          </a:p>
          <a:p>
            <a:pPr lvl="1"/>
            <a:r>
              <a:rPr lang="en-US" sz="2000" dirty="0" smtClean="0"/>
              <a:t>Use [2] to compare with theoretical </a:t>
            </a:r>
            <a:br>
              <a:rPr lang="en-US" sz="2000" dirty="0" smtClean="0"/>
            </a:br>
            <a:r>
              <a:rPr lang="en-US" sz="2000" dirty="0" smtClean="0"/>
              <a:t>power-law distribution</a:t>
            </a:r>
          </a:p>
          <a:p>
            <a:pPr lvl="1"/>
            <a:r>
              <a:rPr lang="en-US" sz="2000" dirty="0" smtClean="0"/>
              <a:t>Compute </a:t>
            </a:r>
            <a:r>
              <a:rPr lang="en-US" b="1" i="1" dirty="0" err="1" smtClean="0">
                <a:solidFill>
                  <a:srgbClr val="0000FF"/>
                </a:solidFill>
                <a:latin typeface="Times"/>
                <a:cs typeface="Times"/>
              </a:rPr>
              <a:t>pValue</a:t>
            </a:r>
            <a:endParaRPr lang="en-US" sz="2000" b="1" i="1" dirty="0" smtClean="0">
              <a:solidFill>
                <a:srgbClr val="0000FF"/>
              </a:solidFill>
              <a:latin typeface="Times"/>
              <a:cs typeface="Times"/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  <a:cs typeface="Times"/>
              </a:rPr>
              <a:t>0.1 ≤ </a:t>
            </a:r>
            <a:r>
              <a:rPr lang="en-US" sz="2000" i="1" dirty="0" err="1" smtClean="0">
                <a:solidFill>
                  <a:srgbClr val="000000"/>
                </a:solidFill>
                <a:latin typeface="Times"/>
                <a:cs typeface="Times"/>
              </a:rPr>
              <a:t>pValue</a:t>
            </a:r>
            <a:r>
              <a:rPr lang="en-US" sz="2000" dirty="0" smtClean="0">
                <a:solidFill>
                  <a:srgbClr val="000000"/>
                </a:solidFill>
                <a:latin typeface="Times"/>
                <a:cs typeface="Time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Times"/>
              </a:rPr>
              <a:t>&lt; 0.9</a:t>
            </a:r>
            <a:r>
              <a:rPr lang="en-US" sz="2000" dirty="0" smtClean="0">
                <a:solidFill>
                  <a:srgbClr val="000000"/>
                </a:solidFill>
                <a:latin typeface="Times"/>
                <a:cs typeface="Time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"/>
                <a:cs typeface="Times"/>
                <a:sym typeface="Wingdings"/>
              </a:rPr>
              <a:t></a:t>
            </a:r>
            <a:r>
              <a:rPr lang="en-US" sz="2000" dirty="0" smtClean="0">
                <a:solidFill>
                  <a:srgbClr val="000000"/>
                </a:solidFill>
                <a:cs typeface="Times"/>
                <a:sym typeface="Wingdings"/>
              </a:rPr>
              <a:t>Power-law</a:t>
            </a:r>
            <a:endParaRPr lang="en-US" sz="2000" dirty="0" smtClean="0">
              <a:solidFill>
                <a:srgbClr val="000000"/>
              </a:solidFill>
              <a:cs typeface="Times"/>
            </a:endParaRPr>
          </a:p>
          <a:p>
            <a:pPr lvl="1"/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09175" y="6529294"/>
            <a:ext cx="8545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[2] A</a:t>
            </a:r>
            <a:r>
              <a:rPr lang="en-US" sz="1400" dirty="0"/>
              <a:t>. </a:t>
            </a:r>
            <a:r>
              <a:rPr lang="en-US" sz="1400" dirty="0" err="1" smtClean="0"/>
              <a:t>Clauset</a:t>
            </a:r>
            <a:r>
              <a:rPr lang="en-US" sz="1400" dirty="0" smtClean="0"/>
              <a:t> et al., Power</a:t>
            </a:r>
            <a:r>
              <a:rPr lang="en-US" sz="1400" dirty="0"/>
              <a:t>-Law Distributions in Empirical Data. </a:t>
            </a:r>
            <a:r>
              <a:rPr lang="en-US" sz="1400" i="1" dirty="0"/>
              <a:t>SIAM Review</a:t>
            </a:r>
            <a:r>
              <a:rPr lang="en-US" sz="1400" dirty="0" smtClean="0"/>
              <a:t>, </a:t>
            </a:r>
            <a:r>
              <a:rPr lang="en-US" sz="1400" dirty="0"/>
              <a:t>51(4</a:t>
            </a:r>
            <a:r>
              <a:rPr lang="en-US" sz="1400" dirty="0" smtClean="0"/>
              <a:t>)</a:t>
            </a:r>
            <a:r>
              <a:rPr lang="en-US" sz="1400" dirty="0"/>
              <a:t>,</a:t>
            </a:r>
            <a:r>
              <a:rPr lang="en-US" sz="1400" dirty="0" smtClean="0"/>
              <a:t> </a:t>
            </a:r>
            <a:r>
              <a:rPr lang="en-US" sz="1400" dirty="0"/>
              <a:t>2009.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091100" y="3824945"/>
            <a:ext cx="2829529" cy="2177675"/>
            <a:chOff x="6091100" y="3824945"/>
            <a:chExt cx="2829529" cy="21776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1100" y="3824945"/>
              <a:ext cx="2829529" cy="217767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 bwMode="auto">
            <a:xfrm>
              <a:off x="8425586" y="4078775"/>
              <a:ext cx="219798" cy="25237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6575382" y="5232551"/>
              <a:ext cx="1280357" cy="41474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2140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Datasets &amp; Optimizer’s Decisions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462109" y="1156703"/>
            <a:ext cx="7297486" cy="5644597"/>
            <a:chOff x="462109" y="1156703"/>
            <a:chExt cx="7297486" cy="5644597"/>
          </a:xfrm>
        </p:grpSpPr>
        <p:grpSp>
          <p:nvGrpSpPr>
            <p:cNvPr id="7" name="Group 6"/>
            <p:cNvGrpSpPr/>
            <p:nvPr/>
          </p:nvGrpSpPr>
          <p:grpSpPr>
            <a:xfrm>
              <a:off x="1202000" y="1156703"/>
              <a:ext cx="6557595" cy="5644597"/>
              <a:chOff x="1202000" y="1156703"/>
              <a:chExt cx="6557595" cy="5644597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202000" y="1156703"/>
                <a:ext cx="6557595" cy="5644597"/>
              </a:xfrm>
              <a:prstGeom prst="rect">
                <a:avLst/>
              </a:prstGeom>
            </p:spPr>
          </p:pic>
          <p:sp>
            <p:nvSpPr>
              <p:cNvPr id="5" name="Rounded Rectangle 4"/>
              <p:cNvSpPr/>
              <p:nvPr/>
            </p:nvSpPr>
            <p:spPr bwMode="auto">
              <a:xfrm>
                <a:off x="1328468" y="5038341"/>
                <a:ext cx="6280429" cy="257544"/>
              </a:xfrm>
              <a:prstGeom prst="roundRect">
                <a:avLst/>
              </a:prstGeom>
              <a:solidFill>
                <a:schemeClr val="accent2">
                  <a:alpha val="2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" name="Rounded Rectangle 5"/>
              <p:cNvSpPr/>
              <p:nvPr/>
            </p:nvSpPr>
            <p:spPr bwMode="auto">
              <a:xfrm>
                <a:off x="1288095" y="6483526"/>
                <a:ext cx="6280429" cy="257544"/>
              </a:xfrm>
              <a:prstGeom prst="roundRect">
                <a:avLst/>
              </a:prstGeom>
              <a:solidFill>
                <a:srgbClr val="0000FF">
                  <a:alpha val="25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62109" y="1632985"/>
              <a:ext cx="683194" cy="3606197"/>
              <a:chOff x="462109" y="1632985"/>
              <a:chExt cx="683194" cy="3606197"/>
            </a:xfrm>
          </p:grpSpPr>
          <p:sp>
            <p:nvSpPr>
              <p:cNvPr id="8" name="Left Brace 7"/>
              <p:cNvSpPr/>
              <p:nvPr/>
            </p:nvSpPr>
            <p:spPr bwMode="auto">
              <a:xfrm>
                <a:off x="793775" y="1632985"/>
                <a:ext cx="351528" cy="3606197"/>
              </a:xfrm>
              <a:prstGeom prst="leftBrace">
                <a:avLst>
                  <a:gd name="adj1" fmla="val 79305"/>
                  <a:gd name="adj2" fmla="val 50000"/>
                </a:avLst>
              </a:pr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 rot="16200000">
                <a:off x="11343" y="3254644"/>
                <a:ext cx="1270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dirty="0" smtClean="0">
                    <a:solidFill>
                      <a:srgbClr val="666699"/>
                    </a:solidFill>
                  </a:rPr>
                  <a:t>Synthetic</a:t>
                </a:r>
                <a:endParaRPr lang="en-US" dirty="0">
                  <a:solidFill>
                    <a:srgbClr val="666699"/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67094" y="5365229"/>
              <a:ext cx="683194" cy="1330478"/>
              <a:chOff x="462109" y="1632985"/>
              <a:chExt cx="683194" cy="3606197"/>
            </a:xfrm>
          </p:grpSpPr>
          <p:sp>
            <p:nvSpPr>
              <p:cNvPr id="12" name="Left Brace 11"/>
              <p:cNvSpPr/>
              <p:nvPr/>
            </p:nvSpPr>
            <p:spPr bwMode="auto">
              <a:xfrm>
                <a:off x="793775" y="1632985"/>
                <a:ext cx="351528" cy="3606197"/>
              </a:xfrm>
              <a:prstGeom prst="leftBrace">
                <a:avLst>
                  <a:gd name="adj1" fmla="val 79305"/>
                  <a:gd name="adj2" fmla="val 50000"/>
                </a:avLst>
              </a:pr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75000"/>
                  <a:buFont typeface="Wingdings" pitchFamily="2" charset="2"/>
                  <a:buChar char="p"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16200000">
                <a:off x="-273447" y="3254643"/>
                <a:ext cx="1840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dirty="0" smtClean="0">
                    <a:solidFill>
                      <a:srgbClr val="666699"/>
                    </a:solidFill>
                  </a:rPr>
                  <a:t>Real</a:t>
                </a:r>
                <a:endParaRPr lang="en-US" dirty="0">
                  <a:solidFill>
                    <a:srgbClr val="666699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11603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Diameter Estimation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31151" y="1858048"/>
            <a:ext cx="7596909" cy="3874046"/>
            <a:chOff x="631151" y="1858048"/>
            <a:chExt cx="7596909" cy="387404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1151" y="1858048"/>
              <a:ext cx="7596909" cy="3874046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 bwMode="auto">
            <a:xfrm>
              <a:off x="1793393" y="1885758"/>
              <a:ext cx="1531697" cy="261697"/>
            </a:xfrm>
            <a:prstGeom prst="roundRect">
              <a:avLst/>
            </a:prstGeom>
            <a:solidFill>
              <a:schemeClr val="accent2"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1591733" y="2661612"/>
              <a:ext cx="1125298" cy="261697"/>
            </a:xfrm>
            <a:prstGeom prst="roundRect">
              <a:avLst/>
            </a:prstGeom>
            <a:solidFill>
              <a:schemeClr val="accent2"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1791854" y="4185613"/>
              <a:ext cx="1671782" cy="261697"/>
            </a:xfrm>
            <a:prstGeom prst="roundRect">
              <a:avLst/>
            </a:prstGeom>
            <a:solidFill>
              <a:schemeClr val="accent2"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2222884" y="4955310"/>
              <a:ext cx="2010449" cy="261697"/>
            </a:xfrm>
            <a:prstGeom prst="roundRect">
              <a:avLst/>
            </a:prstGeom>
            <a:solidFill>
              <a:schemeClr val="accent2"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9314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Non-Power-law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6" y="1641600"/>
            <a:ext cx="8961561" cy="3896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073" y="6350400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EC2 instances, Diameter estimation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2482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Power-law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796333" y="1451520"/>
            <a:ext cx="5045704" cy="4482000"/>
            <a:chOff x="1753135" y="1814400"/>
            <a:chExt cx="5045704" cy="4482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53135" y="1814400"/>
              <a:ext cx="5045704" cy="4482000"/>
            </a:xfrm>
            <a:prstGeom prst="rect">
              <a:avLst/>
            </a:prstGeom>
          </p:spPr>
        </p:pic>
        <p:sp>
          <p:nvSpPr>
            <p:cNvPr id="6" name="Rounded Rectangle 5"/>
            <p:cNvSpPr/>
            <p:nvPr/>
          </p:nvSpPr>
          <p:spPr bwMode="auto">
            <a:xfrm>
              <a:off x="5503463" y="3628800"/>
              <a:ext cx="881246" cy="1390605"/>
            </a:xfrm>
            <a:prstGeom prst="roundRect">
              <a:avLst/>
            </a:prstGeom>
            <a:solidFill>
              <a:srgbClr val="FFFF00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5000"/>
                <a:buFont typeface="Wingdings" pitchFamily="2" charset="2"/>
                <a:buChar char="p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90073" y="6350400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EC2 instances, Diameter estimation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4546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Computing in KAUST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49" y="5128379"/>
            <a:ext cx="2193272" cy="16449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711" y="5213047"/>
            <a:ext cx="1740102" cy="13050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85" y="5264784"/>
            <a:ext cx="1368144" cy="133014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20499" y="1197428"/>
            <a:ext cx="6893882" cy="3909483"/>
            <a:chOff x="520499" y="1197428"/>
            <a:chExt cx="6893882" cy="39094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t="32941"/>
            <a:stretch/>
          </p:blipFill>
          <p:spPr>
            <a:xfrm>
              <a:off x="520499" y="1639652"/>
              <a:ext cx="6893882" cy="346725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390953" y="1197428"/>
              <a:ext cx="5902476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Scientific &amp; commercial Applications</a:t>
              </a:r>
              <a:endParaRPr lang="en-US" dirty="0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0739" y="5334000"/>
            <a:ext cx="1789736" cy="121254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3200" y="2044095"/>
            <a:ext cx="491076" cy="7499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7825" y="2987524"/>
            <a:ext cx="1295917" cy="6830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0767" y="1729619"/>
            <a:ext cx="1002758" cy="119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5325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</a:t>
            </a:r>
            <a:r>
              <a:rPr lang="en-US" dirty="0" err="1" smtClean="0"/>
              <a:t>BlueGene</a:t>
            </a:r>
            <a:r>
              <a:rPr lang="en-US" dirty="0" smtClean="0"/>
              <a:t>/P – 3D Torus Network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38" y="1775490"/>
            <a:ext cx="2611246" cy="2253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145" y="1621651"/>
            <a:ext cx="4021272" cy="435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143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IBM-</a:t>
            </a:r>
            <a:r>
              <a:rPr lang="en-US" dirty="0" err="1" smtClean="0"/>
              <a:t>BlueGene</a:t>
            </a:r>
            <a:r>
              <a:rPr lang="en-US" dirty="0" smtClean="0"/>
              <a:t>/P vs. Amazon EC2</a:t>
            </a:r>
            <a:endParaRPr lang="en-US" dirty="0"/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538" y="1272343"/>
            <a:ext cx="5957677" cy="44970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857" y="2068286"/>
            <a:ext cx="24545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 IBM/P: 850MHz</a:t>
            </a:r>
          </a:p>
          <a:p>
            <a:r>
              <a:rPr lang="en-US" sz="2000" dirty="0" smtClean="0"/>
              <a:t> EC2: 2.4GHz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8101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Mizan</a:t>
            </a:r>
            <a:r>
              <a:rPr lang="en-US" dirty="0" smtClean="0"/>
              <a:t>: Framework for graph algorithms in large scale computing infrastructures</a:t>
            </a:r>
          </a:p>
          <a:p>
            <a:pPr lvl="1"/>
            <a:r>
              <a:rPr lang="el-GR" b="1" dirty="0" smtClean="0">
                <a:latin typeface="Times"/>
                <a:cs typeface="Times"/>
              </a:rPr>
              <a:t>α</a:t>
            </a:r>
            <a:r>
              <a:rPr lang="en-US" dirty="0" smtClean="0"/>
              <a:t>:</a:t>
            </a:r>
            <a:r>
              <a:rPr lang="el-GR" dirty="0" smtClean="0"/>
              <a:t> </a:t>
            </a:r>
            <a:r>
              <a:rPr lang="en-US" dirty="0" smtClean="0"/>
              <a:t>Power-law graphs</a:t>
            </a:r>
          </a:p>
          <a:p>
            <a:pPr lvl="1"/>
            <a:r>
              <a:rPr lang="el-GR" b="1" dirty="0" smtClean="0">
                <a:latin typeface="Times"/>
                <a:cs typeface="Times"/>
              </a:rPr>
              <a:t>γ</a:t>
            </a:r>
            <a:r>
              <a:rPr lang="en-US" dirty="0" smtClean="0"/>
              <a:t>: Non-power-law graphs</a:t>
            </a:r>
          </a:p>
          <a:p>
            <a:pPr lvl="1"/>
            <a:r>
              <a:rPr lang="en-US" dirty="0" smtClean="0"/>
              <a:t>Runs on cloud and on supercomputers</a:t>
            </a:r>
          </a:p>
          <a:p>
            <a:r>
              <a:rPr lang="en-US" dirty="0" smtClean="0"/>
              <a:t>To do list:</a:t>
            </a:r>
          </a:p>
          <a:p>
            <a:pPr lvl="1"/>
            <a:r>
              <a:rPr lang="en-US" dirty="0" smtClean="0"/>
              <a:t>Dynamic graph placement</a:t>
            </a:r>
          </a:p>
          <a:p>
            <a:pPr lvl="1"/>
            <a:r>
              <a:rPr lang="en-US" dirty="0" smtClean="0"/>
              <a:t>Hybrid (alpha and gamma)</a:t>
            </a:r>
          </a:p>
          <a:p>
            <a:pPr lvl="1"/>
            <a:r>
              <a:rPr lang="en-US" dirty="0" smtClean="0"/>
              <a:t>Better optimizer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9026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228600" y="1981200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5757" y="3488141"/>
            <a:ext cx="8686800" cy="86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sz="3600" u="sng" kern="0" dirty="0" smtClean="0">
                <a:solidFill>
                  <a:srgbClr val="0000CC"/>
                </a:solidFill>
                <a:latin typeface="+mn-lt"/>
              </a:rPr>
              <a:t>http://</a:t>
            </a:r>
            <a:r>
              <a:rPr lang="en-US" sz="3600" b="1" u="sng" kern="0" dirty="0" err="1" smtClean="0">
                <a:solidFill>
                  <a:srgbClr val="0000CC"/>
                </a:solidFill>
                <a:latin typeface="+mn-lt"/>
              </a:rPr>
              <a:t>cloud</a:t>
            </a:r>
            <a:r>
              <a:rPr lang="en-US" sz="3600" u="sng" kern="0" dirty="0" err="1" smtClean="0">
                <a:solidFill>
                  <a:srgbClr val="0000CC"/>
                </a:solidFill>
                <a:latin typeface="+mn-lt"/>
              </a:rPr>
              <a:t>.kaust.edu.sa</a:t>
            </a:r>
            <a:endParaRPr kumimoji="0" lang="en-US" sz="3600" b="0" i="0" u="sng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8" name="Picture 4" descr="MCSY00830_0000[1]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2198" y="4132389"/>
            <a:ext cx="389831" cy="46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5"/>
          <p:cNvGrpSpPr>
            <a:grpSpLocks noChangeAspect="1"/>
          </p:cNvGrpSpPr>
          <p:nvPr/>
        </p:nvGrpSpPr>
        <p:grpSpPr>
          <a:xfrm>
            <a:off x="6604005" y="128475"/>
            <a:ext cx="2423252" cy="942002"/>
            <a:chOff x="2148084" y="2528455"/>
            <a:chExt cx="4751480" cy="1847062"/>
          </a:xfrm>
        </p:grpSpPr>
        <p:sp>
          <p:nvSpPr>
            <p:cNvPr id="27" name="Rectangle 26"/>
            <p:cNvSpPr/>
            <p:nvPr/>
          </p:nvSpPr>
          <p:spPr>
            <a:xfrm>
              <a:off x="2148084" y="2786023"/>
              <a:ext cx="475148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None/>
              </a:pPr>
              <a:r>
                <a:rPr lang="en-US" sz="3600" b="1" cap="none" spc="50" dirty="0" smtClean="0">
                  <a:ln w="11430"/>
                  <a:solidFill>
                    <a:schemeClr val="accent3">
                      <a:lumMod val="50000"/>
                    </a:schemeClr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CL     UD</a:t>
              </a:r>
            </a:p>
          </p:txBody>
        </p:sp>
        <p:pic>
          <p:nvPicPr>
            <p:cNvPr id="28" name="Picture 23" descr="rgb_sml_hrz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black">
            <a:xfrm>
              <a:off x="3304938" y="2528455"/>
              <a:ext cx="1920563" cy="1847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Rectangle 28"/>
            <p:cNvSpPr/>
            <p:nvPr/>
          </p:nvSpPr>
          <p:spPr>
            <a:xfrm>
              <a:off x="4847621" y="3840229"/>
              <a:ext cx="7938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sz="1200" b="1" spc="50" dirty="0" smtClean="0">
                  <a:ln w="11430"/>
                  <a:solidFill>
                    <a:schemeClr val="accent3">
                      <a:lumMod val="50000"/>
                    </a:schemeClr>
                  </a:solidFill>
                </a:rPr>
                <a:t>KAUST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6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0000"/>
      </a:accent6>
      <a:hlink>
        <a:srgbClr val="666699"/>
      </a:hlink>
      <a:folHlink>
        <a:srgbClr val="999966"/>
      </a:folHlink>
    </a:clrScheme>
    <a:fontScheme name="Level">
      <a:majorFont>
        <a:latin typeface="Impact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5000"/>
          <a:buFont typeface="Wingdings" pitchFamily="2" charset="2"/>
          <a:buChar char="p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5000"/>
          <a:buFont typeface="Wingdings" pitchFamily="2" charset="2"/>
          <a:buChar char="p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14660</TotalTime>
  <Words>976</Words>
  <Application>Microsoft Macintosh PowerPoint</Application>
  <PresentationFormat>On-screen Show (4:3)</PresentationFormat>
  <Paragraphs>266</Paragraphs>
  <Slides>25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Level</vt:lpstr>
      <vt:lpstr>Mizan: Optimizing Graph Mining in Large Parallel Systems</vt:lpstr>
      <vt:lpstr>Graphs: Are they Important?</vt:lpstr>
      <vt:lpstr>Graph Research in InfoCloud</vt:lpstr>
      <vt:lpstr>Existing Graph-processing Frameworks</vt:lpstr>
      <vt:lpstr>PageRank with Map-Reduce</vt:lpstr>
      <vt:lpstr>Pregel[1]</vt:lpstr>
      <vt:lpstr>Pregel Example: MAX </vt:lpstr>
      <vt:lpstr>Mizan - Overview</vt:lpstr>
      <vt:lpstr>α – Minimum-Cut Partitioning</vt:lpstr>
      <vt:lpstr>METIS [2]</vt:lpstr>
      <vt:lpstr>α – Percentage of Edge Cuts  with Minimum-Cut Partitioning</vt:lpstr>
      <vt:lpstr>α – Node Replication</vt:lpstr>
      <vt:lpstr>α – Percentage of Edge Cuts  with Node Replication</vt:lpstr>
      <vt:lpstr>Cost of Min-Cut Partitioning</vt:lpstr>
      <vt:lpstr>γ – Message-passing in a Ring</vt:lpstr>
      <vt:lpstr>Optimizer</vt:lpstr>
      <vt:lpstr>Datasets &amp; Optimizer’s Decisions</vt:lpstr>
      <vt:lpstr>Example: Diameter Estimation</vt:lpstr>
      <vt:lpstr>Non-Power-law</vt:lpstr>
      <vt:lpstr>Power-law</vt:lpstr>
      <vt:lpstr>Cloud Computing in KAUST</vt:lpstr>
      <vt:lpstr>IBM BlueGene/P – 3D Torus Network</vt:lpstr>
      <vt:lpstr>IBM-BlueGene/P vs. Amazon EC2</vt:lpstr>
      <vt:lpstr>Points to remember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user-kl270</dc:creator>
  <cp:lastModifiedBy> </cp:lastModifiedBy>
  <cp:revision>862</cp:revision>
  <cp:lastPrinted>2009-12-06T11:57:14Z</cp:lastPrinted>
  <dcterms:created xsi:type="dcterms:W3CDTF">2009-12-06T11:40:52Z</dcterms:created>
  <dcterms:modified xsi:type="dcterms:W3CDTF">2012-02-27T12:07:58Z</dcterms:modified>
</cp:coreProperties>
</file>