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2" r:id="rId1"/>
  </p:sldMasterIdLst>
  <p:notesMasterIdLst>
    <p:notesMasterId r:id="rId67"/>
  </p:notesMasterIdLst>
  <p:sldIdLst>
    <p:sldId id="658" r:id="rId2"/>
    <p:sldId id="729" r:id="rId3"/>
    <p:sldId id="730" r:id="rId4"/>
    <p:sldId id="763" r:id="rId5"/>
    <p:sldId id="879" r:id="rId6"/>
    <p:sldId id="818" r:id="rId7"/>
    <p:sldId id="842" r:id="rId8"/>
    <p:sldId id="807" r:id="rId9"/>
    <p:sldId id="808" r:id="rId10"/>
    <p:sldId id="809" r:id="rId11"/>
    <p:sldId id="810" r:id="rId12"/>
    <p:sldId id="811" r:id="rId13"/>
    <p:sldId id="812" r:id="rId14"/>
    <p:sldId id="813" r:id="rId15"/>
    <p:sldId id="814" r:id="rId16"/>
    <p:sldId id="815" r:id="rId17"/>
    <p:sldId id="848" r:id="rId18"/>
    <p:sldId id="849" r:id="rId19"/>
    <p:sldId id="870" r:id="rId20"/>
    <p:sldId id="859" r:id="rId21"/>
    <p:sldId id="764" r:id="rId22"/>
    <p:sldId id="617" r:id="rId23"/>
    <p:sldId id="675" r:id="rId24"/>
    <p:sldId id="623" r:id="rId25"/>
    <p:sldId id="614" r:id="rId26"/>
    <p:sldId id="860" r:id="rId27"/>
    <p:sldId id="851" r:id="rId28"/>
    <p:sldId id="852" r:id="rId29"/>
    <p:sldId id="871" r:id="rId30"/>
    <p:sldId id="872" r:id="rId31"/>
    <p:sldId id="873" r:id="rId32"/>
    <p:sldId id="874" r:id="rId33"/>
    <p:sldId id="875" r:id="rId34"/>
    <p:sldId id="876" r:id="rId35"/>
    <p:sldId id="877" r:id="rId36"/>
    <p:sldId id="791" r:id="rId37"/>
    <p:sldId id="792" r:id="rId38"/>
    <p:sldId id="793" r:id="rId39"/>
    <p:sldId id="794" r:id="rId40"/>
    <p:sldId id="795" r:id="rId41"/>
    <p:sldId id="869" r:id="rId42"/>
    <p:sldId id="796" r:id="rId43"/>
    <p:sldId id="878" r:id="rId44"/>
    <p:sldId id="797" r:id="rId45"/>
    <p:sldId id="798" r:id="rId46"/>
    <p:sldId id="801" r:id="rId47"/>
    <p:sldId id="861" r:id="rId48"/>
    <p:sldId id="829" r:id="rId49"/>
    <p:sldId id="830" r:id="rId50"/>
    <p:sldId id="804" r:id="rId51"/>
    <p:sldId id="805" r:id="rId52"/>
    <p:sldId id="694" r:id="rId53"/>
    <p:sldId id="765" r:id="rId54"/>
    <p:sldId id="828" r:id="rId55"/>
    <p:sldId id="834" r:id="rId56"/>
    <p:sldId id="837" r:id="rId57"/>
    <p:sldId id="835" r:id="rId58"/>
    <p:sldId id="836" r:id="rId59"/>
    <p:sldId id="862" r:id="rId60"/>
    <p:sldId id="863" r:id="rId61"/>
    <p:sldId id="864" r:id="rId62"/>
    <p:sldId id="865" r:id="rId63"/>
    <p:sldId id="866" r:id="rId64"/>
    <p:sldId id="867" r:id="rId65"/>
    <p:sldId id="868" r:id="rId66"/>
  </p:sldIdLst>
  <p:sldSz cx="9144000" cy="6858000" type="screen4x3"/>
  <p:notesSz cx="7150100" cy="9448800"/>
  <p:defaultTextStyle>
    <a:defPPr>
      <a:defRPr lang="en-US"/>
    </a:defPPr>
    <a:lvl1pPr algn="l" rtl="0" eaLnBrk="0" fontAlgn="base" hangingPunct="0">
      <a:spcBef>
        <a:spcPct val="0"/>
      </a:spcBef>
      <a:spcAft>
        <a:spcPct val="0"/>
      </a:spcAft>
      <a:defRPr kern="1200">
        <a:solidFill>
          <a:schemeClr val="tx1"/>
        </a:solidFill>
        <a:latin typeface="Arial" pitchFamily="-107" charset="0"/>
        <a:ea typeface="+mn-ea"/>
        <a:cs typeface="+mn-cs"/>
      </a:defRPr>
    </a:lvl1pPr>
    <a:lvl2pPr marL="457200" algn="l" rtl="0" eaLnBrk="0" fontAlgn="base" hangingPunct="0">
      <a:spcBef>
        <a:spcPct val="0"/>
      </a:spcBef>
      <a:spcAft>
        <a:spcPct val="0"/>
      </a:spcAft>
      <a:defRPr kern="1200">
        <a:solidFill>
          <a:schemeClr val="tx1"/>
        </a:solidFill>
        <a:latin typeface="Arial" pitchFamily="-107" charset="0"/>
        <a:ea typeface="+mn-ea"/>
        <a:cs typeface="+mn-cs"/>
      </a:defRPr>
    </a:lvl2pPr>
    <a:lvl3pPr marL="914400" algn="l" rtl="0" eaLnBrk="0" fontAlgn="base" hangingPunct="0">
      <a:spcBef>
        <a:spcPct val="0"/>
      </a:spcBef>
      <a:spcAft>
        <a:spcPct val="0"/>
      </a:spcAft>
      <a:defRPr kern="1200">
        <a:solidFill>
          <a:schemeClr val="tx1"/>
        </a:solidFill>
        <a:latin typeface="Arial" pitchFamily="-107" charset="0"/>
        <a:ea typeface="+mn-ea"/>
        <a:cs typeface="+mn-cs"/>
      </a:defRPr>
    </a:lvl3pPr>
    <a:lvl4pPr marL="1371600" algn="l" rtl="0" eaLnBrk="0" fontAlgn="base" hangingPunct="0">
      <a:spcBef>
        <a:spcPct val="0"/>
      </a:spcBef>
      <a:spcAft>
        <a:spcPct val="0"/>
      </a:spcAft>
      <a:defRPr kern="1200">
        <a:solidFill>
          <a:schemeClr val="tx1"/>
        </a:solidFill>
        <a:latin typeface="Arial" pitchFamily="-107" charset="0"/>
        <a:ea typeface="+mn-ea"/>
        <a:cs typeface="+mn-cs"/>
      </a:defRPr>
    </a:lvl4pPr>
    <a:lvl5pPr marL="1828800" algn="l" rtl="0" eaLnBrk="0" fontAlgn="base" hangingPunct="0">
      <a:spcBef>
        <a:spcPct val="0"/>
      </a:spcBef>
      <a:spcAft>
        <a:spcPct val="0"/>
      </a:spcAft>
      <a:defRPr kern="1200">
        <a:solidFill>
          <a:schemeClr val="tx1"/>
        </a:solidFill>
        <a:latin typeface="Arial" pitchFamily="-107" charset="0"/>
        <a:ea typeface="+mn-ea"/>
        <a:cs typeface="+mn-cs"/>
      </a:defRPr>
    </a:lvl5pPr>
    <a:lvl6pPr marL="2286000" algn="l" defTabSz="457200" rtl="0" eaLnBrk="1" latinLnBrk="0" hangingPunct="1">
      <a:defRPr kern="1200">
        <a:solidFill>
          <a:schemeClr val="tx1"/>
        </a:solidFill>
        <a:latin typeface="Arial" pitchFamily="-107" charset="0"/>
        <a:ea typeface="+mn-ea"/>
        <a:cs typeface="+mn-cs"/>
      </a:defRPr>
    </a:lvl6pPr>
    <a:lvl7pPr marL="2743200" algn="l" defTabSz="457200" rtl="0" eaLnBrk="1" latinLnBrk="0" hangingPunct="1">
      <a:defRPr kern="1200">
        <a:solidFill>
          <a:schemeClr val="tx1"/>
        </a:solidFill>
        <a:latin typeface="Arial" pitchFamily="-107" charset="0"/>
        <a:ea typeface="+mn-ea"/>
        <a:cs typeface="+mn-cs"/>
      </a:defRPr>
    </a:lvl7pPr>
    <a:lvl8pPr marL="3200400" algn="l" defTabSz="457200" rtl="0" eaLnBrk="1" latinLnBrk="0" hangingPunct="1">
      <a:defRPr kern="1200">
        <a:solidFill>
          <a:schemeClr val="tx1"/>
        </a:solidFill>
        <a:latin typeface="Arial" pitchFamily="-107" charset="0"/>
        <a:ea typeface="+mn-ea"/>
        <a:cs typeface="+mn-cs"/>
      </a:defRPr>
    </a:lvl8pPr>
    <a:lvl9pPr marL="3657600" algn="l" defTabSz="457200" rtl="0" eaLnBrk="1" latinLnBrk="0" hangingPunct="1">
      <a:defRPr kern="1200">
        <a:solidFill>
          <a:schemeClr val="tx1"/>
        </a:solidFill>
        <a:latin typeface="Arial" pitchFamily="-107"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0000"/>
    <a:srgbClr val="A50021"/>
    <a:srgbClr val="FF66CC"/>
    <a:srgbClr val="000099"/>
    <a:srgbClr val="6600CC"/>
    <a:srgbClr val="FF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4" autoAdjust="0"/>
    <p:restoredTop sz="87971" autoAdjust="0"/>
  </p:normalViewPr>
  <p:slideViewPr>
    <p:cSldViewPr>
      <p:cViewPr>
        <p:scale>
          <a:sx n="60" d="100"/>
          <a:sy n="60" d="100"/>
        </p:scale>
        <p:origin x="-1086"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77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274" name="Rectangle 2"/>
          <p:cNvSpPr>
            <a:spLocks noGrp="1" noChangeArrowheads="1"/>
          </p:cNvSpPr>
          <p:nvPr>
            <p:ph type="hdr" sz="quarter"/>
          </p:nvPr>
        </p:nvSpPr>
        <p:spPr bwMode="auto">
          <a:xfrm>
            <a:off x="0" y="0"/>
            <a:ext cx="3098800" cy="473075"/>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lvl1pPr defTabSz="947738" eaLnBrk="1" hangingPunct="1">
              <a:defRPr sz="1200"/>
            </a:lvl1pPr>
          </a:lstStyle>
          <a:p>
            <a:endParaRPr lang="en-US"/>
          </a:p>
        </p:txBody>
      </p:sp>
      <p:sp>
        <p:nvSpPr>
          <p:cNvPr id="310275" name="Rectangle 3"/>
          <p:cNvSpPr>
            <a:spLocks noGrp="1" noChangeArrowheads="1"/>
          </p:cNvSpPr>
          <p:nvPr>
            <p:ph type="dt" idx="1"/>
          </p:nvPr>
        </p:nvSpPr>
        <p:spPr bwMode="auto">
          <a:xfrm>
            <a:off x="4049713" y="0"/>
            <a:ext cx="3098800" cy="473075"/>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lvl1pPr algn="r" defTabSz="947738" eaLnBrk="1" hangingPunct="1">
              <a:defRPr sz="1200"/>
            </a:lvl1pPr>
          </a:lstStyle>
          <a:p>
            <a:endParaRPr lang="en-US"/>
          </a:p>
        </p:txBody>
      </p:sp>
      <p:sp>
        <p:nvSpPr>
          <p:cNvPr id="15364" name="Rectangle 4"/>
          <p:cNvSpPr>
            <a:spLocks noGrp="1" noRot="1" noChangeAspect="1" noChangeArrowheads="1" noTextEdit="1"/>
          </p:cNvSpPr>
          <p:nvPr>
            <p:ph type="sldImg" idx="2"/>
          </p:nvPr>
        </p:nvSpPr>
        <p:spPr bwMode="auto">
          <a:xfrm>
            <a:off x="1212850" y="708025"/>
            <a:ext cx="4724400" cy="3543300"/>
          </a:xfrm>
          <a:prstGeom prst="rect">
            <a:avLst/>
          </a:prstGeom>
          <a:noFill/>
          <a:ln w="9525">
            <a:solidFill>
              <a:srgbClr val="000000"/>
            </a:solidFill>
            <a:miter lim="800000"/>
            <a:headEnd/>
            <a:tailEnd/>
          </a:ln>
        </p:spPr>
      </p:sp>
      <p:sp>
        <p:nvSpPr>
          <p:cNvPr id="310277" name="Rectangle 5"/>
          <p:cNvSpPr>
            <a:spLocks noGrp="1" noChangeArrowheads="1"/>
          </p:cNvSpPr>
          <p:nvPr>
            <p:ph type="body" sz="quarter" idx="3"/>
          </p:nvPr>
        </p:nvSpPr>
        <p:spPr bwMode="auto">
          <a:xfrm>
            <a:off x="714375" y="4487863"/>
            <a:ext cx="5721350" cy="4252912"/>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0278" name="Rectangle 6"/>
          <p:cNvSpPr>
            <a:spLocks noGrp="1" noChangeArrowheads="1"/>
          </p:cNvSpPr>
          <p:nvPr>
            <p:ph type="ftr" sz="quarter" idx="4"/>
          </p:nvPr>
        </p:nvSpPr>
        <p:spPr bwMode="auto">
          <a:xfrm>
            <a:off x="0" y="8974138"/>
            <a:ext cx="3098800" cy="473075"/>
          </a:xfrm>
          <a:prstGeom prst="rect">
            <a:avLst/>
          </a:prstGeom>
          <a:noFill/>
          <a:ln w="9525">
            <a:noFill/>
            <a:miter lim="800000"/>
            <a:headEnd/>
            <a:tailEnd/>
          </a:ln>
          <a:effectLst/>
        </p:spPr>
        <p:txBody>
          <a:bodyPr vert="horz" wrap="square" lIns="94851" tIns="47425" rIns="94851" bIns="47425" numCol="1" anchor="b" anchorCtr="0" compatLnSpc="1">
            <a:prstTxWarp prst="textNoShape">
              <a:avLst/>
            </a:prstTxWarp>
          </a:bodyPr>
          <a:lstStyle>
            <a:lvl1pPr defTabSz="947738" eaLnBrk="1" hangingPunct="1">
              <a:defRPr sz="1200"/>
            </a:lvl1pPr>
          </a:lstStyle>
          <a:p>
            <a:endParaRPr lang="en-US"/>
          </a:p>
        </p:txBody>
      </p:sp>
      <p:sp>
        <p:nvSpPr>
          <p:cNvPr id="310279" name="Rectangle 7"/>
          <p:cNvSpPr>
            <a:spLocks noGrp="1" noChangeArrowheads="1"/>
          </p:cNvSpPr>
          <p:nvPr>
            <p:ph type="sldNum" sz="quarter" idx="5"/>
          </p:nvPr>
        </p:nvSpPr>
        <p:spPr bwMode="auto">
          <a:xfrm>
            <a:off x="4049713" y="8974138"/>
            <a:ext cx="3098800" cy="473075"/>
          </a:xfrm>
          <a:prstGeom prst="rect">
            <a:avLst/>
          </a:prstGeom>
          <a:noFill/>
          <a:ln w="9525">
            <a:noFill/>
            <a:miter lim="800000"/>
            <a:headEnd/>
            <a:tailEnd/>
          </a:ln>
          <a:effectLst/>
        </p:spPr>
        <p:txBody>
          <a:bodyPr vert="horz" wrap="square" lIns="94851" tIns="47425" rIns="94851" bIns="47425" numCol="1" anchor="b" anchorCtr="0" compatLnSpc="1">
            <a:prstTxWarp prst="textNoShape">
              <a:avLst/>
            </a:prstTxWarp>
          </a:bodyPr>
          <a:lstStyle>
            <a:lvl1pPr algn="r" defTabSz="947738" eaLnBrk="1" hangingPunct="1">
              <a:defRPr sz="1200"/>
            </a:lvl1pPr>
          </a:lstStyle>
          <a:p>
            <a:fld id="{C06F38C4-F9E2-1846-B4B9-D92C3135A393}" type="slidenum">
              <a:rPr lang="en-US"/>
              <a:pPr/>
              <a:t>‹#›</a:t>
            </a:fld>
            <a:endParaRPr lang="en-US"/>
          </a:p>
        </p:txBody>
      </p:sp>
    </p:spTree>
    <p:extLst>
      <p:ext uri="{BB962C8B-B14F-4D97-AF65-F5344CB8AC3E}">
        <p14:creationId xmlns:p14="http://schemas.microsoft.com/office/powerpoint/2010/main" val="22768091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r>
              <a:rPr lang="en-US" smtClean="0">
                <a:latin typeface="Arial" pitchFamily="-107" charset="0"/>
                <a:ea typeface="Arial" pitchFamily="-107" charset="0"/>
                <a:cs typeface="Arial" pitchFamily="-107" charset="0"/>
              </a:rPr>
              <a:t>Micro-outsourcing systems (like</a:t>
            </a:r>
            <a:r>
              <a:rPr lang="en-US" baseline="0" smtClean="0">
                <a:latin typeface="Arial" pitchFamily="-107" charset="0"/>
                <a:ea typeface="Arial" pitchFamily="-107" charset="0"/>
                <a:cs typeface="Arial" pitchFamily="-107" charset="0"/>
              </a:rPr>
              <a:t> AMT, </a:t>
            </a:r>
            <a:r>
              <a:rPr lang="en-US" baseline="0" err="1" smtClean="0">
                <a:latin typeface="Arial" pitchFamily="-107" charset="0"/>
                <a:ea typeface="Arial" pitchFamily="-107" charset="0"/>
                <a:cs typeface="Arial" pitchFamily="-107" charset="0"/>
              </a:rPr>
              <a:t>RentaCoder</a:t>
            </a:r>
            <a:r>
              <a:rPr lang="en-US" baseline="0" smtClean="0">
                <a:latin typeface="Arial" pitchFamily="-107" charset="0"/>
                <a:ea typeface="Arial" pitchFamily="-107" charset="0"/>
                <a:cs typeface="Arial" pitchFamily="-107" charset="0"/>
              </a:rPr>
              <a:t>, </a:t>
            </a:r>
            <a:r>
              <a:rPr lang="en-US" baseline="0" err="1" smtClean="0">
                <a:latin typeface="Arial" pitchFamily="-107" charset="0"/>
                <a:ea typeface="Arial" pitchFamily="-107" charset="0"/>
                <a:cs typeface="Arial" pitchFamily="-107" charset="0"/>
              </a:rPr>
              <a:t>oDesk</a:t>
            </a:r>
            <a:r>
              <a:rPr lang="en-US" baseline="0" smtClean="0">
                <a:latin typeface="Arial" pitchFamily="-107" charset="0"/>
                <a:ea typeface="Arial" pitchFamily="-107" charset="0"/>
                <a:cs typeface="Arial" pitchFamily="-107" charset="0"/>
              </a:rPr>
              <a:t>, and many more) have changed the cost/benefit landscape for data analytics.  Certain sorts of data can be acquired much more cheaply—but the data quality may be suspect.</a:t>
            </a:r>
            <a:endParaRPr lang="en-US">
              <a:latin typeface="Arial" pitchFamily="-107" charset="0"/>
              <a:ea typeface="Arial" pitchFamily="-107" charset="0"/>
              <a:cs typeface="Arial" pitchFamily="-107"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r>
              <a:rPr lang="en-US">
                <a:latin typeface="Times New Roman" pitchFamily="-107" charset="0"/>
                <a:ea typeface="Arial" pitchFamily="-107" charset="0"/>
                <a:cs typeface="Arial" pitchFamily="-107" charset="0"/>
              </a:rPr>
              <a:t>total media ad spending is about $300B</a:t>
            </a:r>
          </a:p>
          <a:p>
            <a:r>
              <a:rPr lang="en-US">
                <a:latin typeface="Times New Roman" pitchFamily="-107" charset="0"/>
                <a:ea typeface="Arial" pitchFamily="-107" charset="0"/>
                <a:cs typeface="Arial" pitchFamily="-107" charset="0"/>
              </a:rPr>
              <a:t>laments about poor “performance” of ads on social networking sites are criticisms of direct marketing-style advertising, as well as click-based evaluations.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pay for expert labeling?</a:t>
            </a:r>
          </a:p>
          <a:p>
            <a:pPr eaLnBrk="1" hangingPunct="1"/>
            <a:r>
              <a:rPr lang="en-US">
                <a:latin typeface="Arial" pitchFamily="-107" charset="0"/>
                <a:ea typeface="Arial" pitchFamily="-107" charset="0"/>
                <a:cs typeface="Arial" pitchFamily="-107" charset="0"/>
              </a:rPr>
              <a:t>alternative setting to active learning – where labeling is very costly</a:t>
            </a:r>
          </a:p>
        </p:txBody>
      </p:sp>
      <p:sp>
        <p:nvSpPr>
          <p:cNvPr id="25604"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06A07CC4-64D6-9243-9091-A73BA83FD9DB}" type="slidenum">
              <a:rPr lang="en-US" sz="1200"/>
              <a:pPr algn="r" defTabSz="947738" eaLnBrk="1" hangingPunct="1"/>
              <a:t>7</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endParaRPr lang="en-US" smtClean="0"/>
          </a:p>
          <a:p>
            <a:endParaRPr lang="en-US" smtClean="0"/>
          </a:p>
        </p:txBody>
      </p:sp>
      <p:sp>
        <p:nvSpPr>
          <p:cNvPr id="29700" name="Slide Number Placeholder 3"/>
          <p:cNvSpPr>
            <a:spLocks noGrp="1"/>
          </p:cNvSpPr>
          <p:nvPr>
            <p:ph type="sldNum" sz="quarter" idx="5"/>
          </p:nvPr>
        </p:nvSpPr>
        <p:spPr bwMode="auto">
          <a:noFill/>
          <a:ln>
            <a:miter lim="800000"/>
            <a:headEnd/>
            <a:tailEnd/>
          </a:ln>
        </p:spPr>
        <p:txBody>
          <a:bodyPr/>
          <a:lstStyle/>
          <a:p>
            <a:fld id="{8C4DFB3C-866B-455A-8A8B-458EA4A44D8C}" type="slidenum">
              <a:rPr lang="en-US" smtClean="0">
                <a:latin typeface="Times" pitchFamily="18" charset="0"/>
                <a:ea typeface="ヒラギノ角ゴ ProN W3"/>
                <a:cs typeface="ヒラギノ角ゴ ProN W3"/>
                <a:sym typeface="Times" pitchFamily="18" charset="0"/>
              </a:rPr>
              <a:pPr/>
              <a:t>8</a:t>
            </a:fld>
            <a:endParaRPr lang="en-US" smtClean="0">
              <a:latin typeface="Times" pitchFamily="18" charset="0"/>
              <a:ea typeface="ヒラギノ角ゴ ProN W3"/>
              <a:cs typeface="ヒラギノ角ゴ ProN W3"/>
              <a:sym typeface="Times"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A4D873AA-96DF-43A9-8D3B-666701D0501E}" type="slidenum">
              <a:rPr lang="en-US" smtClean="0"/>
              <a:pPr>
                <a:defRPr/>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E1F70BE6-C0EE-484D-B3DD-181F07D4A078}" type="slidenum">
              <a:rPr lang="en-US" smtClean="0"/>
              <a:pPr>
                <a:defRPr/>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p>
        </p:txBody>
      </p:sp>
      <p:sp>
        <p:nvSpPr>
          <p:cNvPr id="4" name="灯片编号占位符 3"/>
          <p:cNvSpPr>
            <a:spLocks noGrp="1"/>
          </p:cNvSpPr>
          <p:nvPr>
            <p:ph type="sldNum" sz="quarter" idx="10"/>
          </p:nvPr>
        </p:nvSpPr>
        <p:spPr/>
        <p:txBody>
          <a:bodyPr/>
          <a:lstStyle/>
          <a:p>
            <a:fld id="{F46E2DE1-78E1-409D-B74C-673E2B7C1249}" type="slidenum">
              <a:rPr lang="en-US" smtClean="0"/>
              <a:pPr/>
              <a:t>17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p>
        </p:txBody>
      </p:sp>
      <p:sp>
        <p:nvSpPr>
          <p:cNvPr id="4" name="灯片编号占位符 3"/>
          <p:cNvSpPr>
            <a:spLocks noGrp="1"/>
          </p:cNvSpPr>
          <p:nvPr>
            <p:ph type="sldNum" sz="quarter" idx="10"/>
          </p:nvPr>
        </p:nvSpPr>
        <p:spPr/>
        <p:txBody>
          <a:bodyPr/>
          <a:lstStyle/>
          <a:p>
            <a:fld id="{F46E2DE1-78E1-409D-B74C-673E2B7C1249}" type="slidenum">
              <a:rPr lang="en-US" smtClean="0"/>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p>
        </p:txBody>
      </p:sp>
      <p:sp>
        <p:nvSpPr>
          <p:cNvPr id="4" name="灯片编号占位符 3"/>
          <p:cNvSpPr>
            <a:spLocks noGrp="1"/>
          </p:cNvSpPr>
          <p:nvPr>
            <p:ph type="sldNum" sz="quarter" idx="10"/>
          </p:nvPr>
        </p:nvSpPr>
        <p:spPr/>
        <p:txBody>
          <a:bodyPr/>
          <a:lstStyle/>
          <a:p>
            <a:fld id="{F46E2DE1-78E1-409D-B74C-673E2B7C1249}" type="slidenum">
              <a:rPr lang="en-US" smtClean="0"/>
              <a:pPr/>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endParaRPr lang="en-US" smtClean="0"/>
          </a:p>
          <a:p>
            <a:endParaRPr lang="en-US" smtClean="0"/>
          </a:p>
        </p:txBody>
      </p:sp>
      <p:sp>
        <p:nvSpPr>
          <p:cNvPr id="29700" name="Slide Number Placeholder 3"/>
          <p:cNvSpPr>
            <a:spLocks noGrp="1"/>
          </p:cNvSpPr>
          <p:nvPr>
            <p:ph type="sldNum" sz="quarter" idx="5"/>
          </p:nvPr>
        </p:nvSpPr>
        <p:spPr bwMode="auto">
          <a:noFill/>
          <a:ln>
            <a:miter lim="800000"/>
            <a:headEnd/>
            <a:tailEnd/>
          </a:ln>
        </p:spPr>
        <p:txBody>
          <a:bodyPr/>
          <a:lstStyle/>
          <a:p>
            <a:fld id="{8C4DFB3C-866B-455A-8A8B-458EA4A44D8C}" type="slidenum">
              <a:rPr lang="en-US" smtClean="0">
                <a:latin typeface="Times" pitchFamily="18" charset="0"/>
                <a:ea typeface="ヒラギノ角ゴ ProN W3"/>
                <a:cs typeface="ヒラギノ角ゴ ProN W3"/>
                <a:sym typeface="Times" pitchFamily="18" charset="0"/>
              </a:rPr>
              <a:pPr/>
              <a:t>21</a:t>
            </a:fld>
            <a:endParaRPr lang="en-US" smtClean="0">
              <a:latin typeface="Times" pitchFamily="18" charset="0"/>
              <a:ea typeface="ヒラギノ角ゴ ProN W3"/>
              <a:cs typeface="ヒラギノ角ゴ ProN W3"/>
              <a:sym typeface="Times"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a:latin typeface="Arial" pitchFamily="-107" charset="0"/>
              <a:ea typeface="Arial" pitchFamily="-107" charset="0"/>
              <a:cs typeface="Arial" pitchFamily="-107" charset="0"/>
            </a:endParaRPr>
          </a:p>
        </p:txBody>
      </p:sp>
      <p:sp>
        <p:nvSpPr>
          <p:cNvPr id="38916" name="Slide Number Placeholder 3"/>
          <p:cNvSpPr>
            <a:spLocks noGrp="1"/>
          </p:cNvSpPr>
          <p:nvPr>
            <p:ph type="sldNum" sz="quarter" idx="5"/>
          </p:nvPr>
        </p:nvSpPr>
        <p:spPr>
          <a:noFill/>
        </p:spPr>
        <p:txBody>
          <a:bodyPr/>
          <a:lstStyle/>
          <a:p>
            <a:fld id="{0FCA85F5-E175-7542-B4D4-BE49B14A1932}" type="slidenum">
              <a:rPr lang="en-US"/>
              <a:pPr/>
              <a:t>22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key: gradient in accuracy over example X quality space</a:t>
            </a:r>
          </a:p>
          <a:p>
            <a:pPr eaLnBrk="1" hangingPunct="1"/>
            <a:r>
              <a:rPr lang="en-US">
                <a:latin typeface="Arial" pitchFamily="-107" charset="0"/>
                <a:ea typeface="Arial" pitchFamily="-107" charset="0"/>
                <a:cs typeface="Arial" pitchFamily="-107" charset="0"/>
              </a:rPr>
              <a:t>complicated for various reasons, one of which is: </a:t>
            </a:r>
            <a:r>
              <a:rPr lang="en-US" b="1">
                <a:latin typeface="Arial" pitchFamily="-107" charset="0"/>
                <a:ea typeface="Arial" pitchFamily="-107" charset="0"/>
                <a:cs typeface="Arial" pitchFamily="-107" charset="0"/>
              </a:rPr>
              <a:t>labeling different examples will have different benefits</a:t>
            </a:r>
          </a:p>
        </p:txBody>
      </p:sp>
      <p:sp>
        <p:nvSpPr>
          <p:cNvPr id="49156"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A297894B-0F65-1A4C-928A-6882DB2206CC}" type="slidenum">
              <a:rPr lang="en-US" sz="1200"/>
              <a:pPr algn="r" defTabSz="947738" eaLnBrk="1" hangingPunct="1"/>
              <a:t>23</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a:latin typeface="Arial" pitchFamily="-107" charset="0"/>
              <a:ea typeface="Arial" pitchFamily="-107" charset="0"/>
              <a:cs typeface="Arial" pitchFamily="-107" charset="0"/>
            </a:endParaRPr>
          </a:p>
        </p:txBody>
      </p:sp>
      <p:sp>
        <p:nvSpPr>
          <p:cNvPr id="51204" name="Slide Number Placeholder 3"/>
          <p:cNvSpPr>
            <a:spLocks noGrp="1"/>
          </p:cNvSpPr>
          <p:nvPr>
            <p:ph type="sldNum" sz="quarter" idx="5"/>
          </p:nvPr>
        </p:nvSpPr>
        <p:spPr>
          <a:noFill/>
        </p:spPr>
        <p:txBody>
          <a:bodyPr/>
          <a:lstStyle/>
          <a:p>
            <a:fld id="{2FCDE83E-864A-1844-9017-8C7C25062468}" type="slidenum">
              <a:rPr lang="en-US"/>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if we’re getting a certain number of labels, how best to choose?</a:t>
            </a:r>
          </a:p>
        </p:txBody>
      </p:sp>
      <p:sp>
        <p:nvSpPr>
          <p:cNvPr id="67588" name="Slide Number Placeholder 3"/>
          <p:cNvSpPr>
            <a:spLocks noGrp="1"/>
          </p:cNvSpPr>
          <p:nvPr>
            <p:ph type="sldNum" sz="quarter" idx="5"/>
          </p:nvPr>
        </p:nvSpPr>
        <p:spPr>
          <a:noFill/>
        </p:spPr>
        <p:txBody>
          <a:bodyPr/>
          <a:lstStyle/>
          <a:p>
            <a:fld id="{FD4F99FA-5EA9-B14D-8CBA-B7F32429FF35}" type="slidenum">
              <a:rPr lang="en-US"/>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pay for expert labeling?</a:t>
            </a:r>
          </a:p>
          <a:p>
            <a:pPr eaLnBrk="1" hangingPunct="1"/>
            <a:r>
              <a:rPr lang="en-US">
                <a:latin typeface="Arial" pitchFamily="-107" charset="0"/>
                <a:ea typeface="Arial" pitchFamily="-107" charset="0"/>
                <a:cs typeface="Arial" pitchFamily="-107" charset="0"/>
              </a:rPr>
              <a:t>alternative setting to active learning – where labeling is very costly</a:t>
            </a:r>
          </a:p>
        </p:txBody>
      </p:sp>
      <p:sp>
        <p:nvSpPr>
          <p:cNvPr id="25604"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06A07CC4-64D6-9243-9091-A73BA83FD9DB}" type="slidenum">
              <a:rPr lang="en-US" sz="1200"/>
              <a:pPr algn="r" defTabSz="947738" eaLnBrk="1" hangingPunct="1"/>
              <a:t>28</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pay for expert labeling?</a:t>
            </a:r>
          </a:p>
          <a:p>
            <a:pPr eaLnBrk="1" hangingPunct="1"/>
            <a:r>
              <a:rPr lang="en-US">
                <a:latin typeface="Arial" pitchFamily="-107" charset="0"/>
                <a:ea typeface="Arial" pitchFamily="-107" charset="0"/>
                <a:cs typeface="Arial" pitchFamily="-107" charset="0"/>
              </a:rPr>
              <a:t>alternative setting to active learning – where labeling is very costly</a:t>
            </a:r>
          </a:p>
        </p:txBody>
      </p:sp>
      <p:sp>
        <p:nvSpPr>
          <p:cNvPr id="25604"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06A07CC4-64D6-9243-9091-A73BA83FD9DB}" type="slidenum">
              <a:rPr lang="en-US" sz="1200"/>
              <a:pPr algn="r" defTabSz="947738" eaLnBrk="1" hangingPunct="1"/>
              <a:t>29</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endParaRPr lang="en-US" dirty="0">
              <a:latin typeface="Arial" pitchFamily="-107" charset="0"/>
              <a:ea typeface="Arial" pitchFamily="-107" charset="0"/>
              <a:cs typeface="Arial" pitchFamily="-107" charset="0"/>
            </a:endParaRPr>
          </a:p>
        </p:txBody>
      </p:sp>
      <p:sp>
        <p:nvSpPr>
          <p:cNvPr id="25604"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06A07CC4-64D6-9243-9091-A73BA83FD9DB}" type="slidenum">
              <a:rPr lang="en-US" sz="1200"/>
              <a:pPr algn="r" defTabSz="947738" eaLnBrk="1" hangingPunct="1"/>
              <a:t>30</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pay for expert labeling?</a:t>
            </a:r>
          </a:p>
          <a:p>
            <a:pPr eaLnBrk="1" hangingPunct="1"/>
            <a:r>
              <a:rPr lang="en-US">
                <a:latin typeface="Arial" pitchFamily="-107" charset="0"/>
                <a:ea typeface="Arial" pitchFamily="-107" charset="0"/>
                <a:cs typeface="Arial" pitchFamily="-107" charset="0"/>
              </a:rPr>
              <a:t>alternative setting to active learning – where labeling is very costly</a:t>
            </a:r>
          </a:p>
        </p:txBody>
      </p:sp>
      <p:sp>
        <p:nvSpPr>
          <p:cNvPr id="25604"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06A07CC4-64D6-9243-9091-A73BA83FD9DB}" type="slidenum">
              <a:rPr lang="en-US" sz="1200"/>
              <a:pPr algn="r" defTabSz="947738" eaLnBrk="1" hangingPunct="1"/>
              <a:t>32</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pay for expert labeling?</a:t>
            </a:r>
          </a:p>
          <a:p>
            <a:pPr eaLnBrk="1" hangingPunct="1"/>
            <a:r>
              <a:rPr lang="en-US">
                <a:latin typeface="Arial" pitchFamily="-107" charset="0"/>
                <a:ea typeface="Arial" pitchFamily="-107" charset="0"/>
                <a:cs typeface="Arial" pitchFamily="-107" charset="0"/>
              </a:rPr>
              <a:t>alternative setting to active learning – where labeling is very costly</a:t>
            </a:r>
          </a:p>
        </p:txBody>
      </p:sp>
      <p:sp>
        <p:nvSpPr>
          <p:cNvPr id="25604"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06A07CC4-64D6-9243-9091-A73BA83FD9DB}" type="slidenum">
              <a:rPr lang="en-US" sz="1200"/>
              <a:pPr algn="r" defTabSz="947738" eaLnBrk="1" hangingPunct="1"/>
              <a:t>33</a:t>
            </a:fld>
            <a:endParaRPr 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pay for expert labeling?</a:t>
            </a:r>
          </a:p>
          <a:p>
            <a:pPr eaLnBrk="1" hangingPunct="1"/>
            <a:r>
              <a:rPr lang="en-US">
                <a:latin typeface="Arial" pitchFamily="-107" charset="0"/>
                <a:ea typeface="Arial" pitchFamily="-107" charset="0"/>
                <a:cs typeface="Arial" pitchFamily="-107" charset="0"/>
              </a:rPr>
              <a:t>alternative setting to active learning – where labeling is very costly</a:t>
            </a:r>
          </a:p>
        </p:txBody>
      </p:sp>
      <p:sp>
        <p:nvSpPr>
          <p:cNvPr id="25604"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06A07CC4-64D6-9243-9091-A73BA83FD9DB}" type="slidenum">
              <a:rPr lang="en-US" sz="1200"/>
              <a:pPr algn="r" defTabSz="947738" eaLnBrk="1" hangingPunct="1"/>
              <a:t>34</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r>
              <a:rPr lang="en-US">
                <a:latin typeface="Arial" pitchFamily="-107" charset="0"/>
                <a:ea typeface="Arial" pitchFamily="-107" charset="0"/>
                <a:cs typeface="Arial" pitchFamily="-107" charset="0"/>
              </a:rPr>
              <a:t>pay for expert labeling?</a:t>
            </a:r>
          </a:p>
          <a:p>
            <a:pPr eaLnBrk="1" hangingPunct="1"/>
            <a:r>
              <a:rPr lang="en-US">
                <a:latin typeface="Arial" pitchFamily="-107" charset="0"/>
                <a:ea typeface="Arial" pitchFamily="-107" charset="0"/>
                <a:cs typeface="Arial" pitchFamily="-107" charset="0"/>
              </a:rPr>
              <a:t>alternative setting to active learning – where labeling is very costly</a:t>
            </a:r>
          </a:p>
        </p:txBody>
      </p:sp>
      <p:sp>
        <p:nvSpPr>
          <p:cNvPr id="25604"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06A07CC4-64D6-9243-9091-A73BA83FD9DB}" type="slidenum">
              <a:rPr lang="en-US" sz="1200"/>
              <a:pPr algn="r" defTabSz="947738" eaLnBrk="1" hangingPunct="1"/>
              <a:t>35</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06F38C4-F9E2-1846-B4B9-D92C3135A393}" type="slidenum">
              <a:rPr lang="en-US" smtClean="0"/>
              <a:pPr/>
              <a:t>37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ln/>
        </p:spPr>
        <p:txBody>
          <a:bodyPr/>
          <a:lstStyle/>
          <a:p>
            <a:pPr eaLnBrk="1" hangingPunct="1"/>
            <a:endParaRPr lang="en-US">
              <a:latin typeface="Arial" pitchFamily="-107" charset="0"/>
              <a:ea typeface="Arial" pitchFamily="-107" charset="0"/>
              <a:cs typeface="Arial" pitchFamily="-107" charset="0"/>
            </a:endParaRPr>
          </a:p>
        </p:txBody>
      </p:sp>
      <p:sp>
        <p:nvSpPr>
          <p:cNvPr id="140292" name="Slide Number Placeholder 3"/>
          <p:cNvSpPr>
            <a:spLocks noGrp="1"/>
          </p:cNvSpPr>
          <p:nvPr>
            <p:ph type="sldNum" sz="quarter" idx="5"/>
          </p:nvPr>
        </p:nvSpPr>
        <p:spPr>
          <a:noFill/>
        </p:spPr>
        <p:txBody>
          <a:bodyPr/>
          <a:lstStyle/>
          <a:p>
            <a:fld id="{F7D6FD54-BE6B-CD49-9FA7-19FAD148ABEB}" type="slidenum">
              <a:rPr lang="en-US"/>
              <a:pPr/>
              <a:t>46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eaLnBrk="1" hangingPunct="1"/>
            <a:endParaRPr lang="en-US" smtClean="0">
              <a:latin typeface="Arial" pitchFamily="-107" charset="0"/>
              <a:ea typeface="Arial" pitchFamily="-107" charset="0"/>
              <a:cs typeface="Arial" pitchFamily="-107" charset="0"/>
            </a:endParaRPr>
          </a:p>
        </p:txBody>
      </p:sp>
      <p:sp>
        <p:nvSpPr>
          <p:cNvPr id="103428" name="Slide Number Placeholder 3"/>
          <p:cNvSpPr>
            <a:spLocks noGrp="1"/>
          </p:cNvSpPr>
          <p:nvPr>
            <p:ph type="sldNum" sz="quarter" idx="5"/>
          </p:nvPr>
        </p:nvSpPr>
        <p:spPr>
          <a:noFill/>
        </p:spPr>
        <p:txBody>
          <a:bodyPr/>
          <a:lstStyle/>
          <a:p>
            <a:fld id="{3D51A84E-7BA8-9C4C-9065-1CCAACDE7368}" type="slidenum">
              <a:rPr lang="en-US" smtClean="0"/>
              <a:pPr/>
              <a:t>51</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Other experiments show LU</a:t>
            </a:r>
            <a:r>
              <a:rPr lang="en-US" baseline="0" smtClean="0"/>
              <a:t> and NLU perform almost identically under balanced class distributions, and indeed are just about “optimal” –in the sense that they separate the positive and negative examples almost as well as knowing the actual uncertainty (the best uncertainty metric possible when we are only taking into account the information in the label </a:t>
            </a:r>
            <a:r>
              <a:rPr lang="en-US" baseline="0" err="1" smtClean="0"/>
              <a:t>multiset</a:t>
            </a:r>
            <a:r>
              <a:rPr lang="en-US" baseline="0" smtClean="0"/>
              <a:t>).</a:t>
            </a:r>
            <a:endParaRPr lang="en-US"/>
          </a:p>
        </p:txBody>
      </p:sp>
      <p:sp>
        <p:nvSpPr>
          <p:cNvPr id="4" name="Slide Number Placeholder 3"/>
          <p:cNvSpPr>
            <a:spLocks noGrp="1"/>
          </p:cNvSpPr>
          <p:nvPr>
            <p:ph type="sldNum" sz="quarter" idx="10"/>
          </p:nvPr>
        </p:nvSpPr>
        <p:spPr/>
        <p:txBody>
          <a:bodyPr/>
          <a:lstStyle/>
          <a:p>
            <a:fld id="{C06F38C4-F9E2-1846-B4B9-D92C3135A393}" type="slidenum">
              <a:rPr lang="en-US" smtClean="0"/>
              <a:pPr/>
              <a:t>54</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a:latin typeface="Arial" pitchFamily="-107" charset="0"/>
              <a:ea typeface="Arial" pitchFamily="-107" charset="0"/>
              <a:cs typeface="Arial" pitchFamily="-107" charset="0"/>
            </a:endParaRPr>
          </a:p>
        </p:txBody>
      </p:sp>
      <p:sp>
        <p:nvSpPr>
          <p:cNvPr id="94212" name="Slide Number Placeholder 3"/>
          <p:cNvSpPr>
            <a:spLocks noGrp="1"/>
          </p:cNvSpPr>
          <p:nvPr>
            <p:ph type="sldNum" sz="quarter" idx="5"/>
          </p:nvPr>
        </p:nvSpPr>
        <p:spPr>
          <a:noFill/>
        </p:spPr>
        <p:txBody>
          <a:bodyPr/>
          <a:lstStyle/>
          <a:p>
            <a:fld id="{0C7C193A-4B12-E741-8E23-97DC0BDF95BC}" type="slidenum">
              <a:rPr lang="en-US"/>
              <a:pPr/>
              <a:t>55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a:latin typeface="Arial" pitchFamily="-107" charset="0"/>
              <a:ea typeface="Arial" pitchFamily="-107" charset="0"/>
              <a:cs typeface="Arial" pitchFamily="-107" charset="0"/>
            </a:endParaRPr>
          </a:p>
        </p:txBody>
      </p:sp>
      <p:sp>
        <p:nvSpPr>
          <p:cNvPr id="92164" name="Slide Number Placeholder 3"/>
          <p:cNvSpPr>
            <a:spLocks noGrp="1"/>
          </p:cNvSpPr>
          <p:nvPr>
            <p:ph type="sldNum" sz="quarter" idx="5"/>
          </p:nvPr>
        </p:nvSpPr>
        <p:spPr>
          <a:noFill/>
        </p:spPr>
        <p:txBody>
          <a:bodyPr/>
          <a:lstStyle/>
          <a:p>
            <a:fld id="{9315605B-5118-5D4D-81FA-4CDF02633987}" type="slidenum">
              <a:rPr lang="en-US"/>
              <a:pPr/>
              <a:t>56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smtClean="0">
              <a:latin typeface="Arial" pitchFamily="-107" charset="0"/>
              <a:ea typeface="Arial" pitchFamily="-107" charset="0"/>
              <a:cs typeface="Arial" pitchFamily="-107" charset="0"/>
            </a:endParaRPr>
          </a:p>
        </p:txBody>
      </p:sp>
      <p:sp>
        <p:nvSpPr>
          <p:cNvPr id="96260" name="Slide Number Placeholder 3"/>
          <p:cNvSpPr>
            <a:spLocks noGrp="1"/>
          </p:cNvSpPr>
          <p:nvPr>
            <p:ph type="sldNum" sz="quarter" idx="5"/>
          </p:nvPr>
        </p:nvSpPr>
        <p:spPr>
          <a:noFill/>
        </p:spPr>
        <p:txBody>
          <a:bodyPr/>
          <a:lstStyle/>
          <a:p>
            <a:fld id="{AF24251A-FE83-124A-ACFA-7E84159A36B8}" type="slidenum">
              <a:rPr lang="en-US" smtClean="0"/>
              <a:pPr/>
              <a:t>57</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a:latin typeface="Arial" pitchFamily="-107" charset="0"/>
              <a:ea typeface="Arial" pitchFamily="-107" charset="0"/>
              <a:cs typeface="Arial" pitchFamily="-107" charset="0"/>
            </a:endParaRPr>
          </a:p>
        </p:txBody>
      </p:sp>
      <p:sp>
        <p:nvSpPr>
          <p:cNvPr id="100356" name="Slide Number Placeholder 3"/>
          <p:cNvSpPr txBox="1">
            <a:spLocks noGrp="1"/>
          </p:cNvSpPr>
          <p:nvPr/>
        </p:nvSpPr>
        <p:spPr bwMode="auto">
          <a:xfrm>
            <a:off x="4049713" y="8974138"/>
            <a:ext cx="3098800" cy="473075"/>
          </a:xfrm>
          <a:prstGeom prst="rect">
            <a:avLst/>
          </a:prstGeom>
          <a:noFill/>
          <a:ln w="9525">
            <a:noFill/>
            <a:miter lim="800000"/>
            <a:headEnd/>
            <a:tailEnd/>
          </a:ln>
        </p:spPr>
        <p:txBody>
          <a:bodyPr lIns="94851" tIns="47425" rIns="94851" bIns="47425" anchor="b">
            <a:prstTxWarp prst="textNoShape">
              <a:avLst/>
            </a:prstTxWarp>
          </a:bodyPr>
          <a:lstStyle/>
          <a:p>
            <a:pPr algn="r" defTabSz="947738" eaLnBrk="1" hangingPunct="1"/>
            <a:fld id="{BA2E3E22-FBE5-4B46-8750-9FFDA8F00EAD}" type="slidenum">
              <a:rPr lang="en-US" sz="1200"/>
              <a:pPr algn="r" defTabSz="947738" eaLnBrk="1" hangingPunct="1"/>
              <a:t>58</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w="9525">
              <a:noFill/>
              <a:miter lim="800000"/>
              <a:headEnd/>
              <a:tailEnd/>
            </a:ln>
            <a:effectLst/>
          </p:spPr>
          <p:txBody>
            <a:bodyPr wrap="none" anchor="ctr">
              <a:prstTxWarp prst="textNoShape">
                <a:avLst/>
              </a:prstTxWarp>
            </a:bodyPr>
            <a:lstStyle/>
            <a:p>
              <a:pPr algn="ctr" eaLnBrk="1" hangingPunct="1"/>
              <a:endParaRPr kumimoji="1" lang="en-US" sz="2400">
                <a:latin typeface="Times New Roman" pitchFamily="-107"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w="9525">
              <a:noFill/>
              <a:round/>
              <a:headEnd/>
              <a:tailEnd/>
            </a:ln>
            <a:effectLst/>
          </p:spPr>
          <p:txBody>
            <a:bodyPr wrap="none" anchor="ctr">
              <a:prstTxWarp prst="textNoShape">
                <a:avLst/>
              </a:prstTxWarp>
            </a:bodyPr>
            <a:lstStyle/>
            <a:p>
              <a:pPr algn="ctr" eaLnBrk="1" hangingPunct="1"/>
              <a:endParaRPr kumimoji="1" lang="en-US" sz="2400">
                <a:latin typeface="Times New Roman" pitchFamily="-107"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w="9525">
              <a:noFill/>
              <a:round/>
              <a:headEnd/>
              <a:tailEnd/>
            </a:ln>
            <a:effectLst/>
          </p:spPr>
          <p:txBody>
            <a:bodyPr wrap="none" anchor="ctr">
              <a:prstTxWarp prst="textNoShape">
                <a:avLst/>
              </a:prstTxWarp>
            </a:bodyPr>
            <a:lstStyle/>
            <a:p>
              <a:endParaRPr lang="en-US"/>
            </a:p>
          </p:txBody>
        </p:sp>
        <p:sp>
          <p:nvSpPr>
            <p:cNvPr id="9" name="AutoShape 7"/>
            <p:cNvSpPr>
              <a:spLocks noChangeArrowheads="1"/>
            </p:cNvSpPr>
            <p:nvPr/>
          </p:nvSpPr>
          <p:spPr bwMode="auto">
            <a:xfrm>
              <a:off x="5196" y="3080"/>
              <a:ext cx="164" cy="201"/>
            </a:xfrm>
            <a:prstGeom prst="flowChartDelay">
              <a:avLst/>
            </a:prstGeom>
            <a:solidFill>
              <a:schemeClr val="hlink"/>
            </a:solidFill>
            <a:ln w="9525">
              <a:noFill/>
              <a:miter lim="800000"/>
              <a:headEnd/>
              <a:tailEnd/>
            </a:ln>
            <a:effectLst/>
          </p:spPr>
          <p:txBody>
            <a:bodyPr wrap="none" anchor="ctr">
              <a:prstTxWarp prst="textNoShape">
                <a:avLst/>
              </a:prstTxWarp>
            </a:bodyPr>
            <a:lstStyle/>
            <a:p>
              <a:endParaRPr lang="en-US"/>
            </a:p>
          </p:txBody>
        </p:sp>
      </p:grpSp>
      <p:sp>
        <p:nvSpPr>
          <p:cNvPr id="481288"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en-US"/>
              <a:t>Click to edit Master subtitle style</a:t>
            </a:r>
          </a:p>
        </p:txBody>
      </p:sp>
      <p:sp>
        <p:nvSpPr>
          <p:cNvPr id="48129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en-US"/>
              <a:t>Click to edit Master title style</a:t>
            </a:r>
          </a:p>
        </p:txBody>
      </p:sp>
      <p:sp>
        <p:nvSpPr>
          <p:cNvPr id="10" name="Rectangle 9"/>
          <p:cNvSpPr>
            <a:spLocks noGrp="1" noChangeArrowheads="1"/>
          </p:cNvSpPr>
          <p:nvPr>
            <p:ph type="dt" sz="quarter" idx="10"/>
          </p:nvPr>
        </p:nvSpPr>
        <p:spPr/>
        <p:txBody>
          <a:bodyPr/>
          <a:lstStyle>
            <a:lvl1pPr>
              <a:defRPr>
                <a:solidFill>
                  <a:schemeClr val="bg1"/>
                </a:solidFill>
              </a:defRPr>
            </a:lvl1pPr>
          </a:lstStyle>
          <a:p>
            <a:fld id="{A4D3A708-E4D2-4443-8BB0-19E3B37407C3}" type="datetime1">
              <a:rPr lang="en-US"/>
              <a:pPr/>
              <a:t>12/17/2011</a:t>
            </a:fld>
            <a:endParaRPr lang="en-US"/>
          </a:p>
        </p:txBody>
      </p:sp>
      <p:sp>
        <p:nvSpPr>
          <p:cNvPr id="11" name="Rectangle 10"/>
          <p:cNvSpPr>
            <a:spLocks noGrp="1" noChangeArrowheads="1"/>
          </p:cNvSpPr>
          <p:nvPr>
            <p:ph type="ftr" sz="quarter" idx="11"/>
          </p:nvPr>
        </p:nvSpPr>
        <p:spPr/>
        <p:txBody>
          <a:bodyPr/>
          <a:lstStyle>
            <a:lvl1pPr algn="r">
              <a:defRPr/>
            </a:lvl1pPr>
          </a:lstStyle>
          <a:p>
            <a:endParaRPr lang="en-US"/>
          </a:p>
        </p:txBody>
      </p:sp>
      <p:sp>
        <p:nvSpPr>
          <p:cNvPr id="12" name="Rectangle 11"/>
          <p:cNvSpPr>
            <a:spLocks noGrp="1" noChangeArrowheads="1"/>
          </p:cNvSpPr>
          <p:nvPr>
            <p:ph type="sldNum" sz="quarter" idx="12"/>
          </p:nvPr>
        </p:nvSpPr>
        <p:spPr>
          <a:xfrm>
            <a:off x="76200" y="6248400"/>
            <a:ext cx="587375" cy="488950"/>
          </a:xfrm>
        </p:spPr>
        <p:txBody>
          <a:bodyPr anchorCtr="0"/>
          <a:lstStyle>
            <a:lvl1pPr>
              <a:defRPr/>
            </a:lvl1pPr>
          </a:lstStyle>
          <a:p>
            <a:fld id="{24385C16-FA0F-D349-9152-44D9D4F5C79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fld id="{B744E470-C88C-F94C-903A-76C445E89CCD}" type="datetime1">
              <a:rPr lang="en-US"/>
              <a:pPr/>
              <a:t>12/17/2011</a:t>
            </a:fld>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93B45EF5-C64C-F84B-9157-5FA948C8CF6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fld id="{8B6D82F2-134A-E749-AB2B-0412770C538D}" type="datetime1">
              <a:rPr lang="en-US"/>
              <a:pPr/>
              <a:t>12/17/2011</a:t>
            </a:fld>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C8860EAC-B18A-484B-A611-A6A34249854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fld id="{F7CAB330-F7EB-504E-8293-1DE5D2BCBCBF}" type="datetime1">
              <a:rPr lang="en-US"/>
              <a:pPr/>
              <a:t>12/17/2011</a:t>
            </a:fld>
            <a:endParaRPr lang="en-US"/>
          </a:p>
        </p:txBody>
      </p:sp>
      <p:sp>
        <p:nvSpPr>
          <p:cNvPr id="6" name="Rectangle 12"/>
          <p:cNvSpPr>
            <a:spLocks noGrp="1" noChangeArrowheads="1"/>
          </p:cNvSpPr>
          <p:nvPr>
            <p:ph type="ftr" sz="quarter" idx="11"/>
          </p:nvPr>
        </p:nvSpPr>
        <p:spPr>
          <a:ln/>
        </p:spPr>
        <p:txBody>
          <a:bodyPr/>
          <a:lstStyle>
            <a:lvl1pPr>
              <a:defRPr/>
            </a:lvl1pPr>
          </a:lstStyle>
          <a:p>
            <a:endParaRPr lang="en-US"/>
          </a:p>
        </p:txBody>
      </p:sp>
      <p:sp>
        <p:nvSpPr>
          <p:cNvPr id="7" name="Rectangle 13"/>
          <p:cNvSpPr>
            <a:spLocks noGrp="1" noChangeArrowheads="1"/>
          </p:cNvSpPr>
          <p:nvPr>
            <p:ph type="sldNum" sz="quarter" idx="12"/>
          </p:nvPr>
        </p:nvSpPr>
        <p:spPr>
          <a:ln/>
        </p:spPr>
        <p:txBody>
          <a:bodyPr/>
          <a:lstStyle>
            <a:lvl1pPr>
              <a:defRPr/>
            </a:lvl1pPr>
          </a:lstStyle>
          <a:p>
            <a:fld id="{064D3177-26E8-6B4F-A795-B572CE76A59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fld id="{6838ADB6-EF49-1542-92B3-2C6966D9A9A7}" type="datetime1">
              <a:rPr lang="en-US"/>
              <a:pPr/>
              <a:t>12/17/2011</a:t>
            </a:fld>
            <a:endParaRPr lang="en-US"/>
          </a:p>
        </p:txBody>
      </p:sp>
      <p:sp>
        <p:nvSpPr>
          <p:cNvPr id="8" name="Rectangle 12"/>
          <p:cNvSpPr>
            <a:spLocks noGrp="1" noChangeArrowheads="1"/>
          </p:cNvSpPr>
          <p:nvPr>
            <p:ph type="ftr" sz="quarter" idx="11"/>
          </p:nvPr>
        </p:nvSpPr>
        <p:spPr>
          <a:ln/>
        </p:spPr>
        <p:txBody>
          <a:bodyPr/>
          <a:lstStyle>
            <a:lvl1pPr>
              <a:defRPr/>
            </a:lvl1pPr>
          </a:lstStyle>
          <a:p>
            <a:endParaRPr lang="en-US"/>
          </a:p>
        </p:txBody>
      </p:sp>
      <p:sp>
        <p:nvSpPr>
          <p:cNvPr id="9" name="Rectangle 13"/>
          <p:cNvSpPr>
            <a:spLocks noGrp="1" noChangeArrowheads="1"/>
          </p:cNvSpPr>
          <p:nvPr>
            <p:ph type="sldNum" sz="quarter" idx="12"/>
          </p:nvPr>
        </p:nvSpPr>
        <p:spPr>
          <a:ln/>
        </p:spPr>
        <p:txBody>
          <a:bodyPr/>
          <a:lstStyle>
            <a:lvl1pPr>
              <a:defRPr/>
            </a:lvl1pPr>
          </a:lstStyle>
          <a:p>
            <a:fld id="{26340761-ED5C-CA4A-9C41-E44782C6D0B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fld id="{28D94BED-CB5C-074B-A71B-EC897833C7DB}" type="datetime1">
              <a:rPr lang="en-US"/>
              <a:pPr/>
              <a:t>12/17/2011</a:t>
            </a:fld>
            <a:endParaRPr lang="en-US"/>
          </a:p>
        </p:txBody>
      </p:sp>
      <p:sp>
        <p:nvSpPr>
          <p:cNvPr id="4" name="Rectangle 12"/>
          <p:cNvSpPr>
            <a:spLocks noGrp="1" noChangeArrowheads="1"/>
          </p:cNvSpPr>
          <p:nvPr>
            <p:ph type="ftr" sz="quarter" idx="11"/>
          </p:nvPr>
        </p:nvSpPr>
        <p:spPr>
          <a:ln/>
        </p:spPr>
        <p:txBody>
          <a:bodyPr/>
          <a:lstStyle>
            <a:lvl1pPr>
              <a:defRPr/>
            </a:lvl1pPr>
          </a:lstStyle>
          <a:p>
            <a:endParaRPr lang="en-US"/>
          </a:p>
        </p:txBody>
      </p:sp>
      <p:sp>
        <p:nvSpPr>
          <p:cNvPr id="5" name="Rectangle 13"/>
          <p:cNvSpPr>
            <a:spLocks noGrp="1" noChangeArrowheads="1"/>
          </p:cNvSpPr>
          <p:nvPr>
            <p:ph type="sldNum" sz="quarter" idx="12"/>
          </p:nvPr>
        </p:nvSpPr>
        <p:spPr>
          <a:ln/>
        </p:spPr>
        <p:txBody>
          <a:bodyPr/>
          <a:lstStyle>
            <a:lvl1pPr>
              <a:defRPr/>
            </a:lvl1pPr>
          </a:lstStyle>
          <a:p>
            <a:fld id="{749129B1-8FB7-5648-9185-ECDE029BD2EC}"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fld id="{8A608F71-67F7-DF43-9904-7A17FDE2ECD8}" type="datetime1">
              <a:rPr lang="en-US"/>
              <a:pPr/>
              <a:t>12/17/2011</a:t>
            </a:fld>
            <a:endParaRPr lang="en-US"/>
          </a:p>
        </p:txBody>
      </p:sp>
      <p:sp>
        <p:nvSpPr>
          <p:cNvPr id="3" name="Rectangle 12"/>
          <p:cNvSpPr>
            <a:spLocks noGrp="1" noChangeArrowheads="1"/>
          </p:cNvSpPr>
          <p:nvPr>
            <p:ph type="ftr" sz="quarter" idx="11"/>
          </p:nvPr>
        </p:nvSpPr>
        <p:spPr>
          <a:ln/>
        </p:spPr>
        <p:txBody>
          <a:bodyPr/>
          <a:lstStyle>
            <a:lvl1pPr>
              <a:defRPr/>
            </a:lvl1pPr>
          </a:lstStyle>
          <a:p>
            <a:endParaRPr lang="en-US"/>
          </a:p>
        </p:txBody>
      </p:sp>
      <p:sp>
        <p:nvSpPr>
          <p:cNvPr id="4" name="Rectangle 13"/>
          <p:cNvSpPr>
            <a:spLocks noGrp="1" noChangeArrowheads="1"/>
          </p:cNvSpPr>
          <p:nvPr>
            <p:ph type="sldNum" sz="quarter" idx="12"/>
          </p:nvPr>
        </p:nvSpPr>
        <p:spPr>
          <a:ln/>
        </p:spPr>
        <p:txBody>
          <a:bodyPr/>
          <a:lstStyle>
            <a:lvl1pPr>
              <a:defRPr/>
            </a:lvl1pPr>
          </a:lstStyle>
          <a:p>
            <a:fld id="{8BCDE9F2-524B-504D-ADF7-73116A53CCF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fld id="{917B8089-8594-D245-B59B-5B3FBDF72DC0}" type="datetime1">
              <a:rPr lang="en-US"/>
              <a:pPr/>
              <a:t>12/17/2011</a:t>
            </a:fld>
            <a:endParaRPr lang="en-US"/>
          </a:p>
        </p:txBody>
      </p:sp>
      <p:sp>
        <p:nvSpPr>
          <p:cNvPr id="6" name="Rectangle 12"/>
          <p:cNvSpPr>
            <a:spLocks noGrp="1" noChangeArrowheads="1"/>
          </p:cNvSpPr>
          <p:nvPr>
            <p:ph type="ftr" sz="quarter" idx="11"/>
          </p:nvPr>
        </p:nvSpPr>
        <p:spPr>
          <a:ln/>
        </p:spPr>
        <p:txBody>
          <a:bodyPr/>
          <a:lstStyle>
            <a:lvl1pPr>
              <a:defRPr/>
            </a:lvl1pPr>
          </a:lstStyle>
          <a:p>
            <a:endParaRPr lang="en-US"/>
          </a:p>
        </p:txBody>
      </p:sp>
      <p:sp>
        <p:nvSpPr>
          <p:cNvPr id="7" name="Rectangle 13"/>
          <p:cNvSpPr>
            <a:spLocks noGrp="1" noChangeArrowheads="1"/>
          </p:cNvSpPr>
          <p:nvPr>
            <p:ph type="sldNum" sz="quarter" idx="12"/>
          </p:nvPr>
        </p:nvSpPr>
        <p:spPr>
          <a:ln/>
        </p:spPr>
        <p:txBody>
          <a:bodyPr/>
          <a:lstStyle>
            <a:lvl1pPr>
              <a:defRPr/>
            </a:lvl1pPr>
          </a:lstStyle>
          <a:p>
            <a:fld id="{A0F464CE-368C-874F-A8BD-24C033931B8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fld id="{01CA1E41-B4DB-9142-B7EE-8493104F8550}" type="datetime1">
              <a:rPr lang="en-US"/>
              <a:pPr/>
              <a:t>12/17/2011</a:t>
            </a:fld>
            <a:endParaRPr lang="en-US"/>
          </a:p>
        </p:txBody>
      </p:sp>
      <p:sp>
        <p:nvSpPr>
          <p:cNvPr id="6" name="Rectangle 12"/>
          <p:cNvSpPr>
            <a:spLocks noGrp="1" noChangeArrowheads="1"/>
          </p:cNvSpPr>
          <p:nvPr>
            <p:ph type="ftr" sz="quarter" idx="11"/>
          </p:nvPr>
        </p:nvSpPr>
        <p:spPr>
          <a:ln/>
        </p:spPr>
        <p:txBody>
          <a:bodyPr/>
          <a:lstStyle>
            <a:lvl1pPr>
              <a:defRPr/>
            </a:lvl1pPr>
          </a:lstStyle>
          <a:p>
            <a:endParaRPr lang="en-US"/>
          </a:p>
        </p:txBody>
      </p:sp>
      <p:sp>
        <p:nvSpPr>
          <p:cNvPr id="7" name="Rectangle 13"/>
          <p:cNvSpPr>
            <a:spLocks noGrp="1" noChangeArrowheads="1"/>
          </p:cNvSpPr>
          <p:nvPr>
            <p:ph type="sldNum" sz="quarter" idx="12"/>
          </p:nvPr>
        </p:nvSpPr>
        <p:spPr>
          <a:ln/>
        </p:spPr>
        <p:txBody>
          <a:bodyPr/>
          <a:lstStyle>
            <a:lvl1pPr>
              <a:defRPr/>
            </a:lvl1pPr>
          </a:lstStyle>
          <a:p>
            <a:fld id="{59098991-8857-5740-8377-1DDCB2E2C55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fld id="{60A16674-5A08-1646-AD9C-60E2BCACD607}" type="datetime1">
              <a:rPr lang="en-US"/>
              <a:pPr/>
              <a:t>12/17/2011</a:t>
            </a:fld>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3E34F9A0-7ED8-F245-B79B-62E7FA1566A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981200" cy="5324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762000"/>
            <a:ext cx="5791200" cy="5324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fld id="{7D05AB93-3C11-3B47-AF4F-74BB310D1C42}" type="datetime1">
              <a:rPr lang="en-US"/>
              <a:pPr/>
              <a:t>12/17/2011</a:t>
            </a:fld>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CDB13B37-4796-C54A-BAA5-4152097D40F2}"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fld id="{C319EFA1-85F1-0E4A-AB6D-69A529B2A604}" type="datetime1">
              <a:rPr lang="en-US"/>
              <a:pPr/>
              <a:t>12/17/2011</a:t>
            </a:fld>
            <a:endParaRPr lang="en-US"/>
          </a:p>
        </p:txBody>
      </p:sp>
      <p:sp>
        <p:nvSpPr>
          <p:cNvPr id="6" name="Rectangle 12"/>
          <p:cNvSpPr>
            <a:spLocks noGrp="1" noChangeArrowheads="1"/>
          </p:cNvSpPr>
          <p:nvPr>
            <p:ph type="ftr" sz="quarter" idx="11"/>
          </p:nvPr>
        </p:nvSpPr>
        <p:spPr>
          <a:ln/>
        </p:spPr>
        <p:txBody>
          <a:bodyPr/>
          <a:lstStyle>
            <a:lvl1pPr>
              <a:defRPr/>
            </a:lvl1pPr>
          </a:lstStyle>
          <a:p>
            <a:endParaRPr lang="en-US"/>
          </a:p>
        </p:txBody>
      </p:sp>
      <p:sp>
        <p:nvSpPr>
          <p:cNvPr id="7" name="Rectangle 13"/>
          <p:cNvSpPr>
            <a:spLocks noGrp="1" noChangeArrowheads="1"/>
          </p:cNvSpPr>
          <p:nvPr>
            <p:ph type="sldNum" sz="quarter" idx="12"/>
          </p:nvPr>
        </p:nvSpPr>
        <p:spPr>
          <a:ln/>
        </p:spPr>
        <p:txBody>
          <a:bodyPr/>
          <a:lstStyle>
            <a:lvl1pPr>
              <a:defRPr/>
            </a:lvl1pPr>
          </a:lstStyle>
          <a:p>
            <a:fld id="{43A336DD-60C2-824C-A18E-0E829CF6480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38200" y="2362200"/>
            <a:ext cx="7693025" cy="3724275"/>
          </a:xfrm>
        </p:spPr>
        <p:txBody>
          <a:bodyPr/>
          <a:lstStyle/>
          <a:p>
            <a:pPr lvl="0"/>
            <a:endParaRPr lang="en-US" noProof="0" smtClean="0"/>
          </a:p>
        </p:txBody>
      </p:sp>
      <p:sp>
        <p:nvSpPr>
          <p:cNvPr id="4" name="Rectangle 11"/>
          <p:cNvSpPr>
            <a:spLocks noGrp="1" noChangeArrowheads="1"/>
          </p:cNvSpPr>
          <p:nvPr>
            <p:ph type="dt" sz="half" idx="10"/>
          </p:nvPr>
        </p:nvSpPr>
        <p:spPr>
          <a:ln/>
        </p:spPr>
        <p:txBody>
          <a:bodyPr/>
          <a:lstStyle>
            <a:lvl1pPr>
              <a:defRPr/>
            </a:lvl1pPr>
          </a:lstStyle>
          <a:p>
            <a:fld id="{7C8A7E17-6A4C-1645-AE21-4C2B218A5C49}" type="datetime1">
              <a:rPr lang="en-US"/>
              <a:pPr/>
              <a:t>12/17/2011</a:t>
            </a:fld>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E80DE1D4-F961-824B-85AD-C744B2CECE1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480260" name="Rectangle 4"/>
              <p:cNvSpPr>
                <a:spLocks noChangeArrowheads="1"/>
              </p:cNvSpPr>
              <p:nvPr userDrawn="1"/>
            </p:nvSpPr>
            <p:spPr bwMode="auto">
              <a:xfrm>
                <a:off x="0" y="0"/>
                <a:ext cx="480" cy="4320"/>
              </a:xfrm>
              <a:prstGeom prst="rect">
                <a:avLst/>
              </a:prstGeom>
              <a:solidFill>
                <a:schemeClr val="accent2"/>
              </a:solidFill>
              <a:ln w="9525">
                <a:noFill/>
                <a:miter lim="800000"/>
                <a:headEnd/>
                <a:tailEnd/>
              </a:ln>
              <a:effectLst/>
            </p:spPr>
            <p:txBody>
              <a:bodyPr wrap="none" anchor="ctr">
                <a:prstTxWarp prst="textNoShape">
                  <a:avLst/>
                </a:prstTxWarp>
              </a:bodyPr>
              <a:lstStyle/>
              <a:p>
                <a:endParaRPr lang="en-US"/>
              </a:p>
            </p:txBody>
          </p:sp>
          <p:sp>
            <p:nvSpPr>
              <p:cNvPr id="480261" name="Freeform 5"/>
              <p:cNvSpPr>
                <a:spLocks/>
              </p:cNvSpPr>
              <p:nvPr userDrawn="1"/>
            </p:nvSpPr>
            <p:spPr bwMode="auto">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w="9525" cap="flat" cmpd="sng">
                <a:noFill/>
                <a:prstDash val="solid"/>
                <a:miter lim="800000"/>
                <a:headEnd type="none" w="med" len="med"/>
                <a:tailEnd type="none" w="med" len="med"/>
              </a:ln>
              <a:effectLst/>
            </p:spPr>
            <p:txBody>
              <a:bodyPr wrap="none">
                <a:prstTxWarp prst="textNoShape">
                  <a:avLst/>
                </a:prstTxWarp>
              </a:bodyPr>
              <a:lstStyle/>
              <a:p>
                <a:endParaRPr lang="en-US"/>
              </a:p>
            </p:txBody>
          </p:sp>
        </p:grpSp>
        <p:grpSp>
          <p:nvGrpSpPr>
            <p:cNvPr id="1033" name="Group 6"/>
            <p:cNvGrpSpPr>
              <a:grpSpLocks/>
            </p:cNvGrpSpPr>
            <p:nvPr/>
          </p:nvGrpSpPr>
          <p:grpSpPr bwMode="auto">
            <a:xfrm>
              <a:off x="144" y="1008"/>
              <a:ext cx="4656" cy="201"/>
              <a:chOff x="144" y="1008"/>
              <a:chExt cx="4656" cy="201"/>
            </a:xfrm>
          </p:grpSpPr>
          <p:sp>
            <p:nvSpPr>
              <p:cNvPr id="480263" name="AutoShape 7"/>
              <p:cNvSpPr>
                <a:spLocks noChangeArrowheads="1"/>
              </p:cNvSpPr>
              <p:nvPr/>
            </p:nvSpPr>
            <p:spPr bwMode="auto">
              <a:xfrm>
                <a:off x="384" y="1008"/>
                <a:ext cx="4416" cy="200"/>
              </a:xfrm>
              <a:prstGeom prst="roundRect">
                <a:avLst>
                  <a:gd name="adj" fmla="val 0"/>
                </a:avLst>
              </a:prstGeom>
              <a:solidFill>
                <a:schemeClr val="hlink"/>
              </a:solidFill>
              <a:ln w="9525">
                <a:noFill/>
                <a:round/>
                <a:headEnd/>
                <a:tailEnd/>
              </a:ln>
              <a:effectLst/>
            </p:spPr>
            <p:txBody>
              <a:bodyPr wrap="none" anchor="ctr">
                <a:prstTxWarp prst="textNoShape">
                  <a:avLst/>
                </a:prstTxWarp>
              </a:bodyPr>
              <a:lstStyle/>
              <a:p>
                <a:endParaRPr lang="en-US"/>
              </a:p>
            </p:txBody>
          </p:sp>
          <p:sp>
            <p:nvSpPr>
              <p:cNvPr id="480264" name="AutoShape 8"/>
              <p:cNvSpPr>
                <a:spLocks noChangeArrowheads="1"/>
              </p:cNvSpPr>
              <p:nvPr/>
            </p:nvSpPr>
            <p:spPr bwMode="auto">
              <a:xfrm flipH="1">
                <a:off x="144" y="1008"/>
                <a:ext cx="248" cy="201"/>
              </a:xfrm>
              <a:prstGeom prst="flowChartDelay">
                <a:avLst/>
              </a:prstGeom>
              <a:solidFill>
                <a:schemeClr val="hlink"/>
              </a:solidFill>
              <a:ln w="9525">
                <a:noFill/>
                <a:miter lim="800000"/>
                <a:headEnd/>
                <a:tailEnd/>
              </a:ln>
              <a:effectLst/>
            </p:spPr>
            <p:txBody>
              <a:bodyPr wrap="none" anchor="ctr">
                <a:prstTxWarp prst="textNoShape">
                  <a:avLst/>
                </a:prstTxWarp>
              </a:bodyPr>
              <a:lstStyle/>
              <a:p>
                <a:endParaRPr lang="en-US"/>
              </a:p>
            </p:txBody>
          </p:sp>
        </p:grpSp>
      </p:grpSp>
      <p:sp>
        <p:nvSpPr>
          <p:cNvPr id="1027" name="AutoShape 9"/>
          <p:cNvSpPr>
            <a:spLocks noGrp="1" noChangeArrowheads="1"/>
          </p:cNvSpPr>
          <p:nvPr>
            <p:ph type="title"/>
          </p:nvPr>
        </p:nvSpPr>
        <p:spPr bwMode="auto">
          <a:xfrm>
            <a:off x="762000" y="304800"/>
            <a:ext cx="7924800" cy="1143000"/>
          </a:xfrm>
          <a:prstGeom prst="roundRect">
            <a:avLst>
              <a:gd name="adj" fmla="val 21667"/>
            </a:avLst>
          </a:prstGeom>
          <a:noFill/>
          <a:ln w="9525">
            <a:noFill/>
            <a:round/>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028" name="Rectangle 10"/>
          <p:cNvSpPr>
            <a:spLocks noGrp="1" noChangeArrowheads="1"/>
          </p:cNvSpPr>
          <p:nvPr>
            <p:ph type="body" idx="1"/>
          </p:nvPr>
        </p:nvSpPr>
        <p:spPr bwMode="auto">
          <a:xfrm>
            <a:off x="838200" y="2219325"/>
            <a:ext cx="7693025" cy="3724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80267"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fld id="{0ABAEA9C-5AAC-A94F-BB6C-5B18C2901DF6}" type="datetime1">
              <a:rPr lang="en-US"/>
              <a:pPr/>
              <a:t>12/17/2011</a:t>
            </a:fld>
            <a:endParaRPr lang="en-US"/>
          </a:p>
        </p:txBody>
      </p:sp>
      <p:sp>
        <p:nvSpPr>
          <p:cNvPr id="480268"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vl1pPr>
          </a:lstStyle>
          <a:p>
            <a:endParaRPr lang="en-US"/>
          </a:p>
        </p:txBody>
      </p:sp>
      <p:sp>
        <p:nvSpPr>
          <p:cNvPr id="480269"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defRPr>
            </a:lvl1pPr>
          </a:lstStyle>
          <a:p>
            <a:fld id="{55472E36-BCA9-BC47-97FD-E6C6F10EDD3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816"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hf hdr="0" ftr="0" dt="0"/>
  <p:txStyles>
    <p:titleStyle>
      <a:lvl1pPr algn="l" rtl="0" eaLnBrk="0" fontAlgn="base" hangingPunct="0">
        <a:lnSpc>
          <a:spcPct val="90000"/>
        </a:lnSpc>
        <a:spcBef>
          <a:spcPct val="0"/>
        </a:spcBef>
        <a:spcAft>
          <a:spcPct val="0"/>
        </a:spcAft>
        <a:defRPr sz="3600" b="1">
          <a:solidFill>
            <a:schemeClr val="tx2"/>
          </a:solidFill>
          <a:latin typeface="+mj-lt"/>
          <a:ea typeface="ＭＳ Ｐゴシック" pitchFamily="-65" charset="-128"/>
          <a:cs typeface="ＭＳ Ｐゴシック" pitchFamily="-65" charset="-128"/>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107" charset="2"/>
        <a:buChar char="l"/>
        <a:defRPr sz="28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tx1"/>
        </a:buClr>
        <a:buSzPct val="75000"/>
        <a:buFont typeface="Wingdings" pitchFamily="-107" charset="2"/>
        <a:buChar char="l"/>
        <a:defRPr sz="20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65000"/>
        <a:buFont typeface="Wingdings" pitchFamily="-107" charset="2"/>
        <a:buChar char="l"/>
        <a:defRPr sz="2000">
          <a:solidFill>
            <a:schemeClr val="tx1"/>
          </a:solidFill>
          <a:latin typeface="+mn-lt"/>
          <a:ea typeface="ＭＳ Ｐゴシック" charset="-128"/>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Desktop/turk_hit_stock.html"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code.google.com/p/get-another-labe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12.emf"/><Relationship Id="rId4" Type="http://schemas.openxmlformats.org/officeDocument/2006/relationships/oleObject" Target="../embeddings/Microsoft_Excel_97-2003_Worksheet1.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emf"/><Relationship Id="rId4" Type="http://schemas.openxmlformats.org/officeDocument/2006/relationships/oleObject" Target="../embeddings/Microsoft_Excel_97-2003_Worksheet2.xls"/></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url-collector.appspot.com/allTopics.jsp"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adsafe-beatthemachine.appspot.com/_admin/category/?cookie_fix=1"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52.xml.rels><?xml version="1.0" encoding="UTF-8" standalone="yes"?>
<Relationships xmlns="http://schemas.openxmlformats.org/package/2006/relationships"><Relationship Id="rId3" Type="http://schemas.openxmlformats.org/officeDocument/2006/relationships/oleObject" Target="../embeddings/Microsoft_Excel_97-2003_Worksheet3.xls"/><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32.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34.wmf"/><Relationship Id="rId4" Type="http://schemas.openxmlformats.org/officeDocument/2006/relationships/oleObject" Target="../embeddings/oleObject2.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35.emf"/><Relationship Id="rId4" Type="http://schemas.openxmlformats.org/officeDocument/2006/relationships/oleObject" Target="../embeddings/Microsoft_Excel_97-2003_Worksheet4.xls"/></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rrowheads="1"/>
          </p:cNvSpPr>
          <p:nvPr>
            <p:ph type="ctrTitle" idx="4294967295"/>
          </p:nvPr>
        </p:nvSpPr>
        <p:spPr>
          <a:xfrm>
            <a:off x="971600" y="1124744"/>
            <a:ext cx="8064896" cy="1296169"/>
          </a:xfrm>
        </p:spPr>
        <p:txBody>
          <a:bodyPr/>
          <a:lstStyle/>
          <a:p>
            <a:r>
              <a:rPr lang="en-US" altLang="zh-CN" sz="3200" dirty="0" smtClean="0">
                <a:solidFill>
                  <a:schemeClr val="tx1"/>
                </a:solidFill>
                <a:ea typeface="SimSun" charset="-122"/>
                <a:cs typeface="SimSun" charset="-122"/>
              </a:rPr>
              <a:t>Crowdsourcing using Mechanical Turk: </a:t>
            </a:r>
            <a:br>
              <a:rPr lang="en-US" altLang="zh-CN" sz="3200" dirty="0" smtClean="0">
                <a:solidFill>
                  <a:schemeClr val="tx1"/>
                </a:solidFill>
                <a:ea typeface="SimSun" charset="-122"/>
                <a:cs typeface="SimSun" charset="-122"/>
              </a:rPr>
            </a:br>
            <a:r>
              <a:rPr lang="en-US" altLang="zh-CN" sz="3200" dirty="0" smtClean="0">
                <a:solidFill>
                  <a:schemeClr val="tx1"/>
                </a:solidFill>
                <a:ea typeface="SimSun" charset="-122"/>
                <a:cs typeface="SimSun" charset="-122"/>
              </a:rPr>
              <a:t>Quality Management and Scalability</a:t>
            </a:r>
            <a:endParaRPr lang="en-US" altLang="zh-CN" sz="2400" dirty="0">
              <a:solidFill>
                <a:schemeClr val="tx1"/>
              </a:solidFill>
              <a:ea typeface="SimSun" charset="-122"/>
              <a:cs typeface="SimSun" charset="-122"/>
            </a:endParaRPr>
          </a:p>
        </p:txBody>
      </p:sp>
      <p:sp>
        <p:nvSpPr>
          <p:cNvPr id="16387" name="Rectangle 4"/>
          <p:cNvSpPr>
            <a:spLocks noChangeArrowheads="1"/>
          </p:cNvSpPr>
          <p:nvPr/>
        </p:nvSpPr>
        <p:spPr bwMode="auto">
          <a:xfrm>
            <a:off x="4572001" y="3501008"/>
            <a:ext cx="4572000" cy="1366837"/>
          </a:xfrm>
          <a:prstGeom prst="rect">
            <a:avLst/>
          </a:prstGeom>
          <a:noFill/>
          <a:ln w="9525">
            <a:noFill/>
            <a:miter lim="800000"/>
            <a:headEnd/>
            <a:tailEnd/>
          </a:ln>
        </p:spPr>
        <p:txBody>
          <a:bodyPr anchor="b">
            <a:prstTxWarp prst="textNoShape">
              <a:avLst/>
            </a:prstTxWarp>
          </a:bodyPr>
          <a:lstStyle/>
          <a:p>
            <a:pPr algn="ctr">
              <a:lnSpc>
                <a:spcPct val="80000"/>
              </a:lnSpc>
              <a:spcBef>
                <a:spcPct val="20000"/>
              </a:spcBef>
              <a:buClr>
                <a:schemeClr val="tx1"/>
              </a:buClr>
              <a:buSzPct val="75000"/>
              <a:buFont typeface="Wingdings" pitchFamily="-107" charset="2"/>
              <a:buNone/>
            </a:pPr>
            <a:r>
              <a:rPr lang="en-US" altLang="zh-CN" sz="2400" b="1" dirty="0" err="1" smtClean="0">
                <a:ea typeface="SimSun" charset="-122"/>
                <a:cs typeface="SimSun" charset="-122"/>
              </a:rPr>
              <a:t>Panos</a:t>
            </a:r>
            <a:r>
              <a:rPr lang="en-US" altLang="zh-CN" sz="2400" b="1" dirty="0" smtClean="0">
                <a:ea typeface="SimSun" charset="-122"/>
                <a:cs typeface="SimSun" charset="-122"/>
              </a:rPr>
              <a:t> </a:t>
            </a:r>
            <a:r>
              <a:rPr lang="en-US" altLang="zh-CN" sz="2400" b="1" dirty="0" err="1" smtClean="0">
                <a:ea typeface="SimSun" charset="-122"/>
                <a:cs typeface="SimSun" charset="-122"/>
              </a:rPr>
              <a:t>Ipeirotis</a:t>
            </a:r>
            <a:endParaRPr lang="en-US" altLang="zh-CN" sz="2400" b="1" dirty="0" smtClean="0">
              <a:ea typeface="SimSun" charset="-122"/>
              <a:cs typeface="SimSun" charset="-122"/>
            </a:endParaRPr>
          </a:p>
          <a:p>
            <a:pPr algn="ctr">
              <a:lnSpc>
                <a:spcPct val="80000"/>
              </a:lnSpc>
              <a:spcBef>
                <a:spcPct val="20000"/>
              </a:spcBef>
              <a:buClr>
                <a:schemeClr val="tx1"/>
              </a:buClr>
              <a:buSzPct val="75000"/>
              <a:buFont typeface="Wingdings" pitchFamily="-107" charset="2"/>
              <a:buNone/>
            </a:pPr>
            <a:r>
              <a:rPr lang="en-US" altLang="zh-CN" sz="2400" b="1" dirty="0" smtClean="0">
                <a:ea typeface="SimSun" charset="-122"/>
                <a:cs typeface="SimSun" charset="-122"/>
              </a:rPr>
              <a:t>Stern School of Business</a:t>
            </a:r>
            <a:endParaRPr lang="en-US" altLang="zh-CN" sz="2400" b="1" dirty="0">
              <a:ea typeface="SimSun" charset="-122"/>
              <a:cs typeface="SimSun" charset="-122"/>
            </a:endParaRPr>
          </a:p>
          <a:p>
            <a:pPr algn="ctr">
              <a:lnSpc>
                <a:spcPct val="80000"/>
              </a:lnSpc>
              <a:spcBef>
                <a:spcPct val="20000"/>
              </a:spcBef>
              <a:buClr>
                <a:schemeClr val="tx1"/>
              </a:buClr>
              <a:buSzPct val="75000"/>
              <a:buFont typeface="Wingdings" pitchFamily="-107" charset="2"/>
              <a:buNone/>
            </a:pPr>
            <a:r>
              <a:rPr lang="en-US" altLang="zh-CN" sz="2400" b="1" dirty="0">
                <a:ea typeface="SimSun" charset="-122"/>
                <a:cs typeface="SimSun" charset="-122"/>
              </a:rPr>
              <a:t>New York </a:t>
            </a:r>
            <a:r>
              <a:rPr lang="en-US" altLang="zh-CN" sz="2400" b="1" dirty="0" smtClean="0">
                <a:ea typeface="SimSun" charset="-122"/>
                <a:cs typeface="SimSun" charset="-122"/>
              </a:rPr>
              <a:t>University</a:t>
            </a:r>
          </a:p>
        </p:txBody>
      </p:sp>
      <p:sp>
        <p:nvSpPr>
          <p:cNvPr id="16388" name="Rectangle 3"/>
          <p:cNvSpPr>
            <a:spLocks noChangeArrowheads="1"/>
          </p:cNvSpPr>
          <p:nvPr/>
        </p:nvSpPr>
        <p:spPr bwMode="auto">
          <a:xfrm>
            <a:off x="0" y="5980837"/>
            <a:ext cx="4572000" cy="877163"/>
          </a:xfrm>
          <a:prstGeom prst="rect">
            <a:avLst/>
          </a:prstGeom>
          <a:noFill/>
          <a:ln w="9525">
            <a:noFill/>
            <a:miter lim="800000"/>
            <a:headEnd/>
            <a:tailEnd/>
          </a:ln>
        </p:spPr>
        <p:txBody>
          <a:bodyPr wrap="square">
            <a:prstTxWarp prst="textNoShape">
              <a:avLst/>
            </a:prstTxWarp>
            <a:spAutoFit/>
          </a:bodyPr>
          <a:lstStyle/>
          <a:p>
            <a:r>
              <a:rPr lang="en-US" altLang="zh-CN" sz="1700" dirty="0">
                <a:solidFill>
                  <a:schemeClr val="tx2"/>
                </a:solidFill>
                <a:ea typeface="SimSun" charset="-122"/>
                <a:cs typeface="SimSun" charset="-122"/>
              </a:rPr>
              <a:t>Joint work </a:t>
            </a:r>
            <a:r>
              <a:rPr lang="en-US" altLang="zh-CN" sz="1700" dirty="0" smtClean="0">
                <a:solidFill>
                  <a:schemeClr val="tx2"/>
                </a:solidFill>
                <a:ea typeface="SimSun" charset="-122"/>
                <a:cs typeface="SimSun" charset="-122"/>
              </a:rPr>
              <a:t>with: Jing Wang, Foster Provost, Josh </a:t>
            </a:r>
            <a:r>
              <a:rPr lang="en-US" altLang="zh-CN" sz="1700" dirty="0" err="1" smtClean="0">
                <a:solidFill>
                  <a:schemeClr val="tx2"/>
                </a:solidFill>
                <a:ea typeface="SimSun" charset="-122"/>
                <a:cs typeface="SimSun" charset="-122"/>
              </a:rPr>
              <a:t>Attenberg</a:t>
            </a:r>
            <a:r>
              <a:rPr lang="en-US" altLang="zh-CN" sz="1700" dirty="0" smtClean="0">
                <a:solidFill>
                  <a:schemeClr val="tx2"/>
                </a:solidFill>
                <a:ea typeface="SimSun" charset="-122"/>
                <a:cs typeface="SimSun" charset="-122"/>
              </a:rPr>
              <a:t>, and Victor </a:t>
            </a:r>
            <a:r>
              <a:rPr lang="en-US" altLang="zh-CN" sz="1700" dirty="0" err="1" smtClean="0">
                <a:solidFill>
                  <a:schemeClr val="tx2"/>
                </a:solidFill>
                <a:ea typeface="SimSun" charset="-122"/>
                <a:cs typeface="SimSun" charset="-122"/>
              </a:rPr>
              <a:t>Sheng</a:t>
            </a:r>
            <a:r>
              <a:rPr lang="en-US" altLang="zh-CN" sz="1700" dirty="0" smtClean="0">
                <a:solidFill>
                  <a:schemeClr val="tx2"/>
                </a:solidFill>
                <a:ea typeface="SimSun" charset="-122"/>
                <a:cs typeface="SimSun" charset="-122"/>
              </a:rPr>
              <a:t>; Special thanks to </a:t>
            </a:r>
            <a:r>
              <a:rPr lang="en-US" altLang="zh-CN" sz="1700" dirty="0" err="1" smtClean="0">
                <a:solidFill>
                  <a:schemeClr val="tx2"/>
                </a:solidFill>
                <a:ea typeface="SimSun" charset="-122"/>
                <a:cs typeface="SimSun" charset="-122"/>
              </a:rPr>
              <a:t>AdSafe</a:t>
            </a:r>
            <a:r>
              <a:rPr lang="en-US" altLang="zh-CN" sz="1700" dirty="0" smtClean="0">
                <a:solidFill>
                  <a:schemeClr val="tx2"/>
                </a:solidFill>
                <a:ea typeface="SimSun" charset="-122"/>
                <a:cs typeface="SimSun" charset="-122"/>
              </a:rPr>
              <a:t> Media</a:t>
            </a:r>
            <a:endParaRPr lang="en-US" sz="1700" dirty="0"/>
          </a:p>
        </p:txBody>
      </p:sp>
      <p:sp>
        <p:nvSpPr>
          <p:cNvPr id="5" name="Rectangle 4"/>
          <p:cNvSpPr/>
          <p:nvPr/>
        </p:nvSpPr>
        <p:spPr>
          <a:xfrm>
            <a:off x="4572000" y="5768471"/>
            <a:ext cx="4572000" cy="1034129"/>
          </a:xfrm>
          <a:prstGeom prst="rect">
            <a:avLst/>
          </a:prstGeom>
        </p:spPr>
        <p:txBody>
          <a:bodyPr wrap="square">
            <a:spAutoFit/>
          </a:bodyPr>
          <a:lstStyle/>
          <a:p>
            <a:pPr algn="ctr">
              <a:lnSpc>
                <a:spcPct val="80000"/>
              </a:lnSpc>
              <a:spcBef>
                <a:spcPct val="20000"/>
              </a:spcBef>
              <a:buClr>
                <a:schemeClr val="tx1"/>
              </a:buClr>
              <a:buSzPct val="75000"/>
              <a:buFont typeface="Wingdings" pitchFamily="-107" charset="2"/>
              <a:buNone/>
            </a:pPr>
            <a:r>
              <a:rPr lang="en-US" altLang="zh-CN" sz="1700" dirty="0" smtClean="0">
                <a:ea typeface="SimSun" charset="-122"/>
                <a:cs typeface="SimSun" charset="-122"/>
              </a:rPr>
              <a:t>Twitter: @</a:t>
            </a:r>
            <a:r>
              <a:rPr lang="en-US" altLang="zh-CN" sz="1700" dirty="0" err="1" smtClean="0">
                <a:ea typeface="SimSun" charset="-122"/>
                <a:cs typeface="SimSun" charset="-122"/>
              </a:rPr>
              <a:t>ipeirotis</a:t>
            </a:r>
            <a:endParaRPr lang="en-US" altLang="zh-CN" sz="1700" dirty="0" smtClean="0">
              <a:ea typeface="SimSun" charset="-122"/>
              <a:cs typeface="SimSun" charset="-122"/>
            </a:endParaRPr>
          </a:p>
          <a:p>
            <a:pPr algn="ctr">
              <a:lnSpc>
                <a:spcPct val="80000"/>
              </a:lnSpc>
              <a:spcBef>
                <a:spcPct val="20000"/>
              </a:spcBef>
              <a:buClr>
                <a:schemeClr val="tx1"/>
              </a:buClr>
              <a:buSzPct val="75000"/>
              <a:buFont typeface="Wingdings" pitchFamily="-107" charset="2"/>
              <a:buNone/>
            </a:pPr>
            <a:endParaRPr lang="en-US" altLang="zh-CN" sz="1700" dirty="0" smtClean="0">
              <a:ea typeface="SimSun" charset="-122"/>
              <a:cs typeface="SimSun" charset="-122"/>
            </a:endParaRPr>
          </a:p>
          <a:p>
            <a:pPr algn="ctr">
              <a:lnSpc>
                <a:spcPct val="80000"/>
              </a:lnSpc>
              <a:spcBef>
                <a:spcPct val="20000"/>
              </a:spcBef>
              <a:buClr>
                <a:schemeClr val="tx1"/>
              </a:buClr>
              <a:buSzPct val="75000"/>
              <a:buFont typeface="Wingdings" pitchFamily="-107" charset="2"/>
              <a:buNone/>
            </a:pPr>
            <a:r>
              <a:rPr lang="en-US" altLang="zh-CN" sz="1700" dirty="0" smtClean="0">
                <a:ea typeface="SimSun" charset="-122"/>
                <a:cs typeface="SimSun" charset="-122"/>
              </a:rPr>
              <a:t>“A Computer Scientist in a Business School”</a:t>
            </a:r>
            <a:br>
              <a:rPr lang="en-US" altLang="zh-CN" sz="1700" dirty="0" smtClean="0">
                <a:ea typeface="SimSun" charset="-122"/>
                <a:cs typeface="SimSun" charset="-122"/>
              </a:rPr>
            </a:br>
            <a:r>
              <a:rPr lang="en-US" altLang="zh-CN" sz="1700" dirty="0" smtClean="0">
                <a:ea typeface="SimSun" charset="-122"/>
                <a:cs typeface="SimSun" charset="-122"/>
              </a:rPr>
              <a:t>http://behind-the-enemy-lines.com</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3"/>
          <p:cNvSpPr>
            <a:spLocks noChangeArrowheads="1"/>
          </p:cNvSpPr>
          <p:nvPr/>
        </p:nvSpPr>
        <p:spPr bwMode="auto">
          <a:xfrm>
            <a:off x="-381000" y="0"/>
            <a:ext cx="10591800" cy="7162800"/>
          </a:xfrm>
          <a:prstGeom prst="rect">
            <a:avLst/>
          </a:prstGeom>
          <a:ln>
            <a:headEnd/>
            <a:tailEnd/>
          </a:ln>
        </p:spPr>
        <p:style>
          <a:lnRef idx="2">
            <a:schemeClr val="dk1"/>
          </a:lnRef>
          <a:fillRef idx="1">
            <a:schemeClr val="lt1"/>
          </a:fillRef>
          <a:effectRef idx="0">
            <a:schemeClr val="dk1"/>
          </a:effectRef>
          <a:fontRef idx="minor">
            <a:schemeClr val="dk1"/>
          </a:fontRef>
        </p:style>
        <p:txBody>
          <a:bodyPr>
            <a:prstTxWarp prst="textNoShape">
              <a:avLst/>
            </a:prstTxWarp>
          </a:bodyPr>
          <a:lstStyle/>
          <a:p>
            <a:endParaRPr lang="en-US"/>
          </a:p>
          <a:p>
            <a:endParaRPr lang="en-US"/>
          </a:p>
        </p:txBody>
      </p:sp>
      <p:pic>
        <p:nvPicPr>
          <p:cNvPr id="18435" name="Picture 3"/>
          <p:cNvPicPr>
            <a:picLocks noChangeAspect="1" noChangeArrowheads="1"/>
          </p:cNvPicPr>
          <p:nvPr/>
        </p:nvPicPr>
        <p:blipFill>
          <a:blip r:embed="rId3" cstate="print"/>
          <a:srcRect/>
          <a:stretch>
            <a:fillRect/>
          </a:stretch>
        </p:blipFill>
        <p:spPr bwMode="auto">
          <a:xfrm>
            <a:off x="1270000" y="99392"/>
            <a:ext cx="5892800" cy="6858000"/>
          </a:xfrm>
          <a:prstGeom prst="rect">
            <a:avLst/>
          </a:prstGeom>
          <a:noFill/>
          <a:ln w="12700">
            <a:noFill/>
            <a:miter lim="800000"/>
            <a:headEnd/>
            <a:tailEnd/>
          </a:ln>
        </p:spPr>
      </p:pic>
      <p:sp>
        <p:nvSpPr>
          <p:cNvPr id="2" name="Oval 1"/>
          <p:cNvSpPr/>
          <p:nvPr/>
        </p:nvSpPr>
        <p:spPr bwMode="auto">
          <a:xfrm>
            <a:off x="107504" y="1628800"/>
            <a:ext cx="7272808" cy="1296144"/>
          </a:xfrm>
          <a:prstGeom prst="ellipse">
            <a:avLst/>
          </a:prstGeom>
          <a:solidFill>
            <a:schemeClr val="bg1">
              <a:lumMod val="95000"/>
              <a:alpha val="12000"/>
            </a:schemeClr>
          </a:solid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Rectangle 2"/>
          <p:cNvSpPr/>
          <p:nvPr/>
        </p:nvSpPr>
        <p:spPr bwMode="auto">
          <a:xfrm>
            <a:off x="5203971" y="3068960"/>
            <a:ext cx="4408590" cy="2304256"/>
          </a:xfrm>
          <a:prstGeom prst="rect">
            <a:avLst/>
          </a:prstGeom>
          <a:solidFill>
            <a:schemeClr val="bg1"/>
          </a:solid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Brand advertising not embraced Internet advertising yet…</a:t>
            </a:r>
          </a:p>
          <a:p>
            <a:pPr marL="0" marR="0" indent="0" algn="l" defTabSz="914400" rtl="0" eaLnBrk="0" fontAlgn="base" latinLnBrk="0" hangingPunct="0">
              <a:lnSpc>
                <a:spcPct val="100000"/>
              </a:lnSpc>
              <a:spcBef>
                <a:spcPct val="0"/>
              </a:spcBef>
              <a:spcAft>
                <a:spcPct val="0"/>
              </a:spcAft>
              <a:buClrTx/>
              <a:buSzTx/>
              <a:buFontTx/>
              <a:buNone/>
              <a:tabLst/>
            </a:pPr>
            <a:endParaRPr lang="en-US" sz="2400" dirty="0">
              <a:latin typeface="Arial"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C00000"/>
                </a:solidFill>
                <a:effectLst/>
                <a:latin typeface="Arial" charset="0"/>
              </a:rPr>
              <a:t>Afraid of improper brand</a:t>
            </a:r>
            <a:r>
              <a:rPr kumimoji="0" lang="en-US" sz="2400" b="1" i="1" u="none" strike="noStrike" cap="none" normalizeH="0" dirty="0" smtClean="0">
                <a:ln>
                  <a:noFill/>
                </a:ln>
                <a:solidFill>
                  <a:srgbClr val="C00000"/>
                </a:solidFill>
                <a:effectLst/>
                <a:latin typeface="Arial" charset="0"/>
              </a:rPr>
              <a:t> placement</a:t>
            </a:r>
            <a:endParaRPr kumimoji="0" lang="en-US" sz="2400" b="1" i="1" u="none" strike="noStrike" cap="none" normalizeH="0" baseline="0" dirty="0" smtClean="0">
              <a:ln>
                <a:noFill/>
              </a:ln>
              <a:solidFill>
                <a:srgbClr val="C00000"/>
              </a:solidFill>
              <a:effectLst/>
              <a:latin typeface="Arial" charset="0"/>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a:ea typeface="ＭＳ Ｐゴシック" pitchFamily="-107" charset="-128"/>
              <a:cs typeface="ＭＳ Ｐゴシック" pitchFamily="-107" charset="-128"/>
            </a:endParaRPr>
          </a:p>
        </p:txBody>
      </p:sp>
      <p:sp>
        <p:nvSpPr>
          <p:cNvPr id="20485" name="Slide Number Placeholder 4"/>
          <p:cNvSpPr>
            <a:spLocks noGrp="1"/>
          </p:cNvSpPr>
          <p:nvPr>
            <p:ph type="sldNum" sz="quarter" idx="12"/>
          </p:nvPr>
        </p:nvSpPr>
        <p:spPr>
          <a:noFill/>
        </p:spPr>
        <p:txBody>
          <a:bodyPr/>
          <a:lstStyle/>
          <a:p>
            <a:fld id="{0160AD0A-47A9-BA4E-A898-1CEE1C1D7323}" type="slidenum">
              <a:rPr lang="en-US" smtClean="0"/>
              <a:pPr/>
              <a:t>3</a:t>
            </a:fld>
            <a:endParaRPr lang="en-US" smtClean="0"/>
          </a:p>
        </p:txBody>
      </p:sp>
      <p:grpSp>
        <p:nvGrpSpPr>
          <p:cNvPr id="15" name="Group 14"/>
          <p:cNvGrpSpPr/>
          <p:nvPr/>
        </p:nvGrpSpPr>
        <p:grpSpPr>
          <a:xfrm>
            <a:off x="0" y="0"/>
            <a:ext cx="9144000" cy="6885384"/>
            <a:chOff x="1019175" y="332656"/>
            <a:chExt cx="8125712" cy="6768752"/>
          </a:xfrm>
        </p:grpSpPr>
        <p:pic>
          <p:nvPicPr>
            <p:cNvPr id="55309" name="Picture 13"/>
            <p:cNvPicPr>
              <a:picLocks noChangeAspect="1" noChangeArrowheads="1"/>
            </p:cNvPicPr>
            <p:nvPr/>
          </p:nvPicPr>
          <p:blipFill>
            <a:blip r:embed="rId2" cstate="print"/>
            <a:srcRect t="23100" b="22186"/>
            <a:stretch>
              <a:fillRect/>
            </a:stretch>
          </p:blipFill>
          <p:spPr bwMode="auto">
            <a:xfrm>
              <a:off x="1019175" y="1196752"/>
              <a:ext cx="8124825" cy="5904656"/>
            </a:xfrm>
            <a:prstGeom prst="rect">
              <a:avLst/>
            </a:prstGeom>
            <a:noFill/>
            <a:ln w="9525">
              <a:noFill/>
              <a:miter lim="800000"/>
              <a:headEnd/>
              <a:tailEnd/>
            </a:ln>
          </p:spPr>
        </p:pic>
        <p:pic>
          <p:nvPicPr>
            <p:cNvPr id="55310" name="Picture 14"/>
            <p:cNvPicPr>
              <a:picLocks noChangeAspect="1" noChangeArrowheads="1"/>
            </p:cNvPicPr>
            <p:nvPr/>
          </p:nvPicPr>
          <p:blipFill>
            <a:blip r:embed="rId2" cstate="print"/>
            <a:srcRect b="91326"/>
            <a:stretch>
              <a:fillRect/>
            </a:stretch>
          </p:blipFill>
          <p:spPr bwMode="auto">
            <a:xfrm>
              <a:off x="1020062" y="332656"/>
              <a:ext cx="8124825" cy="936104"/>
            </a:xfrm>
            <a:prstGeom prst="rect">
              <a:avLst/>
            </a:prstGeom>
            <a:noFill/>
            <a:ln w="9525">
              <a:noFill/>
              <a:miter lim="800000"/>
              <a:headEnd/>
              <a:tailEnd/>
            </a:ln>
          </p:spPr>
        </p:pic>
      </p:grpSp>
      <p:sp>
        <p:nvSpPr>
          <p:cNvPr id="7" name="Rectangle 6"/>
          <p:cNvSpPr/>
          <p:nvPr/>
        </p:nvSpPr>
        <p:spPr>
          <a:xfrm>
            <a:off x="1907704" y="6423719"/>
            <a:ext cx="7164288" cy="461665"/>
          </a:xfrm>
          <a:prstGeom prst="rect">
            <a:avLst/>
          </a:prstGeom>
          <a:solidFill>
            <a:schemeClr val="bg1">
              <a:lumMod val="95000"/>
              <a:alpha val="70000"/>
            </a:schemeClr>
          </a:solidFill>
          <a:effectLst>
            <a:outerShdw blurRad="50800" dist="38100" algn="l" rotWithShape="0">
              <a:prstClr val="black">
                <a:alpha val="40000"/>
              </a:prstClr>
            </a:outerShdw>
            <a:reflection blurRad="6350" stA="52000" endA="300" endPos="35000" dir="5400000" sy="-100000" algn="bl" rotWithShape="0"/>
          </a:effectLst>
        </p:spPr>
        <p:txBody>
          <a:bodyPr wrap="square">
            <a:spAutoFit/>
          </a:bodyPr>
          <a:lstStyle/>
          <a:p>
            <a:r>
              <a:rPr lang="en-US" sz="2400" dirty="0" smtClean="0"/>
              <a:t>Gabrielle </a:t>
            </a:r>
            <a:r>
              <a:rPr lang="en-US" sz="2400" dirty="0" err="1" smtClean="0"/>
              <a:t>Giffords</a:t>
            </a:r>
            <a:r>
              <a:rPr lang="en-US" sz="2400" dirty="0" smtClean="0"/>
              <a:t> Shooting, Tucson, AZ, Jan 2011</a:t>
            </a:r>
            <a:endParaRPr lang="en-US" sz="2400"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9144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 name="Slide Number Placeholder 4"/>
          <p:cNvSpPr>
            <a:spLocks noGrp="1"/>
          </p:cNvSpPr>
          <p:nvPr>
            <p:ph type="sldNum" sz="quarter" idx="12"/>
          </p:nvPr>
        </p:nvSpPr>
        <p:spPr/>
        <p:txBody>
          <a:bodyPr/>
          <a:lstStyle/>
          <a:p>
            <a:fld id="{064D3177-26E8-6B4F-A795-B572CE76A599}" type="slidenum">
              <a:rPr lang="en-US" smtClean="0"/>
              <a:pPr/>
              <a:t>4</a:t>
            </a:fld>
            <a:endParaRPr lang="en-US"/>
          </a:p>
        </p:txBody>
      </p:sp>
      <p:pic>
        <p:nvPicPr>
          <p:cNvPr id="184322" name="Picture 2" descr="http://www.sanitaryum.com/wp-content/uploads/2010/10/Ad-Aflac-FAIL.jpg"/>
          <p:cNvPicPr>
            <a:picLocks noChangeAspect="1" noChangeArrowheads="1"/>
          </p:cNvPicPr>
          <p:nvPr/>
        </p:nvPicPr>
        <p:blipFill>
          <a:blip r:embed="rId2" cstate="print"/>
          <a:srcRect l="5168" t="22983" r="33556" b="2927"/>
          <a:stretch>
            <a:fillRect/>
          </a:stretch>
        </p:blipFill>
        <p:spPr bwMode="auto">
          <a:xfrm>
            <a:off x="1403648" y="144016"/>
            <a:ext cx="6552728" cy="6597352"/>
          </a:xfrm>
          <a:prstGeom prst="rect">
            <a:avLst/>
          </a:prstGeom>
          <a:noFill/>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381000" y="0"/>
            <a:ext cx="10591800" cy="7162800"/>
          </a:xfrm>
          <a:prstGeom prst="rect">
            <a:avLst/>
          </a:prstGeom>
          <a:solidFill>
            <a:schemeClr val="bg1"/>
          </a:solidFill>
          <a:ln w="9525">
            <a:solidFill>
              <a:schemeClr val="tx1"/>
            </a:solidFill>
            <a:round/>
            <a:headEnd/>
            <a:tailEnd/>
          </a:ln>
        </p:spPr>
        <p:txBody>
          <a:bodyPr>
            <a:prstTxWarp prst="textNoShape">
              <a:avLst/>
            </a:prstTxWarp>
          </a:bodyPr>
          <a:lstStyle/>
          <a:p>
            <a:endParaRPr lang="en-US"/>
          </a:p>
          <a:p>
            <a:endParaRPr lang="en-US"/>
          </a:p>
        </p:txBody>
      </p:sp>
      <p:sp>
        <p:nvSpPr>
          <p:cNvPr id="21507" name="Title 1"/>
          <p:cNvSpPr>
            <a:spLocks noGrp="1"/>
          </p:cNvSpPr>
          <p:nvPr>
            <p:ph type="title"/>
          </p:nvPr>
        </p:nvSpPr>
        <p:spPr/>
        <p:txBody>
          <a:bodyPr/>
          <a:lstStyle/>
          <a:p>
            <a:endParaRPr lang="en-US">
              <a:ea typeface="ＭＳ Ｐゴシック" pitchFamily="-107" charset="-128"/>
              <a:cs typeface="ＭＳ Ｐゴシック" pitchFamily="-107" charset="-128"/>
            </a:endParaRPr>
          </a:p>
        </p:txBody>
      </p:sp>
      <p:pic>
        <p:nvPicPr>
          <p:cNvPr id="21508" name="Content Placeholder 4" descr="Picture 1.png"/>
          <p:cNvPicPr>
            <a:picLocks noGrp="1" noChangeAspect="1"/>
          </p:cNvPicPr>
          <p:nvPr>
            <p:ph idx="1"/>
          </p:nvPr>
        </p:nvPicPr>
        <p:blipFill>
          <a:blip r:embed="rId2" cstate="print"/>
          <a:srcRect/>
          <a:stretch>
            <a:fillRect/>
          </a:stretch>
        </p:blipFill>
        <p:spPr>
          <a:xfrm>
            <a:off x="-304800" y="188640"/>
            <a:ext cx="10411290" cy="6459810"/>
          </a:xfrm>
        </p:spPr>
      </p:pic>
      <p:sp>
        <p:nvSpPr>
          <p:cNvPr id="21509" name="Slide Number Placeholder 3"/>
          <p:cNvSpPr>
            <a:spLocks noGrp="1"/>
          </p:cNvSpPr>
          <p:nvPr>
            <p:ph type="sldNum" sz="quarter" idx="12"/>
          </p:nvPr>
        </p:nvSpPr>
        <p:spPr>
          <a:noFill/>
        </p:spPr>
        <p:txBody>
          <a:bodyPr/>
          <a:lstStyle/>
          <a:p>
            <a:fld id="{E1CD5FA6-217E-734E-9B6E-B503CD509351}" type="slidenum">
              <a:rPr lang="en-US" smtClean="0"/>
              <a:pPr/>
              <a:t>5</a:t>
            </a:fld>
            <a:endParaRPr lang="en-US" smtClean="0"/>
          </a:p>
        </p:txBody>
      </p:sp>
    </p:spTree>
    <p:extLst>
      <p:ext uri="{BB962C8B-B14F-4D97-AF65-F5344CB8AC3E}">
        <p14:creationId xmlns:p14="http://schemas.microsoft.com/office/powerpoint/2010/main" val="1974704796"/>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needed within </a:t>
            </a:r>
            <a:r>
              <a:rPr lang="en-US" i="1" dirty="0" smtClean="0"/>
              <a:t>days</a:t>
            </a:r>
          </a:p>
        </p:txBody>
      </p:sp>
      <p:sp>
        <p:nvSpPr>
          <p:cNvPr id="3" name="Content Placeholder 2"/>
          <p:cNvSpPr>
            <a:spLocks noGrp="1"/>
          </p:cNvSpPr>
          <p:nvPr>
            <p:ph idx="1"/>
          </p:nvPr>
        </p:nvSpPr>
        <p:spPr>
          <a:xfrm>
            <a:off x="838200" y="2219325"/>
            <a:ext cx="8305800" cy="4089995"/>
          </a:xfrm>
        </p:spPr>
        <p:txBody>
          <a:bodyPr/>
          <a:lstStyle/>
          <a:p>
            <a:r>
              <a:rPr lang="en-US" sz="2400" dirty="0" smtClean="0"/>
              <a:t>Pharmaceutical firm does not want ads to appear:</a:t>
            </a:r>
          </a:p>
          <a:p>
            <a:pPr lvl="1"/>
            <a:r>
              <a:rPr lang="en-US" sz="2000" dirty="0" smtClean="0"/>
              <a:t>In pages that discuss </a:t>
            </a:r>
            <a:r>
              <a:rPr lang="en-US" sz="2000" b="1" dirty="0" smtClean="0">
                <a:solidFill>
                  <a:srgbClr val="C00000"/>
                </a:solidFill>
              </a:rPr>
              <a:t>swine flu </a:t>
            </a:r>
            <a:r>
              <a:rPr lang="en-US" sz="1800" dirty="0" smtClean="0"/>
              <a:t>(FDA prohibited pharmaceutical company to display drug ad in pages about swine flu)</a:t>
            </a:r>
          </a:p>
          <a:p>
            <a:pPr lvl="1"/>
            <a:endParaRPr lang="en-US" sz="1800" dirty="0" smtClean="0"/>
          </a:p>
          <a:p>
            <a:r>
              <a:rPr lang="en-US" sz="2400" dirty="0" smtClean="0"/>
              <a:t>Big fast-food chain does not want ads to appear:</a:t>
            </a:r>
          </a:p>
          <a:p>
            <a:pPr lvl="1"/>
            <a:r>
              <a:rPr lang="en-US" sz="1800" dirty="0" smtClean="0"/>
              <a:t>In pages that discuss the brand (99% negative sentiment)</a:t>
            </a:r>
          </a:p>
          <a:p>
            <a:pPr lvl="1"/>
            <a:r>
              <a:rPr lang="en-US" sz="1800" dirty="0" smtClean="0"/>
              <a:t>In pages discussing obesity, diabetes, cholesterol, etc</a:t>
            </a:r>
          </a:p>
          <a:p>
            <a:pPr lvl="1"/>
            <a:endParaRPr lang="en-US" sz="1800" dirty="0" smtClean="0"/>
          </a:p>
          <a:p>
            <a:r>
              <a:rPr lang="en-US" sz="2200" dirty="0" smtClean="0"/>
              <a:t>Airline company does not want ads to appear:</a:t>
            </a:r>
          </a:p>
          <a:p>
            <a:pPr lvl="1"/>
            <a:r>
              <a:rPr lang="en-US" sz="1800" dirty="0" smtClean="0"/>
              <a:t>In pages with crashes, accidents, …</a:t>
            </a:r>
          </a:p>
          <a:p>
            <a:pPr lvl="1"/>
            <a:r>
              <a:rPr lang="en-US" sz="1800" dirty="0" smtClean="0"/>
              <a:t>In pages with discussions of terrorist plots against airlines</a:t>
            </a:r>
          </a:p>
        </p:txBody>
      </p:sp>
      <p:sp>
        <p:nvSpPr>
          <p:cNvPr id="4" name="Slide Number Placeholder 3"/>
          <p:cNvSpPr>
            <a:spLocks noGrp="1"/>
          </p:cNvSpPr>
          <p:nvPr>
            <p:ph type="sldNum" sz="quarter" idx="12"/>
          </p:nvPr>
        </p:nvSpPr>
        <p:spPr/>
        <p:txBody>
          <a:bodyPr/>
          <a:lstStyle/>
          <a:p>
            <a:fld id="{93B45EF5-C64C-F84B-9157-5FA948C8CF64}" type="slidenum">
              <a:rPr lang="en-US" smtClean="0"/>
              <a:pPr/>
              <a:t>6</a:t>
            </a:fld>
            <a:endParaRPr lang="en-US"/>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1DC8EBF-823E-5B48-A11A-0A37DEE3B483}" type="slidenum">
              <a:rPr lang="en-US" sz="2600" b="1">
                <a:solidFill>
                  <a:schemeClr val="bg1"/>
                </a:solidFill>
              </a:rPr>
              <a:pPr eaLnBrk="1" hangingPunct="1"/>
              <a:t>7</a:t>
            </a:fld>
            <a:endParaRPr lang="en-US" sz="2600" b="1">
              <a:solidFill>
                <a:schemeClr val="bg1"/>
              </a:solidFill>
            </a:endParaRPr>
          </a:p>
        </p:txBody>
      </p:sp>
      <p:sp>
        <p:nvSpPr>
          <p:cNvPr id="24579" name="AutoShape 2"/>
          <p:cNvSpPr>
            <a:spLocks noGrp="1" noChangeArrowheads="1"/>
          </p:cNvSpPr>
          <p:nvPr>
            <p:ph type="title" idx="4294967295"/>
          </p:nvPr>
        </p:nvSpPr>
        <p:spPr>
          <a:xfrm>
            <a:off x="762000" y="381000"/>
            <a:ext cx="7924800" cy="1143000"/>
          </a:xfrm>
          <a:solidFill>
            <a:srgbClr val="FFFFFF"/>
          </a:solidFill>
        </p:spPr>
        <p:txBody>
          <a:bodyPr/>
          <a:lstStyle/>
          <a:p>
            <a:pPr eaLnBrk="1" hangingPunct="1"/>
            <a:r>
              <a:rPr lang="en-US" smtClean="0">
                <a:ea typeface="ＭＳ Ｐゴシック" pitchFamily="-107" charset="-128"/>
                <a:cs typeface="ＭＳ Ｐゴシック" pitchFamily="-107" charset="-128"/>
              </a:rPr>
              <a:t>Need to build models </a:t>
            </a:r>
            <a:r>
              <a:rPr lang="en-US" smtClean="0">
                <a:solidFill>
                  <a:srgbClr val="C00000"/>
                </a:solidFill>
                <a:ea typeface="ＭＳ Ｐゴシック" pitchFamily="-107" charset="-128"/>
                <a:cs typeface="ＭＳ Ｐゴシック" pitchFamily="-107" charset="-128"/>
              </a:rPr>
              <a:t>fast</a:t>
            </a:r>
            <a:endParaRPr lang="en-US">
              <a:ea typeface="ＭＳ Ｐゴシック" pitchFamily="-107" charset="-128"/>
              <a:cs typeface="ＭＳ Ｐゴシック" pitchFamily="-107" charset="-128"/>
            </a:endParaRPr>
          </a:p>
        </p:txBody>
      </p:sp>
      <p:sp>
        <p:nvSpPr>
          <p:cNvPr id="101380" name="Rectangle 3"/>
          <p:cNvSpPr>
            <a:spLocks noGrp="1" noChangeArrowheads="1"/>
          </p:cNvSpPr>
          <p:nvPr>
            <p:ph type="body" idx="4294967295"/>
          </p:nvPr>
        </p:nvSpPr>
        <p:spPr>
          <a:xfrm>
            <a:off x="971550" y="1988840"/>
            <a:ext cx="7916863" cy="4753273"/>
          </a:xfrm>
        </p:spPr>
        <p:txBody>
          <a:bodyPr/>
          <a:lstStyle/>
          <a:p>
            <a:pPr eaLnBrk="1" hangingPunct="1">
              <a:lnSpc>
                <a:spcPct val="90000"/>
              </a:lnSpc>
              <a:spcBef>
                <a:spcPct val="40000"/>
              </a:spcBef>
            </a:pPr>
            <a:r>
              <a:rPr lang="en-US" sz="2400" b="1" dirty="0">
                <a:solidFill>
                  <a:srgbClr val="C00000"/>
                </a:solidFill>
                <a:ea typeface="ＭＳ Ｐゴシック" pitchFamily="-107" charset="-128"/>
                <a:cs typeface="ＭＳ Ｐゴシック" pitchFamily="-107" charset="-128"/>
              </a:rPr>
              <a:t>Traditionally</a:t>
            </a:r>
            <a:r>
              <a:rPr lang="en-US" sz="2400" dirty="0">
                <a:ea typeface="ＭＳ Ｐゴシック" pitchFamily="-107" charset="-128"/>
                <a:cs typeface="ＭＳ Ｐゴシック" pitchFamily="-107" charset="-128"/>
              </a:rPr>
              <a:t>, modeling teams have invested substantial internal resources in data </a:t>
            </a:r>
            <a:r>
              <a:rPr lang="en-US" sz="2400" dirty="0" smtClean="0">
                <a:ea typeface="ＭＳ Ｐゴシック" pitchFamily="-107" charset="-128"/>
                <a:cs typeface="ＭＳ Ｐゴシック" pitchFamily="-107" charset="-128"/>
              </a:rPr>
              <a:t>collection, extraction</a:t>
            </a:r>
            <a:r>
              <a:rPr lang="en-US" sz="2400" dirty="0">
                <a:ea typeface="ＭＳ Ｐゴシック" pitchFamily="-107" charset="-128"/>
                <a:cs typeface="ＭＳ Ｐゴシック" pitchFamily="-107" charset="-128"/>
              </a:rPr>
              <a:t>, cleaning, and other preprocessing</a:t>
            </a:r>
          </a:p>
          <a:p>
            <a:pPr lvl="2" eaLnBrk="1" hangingPunct="1">
              <a:lnSpc>
                <a:spcPct val="90000"/>
              </a:lnSpc>
              <a:spcBef>
                <a:spcPct val="40000"/>
              </a:spcBef>
              <a:buFont typeface="Wingdings" pitchFamily="-107" charset="2"/>
              <a:buNone/>
            </a:pPr>
            <a:r>
              <a:rPr lang="en-US" sz="2400" b="1" i="1" dirty="0" smtClean="0">
                <a:solidFill>
                  <a:srgbClr val="C00000"/>
                </a:solidFill>
                <a:ea typeface="ＭＳ Ｐゴシック" pitchFamily="-107" charset="-128"/>
              </a:rPr>
              <a:t>No time for such things…</a:t>
            </a:r>
            <a:endParaRPr lang="en-US" sz="2400" b="1" i="1" dirty="0">
              <a:solidFill>
                <a:srgbClr val="C00000"/>
              </a:solidFill>
              <a:ea typeface="ＭＳ Ｐゴシック" pitchFamily="-107" charset="-128"/>
            </a:endParaRPr>
          </a:p>
          <a:p>
            <a:pPr eaLnBrk="1" hangingPunct="1">
              <a:lnSpc>
                <a:spcPct val="90000"/>
              </a:lnSpc>
              <a:spcBef>
                <a:spcPct val="40000"/>
              </a:spcBef>
            </a:pPr>
            <a:r>
              <a:rPr lang="en-US" sz="2400" dirty="0" smtClean="0">
                <a:ea typeface="ＭＳ Ｐゴシック" pitchFamily="-107" charset="-128"/>
                <a:cs typeface="ＭＳ Ｐゴシック" pitchFamily="-107" charset="-128"/>
              </a:rPr>
              <a:t>However, now, </a:t>
            </a:r>
            <a:r>
              <a:rPr lang="en-US" sz="2400" dirty="0">
                <a:ea typeface="ＭＳ Ｐゴシック" pitchFamily="-107" charset="-128"/>
                <a:cs typeface="ＭＳ Ｐゴシック" pitchFamily="-107" charset="-128"/>
              </a:rPr>
              <a:t>we can </a:t>
            </a:r>
            <a:r>
              <a:rPr lang="en-US" sz="2400" u="sng" dirty="0">
                <a:ea typeface="ＭＳ Ｐゴシック" pitchFamily="-107" charset="-128"/>
                <a:cs typeface="ＭＳ Ｐゴシック" pitchFamily="-107" charset="-128"/>
              </a:rPr>
              <a:t>outsource</a:t>
            </a:r>
            <a:r>
              <a:rPr lang="en-US" sz="2400" dirty="0">
                <a:ea typeface="ＭＳ Ｐゴシック" pitchFamily="-107" charset="-128"/>
                <a:cs typeface="ＭＳ Ｐゴシック" pitchFamily="-107" charset="-128"/>
              </a:rPr>
              <a:t> preprocessing tasks, such as labeling, feature extraction, verifying information extraction, etc.</a:t>
            </a:r>
          </a:p>
          <a:p>
            <a:pPr lvl="1" eaLnBrk="1" hangingPunct="1">
              <a:lnSpc>
                <a:spcPct val="90000"/>
              </a:lnSpc>
              <a:spcBef>
                <a:spcPct val="40000"/>
              </a:spcBef>
            </a:pPr>
            <a:r>
              <a:rPr lang="en-US" sz="2000" dirty="0"/>
              <a:t>using </a:t>
            </a:r>
            <a:r>
              <a:rPr lang="en-US" sz="2000" dirty="0">
                <a:solidFill>
                  <a:srgbClr val="0000CC"/>
                </a:solidFill>
                <a:hlinkClick r:id="rId3" action="ppaction://hlinkfile"/>
              </a:rPr>
              <a:t>Mechanical Turk</a:t>
            </a:r>
            <a:r>
              <a:rPr lang="en-US" sz="2000" dirty="0"/>
              <a:t>, </a:t>
            </a:r>
            <a:r>
              <a:rPr lang="en-US" sz="2000" dirty="0" err="1" smtClean="0"/>
              <a:t>oDesk</a:t>
            </a:r>
            <a:r>
              <a:rPr lang="en-US" sz="2000" dirty="0" smtClean="0"/>
              <a:t>, </a:t>
            </a:r>
            <a:r>
              <a:rPr lang="en-US" sz="2000" dirty="0"/>
              <a:t>etc.</a:t>
            </a:r>
          </a:p>
          <a:p>
            <a:pPr lvl="1" eaLnBrk="1" hangingPunct="1">
              <a:lnSpc>
                <a:spcPct val="90000"/>
              </a:lnSpc>
              <a:spcBef>
                <a:spcPct val="40000"/>
              </a:spcBef>
            </a:pPr>
            <a:r>
              <a:rPr lang="en-US" sz="2000" dirty="0"/>
              <a:t>quality may be lower than expert labeling (much?) </a:t>
            </a:r>
          </a:p>
          <a:p>
            <a:pPr lvl="1" eaLnBrk="1" hangingPunct="1">
              <a:lnSpc>
                <a:spcPct val="90000"/>
              </a:lnSpc>
              <a:spcBef>
                <a:spcPct val="40000"/>
              </a:spcBef>
            </a:pPr>
            <a:r>
              <a:rPr lang="en-US" sz="2000" dirty="0"/>
              <a:t>but low costs can allow massive </a:t>
            </a:r>
            <a:r>
              <a:rPr lang="en-US" sz="2000" dirty="0" smtClean="0"/>
              <a:t>scale</a:t>
            </a:r>
          </a:p>
          <a:p>
            <a:pPr lvl="1" eaLnBrk="1" hangingPunct="1">
              <a:lnSpc>
                <a:spcPct val="90000"/>
              </a:lnSpc>
              <a:spcBef>
                <a:spcPct val="40000"/>
              </a:spcBef>
            </a:pPr>
            <a:endParaRPr lang="en-US" sz="2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1380">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1380">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1380">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3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ChangeArrowheads="1"/>
          </p:cNvSpPr>
          <p:nvPr/>
        </p:nvSpPr>
        <p:spPr bwMode="auto">
          <a:xfrm>
            <a:off x="233363" y="2828925"/>
            <a:ext cx="9409112" cy="1200150"/>
          </a:xfrm>
          <a:prstGeom prst="rect">
            <a:avLst/>
          </a:prstGeom>
          <a:noFill/>
          <a:ln w="9525">
            <a:noFill/>
            <a:miter lim="800000"/>
            <a:headEnd/>
            <a:tailEnd/>
          </a:ln>
        </p:spPr>
        <p:txBody>
          <a:bodyPr>
            <a:spAutoFit/>
          </a:bodyPr>
          <a:lstStyle/>
          <a:p>
            <a:endParaRPr lang="en-US"/>
          </a:p>
          <a:p>
            <a:endParaRPr lang="en-US"/>
          </a:p>
          <a:p>
            <a:endParaRPr lang="en-US"/>
          </a:p>
        </p:txBody>
      </p:sp>
      <p:sp>
        <p:nvSpPr>
          <p:cNvPr id="8195" name="Title 8"/>
          <p:cNvSpPr>
            <a:spLocks noGrp="1"/>
          </p:cNvSpPr>
          <p:nvPr>
            <p:ph type="title"/>
          </p:nvPr>
        </p:nvSpPr>
        <p:spPr>
          <a:xfrm>
            <a:off x="609600" y="548680"/>
            <a:ext cx="8534400" cy="1066800"/>
          </a:xfrm>
        </p:spPr>
        <p:txBody>
          <a:bodyPr/>
          <a:lstStyle/>
          <a:p>
            <a:pPr eaLnBrk="1" hangingPunct="1"/>
            <a:r>
              <a:rPr lang="en-US" sz="2800" smtClean="0"/>
              <a:t>Example: Build an “Adult Web Site” Classifier</a:t>
            </a:r>
          </a:p>
        </p:txBody>
      </p:sp>
      <p:sp>
        <p:nvSpPr>
          <p:cNvPr id="12292" name="Content Placeholder 9"/>
          <p:cNvSpPr>
            <a:spLocks noGrp="1"/>
          </p:cNvSpPr>
          <p:nvPr>
            <p:ph idx="1"/>
          </p:nvPr>
        </p:nvSpPr>
        <p:spPr>
          <a:xfrm>
            <a:off x="756592" y="2328465"/>
            <a:ext cx="9144000" cy="1892623"/>
          </a:xfrm>
        </p:spPr>
        <p:txBody>
          <a:bodyPr/>
          <a:lstStyle/>
          <a:p>
            <a:pPr eaLnBrk="1" hangingPunct="1">
              <a:defRPr/>
            </a:pPr>
            <a:r>
              <a:rPr lang="en-US" sz="2800" smtClean="0"/>
              <a:t>Need a large number of hand-labeled sites</a:t>
            </a:r>
          </a:p>
          <a:p>
            <a:pPr eaLnBrk="1" hangingPunct="1">
              <a:defRPr/>
            </a:pPr>
            <a:r>
              <a:rPr lang="en-US" sz="2800" smtClean="0"/>
              <a:t>Get people to look at sites and classify them as:</a:t>
            </a:r>
          </a:p>
          <a:p>
            <a:pPr eaLnBrk="1" hangingPunct="1">
              <a:buFont typeface="Wingdings" pitchFamily="2" charset="2"/>
              <a:buNone/>
              <a:defRPr/>
            </a:pPr>
            <a:r>
              <a:rPr lang="en-US" b="1" smtClean="0">
                <a:solidFill>
                  <a:schemeClr val="accent5">
                    <a:lumMod val="50000"/>
                  </a:schemeClr>
                </a:solidFill>
              </a:rPr>
              <a:t>G</a:t>
            </a:r>
            <a:r>
              <a:rPr lang="en-US" sz="2000" smtClean="0">
                <a:solidFill>
                  <a:schemeClr val="accent5">
                    <a:lumMod val="50000"/>
                  </a:schemeClr>
                </a:solidFill>
              </a:rPr>
              <a:t> (general audience)</a:t>
            </a:r>
            <a:r>
              <a:rPr lang="en-US" sz="2000" smtClean="0"/>
              <a:t>  </a:t>
            </a:r>
            <a:r>
              <a:rPr lang="en-US" sz="2800" b="1" smtClean="0">
                <a:solidFill>
                  <a:srgbClr val="F6A616"/>
                </a:solidFill>
              </a:rPr>
              <a:t>PG</a:t>
            </a:r>
            <a:r>
              <a:rPr lang="en-US" sz="2000" smtClean="0">
                <a:solidFill>
                  <a:srgbClr val="F6A616"/>
                </a:solidFill>
              </a:rPr>
              <a:t> (parental guidance) </a:t>
            </a:r>
            <a:r>
              <a:rPr lang="en-US" sz="2000" smtClean="0"/>
              <a:t> </a:t>
            </a:r>
            <a:r>
              <a:rPr lang="en-US" b="1" smtClean="0">
                <a:solidFill>
                  <a:srgbClr val="C00000"/>
                </a:solidFill>
              </a:rPr>
              <a:t>R</a:t>
            </a:r>
            <a:r>
              <a:rPr lang="en-US" smtClean="0">
                <a:solidFill>
                  <a:srgbClr val="C00000"/>
                </a:solidFill>
              </a:rPr>
              <a:t> </a:t>
            </a:r>
            <a:r>
              <a:rPr lang="en-US" sz="2000" smtClean="0">
                <a:solidFill>
                  <a:srgbClr val="C00000"/>
                </a:solidFill>
              </a:rPr>
              <a:t>(restricted)</a:t>
            </a:r>
            <a:r>
              <a:rPr lang="en-US" sz="2800" smtClean="0">
                <a:solidFill>
                  <a:srgbClr val="C00000"/>
                </a:solidFill>
              </a:rPr>
              <a:t> </a:t>
            </a:r>
            <a:r>
              <a:rPr lang="en-US" b="1" smtClean="0">
                <a:solidFill>
                  <a:srgbClr val="FF0000"/>
                </a:solidFill>
              </a:rPr>
              <a:t>X</a:t>
            </a:r>
            <a:r>
              <a:rPr lang="en-US" sz="2000" smtClean="0">
                <a:solidFill>
                  <a:srgbClr val="FF0000"/>
                </a:solidFill>
              </a:rPr>
              <a:t> (porn)</a:t>
            </a:r>
            <a:endParaRPr lang="en-US" sz="2800" smtClean="0"/>
          </a:p>
          <a:p>
            <a:pPr eaLnBrk="1" hangingPunct="1">
              <a:buNone/>
              <a:defRPr/>
            </a:pPr>
            <a:endParaRPr lang="en-US" smtClean="0"/>
          </a:p>
        </p:txBody>
      </p:sp>
      <p:sp>
        <p:nvSpPr>
          <p:cNvPr id="5" name="AutoShape 32"/>
          <p:cNvSpPr>
            <a:spLocks/>
          </p:cNvSpPr>
          <p:nvPr/>
        </p:nvSpPr>
        <p:spPr bwMode="auto">
          <a:xfrm>
            <a:off x="255588" y="4869160"/>
            <a:ext cx="8623300" cy="1671637"/>
          </a:xfrm>
          <a:prstGeom prst="roundRect">
            <a:avLst>
              <a:gd name="adj" fmla="val 14157"/>
            </a:avLst>
          </a:prstGeom>
          <a:solidFill>
            <a:schemeClr val="accent2">
              <a:lumMod val="20000"/>
              <a:lumOff val="80000"/>
            </a:schemeClr>
          </a:soli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382588" indent="-382588">
              <a:spcBef>
                <a:spcPts val="300"/>
              </a:spcBef>
              <a:buClr>
                <a:srgbClr val="E99923"/>
              </a:buClr>
              <a:buSzPct val="100000"/>
              <a:defRPr/>
            </a:pPr>
            <a:r>
              <a:rPr lang="en-US" sz="2800" kern="0" dirty="0">
                <a:solidFill>
                  <a:srgbClr val="464847"/>
                </a:solidFill>
                <a:latin typeface="Helvetica 55 Roman"/>
                <a:sym typeface="Helvetica 55 Roman"/>
              </a:rPr>
              <a:t>Cost/Speed Statistics</a:t>
            </a:r>
          </a:p>
          <a:p>
            <a:pPr marL="382588" indent="-382588">
              <a:spcBef>
                <a:spcPts val="300"/>
              </a:spcBef>
              <a:buClr>
                <a:srgbClr val="E99923"/>
              </a:buClr>
              <a:buSzPct val="100000"/>
              <a:buFont typeface="Wingdings" pitchFamily="2" charset="2"/>
              <a:buChar char="§"/>
              <a:defRPr/>
            </a:pPr>
            <a:r>
              <a:rPr lang="en-US" sz="2800" b="1" kern="0" dirty="0">
                <a:solidFill>
                  <a:srgbClr val="464847"/>
                </a:solidFill>
                <a:latin typeface="Helvetica 55 Roman"/>
                <a:sym typeface="Helvetica 55 Roman"/>
              </a:rPr>
              <a:t>Undergrad intern</a:t>
            </a:r>
            <a:r>
              <a:rPr lang="en-US" sz="2800" kern="0" dirty="0">
                <a:solidFill>
                  <a:srgbClr val="464847"/>
                </a:solidFill>
                <a:latin typeface="Helvetica 55 Roman"/>
                <a:sym typeface="Helvetica 55 Roman"/>
              </a:rPr>
              <a:t>: 200 websites/hr, cost: $15/hr</a:t>
            </a:r>
          </a:p>
          <a:p>
            <a:pPr marL="382588" indent="-382588">
              <a:spcBef>
                <a:spcPts val="300"/>
              </a:spcBef>
              <a:buClr>
                <a:srgbClr val="E99923"/>
              </a:buClr>
              <a:buSzPct val="100000"/>
              <a:buFont typeface="Wingdings" pitchFamily="2" charset="2"/>
              <a:buChar char="§"/>
              <a:defRPr/>
            </a:pPr>
            <a:r>
              <a:rPr lang="en-US" sz="2800" b="1" kern="0" dirty="0" smtClean="0">
                <a:solidFill>
                  <a:srgbClr val="464847"/>
                </a:solidFill>
                <a:latin typeface="Helvetica 55 Roman"/>
                <a:sym typeface="Helvetica 55 Roman"/>
              </a:rPr>
              <a:t>Mechanical Turk</a:t>
            </a:r>
            <a:r>
              <a:rPr lang="en-US" sz="2800" kern="0" dirty="0">
                <a:solidFill>
                  <a:srgbClr val="464847"/>
                </a:solidFill>
                <a:latin typeface="Helvetica 55 Roman"/>
                <a:sym typeface="Helvetica 55 Roman"/>
              </a:rPr>
              <a:t>: 2500 websites/hr, cost: $12/hr</a:t>
            </a:r>
          </a:p>
        </p:txBody>
      </p:sp>
      <p:pic>
        <p:nvPicPr>
          <p:cNvPr id="8198" name="Picture 7" descr="http://www.adsafemedia.com/images/logo.gif"/>
          <p:cNvPicPr>
            <a:picLocks noChangeAspect="1" noChangeArrowheads="1"/>
          </p:cNvPicPr>
          <p:nvPr/>
        </p:nvPicPr>
        <p:blipFill>
          <a:blip r:embed="rId3" cstate="print"/>
          <a:srcRect/>
          <a:stretch>
            <a:fillRect/>
          </a:stretch>
        </p:blipFill>
        <p:spPr bwMode="auto">
          <a:xfrm>
            <a:off x="6096000" y="0"/>
            <a:ext cx="3048000" cy="10287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a:xfrm>
            <a:off x="762000" y="232792"/>
            <a:ext cx="7924800" cy="1396008"/>
          </a:xfrm>
          <a:solidFill>
            <a:schemeClr val="bg1"/>
          </a:solidFill>
        </p:spPr>
        <p:txBody>
          <a:bodyPr/>
          <a:lstStyle/>
          <a:p>
            <a:r>
              <a:rPr lang="en-US" sz="3200" smtClean="0"/>
              <a:t>Bad news: Spammers! </a:t>
            </a:r>
            <a:br>
              <a:rPr lang="en-US" sz="3200" smtClean="0"/>
            </a:br>
            <a:endParaRPr lang="en-US" sz="3200" b="1" smtClean="0"/>
          </a:p>
        </p:txBody>
      </p:sp>
      <p:sp>
        <p:nvSpPr>
          <p:cNvPr id="18" name="AutoShape 32"/>
          <p:cNvSpPr>
            <a:spLocks/>
          </p:cNvSpPr>
          <p:nvPr/>
        </p:nvSpPr>
        <p:spPr bwMode="auto">
          <a:xfrm>
            <a:off x="0" y="1301899"/>
            <a:ext cx="9144000" cy="1081087"/>
          </a:xfrm>
          <a:prstGeom prst="roundRect">
            <a:avLst>
              <a:gd name="adj" fmla="val 14157"/>
            </a:avLst>
          </a:prstGeom>
          <a:gradFill rotWithShape="0">
            <a:gsLst>
              <a:gs pos="0">
                <a:schemeClr val="bg1"/>
              </a:gs>
              <a:gs pos="100000">
                <a:schemeClr val="accent2"/>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382588" indent="-382588">
              <a:spcBef>
                <a:spcPts val="300"/>
              </a:spcBef>
              <a:buClr>
                <a:srgbClr val="E99923"/>
              </a:buClr>
              <a:buSzPct val="100000"/>
              <a:defRPr/>
            </a:pPr>
            <a:endParaRPr lang="en-US" sz="2800" kern="0">
              <a:solidFill>
                <a:srgbClr val="464847"/>
              </a:solidFill>
              <a:latin typeface="Helvetica 55 Roman"/>
              <a:sym typeface="Helvetica 55 Roman"/>
            </a:endParaRPr>
          </a:p>
        </p:txBody>
      </p:sp>
      <p:pic>
        <p:nvPicPr>
          <p:cNvPr id="8" name="Picture 4"/>
          <p:cNvPicPr>
            <a:picLocks noChangeAspect="1" noChangeArrowheads="1"/>
          </p:cNvPicPr>
          <p:nvPr/>
        </p:nvPicPr>
        <p:blipFill>
          <a:blip r:embed="rId2" cstate="print"/>
          <a:srcRect l="77537" t="-2445"/>
          <a:stretch>
            <a:fillRect/>
          </a:stretch>
        </p:blipFill>
        <p:spPr bwMode="auto">
          <a:xfrm>
            <a:off x="4089138" y="1514905"/>
            <a:ext cx="4837158" cy="426330"/>
          </a:xfrm>
          <a:prstGeom prst="rect">
            <a:avLst/>
          </a:prstGeom>
          <a:noFill/>
          <a:ln w="9525">
            <a:noFill/>
            <a:miter lim="800000"/>
            <a:headEnd/>
            <a:tailEnd/>
          </a:ln>
          <a:effectLst>
            <a:softEdge rad="31750"/>
          </a:effectLst>
        </p:spPr>
      </p:pic>
      <p:pic>
        <p:nvPicPr>
          <p:cNvPr id="35845" name="Picture 5"/>
          <p:cNvPicPr>
            <a:picLocks noChangeAspect="1" noChangeArrowheads="1"/>
          </p:cNvPicPr>
          <p:nvPr/>
        </p:nvPicPr>
        <p:blipFill>
          <a:blip r:embed="rId3" cstate="print"/>
          <a:srcRect l="76016" t="889" r="1933"/>
          <a:stretch>
            <a:fillRect/>
          </a:stretch>
        </p:blipFill>
        <p:spPr bwMode="auto">
          <a:xfrm>
            <a:off x="4051314" y="1852556"/>
            <a:ext cx="4866543" cy="334291"/>
          </a:xfrm>
          <a:prstGeom prst="rect">
            <a:avLst/>
          </a:prstGeom>
          <a:noFill/>
          <a:ln w="9525">
            <a:noFill/>
            <a:miter lim="800000"/>
            <a:headEnd/>
            <a:tailEnd/>
          </a:ln>
          <a:effectLst>
            <a:softEdge rad="31750"/>
          </a:effectLst>
        </p:spPr>
      </p:pic>
      <p:pic>
        <p:nvPicPr>
          <p:cNvPr id="10" name="Picture 5"/>
          <p:cNvPicPr>
            <a:picLocks noChangeAspect="1" noChangeArrowheads="1"/>
          </p:cNvPicPr>
          <p:nvPr/>
        </p:nvPicPr>
        <p:blipFill>
          <a:blip r:embed="rId3" cstate="print"/>
          <a:srcRect l="672" t="20677" r="81314"/>
          <a:stretch>
            <a:fillRect/>
          </a:stretch>
        </p:blipFill>
        <p:spPr bwMode="auto">
          <a:xfrm>
            <a:off x="166072" y="1882048"/>
            <a:ext cx="4068511" cy="278110"/>
          </a:xfrm>
          <a:prstGeom prst="rect">
            <a:avLst/>
          </a:prstGeom>
          <a:noFill/>
          <a:ln w="9525">
            <a:noFill/>
            <a:miter lim="800000"/>
            <a:headEnd/>
            <a:tailEnd/>
          </a:ln>
          <a:effectLst>
            <a:softEdge rad="31750"/>
          </a:effectLst>
        </p:spPr>
      </p:pic>
      <p:pic>
        <p:nvPicPr>
          <p:cNvPr id="35844" name="Picture 4"/>
          <p:cNvPicPr>
            <a:picLocks noChangeAspect="1" noChangeArrowheads="1"/>
          </p:cNvPicPr>
          <p:nvPr/>
        </p:nvPicPr>
        <p:blipFill>
          <a:blip r:embed="rId2" cstate="print"/>
          <a:srcRect r="81556" b="10894"/>
          <a:stretch>
            <a:fillRect/>
          </a:stretch>
        </p:blipFill>
        <p:spPr bwMode="auto">
          <a:xfrm>
            <a:off x="157312" y="1539645"/>
            <a:ext cx="3996630" cy="370820"/>
          </a:xfrm>
          <a:prstGeom prst="rect">
            <a:avLst/>
          </a:prstGeom>
          <a:noFill/>
          <a:ln w="9525">
            <a:noFill/>
            <a:miter lim="800000"/>
            <a:headEnd/>
            <a:tailEnd/>
          </a:ln>
          <a:effectLst>
            <a:softEdge rad="31750"/>
          </a:effectLst>
        </p:spPr>
      </p:pic>
      <p:pic>
        <p:nvPicPr>
          <p:cNvPr id="35846" name="Picture 6"/>
          <p:cNvPicPr>
            <a:picLocks noGrp="1" noChangeAspect="1" noChangeArrowheads="1"/>
          </p:cNvPicPr>
          <p:nvPr>
            <p:ph idx="1"/>
          </p:nvPr>
        </p:nvPicPr>
        <p:blipFill>
          <a:blip r:embed="rId4" cstate="print"/>
          <a:srcRect/>
          <a:stretch>
            <a:fillRect/>
          </a:stretch>
        </p:blipFill>
        <p:spPr>
          <a:xfrm>
            <a:off x="549524" y="2867026"/>
            <a:ext cx="5450804" cy="1374760"/>
          </a:xfrm>
          <a:prstGeom prst="round2DiagRect">
            <a:avLst>
              <a:gd name="adj1" fmla="val 16667"/>
              <a:gd name="adj2" fmla="val 0"/>
            </a:avLst>
          </a:prstGeom>
          <a:ln w="88900" cap="sq">
            <a:solidFill>
              <a:srgbClr val="FFFFFF"/>
            </a:solidFill>
          </a:ln>
          <a:effectLst>
            <a:outerShdw blurRad="254000" algn="tl" rotWithShape="0">
              <a:srgbClr val="000000">
                <a:alpha val="43000"/>
              </a:srgbClr>
            </a:outerShdw>
          </a:effectLst>
        </p:spPr>
      </p:pic>
      <p:pic>
        <p:nvPicPr>
          <p:cNvPr id="35848" name="Picture 8"/>
          <p:cNvPicPr>
            <a:picLocks noChangeAspect="1" noChangeArrowheads="1"/>
          </p:cNvPicPr>
          <p:nvPr/>
        </p:nvPicPr>
        <p:blipFill>
          <a:blip r:embed="rId5" cstate="print"/>
          <a:srcRect r="66219"/>
          <a:stretch>
            <a:fillRect/>
          </a:stretch>
        </p:blipFill>
        <p:spPr bwMode="auto">
          <a:xfrm>
            <a:off x="6910997" y="2701042"/>
            <a:ext cx="1907458" cy="21475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Oval 15"/>
          <p:cNvSpPr/>
          <p:nvPr/>
        </p:nvSpPr>
        <p:spPr bwMode="auto">
          <a:xfrm>
            <a:off x="7116763" y="1527324"/>
            <a:ext cx="501650" cy="344487"/>
          </a:xfrm>
          <a:prstGeom prst="ellipse">
            <a:avLst/>
          </a:prstGeom>
          <a:solidFill>
            <a:schemeClr val="bg1">
              <a:lumMod val="85000"/>
              <a:alpha val="42000"/>
            </a:schemeClr>
          </a:solidFill>
          <a:ln w="38100" cap="flat" cmpd="sng" algn="ctr">
            <a:solidFill>
              <a:srgbClr val="C00000"/>
            </a:solidFill>
            <a:prstDash val="solid"/>
            <a:round/>
            <a:headEnd type="none" w="med" len="med"/>
            <a:tailEnd type="none" w="med" len="med"/>
          </a:ln>
          <a:effectLst/>
        </p:spPr>
        <p:txBody>
          <a:bodyPr/>
          <a:lstStyle/>
          <a:p>
            <a:pPr>
              <a:defRPr/>
            </a:pPr>
            <a:endParaRPr lang="en-US">
              <a:latin typeface="Times" charset="0"/>
              <a:ea typeface="ヒラギノ明朝 ProN W3" charset="-128"/>
              <a:cs typeface="ヒラギノ明朝 ProN W3" charset="-128"/>
              <a:sym typeface="Times" charset="0"/>
            </a:endParaRPr>
          </a:p>
        </p:txBody>
      </p:sp>
      <p:sp>
        <p:nvSpPr>
          <p:cNvPr id="17" name="Oval 16"/>
          <p:cNvSpPr/>
          <p:nvPr/>
        </p:nvSpPr>
        <p:spPr bwMode="auto">
          <a:xfrm>
            <a:off x="4124325" y="1503511"/>
            <a:ext cx="2382838" cy="388938"/>
          </a:xfrm>
          <a:prstGeom prst="ellipse">
            <a:avLst/>
          </a:prstGeom>
          <a:solidFill>
            <a:schemeClr val="bg1">
              <a:lumMod val="85000"/>
              <a:alpha val="42000"/>
            </a:schemeClr>
          </a:solidFill>
          <a:ln w="38100" cap="flat" cmpd="sng" algn="ctr">
            <a:solidFill>
              <a:srgbClr val="C00000"/>
            </a:solidFill>
            <a:prstDash val="solid"/>
            <a:round/>
            <a:headEnd type="none" w="med" len="med"/>
            <a:tailEnd type="none" w="med" len="med"/>
          </a:ln>
          <a:effectLst/>
        </p:spPr>
        <p:txBody>
          <a:bodyPr/>
          <a:lstStyle/>
          <a:p>
            <a:pPr>
              <a:defRPr/>
            </a:pPr>
            <a:endParaRPr lang="en-US">
              <a:latin typeface="Times" charset="0"/>
              <a:ea typeface="ヒラギノ明朝 ProN W3" charset="-128"/>
              <a:cs typeface="ヒラギノ明朝 ProN W3" charset="-128"/>
              <a:sym typeface="Times" charset="0"/>
            </a:endParaRPr>
          </a:p>
        </p:txBody>
      </p:sp>
      <p:cxnSp>
        <p:nvCxnSpPr>
          <p:cNvPr id="9228" name="Straight Arrow Connector 18"/>
          <p:cNvCxnSpPr>
            <a:cxnSpLocks noChangeShapeType="1"/>
            <a:stCxn id="17" idx="2"/>
          </p:cNvCxnSpPr>
          <p:nvPr/>
        </p:nvCxnSpPr>
        <p:spPr bwMode="auto">
          <a:xfrm rot="10800000" flipV="1">
            <a:off x="3275013" y="1697186"/>
            <a:ext cx="849312" cy="1169988"/>
          </a:xfrm>
          <a:prstGeom prst="straightConnector1">
            <a:avLst/>
          </a:prstGeom>
          <a:noFill/>
          <a:ln w="38100" algn="ctr">
            <a:solidFill>
              <a:srgbClr val="C00000"/>
            </a:solidFill>
            <a:round/>
            <a:headEnd/>
            <a:tailEnd type="arrow" w="med" len="med"/>
          </a:ln>
        </p:spPr>
      </p:cxnSp>
      <p:sp>
        <p:nvSpPr>
          <p:cNvPr id="23" name="Oval 22"/>
          <p:cNvSpPr/>
          <p:nvPr/>
        </p:nvSpPr>
        <p:spPr bwMode="auto">
          <a:xfrm>
            <a:off x="4148138" y="1822599"/>
            <a:ext cx="2384425" cy="388937"/>
          </a:xfrm>
          <a:prstGeom prst="ellipse">
            <a:avLst/>
          </a:prstGeom>
          <a:solidFill>
            <a:schemeClr val="bg1">
              <a:lumMod val="85000"/>
              <a:alpha val="42000"/>
            </a:schemeClr>
          </a:solidFill>
          <a:ln w="38100" cap="flat" cmpd="sng" algn="ctr">
            <a:solidFill>
              <a:srgbClr val="C00000"/>
            </a:solidFill>
            <a:prstDash val="solid"/>
            <a:round/>
            <a:headEnd type="none" w="med" len="med"/>
            <a:tailEnd type="none" w="med" len="med"/>
          </a:ln>
          <a:effectLst/>
        </p:spPr>
        <p:txBody>
          <a:bodyPr/>
          <a:lstStyle/>
          <a:p>
            <a:pPr>
              <a:defRPr/>
            </a:pPr>
            <a:endParaRPr lang="en-US">
              <a:latin typeface="Times" charset="0"/>
              <a:ea typeface="ヒラギノ明朝 ProN W3" charset="-128"/>
              <a:cs typeface="ヒラギノ明朝 ProN W3" charset="-128"/>
              <a:sym typeface="Times" charset="0"/>
            </a:endParaRPr>
          </a:p>
        </p:txBody>
      </p:sp>
      <p:sp>
        <p:nvSpPr>
          <p:cNvPr id="24" name="Oval 23"/>
          <p:cNvSpPr/>
          <p:nvPr/>
        </p:nvSpPr>
        <p:spPr bwMode="auto">
          <a:xfrm>
            <a:off x="7102475" y="1847999"/>
            <a:ext cx="501650" cy="344487"/>
          </a:xfrm>
          <a:prstGeom prst="ellipse">
            <a:avLst/>
          </a:prstGeom>
          <a:solidFill>
            <a:schemeClr val="bg1">
              <a:lumMod val="85000"/>
              <a:alpha val="42000"/>
            </a:schemeClr>
          </a:solidFill>
          <a:ln w="38100" cap="flat" cmpd="sng" algn="ctr">
            <a:solidFill>
              <a:srgbClr val="C00000"/>
            </a:solidFill>
            <a:prstDash val="solid"/>
            <a:round/>
            <a:headEnd type="none" w="med" len="med"/>
            <a:tailEnd type="none" w="med" len="med"/>
          </a:ln>
          <a:effectLst/>
        </p:spPr>
        <p:txBody>
          <a:bodyPr/>
          <a:lstStyle/>
          <a:p>
            <a:pPr>
              <a:defRPr/>
            </a:pPr>
            <a:endParaRPr lang="en-US">
              <a:latin typeface="Times" charset="0"/>
              <a:ea typeface="ヒラギノ明朝 ProN W3" charset="-128"/>
              <a:cs typeface="ヒラギノ明朝 ProN W3" charset="-128"/>
              <a:sym typeface="Times" charset="0"/>
            </a:endParaRPr>
          </a:p>
        </p:txBody>
      </p:sp>
      <p:cxnSp>
        <p:nvCxnSpPr>
          <p:cNvPr id="9231" name="Straight Arrow Connector 25"/>
          <p:cNvCxnSpPr>
            <a:cxnSpLocks noChangeShapeType="1"/>
            <a:stCxn id="23" idx="6"/>
          </p:cNvCxnSpPr>
          <p:nvPr/>
        </p:nvCxnSpPr>
        <p:spPr bwMode="auto">
          <a:xfrm>
            <a:off x="6532563" y="2017861"/>
            <a:ext cx="1331912" cy="682625"/>
          </a:xfrm>
          <a:prstGeom prst="straightConnector1">
            <a:avLst/>
          </a:prstGeom>
          <a:noFill/>
          <a:ln w="38100" algn="ctr">
            <a:solidFill>
              <a:srgbClr val="C00000"/>
            </a:solidFill>
            <a:round/>
            <a:headEnd/>
            <a:tailEnd type="arrow" w="med" len="med"/>
          </a:ln>
        </p:spPr>
      </p:cxnSp>
      <p:sp>
        <p:nvSpPr>
          <p:cNvPr id="31" name="Content Placeholder 21"/>
          <p:cNvSpPr txBox="1">
            <a:spLocks/>
          </p:cNvSpPr>
          <p:nvPr/>
        </p:nvSpPr>
        <p:spPr bwMode="auto">
          <a:xfrm>
            <a:off x="560388" y="5116661"/>
            <a:ext cx="7894637" cy="1336675"/>
          </a:xfrm>
          <a:prstGeom prst="rect">
            <a:avLst/>
          </a:prstGeom>
          <a:solidFill>
            <a:schemeClr val="lt1"/>
          </a:solidFill>
          <a:ln>
            <a:solidFill>
              <a:schemeClr val="accent4">
                <a:alpha val="18000"/>
              </a:schemeClr>
            </a:solidFill>
            <a:headEnd/>
            <a:tailEn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50800" tIns="50800" bIns="50800"/>
          <a:lstStyle/>
          <a:p>
            <a:pPr marL="382588" indent="-382588" algn="ctr">
              <a:lnSpc>
                <a:spcPct val="150000"/>
              </a:lnSpc>
              <a:spcBef>
                <a:spcPts val="300"/>
              </a:spcBef>
              <a:buClr>
                <a:srgbClr val="E99923"/>
              </a:buClr>
              <a:buSzPct val="100000"/>
              <a:defRPr/>
            </a:pPr>
            <a:r>
              <a:rPr lang="en-US" sz="2800" kern="0">
                <a:solidFill>
                  <a:srgbClr val="464847"/>
                </a:solidFill>
                <a:sym typeface="Helvetica 55 Roman"/>
              </a:rPr>
              <a:t>Worker </a:t>
            </a:r>
            <a:r>
              <a:rPr lang="en-US" b="1" kern="0">
                <a:solidFill>
                  <a:srgbClr val="464847"/>
                </a:solidFill>
                <a:sym typeface="Helvetica 55 Roman"/>
              </a:rPr>
              <a:t>ATAMRO447HWJQ</a:t>
            </a:r>
            <a:r>
              <a:rPr lang="en-US" kern="0">
                <a:solidFill>
                  <a:srgbClr val="464847"/>
                </a:solidFill>
                <a:sym typeface="Helvetica 55 Roman"/>
              </a:rPr>
              <a:t> </a:t>
            </a:r>
          </a:p>
          <a:p>
            <a:pPr marL="382588" indent="-382588" algn="ctr">
              <a:lnSpc>
                <a:spcPct val="150000"/>
              </a:lnSpc>
              <a:spcBef>
                <a:spcPts val="300"/>
              </a:spcBef>
              <a:buClr>
                <a:srgbClr val="E99923"/>
              </a:buClr>
              <a:buSzPct val="100000"/>
              <a:defRPr/>
            </a:pPr>
            <a:r>
              <a:rPr lang="en-US" sz="2800" kern="0">
                <a:solidFill>
                  <a:srgbClr val="464847"/>
                </a:solidFill>
                <a:sym typeface="Helvetica 55 Roman"/>
              </a:rPr>
              <a:t>labeled </a:t>
            </a:r>
            <a:r>
              <a:rPr lang="en-US" sz="2800" b="1" kern="0">
                <a:solidFill>
                  <a:srgbClr val="FF0000"/>
                </a:solidFill>
                <a:sym typeface="Helvetica 55 Roman"/>
              </a:rPr>
              <a:t>X (porn) </a:t>
            </a:r>
            <a:r>
              <a:rPr lang="en-US" sz="2800" kern="0">
                <a:solidFill>
                  <a:srgbClr val="464847"/>
                </a:solidFill>
                <a:sym typeface="Helvetica 55 Roman"/>
              </a:rPr>
              <a:t>sites as </a:t>
            </a:r>
            <a:r>
              <a:rPr lang="en-US" sz="2800" b="1" kern="0">
                <a:solidFill>
                  <a:srgbClr val="00B050"/>
                </a:solidFill>
                <a:sym typeface="Helvetica 55 Roman"/>
              </a:rPr>
              <a:t>G </a:t>
            </a:r>
            <a:r>
              <a:rPr lang="en-US" sz="2800" kern="0">
                <a:solidFill>
                  <a:srgbClr val="00B050"/>
                </a:solidFill>
                <a:sym typeface="Helvetica 55 Roman"/>
              </a:rPr>
              <a:t>(general audience)</a:t>
            </a:r>
          </a:p>
          <a:p>
            <a:pPr marL="382588" indent="-382588">
              <a:lnSpc>
                <a:spcPct val="150000"/>
              </a:lnSpc>
              <a:spcBef>
                <a:spcPts val="300"/>
              </a:spcBef>
              <a:buClr>
                <a:srgbClr val="E99923"/>
              </a:buClr>
              <a:buSzPct val="100000"/>
              <a:buFont typeface="Wingdings" pitchFamily="2" charset="2"/>
              <a:buNone/>
              <a:defRPr/>
            </a:pPr>
            <a:endParaRPr lang="en-US" sz="1800" i="1" kern="0">
              <a:solidFill>
                <a:srgbClr val="464847"/>
              </a:solidFill>
              <a:sym typeface="Helvetica 55 Roman"/>
            </a:endParaRPr>
          </a:p>
          <a:p>
            <a:pPr marL="382588" indent="-382588">
              <a:lnSpc>
                <a:spcPct val="150000"/>
              </a:lnSpc>
              <a:spcBef>
                <a:spcPts val="300"/>
              </a:spcBef>
              <a:buClr>
                <a:srgbClr val="E99923"/>
              </a:buClr>
              <a:buSzPct val="100000"/>
              <a:buFont typeface="Wingdings" pitchFamily="2" charset="2"/>
              <a:buChar char="§"/>
              <a:defRPr/>
            </a:pPr>
            <a:endParaRPr lang="en-US" sz="1800" i="1" kern="0">
              <a:solidFill>
                <a:srgbClr val="464847"/>
              </a:solidFill>
              <a:sym typeface="Helvetica 55 Roman"/>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32"/>
          <p:cNvSpPr>
            <a:spLocks/>
          </p:cNvSpPr>
          <p:nvPr/>
        </p:nvSpPr>
        <p:spPr bwMode="auto">
          <a:xfrm>
            <a:off x="1160908" y="3231231"/>
            <a:ext cx="7373938" cy="1957388"/>
          </a:xfrm>
          <a:prstGeom prst="roundRect">
            <a:avLst>
              <a:gd name="adj" fmla="val 14157"/>
            </a:avLst>
          </a:prstGeom>
          <a:gradFill rotWithShape="0">
            <a:gsLst>
              <a:gs pos="0">
                <a:schemeClr val="bg1"/>
              </a:gs>
              <a:gs pos="100000">
                <a:schemeClr val="accent6">
                  <a:lumMod val="40000"/>
                  <a:lumOff val="6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382588" indent="-382588" algn="ctr">
              <a:lnSpc>
                <a:spcPct val="150000"/>
              </a:lnSpc>
              <a:spcBef>
                <a:spcPts val="300"/>
              </a:spcBef>
              <a:buClr>
                <a:srgbClr val="E99923"/>
              </a:buClr>
              <a:buSzPct val="100000"/>
              <a:defRPr/>
            </a:pPr>
            <a:endParaRPr lang="en-US" sz="1800" i="1" kern="0">
              <a:solidFill>
                <a:srgbClr val="464847"/>
              </a:solidFill>
              <a:latin typeface="Helvetica 55 Roman"/>
              <a:sym typeface="Helvetica 55 Roman"/>
            </a:endParaRPr>
          </a:p>
        </p:txBody>
      </p:sp>
      <p:pic>
        <p:nvPicPr>
          <p:cNvPr id="10" name="Picture 2"/>
          <p:cNvPicPr>
            <a:picLocks noChangeAspect="1" noChangeArrowheads="1"/>
          </p:cNvPicPr>
          <p:nvPr/>
        </p:nvPicPr>
        <p:blipFill>
          <a:blip r:embed="rId2" cstate="print"/>
          <a:srcRect l="72293"/>
          <a:stretch>
            <a:fillRect/>
          </a:stretch>
        </p:blipFill>
        <p:spPr bwMode="auto">
          <a:xfrm>
            <a:off x="5683414" y="3354193"/>
            <a:ext cx="2351446" cy="1647825"/>
          </a:xfrm>
          <a:prstGeom prst="rect">
            <a:avLst/>
          </a:prstGeom>
          <a:noFill/>
          <a:ln w="9525">
            <a:noFill/>
            <a:miter lim="800000"/>
            <a:headEnd/>
            <a:tailEnd/>
          </a:ln>
          <a:effectLst>
            <a:softEdge rad="31750"/>
          </a:effectLst>
        </p:spPr>
      </p:pic>
      <p:sp>
        <p:nvSpPr>
          <p:cNvPr id="10244" name="Title 1"/>
          <p:cNvSpPr>
            <a:spLocks noGrp="1"/>
          </p:cNvSpPr>
          <p:nvPr>
            <p:ph type="title"/>
          </p:nvPr>
        </p:nvSpPr>
        <p:spPr>
          <a:xfrm>
            <a:off x="761429" y="857398"/>
            <a:ext cx="8347075" cy="627386"/>
          </a:xfrm>
        </p:spPr>
        <p:txBody>
          <a:bodyPr/>
          <a:lstStyle/>
          <a:p>
            <a:r>
              <a:rPr lang="en-US" smtClean="0"/>
              <a:t>Redundant votes, infer quality</a:t>
            </a:r>
          </a:p>
        </p:txBody>
      </p:sp>
      <p:pic>
        <p:nvPicPr>
          <p:cNvPr id="36866" name="Picture 2"/>
          <p:cNvPicPr>
            <a:picLocks noChangeAspect="1" noChangeArrowheads="1"/>
          </p:cNvPicPr>
          <p:nvPr/>
        </p:nvPicPr>
        <p:blipFill>
          <a:blip r:embed="rId2" cstate="print"/>
          <a:srcRect r="50183"/>
          <a:stretch>
            <a:fillRect/>
          </a:stretch>
        </p:blipFill>
        <p:spPr bwMode="auto">
          <a:xfrm>
            <a:off x="1553865" y="3349277"/>
            <a:ext cx="4227871" cy="1647825"/>
          </a:xfrm>
          <a:prstGeom prst="rect">
            <a:avLst/>
          </a:prstGeom>
          <a:noFill/>
          <a:ln w="9525">
            <a:noFill/>
            <a:miter lim="800000"/>
            <a:headEnd/>
            <a:tailEnd/>
          </a:ln>
          <a:effectLst>
            <a:softEdge rad="31750"/>
          </a:effectLst>
        </p:spPr>
      </p:pic>
      <p:pic>
        <p:nvPicPr>
          <p:cNvPr id="10246" name="Picture 5"/>
          <p:cNvPicPr>
            <a:picLocks noChangeAspect="1" noChangeArrowheads="1"/>
          </p:cNvPicPr>
          <p:nvPr/>
        </p:nvPicPr>
        <p:blipFill>
          <a:blip r:embed="rId3" cstate="print"/>
          <a:srcRect l="11249" t="32574" r="81314"/>
          <a:stretch>
            <a:fillRect/>
          </a:stretch>
        </p:blipFill>
        <p:spPr bwMode="auto">
          <a:xfrm>
            <a:off x="3313558" y="4686969"/>
            <a:ext cx="1289050" cy="180975"/>
          </a:xfrm>
          <a:prstGeom prst="rect">
            <a:avLst/>
          </a:prstGeom>
          <a:noFill/>
          <a:ln w="9525">
            <a:noFill/>
            <a:miter lim="800000"/>
            <a:headEnd/>
            <a:tailEnd/>
          </a:ln>
        </p:spPr>
      </p:pic>
      <p:sp>
        <p:nvSpPr>
          <p:cNvPr id="10247" name="Content Placeholder 8"/>
          <p:cNvSpPr>
            <a:spLocks noGrp="1"/>
          </p:cNvSpPr>
          <p:nvPr>
            <p:ph idx="1"/>
          </p:nvPr>
        </p:nvSpPr>
        <p:spPr>
          <a:xfrm>
            <a:off x="412750" y="1933723"/>
            <a:ext cx="8731250" cy="831850"/>
          </a:xfrm>
        </p:spPr>
        <p:txBody>
          <a:bodyPr/>
          <a:lstStyle/>
          <a:p>
            <a:pPr>
              <a:buNone/>
            </a:pPr>
            <a:r>
              <a:rPr lang="en-US" smtClean="0"/>
              <a:t>	Look at our spammer friend </a:t>
            </a:r>
            <a:r>
              <a:rPr lang="en-US" b="1" smtClean="0"/>
              <a:t>ATAMRO447HWJQ</a:t>
            </a:r>
            <a:r>
              <a:rPr lang="en-US" smtClean="0"/>
              <a:t> together with other 9 workers</a:t>
            </a:r>
            <a:endParaRPr lang="en-US" b="1" smtClean="0"/>
          </a:p>
        </p:txBody>
      </p:sp>
      <p:pic>
        <p:nvPicPr>
          <p:cNvPr id="10248" name="Picture 4"/>
          <p:cNvPicPr>
            <a:picLocks noChangeAspect="1" noChangeArrowheads="1"/>
          </p:cNvPicPr>
          <p:nvPr/>
        </p:nvPicPr>
        <p:blipFill>
          <a:blip r:embed="rId4" cstate="print"/>
          <a:srcRect l="92278" t="26038" r="6842" b="28397"/>
          <a:stretch>
            <a:fillRect/>
          </a:stretch>
        </p:blipFill>
        <p:spPr bwMode="auto">
          <a:xfrm>
            <a:off x="7768083" y="4677444"/>
            <a:ext cx="157163" cy="157162"/>
          </a:xfrm>
          <a:prstGeom prst="rect">
            <a:avLst/>
          </a:prstGeom>
          <a:noFill/>
          <a:ln w="9525">
            <a:noFill/>
            <a:miter lim="800000"/>
            <a:headEnd/>
            <a:tailEnd/>
          </a:ln>
        </p:spPr>
      </p:pic>
      <p:sp>
        <p:nvSpPr>
          <p:cNvPr id="19" name="Rounded Rectangle 18"/>
          <p:cNvSpPr/>
          <p:nvPr/>
        </p:nvSpPr>
        <p:spPr bwMode="auto">
          <a:xfrm>
            <a:off x="816421" y="4647281"/>
            <a:ext cx="8220075" cy="196850"/>
          </a:xfrm>
          <a:prstGeom prst="roundRect">
            <a:avLst/>
          </a:prstGeom>
          <a:solidFill>
            <a:schemeClr val="bg1">
              <a:lumMod val="85000"/>
              <a:alpha val="11000"/>
            </a:schemeClr>
          </a:solidFill>
          <a:ln w="44450" cap="flat" cmpd="sng" algn="ctr">
            <a:solidFill>
              <a:srgbClr val="CA8014">
                <a:alpha val="62000"/>
              </a:srgbClr>
            </a:solidFill>
            <a:prstDash val="solid"/>
            <a:round/>
            <a:headEnd type="none" w="med" len="med"/>
            <a:tailEnd type="none" w="med" len="med"/>
          </a:ln>
          <a:effectLst/>
        </p:spPr>
        <p:txBody>
          <a:bodyPr/>
          <a:lstStyle/>
          <a:p>
            <a:pPr>
              <a:defRPr/>
            </a:pPr>
            <a:endParaRPr lang="en-US">
              <a:latin typeface="Times" charset="0"/>
              <a:ea typeface="ヒラギノ明朝 ProN W3" charset="-128"/>
              <a:cs typeface="ヒラギノ明朝 ProN W3" charset="-128"/>
              <a:sym typeface="Times" charset="0"/>
            </a:endParaRPr>
          </a:p>
        </p:txBody>
      </p:sp>
      <p:pic>
        <p:nvPicPr>
          <p:cNvPr id="10250" name="Picture 4"/>
          <p:cNvPicPr>
            <a:picLocks noChangeAspect="1" noChangeArrowheads="1"/>
          </p:cNvPicPr>
          <p:nvPr/>
        </p:nvPicPr>
        <p:blipFill>
          <a:blip r:embed="rId4" cstate="print"/>
          <a:srcRect l="92278" t="26038" r="6842" b="28397"/>
          <a:stretch>
            <a:fillRect/>
          </a:stretch>
        </p:blipFill>
        <p:spPr bwMode="auto">
          <a:xfrm>
            <a:off x="5772596" y="4672681"/>
            <a:ext cx="152400" cy="152400"/>
          </a:xfrm>
          <a:prstGeom prst="rect">
            <a:avLst/>
          </a:prstGeom>
          <a:noFill/>
          <a:ln w="9525">
            <a:noFill/>
            <a:miter lim="800000"/>
            <a:headEnd/>
            <a:tailEnd/>
          </a:ln>
        </p:spPr>
      </p:pic>
      <p:sp>
        <p:nvSpPr>
          <p:cNvPr id="13" name="Rectangle 12"/>
          <p:cNvSpPr/>
          <p:nvPr/>
        </p:nvSpPr>
        <p:spPr>
          <a:xfrm>
            <a:off x="427038" y="5733256"/>
            <a:ext cx="8412162" cy="1423467"/>
          </a:xfrm>
          <a:prstGeom prst="rect">
            <a:avLst/>
          </a:prstGeom>
        </p:spPr>
        <p:txBody>
          <a:bodyPr wrap="square">
            <a:spAutoFit/>
          </a:bodyPr>
          <a:lstStyle/>
          <a:p>
            <a:pPr marL="382588" indent="-382588" eaLnBrk="0" hangingPunct="0">
              <a:spcBef>
                <a:spcPts val="300"/>
              </a:spcBef>
              <a:buClr>
                <a:srgbClr val="E99923"/>
              </a:buClr>
              <a:buSzPct val="100000"/>
              <a:buFont typeface="Wingdings" pitchFamily="2" charset="2"/>
              <a:buChar char="§"/>
              <a:defRPr/>
            </a:pPr>
            <a:r>
              <a:rPr lang="en-US" sz="2800" kern="0" smtClean="0">
                <a:solidFill>
                  <a:srgbClr val="464847"/>
                </a:solidFill>
                <a:latin typeface="Helvetica 55 Roman"/>
                <a:sym typeface="Helvetica 55 Roman"/>
              </a:rPr>
              <a:t>Using </a:t>
            </a:r>
            <a:r>
              <a:rPr lang="en-US" sz="2800" kern="0">
                <a:solidFill>
                  <a:srgbClr val="464847"/>
                </a:solidFill>
                <a:latin typeface="Helvetica 55 Roman"/>
                <a:sym typeface="Helvetica 55 Roman"/>
              </a:rPr>
              <a:t>redundancy, we can compute error rates for each worker</a:t>
            </a:r>
          </a:p>
          <a:p>
            <a:pPr marL="382588" indent="-382588" eaLnBrk="0" hangingPunct="0">
              <a:spcBef>
                <a:spcPts val="300"/>
              </a:spcBef>
              <a:buClr>
                <a:srgbClr val="E99923"/>
              </a:buClr>
              <a:buSzPct val="100000"/>
              <a:buFont typeface="Wingdings" pitchFamily="2" charset="2"/>
              <a:buChar char="§"/>
              <a:defRPr/>
            </a:pPr>
            <a:endParaRPr lang="en-US" sz="2800" b="1" kern="0">
              <a:solidFill>
                <a:srgbClr val="464847"/>
              </a:solidFill>
              <a:latin typeface="Helvetica 55 Roman"/>
              <a:sym typeface="Helvetica 55 Roman"/>
            </a:endParaRPr>
          </a:p>
        </p:txBody>
      </p:sp>
      <p:sp>
        <p:nvSpPr>
          <p:cNvPr id="15" name="Rounded Rectangle 14"/>
          <p:cNvSpPr/>
          <p:nvPr/>
        </p:nvSpPr>
        <p:spPr bwMode="auto">
          <a:xfrm rot="5400000">
            <a:off x="6621908" y="4194844"/>
            <a:ext cx="2433637" cy="211138"/>
          </a:xfrm>
          <a:prstGeom prst="roundRect">
            <a:avLst/>
          </a:prstGeom>
          <a:solidFill>
            <a:schemeClr val="bg1">
              <a:lumMod val="85000"/>
              <a:alpha val="11000"/>
            </a:schemeClr>
          </a:solidFill>
          <a:ln w="44450" cap="flat" cmpd="sng" algn="ctr">
            <a:solidFill>
              <a:srgbClr val="CA8014">
                <a:alpha val="62000"/>
              </a:srgbClr>
            </a:solidFill>
            <a:prstDash val="solid"/>
            <a:round/>
            <a:headEnd type="none" w="med" len="med"/>
            <a:tailEnd type="none" w="med" len="med"/>
          </a:ln>
          <a:effectLst/>
        </p:spPr>
        <p:txBody>
          <a:bodyPr/>
          <a:lstStyle/>
          <a:p>
            <a:pPr>
              <a:defRPr/>
            </a:pPr>
            <a:endParaRPr lang="en-US">
              <a:latin typeface="Times" charset="0"/>
              <a:ea typeface="ヒラギノ明朝 ProN W3" charset="-128"/>
              <a:cs typeface="ヒラギノ明朝 ProN W3" charset="-128"/>
              <a:sym typeface="Times" charset="0"/>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32"/>
          <p:cNvSpPr>
            <a:spLocks/>
          </p:cNvSpPr>
          <p:nvPr/>
        </p:nvSpPr>
        <p:spPr bwMode="auto">
          <a:xfrm>
            <a:off x="114300" y="2636912"/>
            <a:ext cx="8858250" cy="2454275"/>
          </a:xfrm>
          <a:prstGeom prst="roundRect">
            <a:avLst>
              <a:gd name="adj" fmla="val 14157"/>
            </a:avLst>
          </a:prstGeom>
          <a:gradFill rotWithShape="0">
            <a:gsLst>
              <a:gs pos="0">
                <a:schemeClr val="bg1"/>
              </a:gs>
              <a:gs pos="100000">
                <a:schemeClr val="accent6">
                  <a:lumMod val="60000"/>
                  <a:lumOff val="4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446088" indent="-457200" eaLnBrk="0" hangingPunct="0">
              <a:spcBef>
                <a:spcPts val="300"/>
              </a:spcBef>
              <a:buSzPct val="100000"/>
              <a:buFont typeface="+mj-lt"/>
              <a:buAutoNum type="arabicPeriod"/>
              <a:defRPr/>
            </a:pPr>
            <a:r>
              <a:rPr lang="en-US" sz="2000" i="1" kern="0" err="1">
                <a:solidFill>
                  <a:srgbClr val="464847"/>
                </a:solidFill>
                <a:latin typeface="Helvetica 35 Thin" charset="0"/>
                <a:sym typeface="Helvetica 35 Thin"/>
              </a:rPr>
              <a:t>Initialize“correct</a:t>
            </a:r>
            <a:r>
              <a:rPr lang="en-US" sz="2000" i="1" kern="0">
                <a:solidFill>
                  <a:srgbClr val="464847"/>
                </a:solidFill>
                <a:latin typeface="Helvetica 35 Thin" charset="0"/>
                <a:sym typeface="Helvetica 35 Thin"/>
              </a:rPr>
              <a:t>” label for each object (e.g., use majority vote)</a:t>
            </a:r>
          </a:p>
          <a:p>
            <a:pPr marL="446088" indent="-457200" eaLnBrk="0" hangingPunct="0">
              <a:spcBef>
                <a:spcPts val="300"/>
              </a:spcBef>
              <a:buSzPct val="100000"/>
              <a:buFont typeface="+mj-lt"/>
              <a:buAutoNum type="arabicPeriod"/>
              <a:defRPr/>
            </a:pPr>
            <a:r>
              <a:rPr lang="en-US" sz="2400" kern="0">
                <a:solidFill>
                  <a:srgbClr val="464847"/>
                </a:solidFill>
                <a:latin typeface="Helvetica 35 Thin" charset="0"/>
                <a:sym typeface="Helvetica 35 Thin"/>
              </a:rPr>
              <a:t>Estimate </a:t>
            </a:r>
            <a:r>
              <a:rPr lang="en-US" sz="2400" b="1" kern="0">
                <a:solidFill>
                  <a:srgbClr val="464847"/>
                </a:solidFill>
                <a:latin typeface="Helvetica 35 Thin" charset="0"/>
                <a:sym typeface="Helvetica 35 Thin"/>
              </a:rPr>
              <a:t>error rates </a:t>
            </a:r>
            <a:r>
              <a:rPr lang="en-US" sz="2400" kern="0">
                <a:solidFill>
                  <a:srgbClr val="464847"/>
                </a:solidFill>
                <a:latin typeface="Helvetica 35 Thin" charset="0"/>
                <a:sym typeface="Helvetica 35 Thin"/>
              </a:rPr>
              <a:t>for workers (using “correct” labels)</a:t>
            </a:r>
          </a:p>
          <a:p>
            <a:pPr marL="446088" indent="-457200" eaLnBrk="0" hangingPunct="0">
              <a:spcBef>
                <a:spcPts val="300"/>
              </a:spcBef>
              <a:buSzPct val="100000"/>
              <a:buFont typeface="+mj-lt"/>
              <a:buAutoNum type="arabicPeriod"/>
              <a:defRPr/>
            </a:pPr>
            <a:r>
              <a:rPr lang="en-US" sz="2400" kern="0">
                <a:solidFill>
                  <a:srgbClr val="464847"/>
                </a:solidFill>
                <a:latin typeface="Helvetica 35 Thin" charset="0"/>
                <a:sym typeface="Helvetica 35 Thin"/>
              </a:rPr>
              <a:t>Estimate </a:t>
            </a:r>
            <a:r>
              <a:rPr lang="en-US" sz="2400" b="1" kern="0">
                <a:solidFill>
                  <a:srgbClr val="464847"/>
                </a:solidFill>
                <a:latin typeface="Helvetica 35 Thin" charset="0"/>
                <a:sym typeface="Helvetica 35 Thin"/>
              </a:rPr>
              <a:t>“correct” labels </a:t>
            </a:r>
            <a:r>
              <a:rPr lang="en-US" sz="2400" kern="0">
                <a:solidFill>
                  <a:srgbClr val="464847"/>
                </a:solidFill>
                <a:latin typeface="Helvetica 35 Thin" charset="0"/>
                <a:sym typeface="Helvetica 35 Thin"/>
              </a:rPr>
              <a:t>(using error rates, weight worker votes according to quality)</a:t>
            </a:r>
          </a:p>
          <a:p>
            <a:pPr marL="446088" indent="-457200" eaLnBrk="0" hangingPunct="0">
              <a:spcBef>
                <a:spcPts val="300"/>
              </a:spcBef>
              <a:buSzPct val="100000"/>
              <a:buFont typeface="+mj-lt"/>
              <a:buAutoNum type="arabicPeriod"/>
              <a:defRPr/>
            </a:pPr>
            <a:r>
              <a:rPr lang="en-US" sz="2400" kern="0">
                <a:solidFill>
                  <a:srgbClr val="464847"/>
                </a:solidFill>
                <a:latin typeface="Helvetica 35 Thin" charset="0"/>
                <a:sym typeface="Helvetica 35 Thin"/>
              </a:rPr>
              <a:t>Go to Step 2 and iterate until convergence</a:t>
            </a:r>
          </a:p>
        </p:txBody>
      </p:sp>
      <p:sp>
        <p:nvSpPr>
          <p:cNvPr id="19459" name="Title 1"/>
          <p:cNvSpPr>
            <a:spLocks noGrp="1"/>
          </p:cNvSpPr>
          <p:nvPr>
            <p:ph type="title"/>
          </p:nvPr>
        </p:nvSpPr>
        <p:spPr>
          <a:xfrm>
            <a:off x="755576" y="260648"/>
            <a:ext cx="8136904" cy="1210816"/>
          </a:xfrm>
          <a:solidFill>
            <a:schemeClr val="bg1"/>
          </a:solidFill>
        </p:spPr>
        <p:txBody>
          <a:bodyPr/>
          <a:lstStyle/>
          <a:p>
            <a:r>
              <a:rPr lang="en-US" sz="2800" smtClean="0"/>
              <a:t>Algorithm of (</a:t>
            </a:r>
            <a:r>
              <a:rPr lang="en-US" sz="2800" err="1" smtClean="0"/>
              <a:t>Dawid</a:t>
            </a:r>
            <a:r>
              <a:rPr lang="en-US" sz="2800" smtClean="0"/>
              <a:t> &amp; </a:t>
            </a:r>
            <a:r>
              <a:rPr lang="en-US" sz="2800" err="1" smtClean="0"/>
              <a:t>Skene</a:t>
            </a:r>
            <a:r>
              <a:rPr lang="en-US" sz="2800" smtClean="0"/>
              <a:t>, 1979) </a:t>
            </a:r>
            <a:r>
              <a:rPr lang="en-US" sz="2400" smtClean="0"/>
              <a:t/>
            </a:r>
            <a:br>
              <a:rPr lang="en-US" sz="2400" smtClean="0"/>
            </a:br>
            <a:r>
              <a:rPr lang="en-US" sz="2400" b="0" i="1" smtClean="0"/>
              <a:t>[and many recent variations on the same theme]</a:t>
            </a:r>
            <a:endParaRPr lang="en-US" b="0" i="1" smtClean="0"/>
          </a:p>
        </p:txBody>
      </p:sp>
      <p:sp>
        <p:nvSpPr>
          <p:cNvPr id="19460" name="Content Placeholder 8"/>
          <p:cNvSpPr>
            <a:spLocks noGrp="1"/>
          </p:cNvSpPr>
          <p:nvPr>
            <p:ph idx="1"/>
          </p:nvPr>
        </p:nvSpPr>
        <p:spPr>
          <a:xfrm>
            <a:off x="755576" y="1949078"/>
            <a:ext cx="7848872" cy="831850"/>
          </a:xfrm>
        </p:spPr>
        <p:txBody>
          <a:bodyPr/>
          <a:lstStyle/>
          <a:p>
            <a:pPr>
              <a:buFont typeface="Wingdings" pitchFamily="2" charset="2"/>
              <a:buNone/>
            </a:pPr>
            <a:r>
              <a:rPr lang="en-US" smtClean="0"/>
              <a:t>Iterative process to estimate worker error rates</a:t>
            </a:r>
          </a:p>
        </p:txBody>
      </p:sp>
      <p:sp>
        <p:nvSpPr>
          <p:cNvPr id="19461" name="Right Brace 21"/>
          <p:cNvSpPr>
            <a:spLocks/>
          </p:cNvSpPr>
          <p:nvPr/>
        </p:nvSpPr>
        <p:spPr bwMode="auto">
          <a:xfrm>
            <a:off x="5260975" y="5694312"/>
            <a:ext cx="215900" cy="1062038"/>
          </a:xfrm>
          <a:prstGeom prst="rightBrace">
            <a:avLst>
              <a:gd name="adj1" fmla="val 8358"/>
              <a:gd name="adj2" fmla="val 50000"/>
            </a:avLst>
          </a:prstGeom>
          <a:noFill/>
          <a:ln w="28575" algn="ctr">
            <a:solidFill>
              <a:srgbClr val="C00000"/>
            </a:solidFill>
            <a:round/>
            <a:headEnd/>
            <a:tailEnd/>
          </a:ln>
        </p:spPr>
        <p:txBody>
          <a:bodyPr/>
          <a:lstStyle/>
          <a:p>
            <a:endParaRPr lang="en-US">
              <a:ea typeface="ヒラギノ明朝 ProN W3"/>
              <a:cs typeface="ヒラギノ明朝 ProN W3"/>
            </a:endParaRPr>
          </a:p>
        </p:txBody>
      </p:sp>
      <p:sp>
        <p:nvSpPr>
          <p:cNvPr id="23" name="Rectangle 22"/>
          <p:cNvSpPr/>
          <p:nvPr/>
        </p:nvSpPr>
        <p:spPr>
          <a:xfrm>
            <a:off x="5422900" y="5735587"/>
            <a:ext cx="3709988" cy="1016000"/>
          </a:xfrm>
          <a:prstGeom prst="rect">
            <a:avLst/>
          </a:prstGeom>
        </p:spPr>
        <p:txBody>
          <a:bodyPr wrap="none">
            <a:spAutoFit/>
          </a:bodyPr>
          <a:lstStyle/>
          <a:p>
            <a:pPr algn="ctr">
              <a:defRPr/>
            </a:pPr>
            <a:r>
              <a:rPr lang="en-US" sz="2000" kern="0">
                <a:solidFill>
                  <a:srgbClr val="464847"/>
                </a:solidFill>
                <a:latin typeface="Helvetica 55 Roman"/>
                <a:sym typeface="Helvetica 55 Roman"/>
              </a:rPr>
              <a:t>Our friend </a:t>
            </a:r>
            <a:r>
              <a:rPr lang="en-US" sz="1800" kern="0">
                <a:solidFill>
                  <a:srgbClr val="464847"/>
                </a:solidFill>
                <a:latin typeface="Helvetica 55 Roman"/>
                <a:sym typeface="Helvetica 55 Roman"/>
              </a:rPr>
              <a:t>ATAMRO447HWJQ</a:t>
            </a:r>
            <a:r>
              <a:rPr lang="en-US" sz="1800" b="1" kern="0">
                <a:solidFill>
                  <a:srgbClr val="464847"/>
                </a:solidFill>
                <a:latin typeface="Helvetica 55 Roman"/>
                <a:sym typeface="Helvetica 55 Roman"/>
              </a:rPr>
              <a:t> </a:t>
            </a:r>
            <a:r>
              <a:rPr lang="en-US" sz="2000" b="1" kern="0">
                <a:solidFill>
                  <a:srgbClr val="464847"/>
                </a:solidFill>
                <a:latin typeface="Helvetica 55 Roman"/>
                <a:sym typeface="Helvetica 55 Roman"/>
              </a:rPr>
              <a:t/>
            </a:r>
            <a:br>
              <a:rPr lang="en-US" sz="2000" b="1" kern="0">
                <a:solidFill>
                  <a:srgbClr val="464847"/>
                </a:solidFill>
                <a:latin typeface="Helvetica 55 Roman"/>
                <a:sym typeface="Helvetica 55 Roman"/>
              </a:rPr>
            </a:br>
            <a:r>
              <a:rPr lang="en-US" sz="2000" kern="0">
                <a:solidFill>
                  <a:srgbClr val="464847"/>
                </a:solidFill>
                <a:latin typeface="Helvetica 55 Roman"/>
                <a:sym typeface="Helvetica 55 Roman"/>
              </a:rPr>
              <a:t>marked </a:t>
            </a:r>
            <a:r>
              <a:rPr lang="en-US" sz="2000" b="1" kern="0">
                <a:solidFill>
                  <a:srgbClr val="464847"/>
                </a:solidFill>
                <a:latin typeface="Helvetica 55 Roman"/>
                <a:sym typeface="Helvetica 55 Roman"/>
              </a:rPr>
              <a:t>almost all</a:t>
            </a:r>
            <a:r>
              <a:rPr lang="en-US" sz="2000" kern="0">
                <a:solidFill>
                  <a:srgbClr val="464847"/>
                </a:solidFill>
                <a:latin typeface="Helvetica 55 Roman"/>
                <a:sym typeface="Helvetica 55 Roman"/>
              </a:rPr>
              <a:t> sites as </a:t>
            </a:r>
            <a:r>
              <a:rPr lang="en-US" sz="2000" b="1" kern="0">
                <a:solidFill>
                  <a:srgbClr val="464847"/>
                </a:solidFill>
                <a:latin typeface="Helvetica 55 Roman"/>
                <a:sym typeface="Helvetica 55 Roman"/>
              </a:rPr>
              <a:t>G</a:t>
            </a:r>
            <a:r>
              <a:rPr lang="en-US" sz="2000" kern="0">
                <a:solidFill>
                  <a:srgbClr val="464847"/>
                </a:solidFill>
                <a:latin typeface="Helvetica 55 Roman"/>
                <a:sym typeface="Helvetica 55 Roman"/>
              </a:rPr>
              <a:t>.</a:t>
            </a:r>
            <a:br>
              <a:rPr lang="en-US" sz="2000" kern="0">
                <a:solidFill>
                  <a:srgbClr val="464847"/>
                </a:solidFill>
                <a:latin typeface="Helvetica 55 Roman"/>
                <a:sym typeface="Helvetica 55 Roman"/>
              </a:rPr>
            </a:br>
            <a:r>
              <a:rPr lang="en-US" sz="2000" kern="0">
                <a:solidFill>
                  <a:srgbClr val="464847"/>
                </a:solidFill>
                <a:latin typeface="Helvetica 55 Roman"/>
                <a:sym typeface="Helvetica 55 Roman"/>
              </a:rPr>
              <a:t>Seems like a spammer…</a:t>
            </a:r>
            <a:endParaRPr lang="en-US" sz="2000">
              <a:latin typeface="Times"/>
              <a:sym typeface="Times"/>
            </a:endParaRPr>
          </a:p>
        </p:txBody>
      </p:sp>
      <p:sp>
        <p:nvSpPr>
          <p:cNvPr id="24" name="Rectangle 23"/>
          <p:cNvSpPr/>
          <p:nvPr/>
        </p:nvSpPr>
        <p:spPr>
          <a:xfrm>
            <a:off x="398463" y="5275212"/>
            <a:ext cx="6946900" cy="1623521"/>
          </a:xfrm>
          <a:prstGeom prst="rect">
            <a:avLst/>
          </a:prstGeom>
        </p:spPr>
        <p:txBody>
          <a:bodyPr>
            <a:spAutoFit/>
          </a:bodyPr>
          <a:lstStyle/>
          <a:p>
            <a:pPr marL="382588" indent="-382588" eaLnBrk="0" hangingPunct="0">
              <a:spcBef>
                <a:spcPts val="300"/>
              </a:spcBef>
              <a:buClr>
                <a:srgbClr val="E99923"/>
              </a:buClr>
              <a:buSzPct val="100000"/>
              <a:defRPr/>
            </a:pPr>
            <a:endParaRPr lang="en-US" b="1" kern="0">
              <a:solidFill>
                <a:srgbClr val="464847"/>
              </a:solidFill>
              <a:latin typeface="Helvetica 55 Roman"/>
              <a:sym typeface="Helvetica 55 Roman"/>
            </a:endParaRPr>
          </a:p>
          <a:p>
            <a:pPr marL="382588" indent="-382588" eaLnBrk="0" hangingPunct="0">
              <a:spcBef>
                <a:spcPts val="300"/>
              </a:spcBef>
              <a:buClr>
                <a:srgbClr val="E99923"/>
              </a:buClr>
              <a:buSzPct val="100000"/>
              <a:defRPr/>
            </a:pPr>
            <a:r>
              <a:rPr lang="en-US" sz="2000" b="1" kern="0" smtClean="0">
                <a:solidFill>
                  <a:srgbClr val="464847"/>
                </a:solidFill>
                <a:latin typeface="Helvetica 55 Roman"/>
                <a:sym typeface="Helvetica 55 Roman"/>
              </a:rPr>
              <a:t>	Error </a:t>
            </a:r>
            <a:r>
              <a:rPr lang="en-US" sz="2000" b="1" kern="0">
                <a:solidFill>
                  <a:srgbClr val="464847"/>
                </a:solidFill>
                <a:latin typeface="Helvetica 55 Roman"/>
                <a:sym typeface="Helvetica 55 Roman"/>
              </a:rPr>
              <a:t>rates for ATAMRO447HWJQ</a:t>
            </a:r>
          </a:p>
          <a:p>
            <a:pPr marL="382588" indent="-382588" eaLnBrk="0" hangingPunct="0">
              <a:spcBef>
                <a:spcPts val="300"/>
              </a:spcBef>
              <a:buClr>
                <a:srgbClr val="E99923"/>
              </a:buClr>
              <a:buSzPct val="100000"/>
              <a:defRPr/>
            </a:pPr>
            <a:r>
              <a:rPr lang="en-US" sz="1800" b="1" kern="0" smtClean="0">
                <a:solidFill>
                  <a:srgbClr val="464847"/>
                </a:solidFill>
                <a:latin typeface="Helvetica 55 Roman"/>
                <a:sym typeface="Helvetica 55 Roman"/>
              </a:rPr>
              <a:t>	P[G</a:t>
            </a:r>
            <a:r>
              <a:rPr lang="en-US" sz="1800" b="1" kern="0" smtClean="0">
                <a:solidFill>
                  <a:srgbClr val="464847"/>
                </a:solidFill>
                <a:latin typeface="Times New Roman"/>
                <a:cs typeface="Times New Roman"/>
                <a:sym typeface="Helvetica 55 Roman"/>
              </a:rPr>
              <a:t> </a:t>
            </a:r>
            <a:r>
              <a:rPr lang="en-US" sz="1800" b="1" kern="0">
                <a:solidFill>
                  <a:srgbClr val="464847"/>
                </a:solidFill>
                <a:latin typeface="Times New Roman"/>
                <a:cs typeface="Times New Roman"/>
                <a:sym typeface="Helvetica 55 Roman"/>
              </a:rPr>
              <a:t>→ </a:t>
            </a:r>
            <a:r>
              <a:rPr lang="en-US" sz="1800" b="1" kern="0">
                <a:solidFill>
                  <a:srgbClr val="464847"/>
                </a:solidFill>
                <a:latin typeface="Helvetica 55 Roman"/>
                <a:sym typeface="Helvetica 55 Roman"/>
              </a:rPr>
              <a:t>G]=</a:t>
            </a:r>
            <a:r>
              <a:rPr lang="en-US" sz="1800" b="1" kern="0">
                <a:solidFill>
                  <a:srgbClr val="8FC146">
                    <a:lumMod val="75000"/>
                  </a:srgbClr>
                </a:solidFill>
                <a:latin typeface="Helvetica 55 Roman"/>
                <a:sym typeface="Helvetica 55 Roman"/>
              </a:rPr>
              <a:t>99.947% 	</a:t>
            </a:r>
            <a:r>
              <a:rPr lang="en-US" sz="1800" b="1" kern="0">
                <a:solidFill>
                  <a:srgbClr val="464847"/>
                </a:solidFill>
                <a:latin typeface="Helvetica 55 Roman"/>
                <a:sym typeface="Helvetica 55 Roman"/>
              </a:rPr>
              <a:t>P[G</a:t>
            </a:r>
            <a:r>
              <a:rPr lang="en-US" sz="1800" b="1" kern="0">
                <a:solidFill>
                  <a:srgbClr val="464847"/>
                </a:solidFill>
                <a:latin typeface="Times New Roman"/>
                <a:cs typeface="Times New Roman"/>
                <a:sym typeface="Helvetica 55 Roman"/>
              </a:rPr>
              <a:t> → </a:t>
            </a:r>
            <a:r>
              <a:rPr lang="en-US" sz="1800" b="1" kern="0">
                <a:solidFill>
                  <a:srgbClr val="464847"/>
                </a:solidFill>
                <a:latin typeface="Helvetica 55 Roman"/>
                <a:sym typeface="Helvetica 55 Roman"/>
              </a:rPr>
              <a:t>X]=</a:t>
            </a:r>
            <a:r>
              <a:rPr lang="en-US" sz="1800" b="1" kern="0">
                <a:solidFill>
                  <a:srgbClr val="FF0000"/>
                </a:solidFill>
                <a:latin typeface="Helvetica 55 Roman"/>
                <a:sym typeface="Helvetica 55 Roman"/>
              </a:rPr>
              <a:t>0.053%</a:t>
            </a:r>
            <a:endParaRPr lang="en-US" sz="1800" b="1" kern="0">
              <a:solidFill>
                <a:srgbClr val="464847"/>
              </a:solidFill>
              <a:latin typeface="Helvetica 55 Roman"/>
              <a:sym typeface="Helvetica 55 Roman"/>
            </a:endParaRPr>
          </a:p>
          <a:p>
            <a:pPr marL="382588" indent="-382588" eaLnBrk="0" hangingPunct="0">
              <a:spcBef>
                <a:spcPts val="300"/>
              </a:spcBef>
              <a:buClr>
                <a:srgbClr val="E99923"/>
              </a:buClr>
              <a:buSzPct val="100000"/>
              <a:defRPr/>
            </a:pPr>
            <a:r>
              <a:rPr lang="en-US" sz="1800" b="1" kern="0" smtClean="0">
                <a:solidFill>
                  <a:srgbClr val="464847"/>
                </a:solidFill>
                <a:latin typeface="Helvetica 55 Roman"/>
                <a:sym typeface="Helvetica 55 Roman"/>
              </a:rPr>
              <a:t>	P[X</a:t>
            </a:r>
            <a:r>
              <a:rPr lang="en-US" sz="1800" b="1" kern="0" smtClean="0">
                <a:solidFill>
                  <a:srgbClr val="464847"/>
                </a:solidFill>
                <a:latin typeface="Times New Roman"/>
                <a:cs typeface="Times New Roman"/>
                <a:sym typeface="Helvetica 55 Roman"/>
              </a:rPr>
              <a:t> </a:t>
            </a:r>
            <a:r>
              <a:rPr lang="en-US" sz="1800" b="1" kern="0">
                <a:solidFill>
                  <a:srgbClr val="464847"/>
                </a:solidFill>
                <a:latin typeface="Times New Roman"/>
                <a:cs typeface="Times New Roman"/>
                <a:sym typeface="Helvetica 55 Roman"/>
              </a:rPr>
              <a:t>→ </a:t>
            </a:r>
            <a:r>
              <a:rPr lang="en-US" sz="1800" b="1" kern="0">
                <a:solidFill>
                  <a:srgbClr val="464847"/>
                </a:solidFill>
                <a:latin typeface="Helvetica 55 Roman"/>
                <a:sym typeface="Helvetica 55 Roman"/>
              </a:rPr>
              <a:t>G]=</a:t>
            </a:r>
            <a:r>
              <a:rPr lang="en-US" sz="1800" b="1" kern="0">
                <a:solidFill>
                  <a:srgbClr val="FF0000"/>
                </a:solidFill>
                <a:latin typeface="Helvetica 55 Roman"/>
                <a:sym typeface="Helvetica 55 Roman"/>
              </a:rPr>
              <a:t>99.153% 	</a:t>
            </a:r>
            <a:r>
              <a:rPr lang="en-US" sz="1800" b="1" kern="0">
                <a:solidFill>
                  <a:srgbClr val="464847"/>
                </a:solidFill>
                <a:latin typeface="Helvetica 55 Roman"/>
                <a:sym typeface="Helvetica 55 Roman"/>
              </a:rPr>
              <a:t>P[X </a:t>
            </a:r>
            <a:r>
              <a:rPr lang="en-US" sz="1800" b="1" kern="0">
                <a:solidFill>
                  <a:srgbClr val="464847"/>
                </a:solidFill>
                <a:latin typeface="Times New Roman"/>
                <a:cs typeface="Times New Roman"/>
                <a:sym typeface="Helvetica 55 Roman"/>
              </a:rPr>
              <a:t>→ </a:t>
            </a:r>
            <a:r>
              <a:rPr lang="en-US" sz="1800" b="1" kern="0">
                <a:solidFill>
                  <a:srgbClr val="464847"/>
                </a:solidFill>
                <a:latin typeface="Helvetica 55 Roman"/>
                <a:sym typeface="Helvetica 55 Roman"/>
              </a:rPr>
              <a:t>X]=</a:t>
            </a:r>
            <a:r>
              <a:rPr lang="en-US" sz="1800" b="1" kern="0">
                <a:solidFill>
                  <a:srgbClr val="8FC146">
                    <a:lumMod val="75000"/>
                  </a:srgbClr>
                </a:solidFill>
                <a:latin typeface="Helvetica 55 Roman"/>
                <a:sym typeface="Helvetica 55 Roman"/>
              </a:rPr>
              <a:t>0.847%</a:t>
            </a:r>
            <a:r>
              <a:rPr lang="en-US" sz="1800" b="1" kern="0">
                <a:solidFill>
                  <a:srgbClr val="464847"/>
                </a:solidFill>
                <a:latin typeface="Helvetica 55 Roman"/>
                <a:sym typeface="Helvetica 55 Roman"/>
              </a:rPr>
              <a:t>			</a:t>
            </a:r>
            <a:endParaRPr lang="en-US" sz="2800" kern="0">
              <a:solidFill>
                <a:srgbClr val="464847"/>
              </a:solidFill>
              <a:latin typeface="Helvetica 55 Roman"/>
              <a:sym typeface="Helvetica 55 Roman"/>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755576" y="260648"/>
            <a:ext cx="8280920" cy="1282824"/>
          </a:xfrm>
          <a:solidFill>
            <a:schemeClr val="bg1"/>
          </a:solidFill>
        </p:spPr>
        <p:txBody>
          <a:bodyPr/>
          <a:lstStyle/>
          <a:p>
            <a:r>
              <a:rPr lang="en-US" smtClean="0"/>
              <a:t>Challenge: From Confusion Matrixes to Quality Scores</a:t>
            </a:r>
            <a:endParaRPr lang="en-US" b="1" smtClean="0"/>
          </a:p>
        </p:txBody>
      </p:sp>
      <p:sp>
        <p:nvSpPr>
          <p:cNvPr id="8" name="AutoShape 32"/>
          <p:cNvSpPr>
            <a:spLocks/>
          </p:cNvSpPr>
          <p:nvPr/>
        </p:nvSpPr>
        <p:spPr bwMode="auto">
          <a:xfrm>
            <a:off x="1452512" y="4664224"/>
            <a:ext cx="7079928" cy="1789112"/>
          </a:xfrm>
          <a:prstGeom prst="roundRect">
            <a:avLst>
              <a:gd name="adj" fmla="val 14157"/>
            </a:avLst>
          </a:prstGeom>
          <a:gradFill rotWithShape="0">
            <a:gsLst>
              <a:gs pos="0">
                <a:schemeClr val="bg1"/>
              </a:gs>
              <a:gs pos="100000">
                <a:schemeClr val="accent6">
                  <a:lumMod val="40000"/>
                  <a:lumOff val="6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nchor="ctr"/>
          <a:lstStyle/>
          <a:p>
            <a:pPr marL="382588" indent="-382588" algn="ctr" eaLnBrk="0" hangingPunct="0">
              <a:spcBef>
                <a:spcPts val="300"/>
              </a:spcBef>
              <a:buClr>
                <a:srgbClr val="E99923"/>
              </a:buClr>
              <a:buSzPct val="100000"/>
              <a:defRPr/>
            </a:pPr>
            <a:r>
              <a:rPr lang="en-US" sz="2800" b="1" kern="0" dirty="0">
                <a:solidFill>
                  <a:srgbClr val="464847"/>
                </a:solidFill>
                <a:latin typeface="Helvetica 55 Roman"/>
                <a:sym typeface="Helvetica 55 Roman"/>
              </a:rPr>
              <a:t>How to </a:t>
            </a:r>
            <a:r>
              <a:rPr lang="en-US" sz="2800" b="1" kern="0" dirty="0" smtClean="0">
                <a:solidFill>
                  <a:srgbClr val="464847"/>
                </a:solidFill>
                <a:latin typeface="Helvetica 55 Roman"/>
                <a:sym typeface="Helvetica 55 Roman"/>
              </a:rPr>
              <a:t>check if </a:t>
            </a:r>
            <a:r>
              <a:rPr lang="en-US" sz="2800" b="1" kern="0" dirty="0">
                <a:solidFill>
                  <a:srgbClr val="464847"/>
                </a:solidFill>
                <a:latin typeface="Helvetica 55 Roman"/>
                <a:sym typeface="Helvetica 55 Roman"/>
              </a:rPr>
              <a:t>a worker is a spammer </a:t>
            </a:r>
            <a:br>
              <a:rPr lang="en-US" sz="2800" b="1" kern="0" dirty="0">
                <a:solidFill>
                  <a:srgbClr val="464847"/>
                </a:solidFill>
                <a:latin typeface="Helvetica 55 Roman"/>
                <a:sym typeface="Helvetica 55 Roman"/>
              </a:rPr>
            </a:br>
            <a:r>
              <a:rPr lang="en-US" sz="2800" b="1" kern="0" dirty="0">
                <a:solidFill>
                  <a:srgbClr val="464847"/>
                </a:solidFill>
                <a:latin typeface="Helvetica 55 Roman"/>
                <a:sym typeface="Helvetica 55 Roman"/>
              </a:rPr>
              <a:t>using the confusion matrix?</a:t>
            </a:r>
          </a:p>
          <a:p>
            <a:pPr marL="382588" indent="-382588" algn="ctr" eaLnBrk="0" hangingPunct="0">
              <a:spcBef>
                <a:spcPts val="300"/>
              </a:spcBef>
              <a:buClr>
                <a:srgbClr val="E99923"/>
              </a:buClr>
              <a:buSzPct val="100000"/>
              <a:defRPr/>
            </a:pPr>
            <a:r>
              <a:rPr lang="en-US" sz="2800" i="1" kern="0" dirty="0">
                <a:solidFill>
                  <a:srgbClr val="464847"/>
                </a:solidFill>
                <a:latin typeface="Helvetica 55 Roman"/>
                <a:sym typeface="Helvetica 55 Roman"/>
              </a:rPr>
              <a:t>(hint: error rate not enough)</a:t>
            </a:r>
          </a:p>
        </p:txBody>
      </p:sp>
      <p:sp>
        <p:nvSpPr>
          <p:cNvPr id="5" name="Rectangle 4"/>
          <p:cNvSpPr/>
          <p:nvPr/>
        </p:nvSpPr>
        <p:spPr>
          <a:xfrm>
            <a:off x="1403648" y="2564904"/>
            <a:ext cx="7128792" cy="1338828"/>
          </a:xfrm>
          <a:prstGeom prst="rect">
            <a:avLst/>
          </a:prstGeom>
        </p:spPr>
        <p:txBody>
          <a:bodyPr wrap="square">
            <a:spAutoFit/>
          </a:bodyPr>
          <a:lstStyle/>
          <a:p>
            <a:pPr marL="382588" indent="-382588" eaLnBrk="0" hangingPunct="0">
              <a:spcBef>
                <a:spcPts val="300"/>
              </a:spcBef>
              <a:buClr>
                <a:srgbClr val="E99923"/>
              </a:buClr>
              <a:buSzPct val="100000"/>
              <a:defRPr/>
            </a:pPr>
            <a:r>
              <a:rPr lang="en-US" sz="2800" b="1" kern="0" dirty="0" smtClean="0">
                <a:solidFill>
                  <a:srgbClr val="464847"/>
                </a:solidFill>
                <a:latin typeface="Helvetica 55 Roman"/>
                <a:sym typeface="Helvetica 55 Roman"/>
              </a:rPr>
              <a:t>Confusion Matrix for </a:t>
            </a:r>
            <a:r>
              <a:rPr lang="en-US" sz="2800" b="1" kern="0" dirty="0">
                <a:solidFill>
                  <a:srgbClr val="464847"/>
                </a:solidFill>
                <a:latin typeface="Helvetica 55 Roman"/>
                <a:sym typeface="Helvetica 55 Roman"/>
              </a:rPr>
              <a:t>ATAMRO447HWJQ</a:t>
            </a:r>
          </a:p>
          <a:p>
            <a:pPr marL="382588" indent="-382588" eaLnBrk="0" hangingPunct="0">
              <a:spcBef>
                <a:spcPts val="300"/>
              </a:spcBef>
              <a:buClr>
                <a:srgbClr val="E99923"/>
              </a:buClr>
              <a:buSzPct val="100000"/>
              <a:buFont typeface="Wingdings" pitchFamily="2" charset="2"/>
              <a:buChar char="§"/>
              <a:defRPr/>
            </a:pPr>
            <a:r>
              <a:rPr lang="en-US" sz="2400" b="1" kern="0" dirty="0">
                <a:solidFill>
                  <a:srgbClr val="464847"/>
                </a:solidFill>
                <a:latin typeface="Helvetica 55 Roman"/>
                <a:sym typeface="Helvetica 55 Roman"/>
              </a:rPr>
              <a:t>P[X </a:t>
            </a:r>
            <a:r>
              <a:rPr lang="en-US" sz="2400" b="1" kern="0" dirty="0">
                <a:solidFill>
                  <a:srgbClr val="464847"/>
                </a:solidFill>
                <a:latin typeface="Times New Roman"/>
                <a:cs typeface="Times New Roman"/>
                <a:sym typeface="Helvetica 55 Roman"/>
              </a:rPr>
              <a:t>→ </a:t>
            </a:r>
            <a:r>
              <a:rPr lang="en-US" sz="2400" b="1" kern="0" dirty="0">
                <a:solidFill>
                  <a:srgbClr val="464847"/>
                </a:solidFill>
                <a:latin typeface="Helvetica 55 Roman"/>
                <a:sym typeface="Helvetica 55 Roman"/>
              </a:rPr>
              <a:t>X]=</a:t>
            </a:r>
            <a:r>
              <a:rPr lang="en-US" sz="2400" b="1" kern="0" dirty="0">
                <a:solidFill>
                  <a:srgbClr val="8FC146">
                    <a:lumMod val="75000"/>
                  </a:srgbClr>
                </a:solidFill>
                <a:latin typeface="Helvetica 55 Roman"/>
                <a:sym typeface="Helvetica 55 Roman"/>
              </a:rPr>
              <a:t>0.847%</a:t>
            </a:r>
            <a:r>
              <a:rPr lang="en-US" sz="2400" b="1" kern="0" dirty="0">
                <a:solidFill>
                  <a:srgbClr val="464847"/>
                </a:solidFill>
                <a:latin typeface="Helvetica 55 Roman"/>
                <a:sym typeface="Helvetica 55 Roman"/>
              </a:rPr>
              <a:t>	P[X</a:t>
            </a:r>
            <a:r>
              <a:rPr lang="en-US" sz="2400" b="1" kern="0" dirty="0">
                <a:solidFill>
                  <a:srgbClr val="464847"/>
                </a:solidFill>
                <a:latin typeface="Times New Roman"/>
                <a:cs typeface="Times New Roman"/>
                <a:sym typeface="Helvetica 55 Roman"/>
              </a:rPr>
              <a:t> → </a:t>
            </a:r>
            <a:r>
              <a:rPr lang="en-US" sz="2400" b="1" kern="0" dirty="0">
                <a:solidFill>
                  <a:srgbClr val="464847"/>
                </a:solidFill>
                <a:latin typeface="Helvetica 55 Roman"/>
                <a:sym typeface="Helvetica 55 Roman"/>
              </a:rPr>
              <a:t>G]=</a:t>
            </a:r>
            <a:r>
              <a:rPr lang="en-US" sz="2400" b="1" kern="0" dirty="0">
                <a:solidFill>
                  <a:srgbClr val="FF0000"/>
                </a:solidFill>
                <a:latin typeface="Helvetica 55 Roman"/>
                <a:sym typeface="Helvetica 55 Roman"/>
              </a:rPr>
              <a:t>99.153%</a:t>
            </a:r>
            <a:r>
              <a:rPr lang="en-US" sz="2400" b="1" kern="0" dirty="0">
                <a:solidFill>
                  <a:srgbClr val="464847"/>
                </a:solidFill>
                <a:latin typeface="Helvetica 55 Roman"/>
                <a:sym typeface="Helvetica 55 Roman"/>
              </a:rPr>
              <a:t>	</a:t>
            </a:r>
          </a:p>
          <a:p>
            <a:pPr marL="382588" indent="-382588" eaLnBrk="0" hangingPunct="0">
              <a:spcBef>
                <a:spcPts val="300"/>
              </a:spcBef>
              <a:buClr>
                <a:srgbClr val="E99923"/>
              </a:buClr>
              <a:buSzPct val="100000"/>
              <a:buFont typeface="Wingdings" pitchFamily="2" charset="2"/>
              <a:buChar char="§"/>
              <a:defRPr/>
            </a:pPr>
            <a:r>
              <a:rPr lang="en-US" sz="2400" b="1" kern="0" dirty="0">
                <a:solidFill>
                  <a:srgbClr val="464847"/>
                </a:solidFill>
                <a:latin typeface="Helvetica 55 Roman"/>
                <a:sym typeface="Helvetica 55 Roman"/>
              </a:rPr>
              <a:t>P[G</a:t>
            </a:r>
            <a:r>
              <a:rPr lang="en-US" sz="2400" b="1" kern="0" dirty="0">
                <a:solidFill>
                  <a:srgbClr val="464847"/>
                </a:solidFill>
                <a:latin typeface="Times New Roman"/>
                <a:cs typeface="Times New Roman"/>
                <a:sym typeface="Helvetica 55 Roman"/>
              </a:rPr>
              <a:t> → </a:t>
            </a:r>
            <a:r>
              <a:rPr lang="en-US" sz="2400" b="1" kern="0" dirty="0">
                <a:solidFill>
                  <a:srgbClr val="464847"/>
                </a:solidFill>
                <a:latin typeface="Helvetica 55 Roman"/>
                <a:sym typeface="Helvetica 55 Roman"/>
              </a:rPr>
              <a:t>X]=</a:t>
            </a:r>
            <a:r>
              <a:rPr lang="en-US" sz="2400" b="1" kern="0" dirty="0">
                <a:solidFill>
                  <a:srgbClr val="FF0000"/>
                </a:solidFill>
                <a:latin typeface="Helvetica 55 Roman"/>
                <a:sym typeface="Helvetica 55 Roman"/>
              </a:rPr>
              <a:t>0.053%</a:t>
            </a:r>
            <a:r>
              <a:rPr lang="en-US" sz="2400" b="1" kern="0" dirty="0">
                <a:solidFill>
                  <a:srgbClr val="464847"/>
                </a:solidFill>
                <a:latin typeface="Helvetica 55 Roman"/>
                <a:sym typeface="Helvetica 55 Roman"/>
              </a:rPr>
              <a:t>	P[G</a:t>
            </a:r>
            <a:r>
              <a:rPr lang="en-US" sz="2400" b="1" kern="0" dirty="0">
                <a:solidFill>
                  <a:srgbClr val="464847"/>
                </a:solidFill>
                <a:latin typeface="Times New Roman"/>
                <a:cs typeface="Times New Roman"/>
                <a:sym typeface="Helvetica 55 Roman"/>
              </a:rPr>
              <a:t> → </a:t>
            </a:r>
            <a:r>
              <a:rPr lang="en-US" sz="2400" b="1" kern="0" dirty="0">
                <a:solidFill>
                  <a:srgbClr val="464847"/>
                </a:solidFill>
                <a:latin typeface="Helvetica 55 Roman"/>
                <a:sym typeface="Helvetica 55 Roman"/>
              </a:rPr>
              <a:t>G]=</a:t>
            </a:r>
            <a:r>
              <a:rPr lang="en-US" sz="2400" b="1" kern="0" dirty="0">
                <a:solidFill>
                  <a:srgbClr val="8FC146">
                    <a:lumMod val="75000"/>
                  </a:srgbClr>
                </a:solidFill>
                <a:latin typeface="Helvetica 55 Roman"/>
                <a:sym typeface="Helvetica 55 Roman"/>
              </a:rPr>
              <a:t>99.947%</a:t>
            </a:r>
            <a:r>
              <a:rPr lang="en-US" sz="2400" b="1" kern="0" dirty="0">
                <a:solidFill>
                  <a:srgbClr val="464847"/>
                </a:solidFill>
                <a:latin typeface="Helvetica 55 Roman"/>
                <a:sym typeface="Helvetica 55 Roman"/>
              </a:rPr>
              <a:t>	</a:t>
            </a:r>
            <a:endParaRPr lang="en-US" sz="3600" kern="0" dirty="0">
              <a:solidFill>
                <a:srgbClr val="464847"/>
              </a:solidFill>
              <a:latin typeface="Helvetica 55 Roman"/>
              <a:sym typeface="Helvetica 55 Roman"/>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itle 1"/>
          <p:cNvSpPr>
            <a:spLocks noGrp="1"/>
          </p:cNvSpPr>
          <p:nvPr>
            <p:ph type="title"/>
          </p:nvPr>
        </p:nvSpPr>
        <p:spPr>
          <a:xfrm>
            <a:off x="755576" y="0"/>
            <a:ext cx="8388424" cy="1772816"/>
          </a:xfrm>
          <a:solidFill>
            <a:schemeClr val="bg1"/>
          </a:solidFill>
        </p:spPr>
        <p:txBody>
          <a:bodyPr/>
          <a:lstStyle/>
          <a:p>
            <a:r>
              <a:rPr lang="en-US" smtClean="0"/>
              <a:t>Challenge 1: </a:t>
            </a:r>
            <a:br>
              <a:rPr lang="en-US" smtClean="0"/>
            </a:br>
            <a:r>
              <a:rPr lang="en-US" smtClean="0"/>
              <a:t>Spammers are lazy and smart!</a:t>
            </a:r>
            <a:br>
              <a:rPr lang="en-US" smtClean="0"/>
            </a:br>
            <a:endParaRPr lang="en-US" smtClean="0"/>
          </a:p>
        </p:txBody>
      </p:sp>
      <p:sp>
        <p:nvSpPr>
          <p:cNvPr id="8" name="AutoShape 32"/>
          <p:cNvSpPr>
            <a:spLocks/>
          </p:cNvSpPr>
          <p:nvPr/>
        </p:nvSpPr>
        <p:spPr bwMode="auto">
          <a:xfrm>
            <a:off x="4448175" y="1246833"/>
            <a:ext cx="4695825" cy="1462087"/>
          </a:xfrm>
          <a:prstGeom prst="roundRect">
            <a:avLst>
              <a:gd name="adj" fmla="val 14157"/>
            </a:avLst>
          </a:prstGeom>
          <a:gradFill rotWithShape="0">
            <a:gsLst>
              <a:gs pos="0">
                <a:schemeClr val="bg1"/>
              </a:gs>
              <a:gs pos="100000">
                <a:schemeClr val="accent6">
                  <a:lumMod val="40000"/>
                  <a:lumOff val="6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382588" indent="-382588" eaLnBrk="0" hangingPunct="0">
              <a:spcBef>
                <a:spcPts val="300"/>
              </a:spcBef>
              <a:buClr>
                <a:srgbClr val="E99923"/>
              </a:buClr>
              <a:buSzPct val="100000"/>
              <a:defRPr/>
            </a:pPr>
            <a:endParaRPr lang="en-US" sz="1600" b="1" kern="0">
              <a:solidFill>
                <a:srgbClr val="8FC146">
                  <a:lumMod val="75000"/>
                </a:srgbClr>
              </a:solidFill>
              <a:latin typeface="Helvetica 55 Roman"/>
              <a:sym typeface="Helvetica 55 Roman"/>
            </a:endParaRPr>
          </a:p>
        </p:txBody>
      </p:sp>
      <p:sp>
        <p:nvSpPr>
          <p:cNvPr id="7" name="AutoShape 32"/>
          <p:cNvSpPr>
            <a:spLocks/>
          </p:cNvSpPr>
          <p:nvPr/>
        </p:nvSpPr>
        <p:spPr bwMode="auto">
          <a:xfrm>
            <a:off x="0" y="1246833"/>
            <a:ext cx="4076700" cy="1433512"/>
          </a:xfrm>
          <a:prstGeom prst="roundRect">
            <a:avLst>
              <a:gd name="adj" fmla="val 14157"/>
            </a:avLst>
          </a:prstGeom>
          <a:gradFill rotWithShape="0">
            <a:gsLst>
              <a:gs pos="0">
                <a:schemeClr val="bg1"/>
              </a:gs>
              <a:gs pos="100000">
                <a:schemeClr val="accent6">
                  <a:lumMod val="40000"/>
                  <a:lumOff val="6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382588" indent="-382588" eaLnBrk="0" hangingPunct="0">
              <a:spcBef>
                <a:spcPts val="300"/>
              </a:spcBef>
              <a:buClr>
                <a:srgbClr val="E99923"/>
              </a:buClr>
              <a:buSzPct val="100000"/>
              <a:defRPr/>
            </a:pPr>
            <a:endParaRPr lang="en-US" sz="1600" b="1" kern="0">
              <a:solidFill>
                <a:srgbClr val="8FC146">
                  <a:lumMod val="75000"/>
                </a:srgbClr>
              </a:solidFill>
              <a:latin typeface="Helvetica 55 Roman"/>
              <a:sym typeface="Helvetica 55 Roman"/>
            </a:endParaRPr>
          </a:p>
        </p:txBody>
      </p:sp>
      <p:sp>
        <p:nvSpPr>
          <p:cNvPr id="5" name="Rectangle 4"/>
          <p:cNvSpPr/>
          <p:nvPr/>
        </p:nvSpPr>
        <p:spPr>
          <a:xfrm>
            <a:off x="0" y="1381770"/>
            <a:ext cx="5059363" cy="1030288"/>
          </a:xfrm>
          <a:prstGeom prst="rect">
            <a:avLst/>
          </a:prstGeom>
        </p:spPr>
        <p:txBody>
          <a:bodyPr>
            <a:spAutoFit/>
          </a:bodyPr>
          <a:lstStyle/>
          <a:p>
            <a:pPr marL="382588" indent="-382588" eaLnBrk="0" hangingPunct="0">
              <a:spcBef>
                <a:spcPts val="300"/>
              </a:spcBef>
              <a:buClr>
                <a:srgbClr val="E99923"/>
              </a:buClr>
              <a:buSzPct val="100000"/>
              <a:defRPr/>
            </a:pPr>
            <a:r>
              <a:rPr lang="en-US" sz="2000" b="1" kern="0">
                <a:solidFill>
                  <a:srgbClr val="464847"/>
                </a:solidFill>
                <a:latin typeface="Helvetica 55 Roman"/>
                <a:sym typeface="Helvetica 55 Roman"/>
              </a:rPr>
              <a:t>Confusion matrix for </a:t>
            </a:r>
            <a:r>
              <a:rPr lang="en-US" sz="2000" b="1" kern="0">
                <a:solidFill>
                  <a:srgbClr val="C00000"/>
                </a:solidFill>
                <a:latin typeface="Helvetica 55 Roman"/>
                <a:sym typeface="Helvetica 55 Roman"/>
              </a:rPr>
              <a:t>spammer</a:t>
            </a:r>
          </a:p>
          <a:p>
            <a:pPr marL="382588" indent="-382588" eaLnBrk="0" hangingPunct="0">
              <a:spcBef>
                <a:spcPts val="300"/>
              </a:spcBef>
              <a:buClr>
                <a:srgbClr val="E99923"/>
              </a:buClr>
              <a:buSzPct val="100000"/>
              <a:buFont typeface="Wingdings" pitchFamily="2" charset="2"/>
              <a:buChar char="§"/>
              <a:defRPr/>
            </a:pPr>
            <a:r>
              <a:rPr lang="en-US" sz="1800" b="1" kern="0">
                <a:solidFill>
                  <a:srgbClr val="464847"/>
                </a:solidFill>
                <a:latin typeface="Helvetica 55 Roman"/>
                <a:sym typeface="Helvetica 55 Roman"/>
              </a:rPr>
              <a:t>P[X </a:t>
            </a:r>
            <a:r>
              <a:rPr lang="en-US" sz="1800" b="1" kern="0">
                <a:solidFill>
                  <a:srgbClr val="464847"/>
                </a:solidFill>
                <a:latin typeface="Times New Roman"/>
                <a:cs typeface="Times New Roman"/>
                <a:sym typeface="Helvetica 55 Roman"/>
              </a:rPr>
              <a:t>→ </a:t>
            </a:r>
            <a:r>
              <a:rPr lang="en-US" sz="1800" b="1" kern="0">
                <a:solidFill>
                  <a:srgbClr val="464847"/>
                </a:solidFill>
                <a:latin typeface="Helvetica 55 Roman"/>
                <a:sym typeface="Helvetica 55 Roman"/>
              </a:rPr>
              <a:t>X]=</a:t>
            </a:r>
            <a:r>
              <a:rPr lang="en-US" sz="1800" b="1" kern="0">
                <a:solidFill>
                  <a:srgbClr val="8FC146">
                    <a:lumMod val="75000"/>
                  </a:srgbClr>
                </a:solidFill>
                <a:latin typeface="Helvetica 55 Roman"/>
                <a:sym typeface="Helvetica 55 Roman"/>
              </a:rPr>
              <a:t>0%	</a:t>
            </a:r>
            <a:r>
              <a:rPr lang="en-US" sz="1800" b="1" kern="0">
                <a:solidFill>
                  <a:srgbClr val="464847"/>
                </a:solidFill>
                <a:latin typeface="Helvetica 55 Roman"/>
                <a:sym typeface="Helvetica 55 Roman"/>
              </a:rPr>
              <a:t>  P[X</a:t>
            </a:r>
            <a:r>
              <a:rPr lang="en-US" sz="1800" b="1" kern="0">
                <a:solidFill>
                  <a:srgbClr val="464847"/>
                </a:solidFill>
                <a:latin typeface="Times New Roman"/>
                <a:cs typeface="Times New Roman"/>
                <a:sym typeface="Helvetica 55 Roman"/>
              </a:rPr>
              <a:t> → </a:t>
            </a:r>
            <a:r>
              <a:rPr lang="en-US" sz="1800" b="1" kern="0">
                <a:solidFill>
                  <a:srgbClr val="464847"/>
                </a:solidFill>
                <a:latin typeface="Helvetica 55 Roman"/>
                <a:sym typeface="Helvetica 55 Roman"/>
              </a:rPr>
              <a:t>G]=</a:t>
            </a:r>
            <a:r>
              <a:rPr lang="en-US" sz="1800" b="1" kern="0">
                <a:solidFill>
                  <a:srgbClr val="FF0000"/>
                </a:solidFill>
                <a:latin typeface="Helvetica 55 Roman"/>
                <a:sym typeface="Helvetica 55 Roman"/>
              </a:rPr>
              <a:t>100%</a:t>
            </a:r>
            <a:r>
              <a:rPr lang="en-US" sz="1800" b="1" kern="0">
                <a:solidFill>
                  <a:srgbClr val="464847"/>
                </a:solidFill>
                <a:latin typeface="Helvetica 55 Roman"/>
                <a:sym typeface="Helvetica 55 Roman"/>
              </a:rPr>
              <a:t>	</a:t>
            </a:r>
          </a:p>
          <a:p>
            <a:pPr marL="382588" indent="-382588" eaLnBrk="0" hangingPunct="0">
              <a:spcBef>
                <a:spcPts val="300"/>
              </a:spcBef>
              <a:buClr>
                <a:srgbClr val="E99923"/>
              </a:buClr>
              <a:buSzPct val="100000"/>
              <a:buFont typeface="Wingdings" pitchFamily="2" charset="2"/>
              <a:buChar char="§"/>
              <a:defRPr/>
            </a:pPr>
            <a:r>
              <a:rPr lang="en-US" sz="1800" b="1" kern="0">
                <a:solidFill>
                  <a:srgbClr val="464847"/>
                </a:solidFill>
                <a:latin typeface="Helvetica 55 Roman"/>
                <a:sym typeface="Helvetica 55 Roman"/>
              </a:rPr>
              <a:t>P[G</a:t>
            </a:r>
            <a:r>
              <a:rPr lang="en-US" sz="1800" b="1" kern="0">
                <a:solidFill>
                  <a:srgbClr val="464847"/>
                </a:solidFill>
                <a:latin typeface="Times New Roman"/>
                <a:cs typeface="Times New Roman"/>
                <a:sym typeface="Helvetica 55 Roman"/>
              </a:rPr>
              <a:t> → </a:t>
            </a:r>
            <a:r>
              <a:rPr lang="en-US" sz="1800" b="1" kern="0">
                <a:solidFill>
                  <a:srgbClr val="464847"/>
                </a:solidFill>
                <a:latin typeface="Helvetica 55 Roman"/>
                <a:sym typeface="Helvetica 55 Roman"/>
              </a:rPr>
              <a:t>X]=</a:t>
            </a:r>
            <a:r>
              <a:rPr lang="en-US" sz="1800" b="1" kern="0">
                <a:solidFill>
                  <a:srgbClr val="FF0000"/>
                </a:solidFill>
                <a:latin typeface="Helvetica 55 Roman"/>
                <a:sym typeface="Helvetica 55 Roman"/>
              </a:rPr>
              <a:t>0%	  </a:t>
            </a:r>
            <a:r>
              <a:rPr lang="en-US" sz="1800" b="1" kern="0">
                <a:solidFill>
                  <a:srgbClr val="464847"/>
                </a:solidFill>
                <a:latin typeface="Helvetica 55 Roman"/>
                <a:sym typeface="Helvetica 55 Roman"/>
              </a:rPr>
              <a:t>P[G</a:t>
            </a:r>
            <a:r>
              <a:rPr lang="en-US" sz="1800" b="1" kern="0">
                <a:solidFill>
                  <a:srgbClr val="464847"/>
                </a:solidFill>
                <a:latin typeface="Times New Roman"/>
                <a:cs typeface="Times New Roman"/>
                <a:sym typeface="Helvetica 55 Roman"/>
              </a:rPr>
              <a:t> → </a:t>
            </a:r>
            <a:r>
              <a:rPr lang="en-US" sz="1800" b="1" kern="0">
                <a:solidFill>
                  <a:srgbClr val="464847"/>
                </a:solidFill>
                <a:latin typeface="Helvetica 55 Roman"/>
                <a:sym typeface="Helvetica 55 Roman"/>
              </a:rPr>
              <a:t>G]=</a:t>
            </a:r>
            <a:r>
              <a:rPr lang="en-US" sz="1800" b="1" kern="0">
                <a:solidFill>
                  <a:srgbClr val="8FC146">
                    <a:lumMod val="75000"/>
                  </a:srgbClr>
                </a:solidFill>
                <a:latin typeface="Helvetica 55 Roman"/>
                <a:sym typeface="Helvetica 55 Roman"/>
              </a:rPr>
              <a:t>100%</a:t>
            </a:r>
            <a:r>
              <a:rPr lang="en-US" sz="1800" b="1" kern="0">
                <a:solidFill>
                  <a:srgbClr val="464847"/>
                </a:solidFill>
                <a:latin typeface="Helvetica 55 Roman"/>
                <a:sym typeface="Helvetica 55 Roman"/>
              </a:rPr>
              <a:t>	</a:t>
            </a:r>
            <a:endParaRPr lang="en-US" sz="2800" kern="0">
              <a:solidFill>
                <a:srgbClr val="464847"/>
              </a:solidFill>
              <a:latin typeface="Helvetica 55 Roman"/>
              <a:sym typeface="Helvetica 55 Roman"/>
            </a:endParaRPr>
          </a:p>
        </p:txBody>
      </p:sp>
      <p:sp>
        <p:nvSpPr>
          <p:cNvPr id="6" name="Rectangle 5"/>
          <p:cNvSpPr/>
          <p:nvPr/>
        </p:nvSpPr>
        <p:spPr>
          <a:xfrm>
            <a:off x="4503738" y="1410345"/>
            <a:ext cx="4640262" cy="1030288"/>
          </a:xfrm>
          <a:prstGeom prst="rect">
            <a:avLst/>
          </a:prstGeom>
        </p:spPr>
        <p:txBody>
          <a:bodyPr>
            <a:spAutoFit/>
          </a:bodyPr>
          <a:lstStyle/>
          <a:p>
            <a:pPr marL="382588" indent="-382588" eaLnBrk="0" hangingPunct="0">
              <a:spcBef>
                <a:spcPts val="300"/>
              </a:spcBef>
              <a:buClr>
                <a:srgbClr val="E99923"/>
              </a:buClr>
              <a:buSzPct val="100000"/>
              <a:defRPr/>
            </a:pPr>
            <a:r>
              <a:rPr lang="en-US" sz="2000" b="1" kern="0">
                <a:solidFill>
                  <a:srgbClr val="464847"/>
                </a:solidFill>
                <a:latin typeface="Helvetica 55 Roman"/>
                <a:sym typeface="Helvetica 55 Roman"/>
              </a:rPr>
              <a:t>Confusion matrix for </a:t>
            </a:r>
            <a:r>
              <a:rPr lang="en-US" sz="2000" b="1" kern="0">
                <a:solidFill>
                  <a:schemeClr val="accent5">
                    <a:lumMod val="50000"/>
                  </a:schemeClr>
                </a:solidFill>
                <a:latin typeface="Helvetica 55 Roman"/>
                <a:sym typeface="Helvetica 55 Roman"/>
              </a:rPr>
              <a:t>good worker</a:t>
            </a:r>
          </a:p>
          <a:p>
            <a:pPr marL="382588" indent="-382588" eaLnBrk="0" hangingPunct="0">
              <a:spcBef>
                <a:spcPts val="300"/>
              </a:spcBef>
              <a:buClr>
                <a:srgbClr val="E99923"/>
              </a:buClr>
              <a:buSzPct val="100000"/>
              <a:buFont typeface="Wingdings" pitchFamily="2" charset="2"/>
              <a:buChar char="§"/>
              <a:defRPr/>
            </a:pPr>
            <a:r>
              <a:rPr lang="en-US" sz="1800" b="1" kern="0">
                <a:solidFill>
                  <a:srgbClr val="464847"/>
                </a:solidFill>
                <a:latin typeface="Helvetica 55 Roman"/>
                <a:sym typeface="Helvetica 55 Roman"/>
              </a:rPr>
              <a:t>P[X </a:t>
            </a:r>
            <a:r>
              <a:rPr lang="en-US" sz="1800" b="1" kern="0">
                <a:solidFill>
                  <a:srgbClr val="464847"/>
                </a:solidFill>
                <a:latin typeface="Times New Roman"/>
                <a:cs typeface="Times New Roman"/>
                <a:sym typeface="Helvetica 55 Roman"/>
              </a:rPr>
              <a:t>→ </a:t>
            </a:r>
            <a:r>
              <a:rPr lang="en-US" sz="1800" b="1" kern="0">
                <a:solidFill>
                  <a:srgbClr val="464847"/>
                </a:solidFill>
                <a:latin typeface="Helvetica 55 Roman"/>
                <a:sym typeface="Helvetica 55 Roman"/>
              </a:rPr>
              <a:t>X]=</a:t>
            </a:r>
            <a:r>
              <a:rPr lang="en-US" sz="1800" b="1" kern="0">
                <a:solidFill>
                  <a:srgbClr val="8FC146">
                    <a:lumMod val="75000"/>
                  </a:srgbClr>
                </a:solidFill>
                <a:latin typeface="Helvetica 55 Roman"/>
                <a:sym typeface="Helvetica 55 Roman"/>
              </a:rPr>
              <a:t>80%</a:t>
            </a:r>
            <a:r>
              <a:rPr lang="en-US" sz="1800" b="1" kern="0">
                <a:solidFill>
                  <a:srgbClr val="464847"/>
                </a:solidFill>
                <a:latin typeface="Helvetica 55 Roman"/>
                <a:sym typeface="Helvetica 55 Roman"/>
              </a:rPr>
              <a:t>	P[X</a:t>
            </a:r>
            <a:r>
              <a:rPr lang="en-US" sz="1800" b="1" kern="0">
                <a:solidFill>
                  <a:srgbClr val="464847"/>
                </a:solidFill>
                <a:latin typeface="Times New Roman"/>
                <a:cs typeface="Times New Roman"/>
                <a:sym typeface="Helvetica 55 Roman"/>
              </a:rPr>
              <a:t> → </a:t>
            </a:r>
            <a:r>
              <a:rPr lang="en-US" sz="1800" b="1" kern="0">
                <a:solidFill>
                  <a:srgbClr val="464847"/>
                </a:solidFill>
                <a:latin typeface="Helvetica 55 Roman"/>
                <a:sym typeface="Helvetica 55 Roman"/>
              </a:rPr>
              <a:t>G]=</a:t>
            </a:r>
            <a:r>
              <a:rPr lang="en-US" sz="1800" b="1" kern="0">
                <a:solidFill>
                  <a:srgbClr val="FF0000"/>
                </a:solidFill>
                <a:latin typeface="Helvetica 55 Roman"/>
                <a:sym typeface="Helvetica 55 Roman"/>
              </a:rPr>
              <a:t>20%</a:t>
            </a:r>
            <a:endParaRPr lang="en-US" sz="1800" b="1" kern="0">
              <a:solidFill>
                <a:srgbClr val="464847"/>
              </a:solidFill>
              <a:latin typeface="Helvetica 55 Roman"/>
              <a:sym typeface="Helvetica 55 Roman"/>
            </a:endParaRPr>
          </a:p>
          <a:p>
            <a:pPr marL="382588" indent="-382588" eaLnBrk="0" hangingPunct="0">
              <a:spcBef>
                <a:spcPts val="300"/>
              </a:spcBef>
              <a:buClr>
                <a:srgbClr val="E99923"/>
              </a:buClr>
              <a:buSzPct val="100000"/>
              <a:buFont typeface="Wingdings" pitchFamily="2" charset="2"/>
              <a:buChar char="§"/>
              <a:defRPr/>
            </a:pPr>
            <a:r>
              <a:rPr lang="en-US" sz="1800" b="1" kern="0">
                <a:solidFill>
                  <a:srgbClr val="464847"/>
                </a:solidFill>
                <a:latin typeface="Helvetica 55 Roman"/>
                <a:sym typeface="Helvetica 55 Roman"/>
              </a:rPr>
              <a:t>P[G</a:t>
            </a:r>
            <a:r>
              <a:rPr lang="en-US" sz="1800" b="1" kern="0">
                <a:solidFill>
                  <a:srgbClr val="464847"/>
                </a:solidFill>
                <a:latin typeface="Times New Roman"/>
                <a:cs typeface="Times New Roman"/>
                <a:sym typeface="Helvetica 55 Roman"/>
              </a:rPr>
              <a:t> → </a:t>
            </a:r>
            <a:r>
              <a:rPr lang="en-US" sz="1800" b="1" kern="0">
                <a:solidFill>
                  <a:srgbClr val="464847"/>
                </a:solidFill>
                <a:latin typeface="Helvetica 55 Roman"/>
                <a:sym typeface="Helvetica 55 Roman"/>
              </a:rPr>
              <a:t>X]=</a:t>
            </a:r>
            <a:r>
              <a:rPr lang="en-US" sz="1800" b="1" kern="0">
                <a:solidFill>
                  <a:srgbClr val="FF0000"/>
                </a:solidFill>
                <a:latin typeface="Helvetica 55 Roman"/>
                <a:sym typeface="Helvetica 55 Roman"/>
              </a:rPr>
              <a:t>20%</a:t>
            </a:r>
            <a:r>
              <a:rPr lang="en-US" sz="1800" b="1" kern="0">
                <a:solidFill>
                  <a:srgbClr val="464847"/>
                </a:solidFill>
                <a:latin typeface="Helvetica 55 Roman"/>
                <a:sym typeface="Helvetica 55 Roman"/>
              </a:rPr>
              <a:t>	P[G</a:t>
            </a:r>
            <a:r>
              <a:rPr lang="en-US" sz="1800" b="1" kern="0">
                <a:solidFill>
                  <a:srgbClr val="464847"/>
                </a:solidFill>
                <a:latin typeface="Times New Roman"/>
                <a:cs typeface="Times New Roman"/>
                <a:sym typeface="Helvetica 55 Roman"/>
              </a:rPr>
              <a:t> → </a:t>
            </a:r>
            <a:r>
              <a:rPr lang="en-US" sz="1800" b="1" kern="0">
                <a:solidFill>
                  <a:srgbClr val="464847"/>
                </a:solidFill>
                <a:latin typeface="Helvetica 55 Roman"/>
                <a:sym typeface="Helvetica 55 Roman"/>
              </a:rPr>
              <a:t>G]=</a:t>
            </a:r>
            <a:r>
              <a:rPr lang="en-US" sz="1800" b="1" kern="0">
                <a:solidFill>
                  <a:srgbClr val="8FC146">
                    <a:lumMod val="75000"/>
                  </a:srgbClr>
                </a:solidFill>
                <a:latin typeface="Helvetica 55 Roman"/>
                <a:sym typeface="Helvetica 55 Roman"/>
              </a:rPr>
              <a:t>80%</a:t>
            </a:r>
            <a:endParaRPr lang="en-US" sz="2800" kern="0">
              <a:solidFill>
                <a:srgbClr val="464847"/>
              </a:solidFill>
              <a:latin typeface="Helvetica 55 Roman"/>
              <a:sym typeface="Helvetica 55 Roman"/>
            </a:endParaRPr>
          </a:p>
        </p:txBody>
      </p:sp>
      <p:sp>
        <p:nvSpPr>
          <p:cNvPr id="9" name="Content Placeholder 2"/>
          <p:cNvSpPr>
            <a:spLocks noGrp="1"/>
          </p:cNvSpPr>
          <p:nvPr>
            <p:ph idx="1"/>
          </p:nvPr>
        </p:nvSpPr>
        <p:spPr>
          <a:xfrm>
            <a:off x="755576" y="2852936"/>
            <a:ext cx="8388424" cy="4005064"/>
          </a:xfrm>
        </p:spPr>
        <p:txBody>
          <a:bodyPr/>
          <a:lstStyle/>
          <a:p>
            <a:pPr>
              <a:defRPr/>
            </a:pPr>
            <a:r>
              <a:rPr lang="en-US" sz="2400" dirty="0" smtClean="0"/>
              <a:t>Spammers figure out how to fly under the radar…</a:t>
            </a:r>
          </a:p>
          <a:p>
            <a:pPr>
              <a:defRPr/>
            </a:pPr>
            <a:endParaRPr lang="en-US" sz="2400" dirty="0" smtClean="0"/>
          </a:p>
          <a:p>
            <a:pPr>
              <a:defRPr/>
            </a:pPr>
            <a:r>
              <a:rPr lang="en-US" sz="2400" dirty="0" smtClean="0"/>
              <a:t>In reality, we have </a:t>
            </a:r>
            <a:r>
              <a:rPr lang="en-US" sz="2400" dirty="0" smtClean="0">
                <a:solidFill>
                  <a:srgbClr val="C00000"/>
                </a:solidFill>
              </a:rPr>
              <a:t>85% G</a:t>
            </a:r>
            <a:r>
              <a:rPr lang="en-US" sz="2400" dirty="0" smtClean="0"/>
              <a:t> sites and </a:t>
            </a:r>
            <a:r>
              <a:rPr lang="en-US" sz="2400" dirty="0" smtClean="0">
                <a:solidFill>
                  <a:srgbClr val="C00000"/>
                </a:solidFill>
              </a:rPr>
              <a:t>15% X </a:t>
            </a:r>
            <a:r>
              <a:rPr lang="en-US" sz="2400" dirty="0" smtClean="0"/>
              <a:t>sites</a:t>
            </a:r>
          </a:p>
          <a:p>
            <a:pPr>
              <a:defRPr/>
            </a:pPr>
            <a:endParaRPr lang="en-US" sz="2400" dirty="0" smtClean="0"/>
          </a:p>
          <a:p>
            <a:pPr>
              <a:defRPr/>
            </a:pPr>
            <a:r>
              <a:rPr lang="en-US" sz="2400" dirty="0" smtClean="0"/>
              <a:t>Error rate of </a:t>
            </a:r>
            <a:r>
              <a:rPr lang="en-US" sz="2400" dirty="0" smtClean="0">
                <a:solidFill>
                  <a:srgbClr val="C00000"/>
                </a:solidFill>
              </a:rPr>
              <a:t>spammer</a:t>
            </a:r>
            <a:r>
              <a:rPr lang="en-US" sz="2400" dirty="0" smtClean="0"/>
              <a:t> = </a:t>
            </a:r>
            <a:r>
              <a:rPr lang="en-US" sz="1800" dirty="0" smtClean="0"/>
              <a:t>0% * 85% + 100% * 15% </a:t>
            </a:r>
            <a:r>
              <a:rPr lang="en-US" sz="2400" dirty="0" smtClean="0"/>
              <a:t>= </a:t>
            </a:r>
            <a:r>
              <a:rPr lang="en-US" sz="2400" dirty="0" smtClean="0">
                <a:solidFill>
                  <a:srgbClr val="C00000"/>
                </a:solidFill>
              </a:rPr>
              <a:t>15%</a:t>
            </a:r>
          </a:p>
          <a:p>
            <a:pPr>
              <a:defRPr/>
            </a:pPr>
            <a:r>
              <a:rPr lang="en-US" sz="2400" dirty="0" smtClean="0"/>
              <a:t>Error rate of </a:t>
            </a:r>
            <a:r>
              <a:rPr lang="en-US" sz="2400" dirty="0" smtClean="0">
                <a:solidFill>
                  <a:srgbClr val="C00000"/>
                </a:solidFill>
              </a:rPr>
              <a:t>good worker </a:t>
            </a:r>
            <a:r>
              <a:rPr lang="en-US" sz="2400" dirty="0" smtClean="0"/>
              <a:t>= </a:t>
            </a:r>
            <a:r>
              <a:rPr lang="en-US" sz="1800" dirty="0" smtClean="0"/>
              <a:t>85% * 20% + 85% * 20% </a:t>
            </a:r>
            <a:r>
              <a:rPr lang="en-US" sz="2400" dirty="0" smtClean="0"/>
              <a:t>= </a:t>
            </a:r>
            <a:r>
              <a:rPr lang="en-US" sz="2400" dirty="0" smtClean="0">
                <a:solidFill>
                  <a:srgbClr val="C00000"/>
                </a:solidFill>
              </a:rPr>
              <a:t>20%</a:t>
            </a:r>
          </a:p>
          <a:p>
            <a:pPr>
              <a:defRPr/>
            </a:pPr>
            <a:endParaRPr lang="en-US" sz="2000" dirty="0" smtClean="0"/>
          </a:p>
          <a:p>
            <a:pPr>
              <a:buFont typeface="Wingdings" pitchFamily="2" charset="2"/>
              <a:buNone/>
              <a:defRPr/>
            </a:pPr>
            <a:r>
              <a:rPr lang="en-US" b="1" dirty="0" smtClean="0">
                <a:solidFill>
                  <a:srgbClr val="C00000"/>
                </a:solidFill>
              </a:rPr>
              <a:t>False negatives</a:t>
            </a:r>
            <a:r>
              <a:rPr lang="en-US" dirty="0" smtClean="0">
                <a:solidFill>
                  <a:srgbClr val="C00000"/>
                </a:solidFill>
              </a:rPr>
              <a:t>: Spam workers pass as legitimate</a:t>
            </a:r>
          </a:p>
          <a:p>
            <a:pPr>
              <a:buFont typeface="Wingdings" pitchFamily="2" charset="2"/>
              <a:buNone/>
              <a:defRPr/>
            </a:pPr>
            <a:endParaRPr lang="en-US" sz="2000" dirty="0" smtClean="0">
              <a:solidFill>
                <a:srgbClr val="FF0000"/>
              </a:solidFill>
            </a:endParaRPr>
          </a:p>
          <a:p>
            <a:pPr>
              <a:buFont typeface="Wingdings" pitchFamily="2" charset="2"/>
              <a:buNone/>
              <a:defRPr/>
            </a:pPr>
            <a:endParaRPr lang="en-US" sz="1400" dirty="0" smtClean="0">
              <a:solidFill>
                <a:schemeClr val="accent1">
                  <a:lumMod val="75000"/>
                </a:schemeClr>
              </a:solidFill>
            </a:endParaRPr>
          </a:p>
          <a:p>
            <a:pPr>
              <a:buFont typeface="Wingdings" pitchFamily="2" charset="2"/>
              <a:buNone/>
              <a:defRPr/>
            </a:pPr>
            <a:endParaRPr lang="en-US" sz="1400" dirty="0" smtClean="0">
              <a:solidFill>
                <a:srgbClr val="FF0000"/>
              </a:solidFill>
            </a:endParaRPr>
          </a:p>
          <a:p>
            <a:pPr>
              <a:buFont typeface="Wingdings" pitchFamily="2" charset="2"/>
              <a:buNone/>
              <a:defRPr/>
            </a:pPr>
            <a:endParaRPr lang="en-US" sz="1400"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755576" y="72008"/>
            <a:ext cx="8388424" cy="1340768"/>
          </a:xfrm>
          <a:solidFill>
            <a:schemeClr val="bg1"/>
          </a:solidFill>
        </p:spPr>
        <p:txBody>
          <a:bodyPr/>
          <a:lstStyle/>
          <a:p>
            <a:r>
              <a:rPr lang="en-US" smtClean="0"/>
              <a:t>Challenge 2: </a:t>
            </a:r>
            <a:br>
              <a:rPr lang="en-US" smtClean="0"/>
            </a:br>
            <a:r>
              <a:rPr lang="en-US" smtClean="0"/>
              <a:t>Humans are biased!</a:t>
            </a:r>
          </a:p>
        </p:txBody>
      </p:sp>
      <p:sp>
        <p:nvSpPr>
          <p:cNvPr id="4" name="AutoShape 32"/>
          <p:cNvSpPr>
            <a:spLocks/>
          </p:cNvSpPr>
          <p:nvPr/>
        </p:nvSpPr>
        <p:spPr bwMode="auto">
          <a:xfrm>
            <a:off x="179512" y="1290639"/>
            <a:ext cx="8554913" cy="1634306"/>
          </a:xfrm>
          <a:prstGeom prst="roundRect">
            <a:avLst>
              <a:gd name="adj" fmla="val 14157"/>
            </a:avLst>
          </a:prstGeom>
          <a:gradFill rotWithShape="0">
            <a:gsLst>
              <a:gs pos="0">
                <a:schemeClr val="bg1"/>
              </a:gs>
              <a:gs pos="100000">
                <a:schemeClr val="accent6">
                  <a:lumMod val="40000"/>
                  <a:lumOff val="6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382588" indent="-382588" eaLnBrk="0" hangingPunct="0">
              <a:spcBef>
                <a:spcPts val="300"/>
              </a:spcBef>
              <a:buClr>
                <a:srgbClr val="E99923"/>
              </a:buClr>
              <a:buSzPct val="100000"/>
              <a:defRPr/>
            </a:pPr>
            <a:r>
              <a:rPr lang="en-US" sz="2000" kern="0" dirty="0">
                <a:solidFill>
                  <a:srgbClr val="464847"/>
                </a:solidFill>
                <a:latin typeface="Helvetica 55 Roman"/>
                <a:sym typeface="Helvetica 55 Roman"/>
              </a:rPr>
              <a:t>Error rates for </a:t>
            </a:r>
            <a:r>
              <a:rPr lang="en-US" sz="2000" b="1" kern="0" dirty="0">
                <a:solidFill>
                  <a:srgbClr val="464847"/>
                </a:solidFill>
                <a:latin typeface="Helvetica 55 Roman"/>
                <a:sym typeface="Helvetica 55 Roman"/>
              </a:rPr>
              <a:t>CEO of </a:t>
            </a:r>
            <a:r>
              <a:rPr lang="en-US" sz="2000" b="1" kern="0" dirty="0" err="1" smtClean="0">
                <a:solidFill>
                  <a:srgbClr val="464847"/>
                </a:solidFill>
                <a:latin typeface="Helvetica 55 Roman"/>
                <a:sym typeface="Helvetica 55 Roman"/>
              </a:rPr>
              <a:t>AdSafe</a:t>
            </a:r>
            <a:endParaRPr lang="en-US" sz="1800" kern="0" dirty="0">
              <a:solidFill>
                <a:srgbClr val="464847"/>
              </a:solidFill>
              <a:latin typeface="Helvetica 55 Roman"/>
              <a:sym typeface="Helvetica 55 Roman"/>
            </a:endParaRPr>
          </a:p>
          <a:p>
            <a:pPr marL="839788" lvl="1" indent="-382588" eaLnBrk="0" hangingPunct="0">
              <a:spcBef>
                <a:spcPts val="300"/>
              </a:spcBef>
              <a:buClr>
                <a:srgbClr val="E99923"/>
              </a:buClr>
              <a:buSzPct val="100000"/>
              <a:defRPr/>
            </a:pPr>
            <a:r>
              <a:rPr lang="en-US" sz="1600" b="1" kern="0" dirty="0">
                <a:solidFill>
                  <a:srgbClr val="464847"/>
                </a:solidFill>
                <a:latin typeface="Helvetica 55 Roman"/>
                <a:sym typeface="Helvetica 55 Roman"/>
              </a:rPr>
              <a:t>P[G</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G]=</a:t>
            </a:r>
            <a:r>
              <a:rPr lang="en-US" sz="1600" b="1" kern="0" dirty="0">
                <a:solidFill>
                  <a:srgbClr val="8FC146">
                    <a:lumMod val="75000"/>
                  </a:srgbClr>
                </a:solidFill>
                <a:latin typeface="Helvetica 55 Roman"/>
                <a:sym typeface="Helvetica 55 Roman"/>
              </a:rPr>
              <a:t>20.0%</a:t>
            </a:r>
            <a:r>
              <a:rPr lang="en-US" sz="1600" b="1" kern="0" dirty="0">
                <a:solidFill>
                  <a:srgbClr val="464847"/>
                </a:solidFill>
                <a:latin typeface="Helvetica 55 Roman"/>
                <a:sym typeface="Helvetica 55 Roman"/>
              </a:rPr>
              <a:t>	P[G</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P]=</a:t>
            </a:r>
            <a:r>
              <a:rPr lang="en-US" sz="1600" b="1" kern="0" dirty="0">
                <a:solidFill>
                  <a:srgbClr val="FF0000"/>
                </a:solidFill>
                <a:latin typeface="Helvetica 55 Roman"/>
                <a:sym typeface="Helvetica 55 Roman"/>
              </a:rPr>
              <a:t>80.0%</a:t>
            </a:r>
            <a:r>
              <a:rPr lang="en-US" sz="1600" kern="0" dirty="0">
                <a:solidFill>
                  <a:srgbClr val="464847"/>
                </a:solidFill>
                <a:latin typeface="Helvetica 55 Roman"/>
                <a:sym typeface="Helvetica 55 Roman"/>
              </a:rPr>
              <a:t>	P[G</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R]=0.0%	P[G</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kern="0" dirty="0">
                <a:solidFill>
                  <a:srgbClr val="464847"/>
                </a:solidFill>
                <a:latin typeface="Helvetica 55 Roman"/>
                <a:sym typeface="Helvetica 55 Roman"/>
              </a:rPr>
              <a:t>P[P</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G]=0.0%	P[P</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P]=</a:t>
            </a:r>
            <a:r>
              <a:rPr lang="en-US" sz="1600" b="1" kern="0" dirty="0">
                <a:solidFill>
                  <a:srgbClr val="8FC146">
                    <a:lumMod val="75000"/>
                  </a:srgbClr>
                </a:solidFill>
                <a:latin typeface="Helvetica 55 Roman"/>
                <a:sym typeface="Helvetica 55 Roman"/>
              </a:rPr>
              <a:t>0.0%</a:t>
            </a:r>
            <a:r>
              <a:rPr lang="en-US" sz="1600" kern="0" dirty="0">
                <a:solidFill>
                  <a:srgbClr val="464847"/>
                </a:solidFill>
                <a:latin typeface="Helvetica 55 Roman"/>
                <a:sym typeface="Helvetica 55 Roman"/>
              </a:rPr>
              <a:t>	</a:t>
            </a:r>
            <a:r>
              <a:rPr lang="en-US" sz="1600" b="1" kern="0" dirty="0">
                <a:solidFill>
                  <a:srgbClr val="464847"/>
                </a:solidFill>
                <a:latin typeface="Helvetica 55 Roman"/>
                <a:sym typeface="Helvetica 55 Roman"/>
              </a:rPr>
              <a:t>P[P</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R]=</a:t>
            </a:r>
            <a:r>
              <a:rPr lang="en-US" sz="1600" b="1" kern="0" dirty="0">
                <a:solidFill>
                  <a:srgbClr val="FF0000"/>
                </a:solidFill>
                <a:latin typeface="Helvetica 55 Roman"/>
                <a:sym typeface="Helvetica 55 Roman"/>
              </a:rPr>
              <a:t>100.0%</a:t>
            </a:r>
            <a:r>
              <a:rPr lang="en-US" sz="1600" kern="0" dirty="0">
                <a:solidFill>
                  <a:srgbClr val="464847"/>
                </a:solidFill>
                <a:latin typeface="Helvetica 55 Roman"/>
                <a:sym typeface="Helvetica 55 Roman"/>
              </a:rPr>
              <a:t>	P[P</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kern="0" dirty="0">
                <a:solidFill>
                  <a:srgbClr val="464847"/>
                </a:solidFill>
                <a:latin typeface="Helvetica 55 Roman"/>
                <a:sym typeface="Helvetica 55 Roman"/>
              </a:rPr>
              <a:t>P[R</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G]=0.0%	P[R</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P]=0.0%	</a:t>
            </a:r>
            <a:r>
              <a:rPr lang="en-US" sz="1600" b="1" kern="0" dirty="0">
                <a:solidFill>
                  <a:srgbClr val="464847"/>
                </a:solidFill>
                <a:latin typeface="Helvetica 55 Roman"/>
                <a:sym typeface="Helvetica 55 Roman"/>
              </a:rPr>
              <a:t>P[R</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R]=</a:t>
            </a:r>
            <a:r>
              <a:rPr lang="en-US" sz="1600" b="1" kern="0" dirty="0">
                <a:solidFill>
                  <a:srgbClr val="8FC146">
                    <a:lumMod val="75000"/>
                  </a:srgbClr>
                </a:solidFill>
                <a:latin typeface="Helvetica 55 Roman"/>
                <a:sym typeface="Helvetica 55 Roman"/>
              </a:rPr>
              <a:t>100.0%</a:t>
            </a:r>
            <a:r>
              <a:rPr lang="en-US" sz="1600" kern="0" dirty="0">
                <a:solidFill>
                  <a:srgbClr val="464847"/>
                </a:solidFill>
                <a:latin typeface="Helvetica 55 Roman"/>
                <a:sym typeface="Helvetica 55 Roman"/>
              </a:rPr>
              <a:t>	P[R</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kern="0" dirty="0">
                <a:solidFill>
                  <a:srgbClr val="464847"/>
                </a:solidFill>
                <a:latin typeface="Helvetica 55 Roman"/>
                <a:sym typeface="Helvetica 55 Roman"/>
              </a:rPr>
              <a:t>P[X</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G]=0.0%	P[X</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P]=0.0%	P[X</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R]=0.0%	</a:t>
            </a:r>
            <a:r>
              <a:rPr lang="en-US" sz="1600" b="1" kern="0" dirty="0">
                <a:solidFill>
                  <a:srgbClr val="464847"/>
                </a:solidFill>
                <a:latin typeface="Helvetica 55 Roman"/>
                <a:sym typeface="Helvetica 55 Roman"/>
              </a:rPr>
              <a:t>P[X</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X]=</a:t>
            </a:r>
            <a:r>
              <a:rPr lang="en-US" sz="1600" b="1" kern="0" dirty="0">
                <a:solidFill>
                  <a:srgbClr val="8FC146">
                    <a:lumMod val="75000"/>
                  </a:srgbClr>
                </a:solidFill>
                <a:latin typeface="Helvetica 55 Roman"/>
                <a:sym typeface="Helvetica 55 Roman"/>
              </a:rPr>
              <a:t>100.0%</a:t>
            </a:r>
          </a:p>
        </p:txBody>
      </p:sp>
      <p:sp>
        <p:nvSpPr>
          <p:cNvPr id="5" name="Rectangle 4"/>
          <p:cNvSpPr/>
          <p:nvPr/>
        </p:nvSpPr>
        <p:spPr>
          <a:xfrm>
            <a:off x="683568" y="3529013"/>
            <a:ext cx="8640960" cy="3508653"/>
          </a:xfrm>
          <a:prstGeom prst="rect">
            <a:avLst/>
          </a:prstGeom>
        </p:spPr>
        <p:txBody>
          <a:bodyPr wrap="square">
            <a:spAutoFit/>
          </a:bodyPr>
          <a:lstStyle/>
          <a:p>
            <a:pPr marL="382588" indent="-382588" eaLnBrk="0" hangingPunct="0">
              <a:spcBef>
                <a:spcPts val="300"/>
              </a:spcBef>
              <a:buClr>
                <a:srgbClr val="E99923"/>
              </a:buClr>
              <a:buSzPct val="100000"/>
              <a:buFont typeface="Wingdings" pitchFamily="2" charset="2"/>
              <a:buChar char="§"/>
              <a:defRPr/>
            </a:pPr>
            <a:r>
              <a:rPr lang="en-US" sz="2400" kern="0" dirty="0" smtClean="0">
                <a:solidFill>
                  <a:srgbClr val="464847"/>
                </a:solidFill>
                <a:latin typeface="Helvetica 55 Roman"/>
                <a:sym typeface="Helvetica 55 Roman"/>
              </a:rPr>
              <a:t>We </a:t>
            </a:r>
            <a:r>
              <a:rPr lang="en-US" sz="2400" kern="0" dirty="0">
                <a:solidFill>
                  <a:srgbClr val="464847"/>
                </a:solidFill>
                <a:latin typeface="Helvetica 55 Roman"/>
                <a:sym typeface="Helvetica 55 Roman"/>
              </a:rPr>
              <a:t>have </a:t>
            </a:r>
            <a:r>
              <a:rPr lang="en-US" sz="2400" kern="0" dirty="0">
                <a:solidFill>
                  <a:srgbClr val="C00000"/>
                </a:solidFill>
                <a:latin typeface="Helvetica 55 Roman"/>
                <a:sym typeface="Helvetica 55 Roman"/>
              </a:rPr>
              <a:t>85% G</a:t>
            </a:r>
            <a:r>
              <a:rPr lang="en-US" sz="2400" kern="0" dirty="0">
                <a:solidFill>
                  <a:srgbClr val="464847"/>
                </a:solidFill>
                <a:latin typeface="Helvetica 55 Roman"/>
                <a:sym typeface="Helvetica 55 Roman"/>
              </a:rPr>
              <a:t> sites, </a:t>
            </a:r>
            <a:r>
              <a:rPr lang="en-US" sz="2400" kern="0" dirty="0">
                <a:solidFill>
                  <a:srgbClr val="C00000"/>
                </a:solidFill>
                <a:latin typeface="Helvetica 55 Roman"/>
                <a:sym typeface="Helvetica 55 Roman"/>
              </a:rPr>
              <a:t>5% P </a:t>
            </a:r>
            <a:r>
              <a:rPr lang="en-US" sz="2400" kern="0" dirty="0">
                <a:solidFill>
                  <a:srgbClr val="464847"/>
                </a:solidFill>
                <a:latin typeface="Helvetica 55 Roman"/>
                <a:sym typeface="Helvetica 55 Roman"/>
              </a:rPr>
              <a:t>sites, </a:t>
            </a:r>
            <a:r>
              <a:rPr lang="en-US" sz="2400" kern="0" dirty="0">
                <a:solidFill>
                  <a:srgbClr val="C00000"/>
                </a:solidFill>
                <a:latin typeface="Helvetica 55 Roman"/>
                <a:sym typeface="Helvetica 55 Roman"/>
              </a:rPr>
              <a:t>5% R </a:t>
            </a:r>
            <a:r>
              <a:rPr lang="en-US" sz="2400" kern="0" dirty="0">
                <a:solidFill>
                  <a:srgbClr val="464847"/>
                </a:solidFill>
                <a:latin typeface="Helvetica 55 Roman"/>
                <a:sym typeface="Helvetica 55 Roman"/>
              </a:rPr>
              <a:t>sites, </a:t>
            </a:r>
            <a:r>
              <a:rPr lang="en-US" sz="2400" kern="0" dirty="0">
                <a:solidFill>
                  <a:srgbClr val="C00000"/>
                </a:solidFill>
                <a:latin typeface="Helvetica 55 Roman"/>
                <a:sym typeface="Helvetica 55 Roman"/>
              </a:rPr>
              <a:t>5% X </a:t>
            </a:r>
            <a:r>
              <a:rPr lang="en-US" sz="2400" kern="0" dirty="0">
                <a:solidFill>
                  <a:srgbClr val="464847"/>
                </a:solidFill>
                <a:latin typeface="Helvetica 55 Roman"/>
                <a:sym typeface="Helvetica 55 Roman"/>
              </a:rPr>
              <a:t>sites</a:t>
            </a:r>
          </a:p>
          <a:p>
            <a:pPr marL="382588" indent="-382588" eaLnBrk="0" hangingPunct="0">
              <a:spcBef>
                <a:spcPts val="300"/>
              </a:spcBef>
              <a:buClr>
                <a:srgbClr val="E99923"/>
              </a:buClr>
              <a:buSzPct val="100000"/>
              <a:buFont typeface="Wingdings" pitchFamily="2" charset="2"/>
              <a:buChar char="§"/>
              <a:defRPr/>
            </a:pPr>
            <a:endParaRPr lang="en-US" sz="2400" kern="0" dirty="0">
              <a:solidFill>
                <a:srgbClr val="464847"/>
              </a:solidFill>
              <a:latin typeface="Helvetica 55 Roman"/>
              <a:sym typeface="Helvetica 55 Roman"/>
            </a:endParaRPr>
          </a:p>
          <a:p>
            <a:pPr marL="382588" indent="-382588" eaLnBrk="0" hangingPunct="0">
              <a:spcBef>
                <a:spcPts val="300"/>
              </a:spcBef>
              <a:buClr>
                <a:srgbClr val="E99923"/>
              </a:buClr>
              <a:buSzPct val="100000"/>
              <a:buFont typeface="Wingdings" pitchFamily="2" charset="2"/>
              <a:buChar char="§"/>
              <a:defRPr/>
            </a:pPr>
            <a:r>
              <a:rPr lang="en-US" sz="2400" kern="0" dirty="0" smtClean="0">
                <a:solidFill>
                  <a:srgbClr val="464847"/>
                </a:solidFill>
                <a:latin typeface="Helvetica 55 Roman"/>
                <a:sym typeface="Helvetica 55 Roman"/>
              </a:rPr>
              <a:t>Error rate </a:t>
            </a:r>
            <a:r>
              <a:rPr lang="en-US" sz="2400" kern="0" dirty="0">
                <a:solidFill>
                  <a:srgbClr val="464847"/>
                </a:solidFill>
                <a:latin typeface="Helvetica 55 Roman"/>
                <a:sym typeface="Helvetica 55 Roman"/>
              </a:rPr>
              <a:t>of </a:t>
            </a:r>
            <a:r>
              <a:rPr lang="en-US" sz="2400" kern="0" dirty="0">
                <a:solidFill>
                  <a:srgbClr val="C00000"/>
                </a:solidFill>
                <a:latin typeface="Helvetica 55 Roman"/>
                <a:sym typeface="Helvetica 55 Roman"/>
              </a:rPr>
              <a:t>spammer</a:t>
            </a:r>
            <a:r>
              <a:rPr lang="en-US" sz="2400" kern="0" dirty="0">
                <a:solidFill>
                  <a:srgbClr val="464847"/>
                </a:solidFill>
                <a:latin typeface="Helvetica 55 Roman"/>
                <a:sym typeface="Helvetica 55 Roman"/>
              </a:rPr>
              <a:t> (all </a:t>
            </a:r>
            <a:r>
              <a:rPr lang="en-US" sz="2400" kern="0" dirty="0" smtClean="0">
                <a:solidFill>
                  <a:srgbClr val="464847"/>
                </a:solidFill>
                <a:latin typeface="Helvetica 55 Roman"/>
                <a:sym typeface="Helvetica 55 Roman"/>
              </a:rPr>
              <a:t>G</a:t>
            </a:r>
            <a:r>
              <a:rPr lang="en-US" sz="2400" kern="0" dirty="0">
                <a:solidFill>
                  <a:srgbClr val="464847"/>
                </a:solidFill>
                <a:latin typeface="Helvetica 55 Roman"/>
                <a:sym typeface="Helvetica 55 Roman"/>
              </a:rPr>
              <a:t>) = </a:t>
            </a:r>
            <a:r>
              <a:rPr lang="en-US" kern="0" dirty="0">
                <a:solidFill>
                  <a:srgbClr val="464847"/>
                </a:solidFill>
                <a:latin typeface="Helvetica 55 Roman"/>
                <a:sym typeface="Helvetica 55 Roman"/>
              </a:rPr>
              <a:t>0% * 85% + 100% * 15% </a:t>
            </a:r>
            <a:r>
              <a:rPr lang="en-US" sz="2400" kern="0" dirty="0">
                <a:solidFill>
                  <a:srgbClr val="464847"/>
                </a:solidFill>
                <a:latin typeface="Helvetica 55 Roman"/>
                <a:sym typeface="Helvetica 55 Roman"/>
              </a:rPr>
              <a:t>= </a:t>
            </a:r>
            <a:r>
              <a:rPr lang="en-US" sz="2400" kern="0" dirty="0">
                <a:solidFill>
                  <a:srgbClr val="C00000"/>
                </a:solidFill>
                <a:latin typeface="Helvetica 55 Roman"/>
                <a:sym typeface="Helvetica 55 Roman"/>
              </a:rPr>
              <a:t>15%</a:t>
            </a:r>
          </a:p>
          <a:p>
            <a:pPr marL="382588" indent="-382588" eaLnBrk="0" hangingPunct="0">
              <a:spcBef>
                <a:spcPts val="300"/>
              </a:spcBef>
              <a:buClr>
                <a:srgbClr val="E99923"/>
              </a:buClr>
              <a:buSzPct val="100000"/>
              <a:buFont typeface="Wingdings" pitchFamily="2" charset="2"/>
              <a:buChar char="§"/>
              <a:defRPr/>
            </a:pPr>
            <a:r>
              <a:rPr lang="en-US" sz="2400" kern="0" dirty="0">
                <a:solidFill>
                  <a:srgbClr val="464847"/>
                </a:solidFill>
                <a:latin typeface="Helvetica 55 Roman"/>
                <a:sym typeface="Helvetica 55 Roman"/>
              </a:rPr>
              <a:t>Error rate of </a:t>
            </a:r>
            <a:r>
              <a:rPr lang="en-US" sz="2400" kern="0" dirty="0">
                <a:solidFill>
                  <a:srgbClr val="C00000"/>
                </a:solidFill>
                <a:latin typeface="Helvetica 55 Roman"/>
                <a:sym typeface="Helvetica 55 Roman"/>
              </a:rPr>
              <a:t>biased worker </a:t>
            </a:r>
            <a:r>
              <a:rPr lang="en-US" sz="2400" kern="0" dirty="0">
                <a:solidFill>
                  <a:srgbClr val="464847"/>
                </a:solidFill>
                <a:latin typeface="Helvetica 55 Roman"/>
                <a:sym typeface="Helvetica 55 Roman"/>
              </a:rPr>
              <a:t>= </a:t>
            </a:r>
            <a:r>
              <a:rPr lang="en-US" kern="0" dirty="0">
                <a:solidFill>
                  <a:srgbClr val="464847"/>
                </a:solidFill>
                <a:latin typeface="Helvetica 55 Roman"/>
                <a:sym typeface="Helvetica 55 Roman"/>
              </a:rPr>
              <a:t>80% * 85% + 100% * 5% </a:t>
            </a:r>
            <a:r>
              <a:rPr lang="en-US" sz="2400" kern="0" dirty="0">
                <a:solidFill>
                  <a:srgbClr val="464847"/>
                </a:solidFill>
                <a:latin typeface="Helvetica 55 Roman"/>
                <a:sym typeface="Helvetica 55 Roman"/>
              </a:rPr>
              <a:t>= </a:t>
            </a:r>
            <a:r>
              <a:rPr lang="en-US" sz="2400" kern="0" dirty="0">
                <a:solidFill>
                  <a:srgbClr val="C00000"/>
                </a:solidFill>
                <a:latin typeface="Helvetica 55 Roman"/>
                <a:sym typeface="Helvetica 55 Roman"/>
              </a:rPr>
              <a:t>73%</a:t>
            </a:r>
          </a:p>
          <a:p>
            <a:pPr marL="382588" indent="-382588" eaLnBrk="0" hangingPunct="0">
              <a:spcBef>
                <a:spcPts val="300"/>
              </a:spcBef>
              <a:buClr>
                <a:srgbClr val="E99923"/>
              </a:buClr>
              <a:buSzPct val="100000"/>
              <a:buFont typeface="Wingdings" pitchFamily="2" charset="2"/>
              <a:buChar char="§"/>
              <a:defRPr/>
            </a:pPr>
            <a:endParaRPr lang="en-US" sz="2000" b="1" kern="0" dirty="0">
              <a:solidFill>
                <a:srgbClr val="C00000"/>
              </a:solidFill>
              <a:latin typeface="Helvetica 55 Roman"/>
              <a:sym typeface="Helvetica 55 Roman"/>
            </a:endParaRPr>
          </a:p>
          <a:p>
            <a:pPr marL="382588" indent="-382588" eaLnBrk="0" hangingPunct="0">
              <a:spcBef>
                <a:spcPts val="300"/>
              </a:spcBef>
              <a:buClr>
                <a:srgbClr val="E99923"/>
              </a:buClr>
              <a:buSzPct val="100000"/>
              <a:defRPr/>
            </a:pPr>
            <a:endParaRPr lang="en-US" sz="2300" b="1" kern="0" dirty="0" smtClean="0">
              <a:solidFill>
                <a:srgbClr val="C00000"/>
              </a:solidFill>
              <a:latin typeface="Helvetica 55 Roman"/>
              <a:sym typeface="Helvetica 55 Roman"/>
            </a:endParaRPr>
          </a:p>
          <a:p>
            <a:pPr marL="382588" indent="-382588" eaLnBrk="0" hangingPunct="0">
              <a:spcBef>
                <a:spcPts val="300"/>
              </a:spcBef>
              <a:buClr>
                <a:srgbClr val="E99923"/>
              </a:buClr>
              <a:buSzPct val="100000"/>
              <a:defRPr/>
            </a:pPr>
            <a:r>
              <a:rPr lang="en-US" sz="2300" b="1" kern="0" dirty="0" smtClean="0">
                <a:solidFill>
                  <a:srgbClr val="C00000"/>
                </a:solidFill>
                <a:latin typeface="Helvetica 55 Roman"/>
                <a:sym typeface="Helvetica 55 Roman"/>
              </a:rPr>
              <a:t>False </a:t>
            </a:r>
            <a:r>
              <a:rPr lang="en-US" sz="2300" b="1" kern="0" dirty="0">
                <a:solidFill>
                  <a:srgbClr val="C00000"/>
                </a:solidFill>
                <a:latin typeface="Helvetica 55 Roman"/>
                <a:sym typeface="Helvetica 55 Roman"/>
              </a:rPr>
              <a:t>positives: Legitimate workers appear to be </a:t>
            </a:r>
            <a:r>
              <a:rPr lang="en-US" sz="2300" b="1" kern="0" dirty="0" smtClean="0">
                <a:solidFill>
                  <a:srgbClr val="C00000"/>
                </a:solidFill>
                <a:latin typeface="Helvetica 55 Roman"/>
                <a:sym typeface="Helvetica 55 Roman"/>
              </a:rPr>
              <a:t>spammers</a:t>
            </a:r>
          </a:p>
          <a:p>
            <a:pPr marL="382588" indent="-382588" algn="ctr" eaLnBrk="0" hangingPunct="0">
              <a:spcBef>
                <a:spcPts val="300"/>
              </a:spcBef>
              <a:buClr>
                <a:srgbClr val="E99923"/>
              </a:buClr>
              <a:buSzPct val="100000"/>
              <a:defRPr/>
            </a:pPr>
            <a:r>
              <a:rPr lang="en-US" sz="2000" kern="0" dirty="0" smtClean="0">
                <a:solidFill>
                  <a:srgbClr val="C00000"/>
                </a:solidFill>
                <a:latin typeface="Helvetica 55 Roman"/>
                <a:sym typeface="Helvetica 55 Roman"/>
              </a:rPr>
              <a:t>(important note: bias is not just a matter of “ordered” classes)</a:t>
            </a:r>
            <a:endParaRPr lang="en-US" sz="2000" kern="0" dirty="0">
              <a:solidFill>
                <a:srgbClr val="C00000"/>
              </a:solidFill>
              <a:latin typeface="Helvetica 55 Roman"/>
              <a:sym typeface="Helvetica 55 Roman"/>
            </a:endParaRPr>
          </a:p>
          <a:p>
            <a:pPr marL="382588" indent="-382588" eaLnBrk="0" hangingPunct="0">
              <a:spcBef>
                <a:spcPts val="300"/>
              </a:spcBef>
              <a:buClr>
                <a:srgbClr val="E99923"/>
              </a:buClr>
              <a:buSzPct val="100000"/>
              <a:defRPr/>
            </a:pPr>
            <a:endParaRPr lang="en-US" sz="2000" b="1" kern="0" dirty="0">
              <a:solidFill>
                <a:srgbClr val="C00000"/>
              </a:solidFill>
              <a:latin typeface="Helvetica 55 Roman"/>
              <a:sym typeface="Helvetica 55 Roman"/>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755576" y="144016"/>
            <a:ext cx="8136904" cy="1340768"/>
          </a:xfrm>
          <a:solidFill>
            <a:schemeClr val="bg1"/>
          </a:solidFill>
        </p:spPr>
        <p:txBody>
          <a:bodyPr/>
          <a:lstStyle/>
          <a:p>
            <a:r>
              <a:rPr lang="en-US" smtClean="0"/>
              <a:t>Solution: Reverse errors first, compute error rate afterwards</a:t>
            </a:r>
          </a:p>
        </p:txBody>
      </p:sp>
      <p:sp>
        <p:nvSpPr>
          <p:cNvPr id="3" name="Content Placeholder 2"/>
          <p:cNvSpPr>
            <a:spLocks noGrp="1"/>
          </p:cNvSpPr>
          <p:nvPr>
            <p:ph idx="1"/>
          </p:nvPr>
        </p:nvSpPr>
        <p:spPr>
          <a:xfrm>
            <a:off x="1155699" y="3402484"/>
            <a:ext cx="8024813" cy="2768600"/>
          </a:xfrm>
        </p:spPr>
        <p:txBody>
          <a:bodyPr/>
          <a:lstStyle/>
          <a:p>
            <a:pPr>
              <a:defRPr/>
            </a:pPr>
            <a:r>
              <a:rPr lang="en-US" sz="2000" smtClean="0"/>
              <a:t>When biased worker says G, it is </a:t>
            </a:r>
            <a:r>
              <a:rPr lang="en-US" sz="2000" b="1" smtClean="0"/>
              <a:t>100% G</a:t>
            </a:r>
          </a:p>
          <a:p>
            <a:pPr>
              <a:defRPr/>
            </a:pPr>
            <a:r>
              <a:rPr lang="en-US" sz="2000" smtClean="0"/>
              <a:t>When biased worker says P, it is </a:t>
            </a:r>
            <a:r>
              <a:rPr lang="en-US" sz="2000" b="1" smtClean="0"/>
              <a:t>100% G</a:t>
            </a:r>
          </a:p>
          <a:p>
            <a:pPr>
              <a:defRPr/>
            </a:pPr>
            <a:r>
              <a:rPr lang="en-US" sz="2000" smtClean="0"/>
              <a:t>When biased worker says R, it is </a:t>
            </a:r>
            <a:r>
              <a:rPr lang="en-US" sz="2000" b="1" smtClean="0"/>
              <a:t>50% P, 50% R</a:t>
            </a:r>
          </a:p>
          <a:p>
            <a:pPr>
              <a:defRPr/>
            </a:pPr>
            <a:r>
              <a:rPr lang="en-US" sz="2000" smtClean="0"/>
              <a:t>When biased worker says X, it is </a:t>
            </a:r>
            <a:r>
              <a:rPr lang="en-US" sz="2000" b="1" smtClean="0"/>
              <a:t>100% X</a:t>
            </a:r>
          </a:p>
          <a:p>
            <a:pPr>
              <a:buFont typeface="Wingdings" pitchFamily="2" charset="2"/>
              <a:buNone/>
              <a:defRPr/>
            </a:pPr>
            <a:endParaRPr lang="en-US" sz="2000" b="1" smtClean="0"/>
          </a:p>
          <a:p>
            <a:pPr>
              <a:buFont typeface="Wingdings" pitchFamily="2" charset="2"/>
              <a:buNone/>
              <a:defRPr/>
            </a:pPr>
            <a:r>
              <a:rPr lang="en-US" sz="2000" b="1" smtClean="0"/>
              <a:t>Small ambiguity for “R-rated” votes but other than that, fine!</a:t>
            </a:r>
          </a:p>
          <a:p>
            <a:pPr>
              <a:buFont typeface="Wingdings" pitchFamily="2" charset="2"/>
              <a:buNone/>
              <a:defRPr/>
            </a:pPr>
            <a:endParaRPr lang="en-US" sz="2000" b="1" smtClean="0">
              <a:solidFill>
                <a:srgbClr val="FF0000"/>
              </a:solidFill>
            </a:endParaRPr>
          </a:p>
          <a:p>
            <a:pPr>
              <a:buFont typeface="Wingdings" pitchFamily="2" charset="2"/>
              <a:buNone/>
              <a:defRPr/>
            </a:pPr>
            <a:endParaRPr lang="en-US" sz="1400" b="1" smtClean="0">
              <a:solidFill>
                <a:srgbClr val="FF0000"/>
              </a:solidFill>
            </a:endParaRPr>
          </a:p>
          <a:p>
            <a:pPr>
              <a:buFont typeface="Wingdings" pitchFamily="2" charset="2"/>
              <a:buNone/>
              <a:defRPr/>
            </a:pPr>
            <a:endParaRPr lang="en-US" sz="1400" b="1">
              <a:solidFill>
                <a:srgbClr val="FF0000"/>
              </a:solidFill>
            </a:endParaRPr>
          </a:p>
        </p:txBody>
      </p:sp>
      <p:sp>
        <p:nvSpPr>
          <p:cNvPr id="6" name="AutoShape 32"/>
          <p:cNvSpPr>
            <a:spLocks/>
          </p:cNvSpPr>
          <p:nvPr/>
        </p:nvSpPr>
        <p:spPr bwMode="auto">
          <a:xfrm>
            <a:off x="179512" y="1484784"/>
            <a:ext cx="8505825" cy="1536700"/>
          </a:xfrm>
          <a:prstGeom prst="roundRect">
            <a:avLst>
              <a:gd name="adj" fmla="val 14157"/>
            </a:avLst>
          </a:prstGeom>
          <a:gradFill rotWithShape="0">
            <a:gsLst>
              <a:gs pos="0">
                <a:schemeClr val="bg1"/>
              </a:gs>
              <a:gs pos="100000">
                <a:schemeClr val="accent6">
                  <a:lumMod val="40000"/>
                  <a:lumOff val="6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382588" indent="-382588" eaLnBrk="0" hangingPunct="0">
              <a:spcBef>
                <a:spcPts val="300"/>
              </a:spcBef>
              <a:buClr>
                <a:srgbClr val="E99923"/>
              </a:buClr>
              <a:buSzPct val="100000"/>
              <a:defRPr/>
            </a:pPr>
            <a:r>
              <a:rPr lang="en-US" sz="1800" kern="0" dirty="0">
                <a:solidFill>
                  <a:srgbClr val="464847"/>
                </a:solidFill>
                <a:latin typeface="Helvetica 55 Roman"/>
                <a:sym typeface="Helvetica 55 Roman"/>
              </a:rPr>
              <a:t>Error Rates for </a:t>
            </a:r>
            <a:r>
              <a:rPr lang="en-US" sz="1800" kern="0" dirty="0" smtClean="0">
                <a:solidFill>
                  <a:srgbClr val="464847"/>
                </a:solidFill>
                <a:latin typeface="Helvetica 55 Roman"/>
                <a:sym typeface="Helvetica 55 Roman"/>
              </a:rPr>
              <a:t>CEO of </a:t>
            </a:r>
            <a:r>
              <a:rPr lang="en-US" sz="1800" kern="0" dirty="0" err="1" smtClean="0">
                <a:solidFill>
                  <a:srgbClr val="464847"/>
                </a:solidFill>
                <a:latin typeface="Helvetica 55 Roman"/>
                <a:sym typeface="Helvetica 55 Roman"/>
              </a:rPr>
              <a:t>AdSafe</a:t>
            </a:r>
            <a:endParaRPr lang="en-US" sz="1800" kern="0" dirty="0">
              <a:solidFill>
                <a:srgbClr val="464847"/>
              </a:solidFill>
              <a:latin typeface="Helvetica 55 Roman"/>
              <a:sym typeface="Helvetica 55 Roman"/>
            </a:endParaRPr>
          </a:p>
          <a:p>
            <a:pPr marL="839788" lvl="1" indent="-382588" eaLnBrk="0" hangingPunct="0">
              <a:spcBef>
                <a:spcPts val="300"/>
              </a:spcBef>
              <a:buClr>
                <a:srgbClr val="E99923"/>
              </a:buClr>
              <a:buSzPct val="100000"/>
              <a:defRPr/>
            </a:pPr>
            <a:r>
              <a:rPr lang="en-US" sz="1600" b="1" kern="0" dirty="0">
                <a:solidFill>
                  <a:srgbClr val="464847"/>
                </a:solidFill>
                <a:latin typeface="Helvetica 55 Roman"/>
                <a:sym typeface="Helvetica 55 Roman"/>
              </a:rPr>
              <a:t>P[G</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G]=</a:t>
            </a:r>
            <a:r>
              <a:rPr lang="en-US" sz="1600" b="1" kern="0" dirty="0">
                <a:solidFill>
                  <a:srgbClr val="8FC146">
                    <a:lumMod val="75000"/>
                  </a:srgbClr>
                </a:solidFill>
                <a:latin typeface="Helvetica 55 Roman"/>
                <a:sym typeface="Helvetica 55 Roman"/>
              </a:rPr>
              <a:t>20.0%</a:t>
            </a:r>
            <a:r>
              <a:rPr lang="en-US" sz="1600" b="1" kern="0" dirty="0">
                <a:solidFill>
                  <a:srgbClr val="464847"/>
                </a:solidFill>
                <a:latin typeface="Helvetica 55 Roman"/>
                <a:sym typeface="Helvetica 55 Roman"/>
              </a:rPr>
              <a:t>	P[G</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P]=</a:t>
            </a:r>
            <a:r>
              <a:rPr lang="en-US" sz="1600" b="1" kern="0" dirty="0">
                <a:solidFill>
                  <a:srgbClr val="FF0000"/>
                </a:solidFill>
                <a:latin typeface="Helvetica 55 Roman"/>
                <a:sym typeface="Helvetica 55 Roman"/>
              </a:rPr>
              <a:t>80.0%</a:t>
            </a:r>
            <a:r>
              <a:rPr lang="en-US" sz="1600" kern="0" dirty="0">
                <a:solidFill>
                  <a:srgbClr val="464847"/>
                </a:solidFill>
                <a:latin typeface="Helvetica 55 Roman"/>
                <a:sym typeface="Helvetica 55 Roman"/>
              </a:rPr>
              <a:t>	P[G</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R]=0.0%	P[G</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kern="0" dirty="0">
                <a:solidFill>
                  <a:srgbClr val="464847"/>
                </a:solidFill>
                <a:latin typeface="Helvetica 55 Roman"/>
                <a:sym typeface="Helvetica 55 Roman"/>
              </a:rPr>
              <a:t>P[P</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G]=0.0%	P[P</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P]=</a:t>
            </a:r>
            <a:r>
              <a:rPr lang="en-US" sz="1600" b="1" kern="0" dirty="0">
                <a:solidFill>
                  <a:srgbClr val="8FC146">
                    <a:lumMod val="75000"/>
                  </a:srgbClr>
                </a:solidFill>
                <a:latin typeface="Helvetica 55 Roman"/>
                <a:sym typeface="Helvetica 55 Roman"/>
              </a:rPr>
              <a:t>0.0%</a:t>
            </a:r>
            <a:r>
              <a:rPr lang="en-US" sz="1600" kern="0" dirty="0">
                <a:solidFill>
                  <a:srgbClr val="464847"/>
                </a:solidFill>
                <a:latin typeface="Helvetica 55 Roman"/>
                <a:sym typeface="Helvetica 55 Roman"/>
              </a:rPr>
              <a:t>	</a:t>
            </a:r>
            <a:r>
              <a:rPr lang="en-US" sz="1600" b="1" kern="0" dirty="0">
                <a:solidFill>
                  <a:srgbClr val="464847"/>
                </a:solidFill>
                <a:latin typeface="Helvetica 55 Roman"/>
                <a:sym typeface="Helvetica 55 Roman"/>
              </a:rPr>
              <a:t>P[P</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R]=</a:t>
            </a:r>
            <a:r>
              <a:rPr lang="en-US" sz="1600" b="1" kern="0" dirty="0">
                <a:solidFill>
                  <a:srgbClr val="FF0000"/>
                </a:solidFill>
                <a:latin typeface="Helvetica 55 Roman"/>
                <a:sym typeface="Helvetica 55 Roman"/>
              </a:rPr>
              <a:t>100.0%</a:t>
            </a:r>
            <a:r>
              <a:rPr lang="en-US" sz="1600" kern="0" dirty="0">
                <a:solidFill>
                  <a:srgbClr val="464847"/>
                </a:solidFill>
                <a:latin typeface="Helvetica 55 Roman"/>
                <a:sym typeface="Helvetica 55 Roman"/>
              </a:rPr>
              <a:t>	P[P</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kern="0" dirty="0">
                <a:solidFill>
                  <a:srgbClr val="464847"/>
                </a:solidFill>
                <a:latin typeface="Helvetica 55 Roman"/>
                <a:sym typeface="Helvetica 55 Roman"/>
              </a:rPr>
              <a:t>P[R</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G]=0.0%	P[R</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P]=0.0%	</a:t>
            </a:r>
            <a:r>
              <a:rPr lang="en-US" sz="1600" b="1" kern="0" dirty="0">
                <a:solidFill>
                  <a:srgbClr val="464847"/>
                </a:solidFill>
                <a:latin typeface="Helvetica 55 Roman"/>
                <a:sym typeface="Helvetica 55 Roman"/>
              </a:rPr>
              <a:t>P[R</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R]=</a:t>
            </a:r>
            <a:r>
              <a:rPr lang="en-US" sz="1600" b="1" kern="0" dirty="0">
                <a:solidFill>
                  <a:srgbClr val="8FC146">
                    <a:lumMod val="75000"/>
                  </a:srgbClr>
                </a:solidFill>
                <a:latin typeface="Helvetica 55 Roman"/>
                <a:sym typeface="Helvetica 55 Roman"/>
              </a:rPr>
              <a:t>100.0%</a:t>
            </a:r>
            <a:r>
              <a:rPr lang="en-US" sz="1600" kern="0" dirty="0">
                <a:solidFill>
                  <a:srgbClr val="464847"/>
                </a:solidFill>
                <a:latin typeface="Helvetica 55 Roman"/>
                <a:sym typeface="Helvetica 55 Roman"/>
              </a:rPr>
              <a:t>	P[R</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kern="0" dirty="0">
                <a:solidFill>
                  <a:srgbClr val="464847"/>
                </a:solidFill>
                <a:latin typeface="Helvetica 55 Roman"/>
                <a:sym typeface="Helvetica 55 Roman"/>
              </a:rPr>
              <a:t>P[X</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G]=0.0%	P[X</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P]=0.0%	P[X</a:t>
            </a:r>
            <a:r>
              <a:rPr lang="en-US" sz="1600" b="1" kern="0" dirty="0">
                <a:solidFill>
                  <a:srgbClr val="464847"/>
                </a:solidFill>
                <a:latin typeface="Times New Roman"/>
                <a:cs typeface="Times New Roman"/>
                <a:sym typeface="Helvetica 55 Roman"/>
              </a:rPr>
              <a:t> → </a:t>
            </a:r>
            <a:r>
              <a:rPr lang="en-US" sz="1600" kern="0" dirty="0">
                <a:solidFill>
                  <a:srgbClr val="464847"/>
                </a:solidFill>
                <a:latin typeface="Helvetica 55 Roman"/>
                <a:sym typeface="Helvetica 55 Roman"/>
              </a:rPr>
              <a:t>R]=0.0%	</a:t>
            </a:r>
            <a:r>
              <a:rPr lang="en-US" sz="1600" b="1" kern="0" dirty="0">
                <a:solidFill>
                  <a:srgbClr val="464847"/>
                </a:solidFill>
                <a:latin typeface="Helvetica 55 Roman"/>
                <a:sym typeface="Helvetica 55 Roman"/>
              </a:rPr>
              <a:t>P[X</a:t>
            </a:r>
            <a:r>
              <a:rPr lang="en-US" sz="1600" b="1" kern="0" dirty="0">
                <a:solidFill>
                  <a:srgbClr val="464847"/>
                </a:solidFill>
                <a:latin typeface="Times New Roman"/>
                <a:cs typeface="Times New Roman"/>
                <a:sym typeface="Helvetica 55 Roman"/>
              </a:rPr>
              <a:t> → </a:t>
            </a:r>
            <a:r>
              <a:rPr lang="en-US" sz="1600" b="1" kern="0" dirty="0">
                <a:solidFill>
                  <a:srgbClr val="464847"/>
                </a:solidFill>
                <a:latin typeface="Helvetica 55 Roman"/>
                <a:sym typeface="Helvetica 55 Roman"/>
              </a:rPr>
              <a:t>X]=</a:t>
            </a:r>
            <a:r>
              <a:rPr lang="en-US" sz="1600" b="1" kern="0" dirty="0">
                <a:solidFill>
                  <a:srgbClr val="8FC146">
                    <a:lumMod val="75000"/>
                  </a:srgbClr>
                </a:solidFill>
                <a:latin typeface="Helvetica 55 Roman"/>
                <a:sym typeface="Helvetica 55 Roman"/>
              </a:rPr>
              <a:t>100.0%</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75" y="3849712"/>
            <a:ext cx="8024813" cy="2387600"/>
          </a:xfrm>
        </p:spPr>
        <p:txBody>
          <a:bodyPr/>
          <a:lstStyle/>
          <a:p>
            <a:pPr>
              <a:defRPr/>
            </a:pPr>
            <a:r>
              <a:rPr lang="en-US" sz="2000" smtClean="0"/>
              <a:t>When spammer says G, it is </a:t>
            </a:r>
            <a:r>
              <a:rPr lang="en-US" sz="2000" b="1" smtClean="0"/>
              <a:t>25% G, 25% P, 25% R, 25% X</a:t>
            </a:r>
          </a:p>
          <a:p>
            <a:pPr>
              <a:defRPr/>
            </a:pPr>
            <a:r>
              <a:rPr lang="en-US" sz="2000" smtClean="0">
                <a:solidFill>
                  <a:schemeClr val="bg1">
                    <a:lumMod val="75000"/>
                  </a:schemeClr>
                </a:solidFill>
              </a:rPr>
              <a:t>When spammer says P, it is </a:t>
            </a:r>
            <a:r>
              <a:rPr lang="en-US" sz="2000" b="1" smtClean="0">
                <a:solidFill>
                  <a:schemeClr val="bg1">
                    <a:lumMod val="75000"/>
                  </a:schemeClr>
                </a:solidFill>
              </a:rPr>
              <a:t>25% G, 25% P, 25% R, 25% X</a:t>
            </a:r>
          </a:p>
          <a:p>
            <a:pPr>
              <a:defRPr/>
            </a:pPr>
            <a:r>
              <a:rPr lang="en-US" sz="2000" smtClean="0">
                <a:solidFill>
                  <a:schemeClr val="bg1">
                    <a:lumMod val="75000"/>
                  </a:schemeClr>
                </a:solidFill>
              </a:rPr>
              <a:t>When spammer says R, it is </a:t>
            </a:r>
            <a:r>
              <a:rPr lang="en-US" sz="2000" b="1" smtClean="0">
                <a:solidFill>
                  <a:schemeClr val="bg1">
                    <a:lumMod val="75000"/>
                  </a:schemeClr>
                </a:solidFill>
              </a:rPr>
              <a:t>25% G, 25% P, 25% R, 25% X</a:t>
            </a:r>
          </a:p>
          <a:p>
            <a:pPr>
              <a:defRPr/>
            </a:pPr>
            <a:r>
              <a:rPr lang="en-US" sz="2000" smtClean="0">
                <a:solidFill>
                  <a:schemeClr val="bg1">
                    <a:lumMod val="75000"/>
                  </a:schemeClr>
                </a:solidFill>
              </a:rPr>
              <a:t>When spammer says X, it is </a:t>
            </a:r>
            <a:r>
              <a:rPr lang="en-US" sz="2000" b="1" smtClean="0">
                <a:solidFill>
                  <a:schemeClr val="bg1">
                    <a:lumMod val="75000"/>
                  </a:schemeClr>
                </a:solidFill>
              </a:rPr>
              <a:t>25% G, 25% P, 25% R, 25% X</a:t>
            </a:r>
          </a:p>
          <a:p>
            <a:pPr>
              <a:buFont typeface="Wingdings" pitchFamily="2" charset="2"/>
              <a:buNone/>
              <a:defRPr/>
            </a:pPr>
            <a:r>
              <a:rPr lang="en-US" sz="1600" smtClean="0"/>
              <a:t>[note: assume equal priors]</a:t>
            </a:r>
          </a:p>
          <a:p>
            <a:pPr>
              <a:defRPr/>
            </a:pPr>
            <a:endParaRPr lang="en-US" sz="2000" b="1" smtClean="0"/>
          </a:p>
          <a:p>
            <a:pPr>
              <a:buFont typeface="Wingdings" pitchFamily="2" charset="2"/>
              <a:buNone/>
              <a:defRPr/>
            </a:pPr>
            <a:r>
              <a:rPr lang="en-US" sz="2000" b="1" smtClean="0"/>
              <a:t>The results are highly ambiguous. No information provided!</a:t>
            </a:r>
          </a:p>
          <a:p>
            <a:pPr>
              <a:buFont typeface="Wingdings" pitchFamily="2" charset="2"/>
              <a:buNone/>
              <a:defRPr/>
            </a:pPr>
            <a:endParaRPr lang="en-US" sz="2000" b="1" smtClean="0">
              <a:solidFill>
                <a:srgbClr val="FF0000"/>
              </a:solidFill>
            </a:endParaRPr>
          </a:p>
          <a:p>
            <a:pPr>
              <a:buFont typeface="Wingdings" pitchFamily="2" charset="2"/>
              <a:buNone/>
              <a:defRPr/>
            </a:pPr>
            <a:endParaRPr lang="en-US" sz="1400" b="1" smtClean="0">
              <a:solidFill>
                <a:schemeClr val="accent1">
                  <a:lumMod val="75000"/>
                </a:schemeClr>
              </a:solidFill>
            </a:endParaRPr>
          </a:p>
          <a:p>
            <a:pPr>
              <a:buFont typeface="Wingdings" pitchFamily="2" charset="2"/>
              <a:buNone/>
              <a:defRPr/>
            </a:pPr>
            <a:endParaRPr lang="en-US" sz="1400" b="1" smtClean="0">
              <a:solidFill>
                <a:srgbClr val="FF0000"/>
              </a:solidFill>
            </a:endParaRPr>
          </a:p>
          <a:p>
            <a:pPr>
              <a:buFont typeface="Wingdings" pitchFamily="2" charset="2"/>
              <a:buNone/>
              <a:defRPr/>
            </a:pPr>
            <a:endParaRPr lang="en-US" sz="1400" b="1">
              <a:solidFill>
                <a:srgbClr val="FF0000"/>
              </a:solidFill>
            </a:endParaRPr>
          </a:p>
        </p:txBody>
      </p:sp>
      <p:sp>
        <p:nvSpPr>
          <p:cNvPr id="5" name="AutoShape 32"/>
          <p:cNvSpPr>
            <a:spLocks/>
          </p:cNvSpPr>
          <p:nvPr/>
        </p:nvSpPr>
        <p:spPr bwMode="auto">
          <a:xfrm>
            <a:off x="179512" y="1604268"/>
            <a:ext cx="8201025" cy="1536700"/>
          </a:xfrm>
          <a:prstGeom prst="roundRect">
            <a:avLst>
              <a:gd name="adj" fmla="val 14157"/>
            </a:avLst>
          </a:prstGeom>
          <a:gradFill rotWithShape="0">
            <a:gsLst>
              <a:gs pos="0">
                <a:schemeClr val="bg1"/>
              </a:gs>
              <a:gs pos="100000">
                <a:schemeClr val="accent6">
                  <a:lumMod val="40000"/>
                  <a:lumOff val="6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382588" indent="-382588" eaLnBrk="0" hangingPunct="0">
              <a:spcBef>
                <a:spcPts val="300"/>
              </a:spcBef>
              <a:buClr>
                <a:srgbClr val="E99923"/>
              </a:buClr>
              <a:buSzPct val="100000"/>
              <a:defRPr/>
            </a:pPr>
            <a:r>
              <a:rPr lang="en-US" sz="1800" kern="0">
                <a:solidFill>
                  <a:srgbClr val="464847"/>
                </a:solidFill>
                <a:latin typeface="Helvetica 55 Roman"/>
                <a:sym typeface="Helvetica 55 Roman"/>
              </a:rPr>
              <a:t>Error Rates for spammer: ATAMRO447HWJQ</a:t>
            </a:r>
          </a:p>
          <a:p>
            <a:pPr marL="839788" lvl="1" indent="-382588" eaLnBrk="0" hangingPunct="0">
              <a:spcBef>
                <a:spcPts val="300"/>
              </a:spcBef>
              <a:buClr>
                <a:srgbClr val="E99923"/>
              </a:buClr>
              <a:buSzPct val="100000"/>
              <a:defRPr/>
            </a:pPr>
            <a:r>
              <a:rPr lang="en-US" sz="1600" b="1" kern="0">
                <a:solidFill>
                  <a:srgbClr val="464847"/>
                </a:solidFill>
                <a:latin typeface="Helvetica 55 Roman"/>
                <a:sym typeface="Helvetica 55 Roman"/>
              </a:rPr>
              <a:t>P[G</a:t>
            </a:r>
            <a:r>
              <a:rPr lang="en-US" sz="1600" b="1" kern="0">
                <a:solidFill>
                  <a:srgbClr val="464847"/>
                </a:solidFill>
                <a:latin typeface="Times New Roman"/>
                <a:cs typeface="Times New Roman"/>
                <a:sym typeface="Helvetica 55 Roman"/>
              </a:rPr>
              <a:t> → </a:t>
            </a:r>
            <a:r>
              <a:rPr lang="en-US" sz="1600" b="1" kern="0">
                <a:solidFill>
                  <a:srgbClr val="464847"/>
                </a:solidFill>
                <a:latin typeface="Helvetica 55 Roman"/>
                <a:sym typeface="Helvetica 55 Roman"/>
              </a:rPr>
              <a:t>G]=</a:t>
            </a:r>
            <a:r>
              <a:rPr lang="en-US" sz="1600" b="1" kern="0">
                <a:solidFill>
                  <a:srgbClr val="8FC146">
                    <a:lumMod val="75000"/>
                  </a:srgbClr>
                </a:solidFill>
                <a:latin typeface="Helvetica 55 Roman"/>
                <a:sym typeface="Helvetica 55 Roman"/>
              </a:rPr>
              <a:t>100.0%</a:t>
            </a:r>
            <a:r>
              <a:rPr lang="en-US" sz="1600" b="1" kern="0">
                <a:solidFill>
                  <a:srgbClr val="464847"/>
                </a:solidFill>
                <a:latin typeface="Helvetica 55 Roman"/>
                <a:sym typeface="Helvetica 55 Roman"/>
              </a:rPr>
              <a:t>	</a:t>
            </a:r>
            <a:r>
              <a:rPr lang="en-US" sz="1600" kern="0">
                <a:solidFill>
                  <a:srgbClr val="464847"/>
                </a:solidFill>
                <a:latin typeface="Helvetica 55 Roman"/>
                <a:sym typeface="Helvetica 55 Roman"/>
              </a:rPr>
              <a:t>P[G</a:t>
            </a:r>
            <a:r>
              <a:rPr lang="en-US" sz="1600"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P]=0.0% 	P[G</a:t>
            </a:r>
            <a:r>
              <a:rPr lang="en-US" sz="1600" b="1"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R]=0.0%	P[G</a:t>
            </a:r>
            <a:r>
              <a:rPr lang="en-US" sz="1600" b="1"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b="1" kern="0">
                <a:solidFill>
                  <a:srgbClr val="464847"/>
                </a:solidFill>
                <a:latin typeface="Helvetica 55 Roman"/>
                <a:sym typeface="Helvetica 55 Roman"/>
              </a:rPr>
              <a:t>P[P</a:t>
            </a:r>
            <a:r>
              <a:rPr lang="en-US" sz="1600" b="1" kern="0">
                <a:solidFill>
                  <a:srgbClr val="464847"/>
                </a:solidFill>
                <a:latin typeface="Times New Roman"/>
                <a:cs typeface="Times New Roman"/>
                <a:sym typeface="Helvetica 55 Roman"/>
              </a:rPr>
              <a:t> → </a:t>
            </a:r>
            <a:r>
              <a:rPr lang="en-US" sz="1600" b="1" kern="0">
                <a:solidFill>
                  <a:srgbClr val="464847"/>
                </a:solidFill>
                <a:latin typeface="Helvetica 55 Roman"/>
                <a:sym typeface="Helvetica 55 Roman"/>
              </a:rPr>
              <a:t>G]=</a:t>
            </a:r>
            <a:r>
              <a:rPr lang="en-US" sz="1600" b="1" kern="0">
                <a:solidFill>
                  <a:srgbClr val="FF0000"/>
                </a:solidFill>
                <a:latin typeface="Helvetica 55 Roman"/>
                <a:sym typeface="Helvetica 55 Roman"/>
              </a:rPr>
              <a:t>100.0% </a:t>
            </a:r>
            <a:r>
              <a:rPr lang="en-US" sz="1600" kern="0">
                <a:solidFill>
                  <a:srgbClr val="464847"/>
                </a:solidFill>
                <a:latin typeface="Helvetica 55 Roman"/>
                <a:sym typeface="Helvetica 55 Roman"/>
              </a:rPr>
              <a:t>	</a:t>
            </a:r>
            <a:r>
              <a:rPr lang="en-US" sz="1600" b="1" kern="0">
                <a:solidFill>
                  <a:srgbClr val="464847"/>
                </a:solidFill>
                <a:latin typeface="Helvetica 55 Roman"/>
                <a:sym typeface="Helvetica 55 Roman"/>
              </a:rPr>
              <a:t>P[P</a:t>
            </a:r>
            <a:r>
              <a:rPr lang="en-US" sz="1600" b="1" kern="0">
                <a:solidFill>
                  <a:srgbClr val="464847"/>
                </a:solidFill>
                <a:latin typeface="Times New Roman"/>
                <a:cs typeface="Times New Roman"/>
                <a:sym typeface="Helvetica 55 Roman"/>
              </a:rPr>
              <a:t> → </a:t>
            </a:r>
            <a:r>
              <a:rPr lang="en-US" sz="1600" b="1" kern="0">
                <a:solidFill>
                  <a:srgbClr val="464847"/>
                </a:solidFill>
                <a:latin typeface="Helvetica 55 Roman"/>
                <a:sym typeface="Helvetica 55 Roman"/>
              </a:rPr>
              <a:t>P]=</a:t>
            </a:r>
            <a:r>
              <a:rPr lang="en-US" sz="1600" b="1" kern="0">
                <a:solidFill>
                  <a:schemeClr val="accent5">
                    <a:lumMod val="50000"/>
                  </a:schemeClr>
                </a:solidFill>
                <a:latin typeface="Helvetica 55 Roman"/>
                <a:sym typeface="Helvetica 55 Roman"/>
              </a:rPr>
              <a:t>0.0%</a:t>
            </a:r>
            <a:r>
              <a:rPr lang="en-US" sz="1600" b="1" kern="0">
                <a:solidFill>
                  <a:srgbClr val="464847"/>
                </a:solidFill>
                <a:latin typeface="Helvetica 55 Roman"/>
                <a:sym typeface="Helvetica 55 Roman"/>
              </a:rPr>
              <a:t> </a:t>
            </a:r>
            <a:r>
              <a:rPr lang="en-US" sz="1600" kern="0">
                <a:solidFill>
                  <a:srgbClr val="464847"/>
                </a:solidFill>
                <a:latin typeface="Helvetica 55 Roman"/>
                <a:sym typeface="Helvetica 55 Roman"/>
              </a:rPr>
              <a:t>	P[P</a:t>
            </a:r>
            <a:r>
              <a:rPr lang="en-US" sz="1600"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R]=0.0% 	P[P</a:t>
            </a:r>
            <a:r>
              <a:rPr lang="en-US" sz="1600" b="1"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b="1" kern="0">
                <a:solidFill>
                  <a:srgbClr val="464847"/>
                </a:solidFill>
                <a:latin typeface="Helvetica 55 Roman"/>
                <a:sym typeface="Helvetica 55 Roman"/>
              </a:rPr>
              <a:t>P[R</a:t>
            </a:r>
            <a:r>
              <a:rPr lang="en-US" sz="1600" b="1" kern="0">
                <a:solidFill>
                  <a:srgbClr val="464847"/>
                </a:solidFill>
                <a:latin typeface="Times New Roman"/>
                <a:cs typeface="Times New Roman"/>
                <a:sym typeface="Helvetica 55 Roman"/>
              </a:rPr>
              <a:t> → </a:t>
            </a:r>
            <a:r>
              <a:rPr lang="en-US" sz="1600" b="1" kern="0">
                <a:solidFill>
                  <a:srgbClr val="464847"/>
                </a:solidFill>
                <a:latin typeface="Helvetica 55 Roman"/>
                <a:sym typeface="Helvetica 55 Roman"/>
              </a:rPr>
              <a:t>G]=</a:t>
            </a:r>
            <a:r>
              <a:rPr lang="en-US" sz="1600" b="1" kern="0">
                <a:solidFill>
                  <a:srgbClr val="FF0000"/>
                </a:solidFill>
                <a:latin typeface="Helvetica 55 Roman"/>
                <a:sym typeface="Helvetica 55 Roman"/>
              </a:rPr>
              <a:t>100.0% </a:t>
            </a:r>
            <a:r>
              <a:rPr lang="en-US" sz="1600" kern="0">
                <a:solidFill>
                  <a:srgbClr val="464847"/>
                </a:solidFill>
                <a:latin typeface="Helvetica 55 Roman"/>
                <a:sym typeface="Helvetica 55 Roman"/>
              </a:rPr>
              <a:t>	P[R</a:t>
            </a:r>
            <a:r>
              <a:rPr lang="en-US" sz="1600" b="1"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P]=0.0%	</a:t>
            </a:r>
            <a:r>
              <a:rPr lang="en-US" sz="1600" b="1" kern="0">
                <a:solidFill>
                  <a:srgbClr val="464847"/>
                </a:solidFill>
                <a:latin typeface="Helvetica 55 Roman"/>
                <a:sym typeface="Helvetica 55 Roman"/>
              </a:rPr>
              <a:t>P[R</a:t>
            </a:r>
            <a:r>
              <a:rPr lang="en-US" sz="1600" b="1" kern="0">
                <a:solidFill>
                  <a:srgbClr val="464847"/>
                </a:solidFill>
                <a:latin typeface="Times New Roman"/>
                <a:cs typeface="Times New Roman"/>
                <a:sym typeface="Helvetica 55 Roman"/>
              </a:rPr>
              <a:t> → </a:t>
            </a:r>
            <a:r>
              <a:rPr lang="en-US" sz="1600" b="1" kern="0">
                <a:solidFill>
                  <a:srgbClr val="464847"/>
                </a:solidFill>
                <a:latin typeface="Helvetica 55 Roman"/>
                <a:sym typeface="Helvetica 55 Roman"/>
              </a:rPr>
              <a:t>R]=</a:t>
            </a:r>
            <a:r>
              <a:rPr lang="en-US" sz="1600" b="1" kern="0">
                <a:solidFill>
                  <a:schemeClr val="accent5">
                    <a:lumMod val="50000"/>
                  </a:schemeClr>
                </a:solidFill>
                <a:latin typeface="Helvetica 55 Roman"/>
                <a:sym typeface="Helvetica 55 Roman"/>
              </a:rPr>
              <a:t>0.0%</a:t>
            </a:r>
            <a:r>
              <a:rPr lang="en-US" sz="1600" b="1" kern="0">
                <a:solidFill>
                  <a:srgbClr val="464847"/>
                </a:solidFill>
                <a:latin typeface="Helvetica 55 Roman"/>
                <a:sym typeface="Helvetica 55 Roman"/>
              </a:rPr>
              <a:t> </a:t>
            </a:r>
            <a:r>
              <a:rPr lang="en-US" sz="1600" kern="0">
                <a:solidFill>
                  <a:srgbClr val="464847"/>
                </a:solidFill>
                <a:latin typeface="Helvetica 55 Roman"/>
                <a:sym typeface="Helvetica 55 Roman"/>
              </a:rPr>
              <a:t>	P[R</a:t>
            </a:r>
            <a:r>
              <a:rPr lang="en-US" sz="1600" b="1"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X]=0.0%</a:t>
            </a:r>
          </a:p>
          <a:p>
            <a:pPr marL="839788" lvl="1" indent="-382588" eaLnBrk="0" hangingPunct="0">
              <a:spcBef>
                <a:spcPts val="300"/>
              </a:spcBef>
              <a:buClr>
                <a:srgbClr val="E99923"/>
              </a:buClr>
              <a:buSzPct val="100000"/>
              <a:defRPr/>
            </a:pPr>
            <a:r>
              <a:rPr lang="en-US" sz="1600" b="1" kern="0">
                <a:solidFill>
                  <a:srgbClr val="464847"/>
                </a:solidFill>
                <a:latin typeface="Helvetica 55 Roman"/>
                <a:sym typeface="Helvetica 55 Roman"/>
              </a:rPr>
              <a:t>P[X</a:t>
            </a:r>
            <a:r>
              <a:rPr lang="en-US" sz="1600" b="1" kern="0">
                <a:solidFill>
                  <a:srgbClr val="464847"/>
                </a:solidFill>
                <a:latin typeface="Times New Roman"/>
                <a:cs typeface="Times New Roman"/>
                <a:sym typeface="Helvetica 55 Roman"/>
              </a:rPr>
              <a:t> → </a:t>
            </a:r>
            <a:r>
              <a:rPr lang="en-US" sz="1600" b="1" kern="0">
                <a:solidFill>
                  <a:srgbClr val="464847"/>
                </a:solidFill>
                <a:latin typeface="Helvetica 55 Roman"/>
                <a:sym typeface="Helvetica 55 Roman"/>
              </a:rPr>
              <a:t>G]=</a:t>
            </a:r>
            <a:r>
              <a:rPr lang="en-US" sz="1600" b="1" kern="0">
                <a:solidFill>
                  <a:srgbClr val="FF0000"/>
                </a:solidFill>
                <a:latin typeface="Helvetica 55 Roman"/>
                <a:sym typeface="Helvetica 55 Roman"/>
              </a:rPr>
              <a:t>100.0% </a:t>
            </a:r>
            <a:r>
              <a:rPr lang="en-US" sz="1600" kern="0">
                <a:solidFill>
                  <a:srgbClr val="464847"/>
                </a:solidFill>
                <a:latin typeface="Helvetica 55 Roman"/>
                <a:sym typeface="Helvetica 55 Roman"/>
              </a:rPr>
              <a:t>	P[X</a:t>
            </a:r>
            <a:r>
              <a:rPr lang="en-US" sz="1600" b="1"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P]=0.0%	P[X</a:t>
            </a:r>
            <a:r>
              <a:rPr lang="en-US" sz="1600" b="1" kern="0">
                <a:solidFill>
                  <a:srgbClr val="464847"/>
                </a:solidFill>
                <a:latin typeface="Times New Roman"/>
                <a:cs typeface="Times New Roman"/>
                <a:sym typeface="Helvetica 55 Roman"/>
              </a:rPr>
              <a:t> → </a:t>
            </a:r>
            <a:r>
              <a:rPr lang="en-US" sz="1600" kern="0">
                <a:solidFill>
                  <a:srgbClr val="464847"/>
                </a:solidFill>
                <a:latin typeface="Helvetica 55 Roman"/>
                <a:sym typeface="Helvetica 55 Roman"/>
              </a:rPr>
              <a:t>R]=0.0%	</a:t>
            </a:r>
            <a:r>
              <a:rPr lang="en-US" sz="1600" b="1" kern="0">
                <a:solidFill>
                  <a:srgbClr val="464847"/>
                </a:solidFill>
                <a:latin typeface="Helvetica 55 Roman"/>
                <a:sym typeface="Helvetica 55 Roman"/>
              </a:rPr>
              <a:t>P[X</a:t>
            </a:r>
            <a:r>
              <a:rPr lang="en-US" sz="1600" b="1" kern="0">
                <a:solidFill>
                  <a:srgbClr val="464847"/>
                </a:solidFill>
                <a:latin typeface="Times New Roman"/>
                <a:cs typeface="Times New Roman"/>
                <a:sym typeface="Helvetica 55 Roman"/>
              </a:rPr>
              <a:t> → </a:t>
            </a:r>
            <a:r>
              <a:rPr lang="en-US" sz="1600" b="1" kern="0">
                <a:solidFill>
                  <a:srgbClr val="464847"/>
                </a:solidFill>
                <a:latin typeface="Helvetica 55 Roman"/>
                <a:sym typeface="Helvetica 55 Roman"/>
              </a:rPr>
              <a:t>X]=</a:t>
            </a:r>
            <a:r>
              <a:rPr lang="en-US" sz="1600" b="1" kern="0">
                <a:solidFill>
                  <a:schemeClr val="accent5">
                    <a:lumMod val="50000"/>
                  </a:schemeClr>
                </a:solidFill>
                <a:latin typeface="Helvetica 55 Roman"/>
                <a:sym typeface="Helvetica 55 Roman"/>
              </a:rPr>
              <a:t>0.0%</a:t>
            </a:r>
          </a:p>
        </p:txBody>
      </p:sp>
      <p:sp>
        <p:nvSpPr>
          <p:cNvPr id="6" name="Title 5"/>
          <p:cNvSpPr>
            <a:spLocks noGrp="1"/>
          </p:cNvSpPr>
          <p:nvPr>
            <p:ph type="title"/>
          </p:nvPr>
        </p:nvSpPr>
        <p:spPr/>
        <p:txBody>
          <a:bodyPr/>
          <a:lstStyle/>
          <a:p>
            <a:endParaRPr lang="en-US"/>
          </a:p>
        </p:txBody>
      </p:sp>
      <p:sp>
        <p:nvSpPr>
          <p:cNvPr id="7" name="Title 1"/>
          <p:cNvSpPr txBox="1">
            <a:spLocks/>
          </p:cNvSpPr>
          <p:nvPr/>
        </p:nvSpPr>
        <p:spPr bwMode="auto">
          <a:xfrm>
            <a:off x="755576" y="144016"/>
            <a:ext cx="8136904" cy="1340768"/>
          </a:xfrm>
          <a:prstGeom prst="roundRect">
            <a:avLst>
              <a:gd name="adj" fmla="val 21667"/>
            </a:avLst>
          </a:prstGeom>
          <a:solidFill>
            <a:schemeClr val="bg1"/>
          </a:solidFill>
          <a:ln w="9525">
            <a:noFill/>
            <a:round/>
            <a:headEnd/>
            <a:tailEnd/>
          </a:ln>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3600" b="1" i="0" u="none" strike="noStrike" kern="0" cap="none" spc="0" normalizeH="0" baseline="0" noProof="0" smtClean="0">
                <a:ln>
                  <a:noFill/>
                </a:ln>
                <a:solidFill>
                  <a:schemeClr val="tx2"/>
                </a:solidFill>
                <a:effectLst/>
                <a:uLnTx/>
                <a:uFillTx/>
                <a:latin typeface="+mj-lt"/>
                <a:ea typeface="ＭＳ Ｐゴシック" pitchFamily="-65" charset="-128"/>
                <a:cs typeface="ＭＳ Ｐゴシック" pitchFamily="-65" charset="-128"/>
              </a:rPr>
              <a:t>Solution: Reverse errors first, compute error rate afterwards</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p:cNvSpPr txBox="1">
            <a:spLocks/>
          </p:cNvSpPr>
          <p:nvPr/>
        </p:nvSpPr>
        <p:spPr>
          <a:xfrm>
            <a:off x="1043608" y="5013176"/>
            <a:ext cx="7704856" cy="381000"/>
          </a:xfrm>
          <a:prstGeom prst="rect">
            <a:avLst/>
          </a:prstGeom>
        </p:spPr>
        <p:txBody>
          <a:bodyPr/>
          <a:lstStyle/>
          <a:p>
            <a:pPr marL="342900" indent="-342900">
              <a:spcBef>
                <a:spcPct val="20000"/>
              </a:spcBef>
              <a:defRPr/>
            </a:pPr>
            <a:r>
              <a:rPr lang="en-US" dirty="0"/>
              <a:t>[***Assume </a:t>
            </a:r>
            <a:r>
              <a:rPr lang="en-US" dirty="0" smtClean="0"/>
              <a:t>misclassification cost equal to 1, solution generalizes]</a:t>
            </a:r>
            <a:endParaRPr lang="en-US" dirty="0"/>
          </a:p>
        </p:txBody>
      </p:sp>
      <p:sp>
        <p:nvSpPr>
          <p:cNvPr id="10" name="Rectangle 9"/>
          <p:cNvSpPr/>
          <p:nvPr/>
        </p:nvSpPr>
        <p:spPr>
          <a:xfrm>
            <a:off x="971600" y="2204864"/>
            <a:ext cx="7813375" cy="997196"/>
          </a:xfrm>
          <a:prstGeom prst="rect">
            <a:avLst/>
          </a:prstGeom>
        </p:spPr>
        <p:txBody>
          <a:bodyPr wrap="square">
            <a:spAutoFit/>
          </a:bodyPr>
          <a:lstStyle/>
          <a:p>
            <a:pPr marL="285750" indent="-285750" defTabSz="3657600">
              <a:lnSpc>
                <a:spcPct val="115000"/>
              </a:lnSpc>
              <a:spcAft>
                <a:spcPct val="15000"/>
              </a:spcAft>
              <a:buClr>
                <a:srgbClr val="7030A0"/>
              </a:buClr>
              <a:buSzPct val="100000"/>
              <a:buFont typeface="Arial" pitchFamily="34" charset="0"/>
              <a:buChar char="•"/>
            </a:pPr>
            <a:r>
              <a:rPr lang="en-US" sz="2400" b="1"/>
              <a:t>High </a:t>
            </a:r>
            <a:r>
              <a:rPr lang="en-US" sz="2400" b="1" smtClean="0"/>
              <a:t>cost: </a:t>
            </a:r>
            <a:r>
              <a:rPr lang="en-US" sz="2400" smtClean="0"/>
              <a:t>probability </a:t>
            </a:r>
            <a:r>
              <a:rPr lang="en-US" sz="2400"/>
              <a:t>spread across classes</a:t>
            </a:r>
          </a:p>
          <a:p>
            <a:pPr marL="285750" indent="-285750" defTabSz="3657600">
              <a:lnSpc>
                <a:spcPct val="115000"/>
              </a:lnSpc>
              <a:spcAft>
                <a:spcPct val="15000"/>
              </a:spcAft>
              <a:buClr>
                <a:srgbClr val="7030A0"/>
              </a:buClr>
              <a:buSzPct val="100000"/>
              <a:buFont typeface="Arial" pitchFamily="34" charset="0"/>
              <a:buChar char="•"/>
            </a:pPr>
            <a:r>
              <a:rPr lang="en-US" sz="2400" b="1"/>
              <a:t>Low </a:t>
            </a:r>
            <a:r>
              <a:rPr lang="en-US" sz="2400" b="1" smtClean="0"/>
              <a:t>cost: </a:t>
            </a:r>
            <a:r>
              <a:rPr lang="en-US" sz="2400" smtClean="0"/>
              <a:t>“probability </a:t>
            </a:r>
            <a:r>
              <a:rPr lang="en-US" sz="2400"/>
              <a:t>mass</a:t>
            </a:r>
            <a:r>
              <a:rPr lang="en-US" sz="2000"/>
              <a:t> </a:t>
            </a:r>
            <a:r>
              <a:rPr lang="en-US" sz="2400"/>
              <a:t>concentrated in one class</a:t>
            </a:r>
          </a:p>
        </p:txBody>
      </p:sp>
      <p:sp>
        <p:nvSpPr>
          <p:cNvPr id="2050" name="Rectangle 2"/>
          <p:cNvSpPr>
            <a:spLocks noChangeArrowheads="1"/>
          </p:cNvSpPr>
          <p:nvPr/>
        </p:nvSpPr>
        <p:spPr bwMode="auto">
          <a:xfrm>
            <a:off x="0"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1" name="Rectangle 3"/>
          <p:cNvSpPr>
            <a:spLocks noChangeArrowheads="1"/>
          </p:cNvSpPr>
          <p:nvPr/>
        </p:nvSpPr>
        <p:spPr bwMode="auto">
          <a:xfrm>
            <a:off x="0" y="83450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US"/>
          </a:p>
        </p:txBody>
      </p:sp>
      <p:graphicFrame>
        <p:nvGraphicFramePr>
          <p:cNvPr id="16" name="Table 15"/>
          <p:cNvGraphicFramePr>
            <a:graphicFrameLocks noGrp="1"/>
          </p:cNvGraphicFramePr>
          <p:nvPr>
            <p:extLst>
              <p:ext uri="{D42A27DB-BD31-4B8C-83A1-F6EECF244321}">
                <p14:modId xmlns:p14="http://schemas.microsoft.com/office/powerpoint/2010/main" val="658472109"/>
              </p:ext>
            </p:extLst>
          </p:nvPr>
        </p:nvGraphicFramePr>
        <p:xfrm>
          <a:off x="899592" y="3429000"/>
          <a:ext cx="8100392" cy="1584176"/>
        </p:xfrm>
        <a:graphic>
          <a:graphicData uri="http://schemas.openxmlformats.org/drawingml/2006/table">
            <a:tbl>
              <a:tblPr firstRow="1" bandRow="1">
                <a:tableStyleId>{D27102A9-8310-4765-A935-A1911B00CA55}</a:tableStyleId>
              </a:tblPr>
              <a:tblGrid>
                <a:gridCol w="2025098"/>
                <a:gridCol w="4150450"/>
                <a:gridCol w="1924844"/>
              </a:tblGrid>
              <a:tr h="321749">
                <a:tc>
                  <a:txBody>
                    <a:bodyPr/>
                    <a:lstStyle/>
                    <a:p>
                      <a:r>
                        <a:rPr lang="en-US" sz="1800" dirty="0" smtClean="0">
                          <a:latin typeface="+mn-lt"/>
                        </a:rPr>
                        <a:t>Assigned</a:t>
                      </a:r>
                      <a:r>
                        <a:rPr lang="en-US" sz="1800" baseline="0" dirty="0" smtClean="0">
                          <a:latin typeface="+mn-lt"/>
                        </a:rPr>
                        <a:t> Label</a:t>
                      </a:r>
                      <a:endParaRPr lang="en-US" sz="1800" dirty="0">
                        <a:latin typeface="+mn-lt"/>
                      </a:endParaRPr>
                    </a:p>
                  </a:txBody>
                  <a:tcPr/>
                </a:tc>
                <a:tc>
                  <a:txBody>
                    <a:bodyPr/>
                    <a:lstStyle/>
                    <a:p>
                      <a:r>
                        <a:rPr lang="en-US" sz="1800" dirty="0" smtClean="0">
                          <a:latin typeface="+mn-lt"/>
                        </a:rPr>
                        <a:t>Corresponding “Soft” Label</a:t>
                      </a:r>
                      <a:endParaRPr lang="en-US" sz="1800" dirty="0">
                        <a:latin typeface="+mn-lt"/>
                      </a:endParaRPr>
                    </a:p>
                  </a:txBody>
                  <a:tcPr/>
                </a:tc>
                <a:tc>
                  <a:txBody>
                    <a:bodyPr/>
                    <a:lstStyle/>
                    <a:p>
                      <a:r>
                        <a:rPr lang="en-US" sz="1800" dirty="0" smtClean="0">
                          <a:latin typeface="+mn-lt"/>
                        </a:rPr>
                        <a:t>Expected</a:t>
                      </a:r>
                      <a:r>
                        <a:rPr lang="en-US" sz="1800" baseline="0" dirty="0" smtClean="0">
                          <a:latin typeface="+mn-lt"/>
                        </a:rPr>
                        <a:t> </a:t>
                      </a:r>
                      <a:br>
                        <a:rPr lang="en-US" sz="1800" baseline="0" dirty="0" smtClean="0">
                          <a:latin typeface="+mn-lt"/>
                        </a:rPr>
                      </a:br>
                      <a:r>
                        <a:rPr lang="en-US" sz="1800" dirty="0" smtClean="0">
                          <a:latin typeface="+mn-lt"/>
                        </a:rPr>
                        <a:t>Label </a:t>
                      </a:r>
                      <a:r>
                        <a:rPr lang="en-US" sz="1800" dirty="0" smtClean="0">
                          <a:latin typeface="+mn-lt"/>
                        </a:rPr>
                        <a:t>Cost</a:t>
                      </a:r>
                      <a:endParaRPr lang="en-US" sz="1800" dirty="0">
                        <a:latin typeface="+mn-lt"/>
                      </a:endParaRPr>
                    </a:p>
                  </a:txBody>
                  <a:tcPr/>
                </a:tc>
              </a:tr>
              <a:tr h="426720">
                <a:tc>
                  <a:txBody>
                    <a:bodyPr/>
                    <a:lstStyle/>
                    <a:p>
                      <a:r>
                        <a:rPr lang="en-US" sz="1800" b="1" dirty="0" smtClean="0">
                          <a:solidFill>
                            <a:srgbClr val="C00000"/>
                          </a:solidFill>
                          <a:latin typeface="+mn-lt"/>
                        </a:rPr>
                        <a:t>Spammer: G</a:t>
                      </a:r>
                      <a:endParaRPr lang="en-US" sz="1800" b="1" dirty="0">
                        <a:solidFill>
                          <a:srgbClr val="C00000"/>
                        </a:solidFill>
                        <a:latin typeface="+mn-lt"/>
                      </a:endParaRPr>
                    </a:p>
                  </a:txBody>
                  <a:tcPr>
                    <a:solidFill>
                      <a:schemeClr val="accent6">
                        <a:lumMod val="40000"/>
                        <a:lumOff val="60000"/>
                        <a:alpha val="20000"/>
                      </a:schemeClr>
                    </a:solidFill>
                  </a:tcPr>
                </a:tc>
                <a:tc>
                  <a:txBody>
                    <a:bodyPr/>
                    <a:lstStyle/>
                    <a:p>
                      <a:r>
                        <a:rPr lang="en-US" sz="1800" b="1" smtClean="0">
                          <a:latin typeface="+mn-lt"/>
                        </a:rPr>
                        <a:t>&lt;</a:t>
                      </a:r>
                      <a:r>
                        <a:rPr lang="en-US" sz="1800" b="1" smtClean="0">
                          <a:solidFill>
                            <a:schemeClr val="accent5">
                              <a:lumMod val="75000"/>
                            </a:schemeClr>
                          </a:solidFill>
                          <a:latin typeface="+mn-lt"/>
                        </a:rPr>
                        <a:t>G</a:t>
                      </a:r>
                      <a:r>
                        <a:rPr lang="en-US" sz="1800" b="1" smtClean="0">
                          <a:latin typeface="+mn-lt"/>
                        </a:rPr>
                        <a:t>: 25%,</a:t>
                      </a:r>
                      <a:r>
                        <a:rPr lang="en-US" sz="1800" b="1" baseline="0" smtClean="0">
                          <a:latin typeface="+mn-lt"/>
                        </a:rPr>
                        <a:t> </a:t>
                      </a:r>
                      <a:r>
                        <a:rPr lang="en-US" sz="1800" b="1" baseline="0" smtClean="0">
                          <a:solidFill>
                            <a:schemeClr val="accent6">
                              <a:lumMod val="75000"/>
                            </a:schemeClr>
                          </a:solidFill>
                          <a:latin typeface="+mn-lt"/>
                        </a:rPr>
                        <a:t>P</a:t>
                      </a:r>
                      <a:r>
                        <a:rPr lang="en-US" sz="1800" b="1" baseline="0" smtClean="0">
                          <a:latin typeface="+mn-lt"/>
                        </a:rPr>
                        <a:t>: 25%, </a:t>
                      </a:r>
                      <a:r>
                        <a:rPr lang="en-US" sz="1800" b="1" baseline="0" smtClean="0">
                          <a:solidFill>
                            <a:srgbClr val="C00000"/>
                          </a:solidFill>
                          <a:latin typeface="+mn-lt"/>
                        </a:rPr>
                        <a:t>R</a:t>
                      </a:r>
                      <a:r>
                        <a:rPr lang="en-US" sz="1800" b="1" baseline="0" smtClean="0">
                          <a:latin typeface="+mn-lt"/>
                        </a:rPr>
                        <a:t>: 25%, </a:t>
                      </a:r>
                      <a:r>
                        <a:rPr lang="en-US" sz="1800" b="1" baseline="0" smtClean="0">
                          <a:solidFill>
                            <a:srgbClr val="FF0000"/>
                          </a:solidFill>
                          <a:latin typeface="+mn-lt"/>
                        </a:rPr>
                        <a:t>X</a:t>
                      </a:r>
                      <a:r>
                        <a:rPr lang="en-US" sz="1800" b="1" baseline="0" smtClean="0">
                          <a:latin typeface="+mn-lt"/>
                        </a:rPr>
                        <a:t>: 25%</a:t>
                      </a:r>
                      <a:r>
                        <a:rPr lang="en-US" sz="1800" b="1" smtClean="0">
                          <a:latin typeface="+mn-lt"/>
                        </a:rPr>
                        <a:t>&gt;</a:t>
                      </a:r>
                      <a:endParaRPr lang="en-US" sz="1800" b="1">
                        <a:latin typeface="+mn-lt"/>
                      </a:endParaRPr>
                    </a:p>
                  </a:txBody>
                  <a:tcPr>
                    <a:solidFill>
                      <a:schemeClr val="accent6">
                        <a:lumMod val="40000"/>
                        <a:lumOff val="60000"/>
                        <a:alpha val="20000"/>
                      </a:schemeClr>
                    </a:solidFill>
                  </a:tcPr>
                </a:tc>
                <a:tc>
                  <a:txBody>
                    <a:bodyPr/>
                    <a:lstStyle/>
                    <a:p>
                      <a:r>
                        <a:rPr lang="en-US" sz="1800" b="1" dirty="0" smtClean="0">
                          <a:solidFill>
                            <a:srgbClr val="FF0000"/>
                          </a:solidFill>
                          <a:latin typeface="+mn-lt"/>
                        </a:rPr>
                        <a:t>0.75</a:t>
                      </a:r>
                      <a:endParaRPr lang="en-US" sz="1800" b="1" dirty="0">
                        <a:solidFill>
                          <a:srgbClr val="FF0000"/>
                        </a:solidFill>
                        <a:latin typeface="+mn-lt"/>
                      </a:endParaRPr>
                    </a:p>
                  </a:txBody>
                  <a:tcPr>
                    <a:solidFill>
                      <a:schemeClr val="accent6">
                        <a:lumMod val="40000"/>
                        <a:lumOff val="60000"/>
                        <a:alpha val="20000"/>
                      </a:schemeClr>
                    </a:solidFill>
                  </a:tcPr>
                </a:tc>
              </a:tr>
              <a:tr h="517376">
                <a:tc>
                  <a:txBody>
                    <a:bodyPr/>
                    <a:lstStyle/>
                    <a:p>
                      <a:r>
                        <a:rPr lang="en-US" sz="1800" b="1" dirty="0" smtClean="0">
                          <a:solidFill>
                            <a:schemeClr val="accent2">
                              <a:lumMod val="50000"/>
                            </a:schemeClr>
                          </a:solidFill>
                          <a:latin typeface="+mn-lt"/>
                        </a:rPr>
                        <a:t>Good</a:t>
                      </a:r>
                      <a:r>
                        <a:rPr lang="en-US" sz="1800" b="1" baseline="0" dirty="0" smtClean="0">
                          <a:solidFill>
                            <a:schemeClr val="accent2">
                              <a:lumMod val="50000"/>
                            </a:schemeClr>
                          </a:solidFill>
                          <a:latin typeface="+mn-lt"/>
                        </a:rPr>
                        <a:t> worker: </a:t>
                      </a:r>
                      <a:r>
                        <a:rPr lang="en-US" sz="1800" b="1" dirty="0" smtClean="0">
                          <a:solidFill>
                            <a:schemeClr val="accent2">
                              <a:lumMod val="50000"/>
                            </a:schemeClr>
                          </a:solidFill>
                          <a:latin typeface="+mn-lt"/>
                        </a:rPr>
                        <a:t>G</a:t>
                      </a:r>
                      <a:endParaRPr lang="en-US" sz="1800" b="1" dirty="0">
                        <a:solidFill>
                          <a:schemeClr val="accent2">
                            <a:lumMod val="50000"/>
                          </a:schemeClr>
                        </a:solidFill>
                        <a:latin typeface="+mn-lt"/>
                      </a:endParaRPr>
                    </a:p>
                  </a:txBody>
                  <a:tcPr/>
                </a:tc>
                <a:tc>
                  <a:txBody>
                    <a:bodyPr/>
                    <a:lstStyle/>
                    <a:p>
                      <a:r>
                        <a:rPr lang="en-US" sz="1800" b="1" dirty="0" smtClean="0">
                          <a:latin typeface="+mn-lt"/>
                        </a:rPr>
                        <a:t>&lt;</a:t>
                      </a:r>
                      <a:r>
                        <a:rPr lang="en-US" sz="1800" b="1" dirty="0" smtClean="0">
                          <a:solidFill>
                            <a:schemeClr val="accent5">
                              <a:lumMod val="75000"/>
                            </a:schemeClr>
                          </a:solidFill>
                          <a:latin typeface="+mn-lt"/>
                        </a:rPr>
                        <a:t>G</a:t>
                      </a:r>
                      <a:r>
                        <a:rPr lang="en-US" sz="1800" b="1" dirty="0" smtClean="0">
                          <a:latin typeface="+mn-lt"/>
                        </a:rPr>
                        <a:t>: 99%,</a:t>
                      </a:r>
                      <a:r>
                        <a:rPr lang="en-US" sz="1800" b="1" baseline="0" dirty="0" smtClean="0">
                          <a:latin typeface="+mn-lt"/>
                        </a:rPr>
                        <a:t> </a:t>
                      </a:r>
                      <a:r>
                        <a:rPr lang="en-US" sz="1800" b="1" baseline="0" dirty="0" smtClean="0">
                          <a:solidFill>
                            <a:schemeClr val="accent6">
                              <a:lumMod val="75000"/>
                            </a:schemeClr>
                          </a:solidFill>
                          <a:latin typeface="+mn-lt"/>
                        </a:rPr>
                        <a:t>P</a:t>
                      </a:r>
                      <a:r>
                        <a:rPr lang="en-US" sz="1800" b="1" baseline="0" dirty="0" smtClean="0">
                          <a:latin typeface="+mn-lt"/>
                        </a:rPr>
                        <a:t>: 1%, </a:t>
                      </a:r>
                      <a:r>
                        <a:rPr lang="en-US" sz="1800" b="1" baseline="0" dirty="0" smtClean="0">
                          <a:solidFill>
                            <a:srgbClr val="C00000"/>
                          </a:solidFill>
                          <a:latin typeface="+mn-lt"/>
                        </a:rPr>
                        <a:t>R</a:t>
                      </a:r>
                      <a:r>
                        <a:rPr lang="en-US" sz="1800" b="1" baseline="0" dirty="0" smtClean="0">
                          <a:latin typeface="+mn-lt"/>
                        </a:rPr>
                        <a:t>: 0%, </a:t>
                      </a:r>
                      <a:r>
                        <a:rPr lang="en-US" sz="1800" b="1" baseline="0" dirty="0" smtClean="0">
                          <a:solidFill>
                            <a:srgbClr val="FF0000"/>
                          </a:solidFill>
                          <a:latin typeface="+mn-lt"/>
                        </a:rPr>
                        <a:t>X</a:t>
                      </a:r>
                      <a:r>
                        <a:rPr lang="en-US" sz="1800" b="1" baseline="0" dirty="0" smtClean="0">
                          <a:latin typeface="+mn-lt"/>
                        </a:rPr>
                        <a:t>: 0%</a:t>
                      </a:r>
                      <a:r>
                        <a:rPr lang="en-US" sz="1800" b="1" dirty="0" smtClean="0">
                          <a:latin typeface="+mn-lt"/>
                        </a:rPr>
                        <a:t>&gt;</a:t>
                      </a:r>
                      <a:endParaRPr lang="en-US" sz="1800" b="1" dirty="0">
                        <a:latin typeface="+mn-lt"/>
                      </a:endParaRPr>
                    </a:p>
                  </a:txBody>
                  <a:tcPr/>
                </a:tc>
                <a:tc>
                  <a:txBody>
                    <a:bodyPr/>
                    <a:lstStyle/>
                    <a:p>
                      <a:r>
                        <a:rPr lang="en-US" sz="1800" b="1" dirty="0" smtClean="0">
                          <a:solidFill>
                            <a:srgbClr val="00B050"/>
                          </a:solidFill>
                          <a:latin typeface="+mn-lt"/>
                        </a:rPr>
                        <a:t>0.0198</a:t>
                      </a:r>
                      <a:endParaRPr lang="en-US" sz="1800" b="1" dirty="0">
                        <a:solidFill>
                          <a:srgbClr val="00B050"/>
                        </a:solidFill>
                        <a:latin typeface="+mn-lt"/>
                      </a:endParaRPr>
                    </a:p>
                  </a:txBody>
                  <a:tcPr/>
                </a:tc>
              </a:tr>
            </a:tbl>
          </a:graphicData>
        </a:graphic>
      </p:graphicFrame>
      <p:sp>
        <p:nvSpPr>
          <p:cNvPr id="11" name="Title 1"/>
          <p:cNvSpPr txBox="1">
            <a:spLocks/>
          </p:cNvSpPr>
          <p:nvPr/>
        </p:nvSpPr>
        <p:spPr bwMode="auto">
          <a:xfrm>
            <a:off x="755576" y="548680"/>
            <a:ext cx="8136904" cy="1052736"/>
          </a:xfrm>
          <a:prstGeom prst="roundRect">
            <a:avLst>
              <a:gd name="adj" fmla="val 21667"/>
            </a:avLst>
          </a:prstGeom>
          <a:solidFill>
            <a:schemeClr val="bg1"/>
          </a:solidFill>
          <a:ln w="9525">
            <a:noFill/>
            <a:round/>
            <a:headEnd/>
            <a:tailEnd/>
          </a:ln>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3600" b="1" i="0" u="none" strike="noStrike" kern="0" cap="none" spc="0" normalizeH="0" baseline="0" noProof="0" smtClean="0">
                <a:ln>
                  <a:noFill/>
                </a:ln>
                <a:solidFill>
                  <a:schemeClr val="tx2"/>
                </a:solidFill>
                <a:effectLst/>
                <a:uLnTx/>
                <a:uFillTx/>
                <a:latin typeface="+mj-lt"/>
                <a:ea typeface="ＭＳ Ｐゴシック" pitchFamily="-65" charset="-128"/>
                <a:cs typeface="ＭＳ Ｐゴシック" pitchFamily="-65" charset="-128"/>
              </a:rPr>
              <a:t>Expected Misclassification</a:t>
            </a:r>
            <a:r>
              <a:rPr kumimoji="0" lang="en-US" sz="3600" b="1" i="0" u="none" strike="noStrike" kern="0" cap="none" spc="0" normalizeH="0" noProof="0" smtClean="0">
                <a:ln>
                  <a:noFill/>
                </a:ln>
                <a:solidFill>
                  <a:schemeClr val="tx2"/>
                </a:solidFill>
                <a:effectLst/>
                <a:uLnTx/>
                <a:uFillTx/>
                <a:latin typeface="+mj-lt"/>
                <a:ea typeface="ＭＳ Ｐゴシック" pitchFamily="-65" charset="-128"/>
                <a:cs typeface="ＭＳ Ｐゴシック" pitchFamily="-65" charset="-128"/>
              </a:rPr>
              <a:t> Cost</a:t>
            </a:r>
            <a:endParaRPr kumimoji="0" lang="en-US" sz="3600" b="1" i="0" u="none" strike="noStrike" kern="0" cap="none" spc="0" normalizeH="0" baseline="0" noProof="0" smtClean="0">
              <a:ln>
                <a:noFill/>
              </a:ln>
              <a:solidFill>
                <a:schemeClr val="tx2"/>
              </a:solidFill>
              <a:effectLst/>
              <a:uLnTx/>
              <a:uFillTx/>
              <a:latin typeface="+mj-lt"/>
              <a:ea typeface="ＭＳ Ｐゴシック" pitchFamily="-65" charset="-128"/>
              <a:cs typeface="ＭＳ Ｐゴシック" pitchFamily="-65" charset="-128"/>
            </a:endParaRPr>
          </a:p>
        </p:txBody>
      </p:sp>
    </p:spTree>
    <p:extLst>
      <p:ext uri="{BB962C8B-B14F-4D97-AF65-F5344CB8AC3E}">
        <p14:creationId xmlns:p14="http://schemas.microsoft.com/office/powerpoint/2010/main" val="20342374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827584" y="836712"/>
            <a:ext cx="7488832" cy="707886"/>
          </a:xfrm>
          <a:prstGeom prst="rect">
            <a:avLst/>
          </a:prstGeom>
          <a:noFill/>
        </p:spPr>
        <p:txBody>
          <a:bodyPr wrap="square">
            <a:spAutoFit/>
          </a:bodyPr>
          <a:lstStyle/>
          <a:p>
            <a:pPr fontAlgn="auto">
              <a:spcBef>
                <a:spcPts val="0"/>
              </a:spcBef>
              <a:spcAft>
                <a:spcPts val="0"/>
              </a:spcAft>
              <a:defRPr/>
            </a:pPr>
            <a:r>
              <a:rPr lang="en-US" altLang="zh-CN" sz="4000" smtClean="0">
                <a:latin typeface="+mj-lt"/>
                <a:ea typeface="华文楷体" pitchFamily="2" charset="-122"/>
                <a:cs typeface="Arial" pitchFamily="34" charset="0"/>
              </a:rPr>
              <a:t>Quality Score</a:t>
            </a:r>
            <a:endParaRPr lang="zh-CN" altLang="en-US" sz="3600">
              <a:latin typeface="+mj-lt"/>
              <a:ea typeface="华文楷体" pitchFamily="2" charset="-122"/>
              <a:cs typeface="Arial" pitchFamily="34" charset="0"/>
            </a:endParaRPr>
          </a:p>
        </p:txBody>
      </p:sp>
      <p:sp>
        <p:nvSpPr>
          <p:cNvPr id="2050" name="Rectangle 2"/>
          <p:cNvSpPr>
            <a:spLocks noChangeArrowheads="1"/>
          </p:cNvSpPr>
          <p:nvPr/>
        </p:nvSpPr>
        <p:spPr bwMode="auto">
          <a:xfrm>
            <a:off x="0" y="2854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sz="2000">
              <a:latin typeface="+mj-lt"/>
            </a:endParaRPr>
          </a:p>
        </p:txBody>
      </p:sp>
      <p:sp>
        <p:nvSpPr>
          <p:cNvPr id="2051" name="Rectangle 3"/>
          <p:cNvSpPr>
            <a:spLocks noChangeArrowheads="1"/>
          </p:cNvSpPr>
          <p:nvPr/>
        </p:nvSpPr>
        <p:spPr bwMode="auto">
          <a:xfrm>
            <a:off x="0" y="819120"/>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mj-lt"/>
              <a:cs typeface="Arial" pitchFamily="34" charset="0"/>
            </a:endParaRPr>
          </a:p>
        </p:txBody>
      </p:sp>
      <p:sp>
        <p:nvSpPr>
          <p:cNvPr id="13" name="Rectangle 12"/>
          <p:cNvSpPr/>
          <p:nvPr/>
        </p:nvSpPr>
        <p:spPr>
          <a:xfrm>
            <a:off x="720080" y="1989995"/>
            <a:ext cx="8532440" cy="3822585"/>
          </a:xfrm>
          <a:prstGeom prst="rect">
            <a:avLst/>
          </a:prstGeom>
        </p:spPr>
        <p:txBody>
          <a:bodyPr wrap="square">
            <a:spAutoFit/>
          </a:bodyPr>
          <a:lstStyle/>
          <a:p>
            <a:pPr marL="342900" indent="-342900" defTabSz="3657600">
              <a:lnSpc>
                <a:spcPct val="115000"/>
              </a:lnSpc>
              <a:spcAft>
                <a:spcPct val="15000"/>
              </a:spcAft>
              <a:buClr>
                <a:srgbClr val="7030A0"/>
              </a:buClr>
              <a:buSzPct val="100000"/>
              <a:buFont typeface="Arial" pitchFamily="34" charset="0"/>
              <a:buChar char="•"/>
            </a:pPr>
            <a:r>
              <a:rPr lang="en-US" sz="2400" dirty="0" smtClean="0">
                <a:cs typeface="Arial" pitchFamily="34" charset="0"/>
              </a:rPr>
              <a:t>A </a:t>
            </a:r>
            <a:r>
              <a:rPr lang="en-US" sz="2400" i="1" dirty="0" smtClean="0">
                <a:cs typeface="Arial" pitchFamily="34" charset="0"/>
              </a:rPr>
              <a:t>spammer</a:t>
            </a:r>
            <a:r>
              <a:rPr lang="en-US" sz="2400" dirty="0" smtClean="0">
                <a:cs typeface="Arial" pitchFamily="34" charset="0"/>
              </a:rPr>
              <a:t> is a worker who always assigns labels randomly, regardless of what the true class is.</a:t>
            </a:r>
          </a:p>
          <a:p>
            <a:pPr marL="285750" indent="-285750" defTabSz="3657600">
              <a:lnSpc>
                <a:spcPct val="115000"/>
              </a:lnSpc>
              <a:spcAft>
                <a:spcPct val="15000"/>
              </a:spcAft>
              <a:buClr>
                <a:srgbClr val="7030A0"/>
              </a:buClr>
              <a:buSzPct val="100000"/>
              <a:buFont typeface="Wingdings" pitchFamily="2" charset="2"/>
              <a:buChar char="Ø"/>
            </a:pPr>
            <a:endParaRPr lang="en-US" sz="2400" dirty="0" smtClean="0">
              <a:cs typeface="Arial" pitchFamily="34" charset="0"/>
            </a:endParaRPr>
          </a:p>
          <a:p>
            <a:pPr marL="285750" indent="-285750" defTabSz="3657600">
              <a:lnSpc>
                <a:spcPct val="115000"/>
              </a:lnSpc>
              <a:spcAft>
                <a:spcPct val="15000"/>
              </a:spcAft>
              <a:buClr>
                <a:srgbClr val="7030A0"/>
              </a:buClr>
              <a:buSzPct val="100000"/>
              <a:buFont typeface="Wingdings" pitchFamily="2" charset="2"/>
              <a:buChar char="Ø"/>
            </a:pPr>
            <a:endParaRPr lang="en-US" sz="2400" dirty="0" smtClean="0">
              <a:cs typeface="Arial" pitchFamily="34" charset="0"/>
            </a:endParaRPr>
          </a:p>
          <a:p>
            <a:pPr marL="285750" indent="-285750" defTabSz="3657600">
              <a:lnSpc>
                <a:spcPct val="115000"/>
              </a:lnSpc>
              <a:spcAft>
                <a:spcPct val="15000"/>
              </a:spcAft>
              <a:buClr>
                <a:srgbClr val="7030A0"/>
              </a:buClr>
              <a:buSzPct val="100000"/>
              <a:buFont typeface="Wingdings" pitchFamily="2" charset="2"/>
              <a:buChar char="Ø"/>
            </a:pPr>
            <a:endParaRPr lang="en-US" sz="2400" dirty="0" smtClean="0">
              <a:cs typeface="Arial" pitchFamily="34" charset="0"/>
            </a:endParaRPr>
          </a:p>
          <a:p>
            <a:pPr marL="285750" indent="-285750" defTabSz="3657600">
              <a:lnSpc>
                <a:spcPct val="115000"/>
              </a:lnSpc>
              <a:spcAft>
                <a:spcPct val="15000"/>
              </a:spcAft>
              <a:buClr>
                <a:srgbClr val="7030A0"/>
              </a:buClr>
              <a:buSzPct val="100000"/>
              <a:buFont typeface="Wingdings" pitchFamily="2" charset="2"/>
              <a:buChar char="Ø"/>
            </a:pPr>
            <a:endParaRPr lang="en-US" sz="2400" dirty="0" smtClean="0">
              <a:cs typeface="Arial" pitchFamily="34" charset="0"/>
            </a:endParaRPr>
          </a:p>
          <a:p>
            <a:pPr marL="342900" indent="-342900" defTabSz="3657600">
              <a:lnSpc>
                <a:spcPct val="115000"/>
              </a:lnSpc>
              <a:spcAft>
                <a:spcPct val="15000"/>
              </a:spcAft>
              <a:buClr>
                <a:srgbClr val="7030A0"/>
              </a:buClr>
              <a:buSzPct val="100000"/>
              <a:buFont typeface="Arial" pitchFamily="34" charset="0"/>
              <a:buChar char="•"/>
            </a:pPr>
            <a:r>
              <a:rPr lang="en-US" sz="2400" dirty="0">
                <a:cs typeface="Arial" pitchFamily="34" charset="0"/>
              </a:rPr>
              <a:t>S</a:t>
            </a:r>
            <a:r>
              <a:rPr lang="en-US" sz="2400" dirty="0" smtClean="0">
                <a:cs typeface="Arial" pitchFamily="34" charset="0"/>
              </a:rPr>
              <a:t>calar </a:t>
            </a:r>
            <a:r>
              <a:rPr lang="en-US" sz="2400" dirty="0" smtClean="0">
                <a:cs typeface="Arial" pitchFamily="34" charset="0"/>
              </a:rPr>
              <a:t>score, useful for the purpose of ranking workers</a:t>
            </a:r>
          </a:p>
          <a:p>
            <a:pPr marL="342900" indent="-342900" defTabSz="3657600">
              <a:lnSpc>
                <a:spcPct val="115000"/>
              </a:lnSpc>
              <a:spcAft>
                <a:spcPct val="15000"/>
              </a:spcAft>
              <a:buClr>
                <a:srgbClr val="7030A0"/>
              </a:buClr>
              <a:buSzPct val="100000"/>
            </a:pPr>
            <a:endParaRPr lang="en-US" sz="2400" dirty="0">
              <a:cs typeface="Arial" pitchFamily="34" charset="0"/>
            </a:endParaRPr>
          </a:p>
        </p:txBody>
      </p:sp>
      <p:graphicFrame>
        <p:nvGraphicFramePr>
          <p:cNvPr id="7" name="Object 6"/>
          <p:cNvGraphicFramePr>
            <a:graphicFrameLocks noChangeAspect="1"/>
          </p:cNvGraphicFramePr>
          <p:nvPr/>
        </p:nvGraphicFramePr>
        <p:xfrm>
          <a:off x="1" y="2924944"/>
          <a:ext cx="9144000" cy="1284287"/>
        </p:xfrm>
        <a:graphic>
          <a:graphicData uri="http://schemas.openxmlformats.org/presentationml/2006/ole">
            <mc:AlternateContent xmlns:mc="http://schemas.openxmlformats.org/markup-compatibility/2006">
              <mc:Choice xmlns:v="urn:schemas-microsoft-com:vml" Requires="v">
                <p:oleObj spid="_x0000_s183307" name="Equation" r:id="rId4" imgW="2997000" imgH="419040" progId="Equation.3">
                  <p:embed/>
                </p:oleObj>
              </mc:Choice>
              <mc:Fallback>
                <p:oleObj name="Equation" r:id="rId4" imgW="2997000" imgH="4190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2924944"/>
                        <a:ext cx="9144000" cy="1284287"/>
                      </a:xfrm>
                      <a:prstGeom prst="rect">
                        <a:avLst/>
                      </a:prstGeom>
                      <a:solidFill>
                        <a:schemeClr val="accent2"/>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8" name="Title 1"/>
          <p:cNvSpPr txBox="1">
            <a:spLocks/>
          </p:cNvSpPr>
          <p:nvPr/>
        </p:nvSpPr>
        <p:spPr>
          <a:xfrm>
            <a:off x="755576" y="908720"/>
            <a:ext cx="8388424" cy="706760"/>
          </a:xfrm>
          <a:prstGeom prst="roundRect">
            <a:avLst>
              <a:gd name="adj" fmla="val 21667"/>
            </a:avLst>
          </a:prstGeom>
          <a:solidFill>
            <a:schemeClr val="bg1"/>
          </a:solidFill>
        </p:spPr>
        <p:txBody>
          <a:bodyPr>
            <a:normAutofit fontScale="85000" lnSpcReduction="10000"/>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chemeClr val="tx2"/>
                </a:solidFill>
                <a:effectLst/>
                <a:uLnTx/>
                <a:uFillTx/>
                <a:latin typeface="+mj-lt"/>
                <a:ea typeface="ＭＳ Ｐゴシック" pitchFamily="-65" charset="-128"/>
                <a:cs typeface="ＭＳ Ｐゴシック" pitchFamily="-65" charset="-128"/>
              </a:rPr>
              <a:t>Quality Score: A scalar measure</a:t>
            </a:r>
            <a:r>
              <a:rPr kumimoji="0" lang="en-US" sz="3600" b="1" i="0" u="none" strike="noStrike" kern="0" cap="none" spc="0" normalizeH="0" noProof="0" dirty="0" smtClean="0">
                <a:ln>
                  <a:noFill/>
                </a:ln>
                <a:solidFill>
                  <a:schemeClr val="tx2"/>
                </a:solidFill>
                <a:effectLst/>
                <a:uLnTx/>
                <a:uFillTx/>
                <a:latin typeface="+mj-lt"/>
                <a:ea typeface="ＭＳ Ｐゴシック" pitchFamily="-65" charset="-128"/>
                <a:cs typeface="ＭＳ Ｐゴシック" pitchFamily="-65" charset="-128"/>
              </a:rPr>
              <a:t> of quality</a:t>
            </a:r>
            <a:endParaRPr kumimoji="0" lang="en-US" sz="5400" b="0" i="1" u="none" strike="noStrike" kern="0" cap="none" spc="0" normalizeH="0" baseline="0" noProof="0" dirty="0" smtClean="0">
              <a:ln>
                <a:noFill/>
              </a:ln>
              <a:solidFill>
                <a:schemeClr val="tx2"/>
              </a:solidFill>
              <a:effectLst/>
              <a:uLnTx/>
              <a:uFillTx/>
              <a:latin typeface="+mj-lt"/>
              <a:ea typeface="ＭＳ Ｐゴシック" pitchFamily="-65" charset="-128"/>
              <a:cs typeface="ＭＳ Ｐゴシック" pitchFamily="-65" charset="-128"/>
            </a:endParaRPr>
          </a:p>
        </p:txBody>
      </p:sp>
      <p:sp>
        <p:nvSpPr>
          <p:cNvPr id="9" name="Rectangle 8"/>
          <p:cNvSpPr/>
          <p:nvPr/>
        </p:nvSpPr>
        <p:spPr>
          <a:xfrm>
            <a:off x="7531636" y="6488668"/>
            <a:ext cx="1612364" cy="369332"/>
          </a:xfrm>
          <a:prstGeom prst="rect">
            <a:avLst/>
          </a:prstGeom>
        </p:spPr>
        <p:txBody>
          <a:bodyPr wrap="none">
            <a:spAutoFit/>
          </a:bodyPr>
          <a:lstStyle/>
          <a:p>
            <a:r>
              <a:rPr lang="en-US" i="1" dirty="0" smtClean="0">
                <a:latin typeface="Helvetica 35 Thin" charset="0"/>
              </a:rPr>
              <a:t>HCOMP 2010</a:t>
            </a:r>
            <a:endParaRPr lang="en-US" dirty="0"/>
          </a:p>
        </p:txBody>
      </p:sp>
    </p:spTree>
    <p:extLst>
      <p:ext uri="{BB962C8B-B14F-4D97-AF65-F5344CB8AC3E}">
        <p14:creationId xmlns:p14="http://schemas.microsoft.com/office/powerpoint/2010/main" val="13078013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2854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sz="2000">
              <a:latin typeface="+mj-lt"/>
            </a:endParaRPr>
          </a:p>
        </p:txBody>
      </p:sp>
      <p:sp>
        <p:nvSpPr>
          <p:cNvPr id="2051" name="Rectangle 3"/>
          <p:cNvSpPr>
            <a:spLocks noChangeArrowheads="1"/>
          </p:cNvSpPr>
          <p:nvPr/>
        </p:nvSpPr>
        <p:spPr bwMode="auto">
          <a:xfrm>
            <a:off x="0" y="819120"/>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mj-lt"/>
              <a:cs typeface="Arial" pitchFamily="34" charset="0"/>
            </a:endParaRPr>
          </a:p>
        </p:txBody>
      </p:sp>
      <p:sp>
        <p:nvSpPr>
          <p:cNvPr id="13" name="Rectangle 12"/>
          <p:cNvSpPr/>
          <p:nvPr/>
        </p:nvSpPr>
        <p:spPr>
          <a:xfrm>
            <a:off x="720080" y="1989995"/>
            <a:ext cx="8532440" cy="5152180"/>
          </a:xfrm>
          <a:prstGeom prst="rect">
            <a:avLst/>
          </a:prstGeom>
        </p:spPr>
        <p:txBody>
          <a:bodyPr wrap="square">
            <a:spAutoFit/>
          </a:bodyPr>
          <a:lstStyle/>
          <a:p>
            <a:pPr marL="342900" indent="-342900" defTabSz="3657600">
              <a:lnSpc>
                <a:spcPct val="115000"/>
              </a:lnSpc>
              <a:spcAft>
                <a:spcPct val="15000"/>
              </a:spcAft>
              <a:buClr>
                <a:srgbClr val="7030A0"/>
              </a:buClr>
              <a:buSzPct val="100000"/>
              <a:buFont typeface="Arial" pitchFamily="34" charset="0"/>
              <a:buChar char="•"/>
            </a:pPr>
            <a:r>
              <a:rPr lang="en-US" sz="2400" b="1" dirty="0" smtClean="0">
                <a:cs typeface="Arial" pitchFamily="34" charset="0"/>
              </a:rPr>
              <a:t>Threshold-</a:t>
            </a:r>
            <a:r>
              <a:rPr lang="en-US" sz="2400" b="1" dirty="0" err="1" smtClean="0">
                <a:cs typeface="Arial" pitchFamily="34" charset="0"/>
              </a:rPr>
              <a:t>ing</a:t>
            </a:r>
            <a:r>
              <a:rPr lang="en-US" sz="2400" b="1" dirty="0" smtClean="0">
                <a:cs typeface="Arial" pitchFamily="34" charset="0"/>
              </a:rPr>
              <a:t> rewards gives wrong incentives: </a:t>
            </a:r>
          </a:p>
          <a:p>
            <a:pPr marL="800100" lvl="1" indent="-342900" defTabSz="3657600">
              <a:lnSpc>
                <a:spcPct val="115000"/>
              </a:lnSpc>
              <a:spcAft>
                <a:spcPct val="15000"/>
              </a:spcAft>
              <a:buClr>
                <a:srgbClr val="7030A0"/>
              </a:buClr>
              <a:buSzPct val="100000"/>
              <a:buFont typeface="Arial" pitchFamily="34" charset="0"/>
              <a:buChar char="•"/>
            </a:pPr>
            <a:r>
              <a:rPr lang="en-US" sz="2400" dirty="0" smtClean="0">
                <a:cs typeface="Arial" pitchFamily="34" charset="0"/>
              </a:rPr>
              <a:t>Good workers have no incentive to give full </a:t>
            </a:r>
            <a:r>
              <a:rPr lang="en-US" sz="2400" dirty="0" smtClean="0">
                <a:cs typeface="Arial" pitchFamily="34" charset="0"/>
              </a:rPr>
              <a:t>quality (need </a:t>
            </a:r>
            <a:r>
              <a:rPr lang="en-US" sz="2400" dirty="0" smtClean="0">
                <a:cs typeface="Arial" pitchFamily="34" charset="0"/>
              </a:rPr>
              <a:t>to just be above threshold for payment), </a:t>
            </a:r>
          </a:p>
          <a:p>
            <a:pPr marL="800100" lvl="1" indent="-342900" defTabSz="3657600">
              <a:lnSpc>
                <a:spcPct val="115000"/>
              </a:lnSpc>
              <a:spcAft>
                <a:spcPct val="15000"/>
              </a:spcAft>
              <a:buClr>
                <a:srgbClr val="7030A0"/>
              </a:buClr>
              <a:buSzPct val="100000"/>
              <a:buFont typeface="Arial" pitchFamily="34" charset="0"/>
              <a:buChar char="•"/>
            </a:pPr>
            <a:r>
              <a:rPr lang="en-US" sz="2400" dirty="0" smtClean="0">
                <a:cs typeface="Arial" pitchFamily="34" charset="0"/>
              </a:rPr>
              <a:t>Decent, but useful, workers get fired</a:t>
            </a:r>
          </a:p>
          <a:p>
            <a:pPr marL="342900" indent="-342900" defTabSz="3657600">
              <a:lnSpc>
                <a:spcPct val="115000"/>
              </a:lnSpc>
              <a:spcAft>
                <a:spcPct val="15000"/>
              </a:spcAft>
              <a:buClr>
                <a:srgbClr val="7030A0"/>
              </a:buClr>
              <a:buSzPct val="100000"/>
              <a:buFont typeface="Arial" pitchFamily="34" charset="0"/>
              <a:buChar char="•"/>
            </a:pPr>
            <a:endParaRPr lang="en-US" sz="2400" dirty="0" smtClean="0">
              <a:cs typeface="Arial" pitchFamily="34" charset="0"/>
            </a:endParaRPr>
          </a:p>
          <a:p>
            <a:pPr marL="342900" indent="-342900" defTabSz="3657600">
              <a:lnSpc>
                <a:spcPct val="115000"/>
              </a:lnSpc>
              <a:spcAft>
                <a:spcPct val="15000"/>
              </a:spcAft>
              <a:buClr>
                <a:srgbClr val="7030A0"/>
              </a:buClr>
              <a:buSzPct val="100000"/>
              <a:buFont typeface="Arial" pitchFamily="34" charset="0"/>
              <a:buChar char="•"/>
            </a:pPr>
            <a:r>
              <a:rPr lang="en-US" sz="2400" b="1" dirty="0" smtClean="0">
                <a:cs typeface="Arial" pitchFamily="34" charset="0"/>
              </a:rPr>
              <a:t>Instead: estimate </a:t>
            </a:r>
            <a:r>
              <a:rPr lang="en-US" sz="2400" b="1" dirty="0" smtClean="0">
                <a:cs typeface="Arial" pitchFamily="34" charset="0"/>
              </a:rPr>
              <a:t>payment </a:t>
            </a:r>
            <a:r>
              <a:rPr lang="en-US" sz="2400" b="1" dirty="0" smtClean="0">
                <a:cs typeface="Arial" pitchFamily="34" charset="0"/>
              </a:rPr>
              <a:t>level based on quality</a:t>
            </a:r>
            <a:endParaRPr lang="en-US" sz="2400" dirty="0">
              <a:cs typeface="Arial" pitchFamily="34" charset="0"/>
            </a:endParaRPr>
          </a:p>
          <a:p>
            <a:pPr marL="800100" lvl="1" indent="-342900" defTabSz="3657600">
              <a:lnSpc>
                <a:spcPct val="115000"/>
              </a:lnSpc>
              <a:spcAft>
                <a:spcPct val="15000"/>
              </a:spcAft>
              <a:buClr>
                <a:srgbClr val="7030A0"/>
              </a:buClr>
              <a:buSzPct val="100000"/>
              <a:buFont typeface="Arial" pitchFamily="34" charset="0"/>
              <a:buChar char="•"/>
            </a:pPr>
            <a:r>
              <a:rPr lang="en-US" sz="2400" dirty="0" smtClean="0">
                <a:cs typeface="Arial" pitchFamily="34" charset="0"/>
              </a:rPr>
              <a:t>Pay full price for workers with quality above specs</a:t>
            </a:r>
          </a:p>
          <a:p>
            <a:pPr marL="800100" lvl="1" indent="-342900" defTabSz="3657600">
              <a:lnSpc>
                <a:spcPct val="115000"/>
              </a:lnSpc>
              <a:spcAft>
                <a:spcPct val="15000"/>
              </a:spcAft>
              <a:buClr>
                <a:srgbClr val="7030A0"/>
              </a:buClr>
              <a:buSzPct val="100000"/>
              <a:buFont typeface="Arial" pitchFamily="34" charset="0"/>
              <a:buChar char="•"/>
            </a:pPr>
            <a:r>
              <a:rPr lang="en-US" sz="2400" dirty="0" smtClean="0">
                <a:cs typeface="Arial" pitchFamily="34" charset="0"/>
              </a:rPr>
              <a:t>Estimate reduced payment based on how many workers with given confusion matrix I need to reach specs</a:t>
            </a:r>
            <a:endParaRPr lang="en-US" sz="2400" dirty="0" smtClean="0">
              <a:cs typeface="Arial" pitchFamily="34" charset="0"/>
            </a:endParaRPr>
          </a:p>
          <a:p>
            <a:pPr marL="342900" indent="-342900" defTabSz="3657600">
              <a:lnSpc>
                <a:spcPct val="115000"/>
              </a:lnSpc>
              <a:spcAft>
                <a:spcPct val="15000"/>
              </a:spcAft>
              <a:buClr>
                <a:srgbClr val="7030A0"/>
              </a:buClr>
              <a:buSzPct val="100000"/>
            </a:pPr>
            <a:endParaRPr lang="en-US" sz="2400" dirty="0">
              <a:cs typeface="Arial" pitchFamily="34" charset="0"/>
            </a:endParaRPr>
          </a:p>
        </p:txBody>
      </p:sp>
      <p:sp>
        <p:nvSpPr>
          <p:cNvPr id="8" name="Title 1"/>
          <p:cNvSpPr txBox="1">
            <a:spLocks/>
          </p:cNvSpPr>
          <p:nvPr/>
        </p:nvSpPr>
        <p:spPr>
          <a:xfrm>
            <a:off x="755576" y="1019174"/>
            <a:ext cx="8388424" cy="596305"/>
          </a:xfrm>
          <a:prstGeom prst="roundRect">
            <a:avLst>
              <a:gd name="adj" fmla="val 21667"/>
            </a:avLst>
          </a:prstGeom>
          <a:solidFill>
            <a:schemeClr val="bg1"/>
          </a:solidFill>
        </p:spPr>
        <p:txBody>
          <a:bodyPr>
            <a:normAutofit fontScale="77500" lnSpcReduction="20000"/>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chemeClr val="tx2"/>
                </a:solidFill>
                <a:effectLst/>
                <a:uLnTx/>
                <a:uFillTx/>
                <a:latin typeface="+mj-lt"/>
                <a:ea typeface="ＭＳ Ｐゴシック" pitchFamily="-65" charset="-128"/>
                <a:cs typeface="ＭＳ Ｐゴシック" pitchFamily="-65" charset="-128"/>
              </a:rPr>
              <a:t>Instead of blocking:</a:t>
            </a:r>
            <a:r>
              <a:rPr kumimoji="0" lang="en-US" sz="3600" b="1" i="0" u="none" strike="noStrike" kern="0" cap="none" spc="0" normalizeH="0" noProof="0" dirty="0" smtClean="0">
                <a:ln>
                  <a:noFill/>
                </a:ln>
                <a:solidFill>
                  <a:schemeClr val="tx2"/>
                </a:solidFill>
                <a:effectLst/>
                <a:uLnTx/>
                <a:uFillTx/>
                <a:latin typeface="+mj-lt"/>
                <a:ea typeface="ＭＳ Ｐゴシック" pitchFamily="-65" charset="-128"/>
                <a:cs typeface="ＭＳ Ｐゴシック" pitchFamily="-65" charset="-128"/>
              </a:rPr>
              <a:t> Quality-sensitive Payment</a:t>
            </a:r>
            <a:endParaRPr kumimoji="0" lang="en-US" sz="5400" b="0" i="1" u="none" strike="noStrike" kern="0" cap="none" spc="0" normalizeH="0" baseline="0" noProof="0" dirty="0" smtClean="0">
              <a:ln>
                <a:noFill/>
              </a:ln>
              <a:solidFill>
                <a:schemeClr val="tx2"/>
              </a:solidFill>
              <a:effectLst/>
              <a:uLnTx/>
              <a:uFillTx/>
              <a:latin typeface="+mj-lt"/>
              <a:ea typeface="ＭＳ Ｐゴシック" pitchFamily="-65" charset="-128"/>
              <a:cs typeface="ＭＳ Ｐゴシック" pitchFamily="-65" charset="-128"/>
            </a:endParaRPr>
          </a:p>
        </p:txBody>
      </p:sp>
    </p:spTree>
    <p:extLst>
      <p:ext uri="{BB962C8B-B14F-4D97-AF65-F5344CB8AC3E}">
        <p14:creationId xmlns:p14="http://schemas.microsoft.com/office/powerpoint/2010/main" val="17294681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lstStyle/>
          <a:p>
            <a:r>
              <a:rPr lang="en-US" smtClean="0">
                <a:ea typeface="ＭＳ Ｐゴシック" pitchFamily="-107" charset="-128"/>
                <a:cs typeface="ＭＳ Ｐゴシック" pitchFamily="-107" charset="-128"/>
              </a:rPr>
              <a:t>Too much theory?</a:t>
            </a:r>
          </a:p>
        </p:txBody>
      </p:sp>
      <p:sp>
        <p:nvSpPr>
          <p:cNvPr id="124931" name="Content Placeholder 2"/>
          <p:cNvSpPr>
            <a:spLocks noGrp="1"/>
          </p:cNvSpPr>
          <p:nvPr>
            <p:ph idx="1"/>
          </p:nvPr>
        </p:nvSpPr>
        <p:spPr>
          <a:xfrm>
            <a:off x="755576" y="2060848"/>
            <a:ext cx="7693025" cy="3724275"/>
          </a:xfrm>
        </p:spPr>
        <p:txBody>
          <a:bodyPr/>
          <a:lstStyle/>
          <a:p>
            <a:pPr algn="ctr">
              <a:buFont typeface="Wingdings" pitchFamily="-107" charset="2"/>
              <a:buNone/>
            </a:pPr>
            <a:r>
              <a:rPr lang="en-US" sz="2400" dirty="0" smtClean="0">
                <a:ea typeface="ＭＳ Ｐゴシック" pitchFamily="-107" charset="-128"/>
                <a:cs typeface="ＭＳ Ｐゴシック" pitchFamily="-107" charset="-128"/>
              </a:rPr>
              <a:t>Open source implementation available at:</a:t>
            </a:r>
          </a:p>
          <a:p>
            <a:pPr algn="ctr">
              <a:buFont typeface="Wingdings" pitchFamily="-107" charset="2"/>
              <a:buNone/>
            </a:pPr>
            <a:r>
              <a:rPr lang="en-US" sz="2400" dirty="0" smtClean="0">
                <a:ea typeface="ＭＳ Ｐゴシック" pitchFamily="-107" charset="-128"/>
                <a:cs typeface="ＭＳ Ｐゴシック" pitchFamily="-107" charset="-128"/>
                <a:hlinkClick r:id="rId2"/>
              </a:rPr>
              <a:t>http://code.google.com/p/get-another-label/</a:t>
            </a:r>
            <a:endParaRPr lang="en-US" sz="2400" dirty="0" smtClean="0">
              <a:ea typeface="ＭＳ Ｐゴシック" pitchFamily="-107" charset="-128"/>
              <a:cs typeface="ＭＳ Ｐゴシック" pitchFamily="-107" charset="-128"/>
            </a:endParaRPr>
          </a:p>
          <a:p>
            <a:r>
              <a:rPr lang="en-US" sz="2400" dirty="0" smtClean="0">
                <a:ea typeface="ＭＳ Ｐゴシック" pitchFamily="-107" charset="-128"/>
                <a:cs typeface="ＭＳ Ｐゴシック" pitchFamily="-107" charset="-128"/>
              </a:rPr>
              <a:t>Input: </a:t>
            </a:r>
          </a:p>
          <a:p>
            <a:pPr lvl="1"/>
            <a:r>
              <a:rPr lang="en-US" sz="2000" i="1" dirty="0" smtClean="0">
                <a:latin typeface="Helvetica 35 Thin" charset="0"/>
              </a:rPr>
              <a:t>Labels from Mechanical Turk</a:t>
            </a:r>
          </a:p>
          <a:p>
            <a:pPr lvl="1"/>
            <a:r>
              <a:rPr lang="en-US" sz="2000" i="1" dirty="0" smtClean="0">
                <a:latin typeface="Helvetica 35 Thin" charset="0"/>
              </a:rPr>
              <a:t>[Optional] Some “gold” labels from trusted labelers</a:t>
            </a:r>
          </a:p>
          <a:p>
            <a:pPr lvl="1"/>
            <a:r>
              <a:rPr lang="en-US" sz="2000" i="1" dirty="0" smtClean="0">
                <a:latin typeface="Helvetica 35 Thin" charset="0"/>
              </a:rPr>
              <a:t>Cost of incorrect </a:t>
            </a:r>
            <a:r>
              <a:rPr lang="en-US" sz="2000" i="1" dirty="0" smtClean="0">
                <a:latin typeface="Helvetica 35 Thin" charset="0"/>
              </a:rPr>
              <a:t>classifications </a:t>
            </a:r>
            <a:r>
              <a:rPr lang="en-US" sz="1600" i="1" dirty="0" smtClean="0">
                <a:latin typeface="Helvetica 35 Thin" charset="0"/>
              </a:rPr>
              <a:t>(e.g</a:t>
            </a:r>
            <a:r>
              <a:rPr lang="en-US" sz="1600" i="1" dirty="0" smtClean="0">
                <a:latin typeface="Helvetica 35 Thin" charset="0"/>
              </a:rPr>
              <a:t>., X</a:t>
            </a:r>
            <a:r>
              <a:rPr lang="en-US" sz="1600" i="1" dirty="0" smtClean="0">
                <a:latin typeface="Helvetica 35 Thin" charset="0"/>
                <a:sym typeface="Wingdings" pitchFamily="-107" charset="2"/>
              </a:rPr>
              <a:t>G costlier than GX)</a:t>
            </a:r>
            <a:endParaRPr lang="en-US" sz="2000" i="1" dirty="0" smtClean="0">
              <a:latin typeface="Helvetica 35 Thin" charset="0"/>
            </a:endParaRPr>
          </a:p>
          <a:p>
            <a:r>
              <a:rPr lang="en-US" sz="2400" dirty="0" smtClean="0">
                <a:ea typeface="ＭＳ Ｐゴシック" pitchFamily="-107" charset="-128"/>
                <a:cs typeface="ＭＳ Ｐゴシック" pitchFamily="-107" charset="-128"/>
              </a:rPr>
              <a:t>Output: </a:t>
            </a:r>
          </a:p>
          <a:p>
            <a:pPr lvl="1"/>
            <a:r>
              <a:rPr lang="en-US" sz="2000" i="1" dirty="0" smtClean="0">
                <a:latin typeface="Helvetica 35 Thin" charset="0"/>
              </a:rPr>
              <a:t>Corrected labels</a:t>
            </a:r>
          </a:p>
          <a:p>
            <a:pPr lvl="1"/>
            <a:r>
              <a:rPr lang="en-US" sz="2000" i="1" dirty="0" smtClean="0">
                <a:latin typeface="Helvetica 35 Thin" charset="0"/>
              </a:rPr>
              <a:t>Worker error rates</a:t>
            </a:r>
          </a:p>
          <a:p>
            <a:pPr lvl="1"/>
            <a:r>
              <a:rPr lang="en-US" sz="2000" i="1" dirty="0" smtClean="0">
                <a:latin typeface="Helvetica 35 Thin" charset="0"/>
              </a:rPr>
              <a:t>Ranking of workers according to their quality</a:t>
            </a:r>
          </a:p>
          <a:p>
            <a:pPr lvl="1"/>
            <a:r>
              <a:rPr lang="en-US" sz="2000" i="1" dirty="0" smtClean="0">
                <a:latin typeface="Helvetica 35 Thin" charset="0"/>
                <a:ea typeface="ＭＳ Ｐゴシック" pitchFamily="-107" charset="-128"/>
                <a:cs typeface="ＭＳ Ｐゴシック" pitchFamily="-107" charset="-128"/>
              </a:rPr>
              <a:t>[Coming soon] Quality-sensitive payment</a:t>
            </a:r>
          </a:p>
          <a:p>
            <a:pPr lvl="1"/>
            <a:r>
              <a:rPr lang="en-US" sz="2000" i="1" dirty="0" smtClean="0">
                <a:latin typeface="Helvetica 35 Thin" charset="0"/>
                <a:ea typeface="ＭＳ Ｐゴシック" pitchFamily="-107" charset="-128"/>
                <a:cs typeface="ＭＳ Ｐゴシック" pitchFamily="-107" charset="-128"/>
              </a:rPr>
              <a:t>[Coming soon] Risk-adjusted quality-sensitive payment</a:t>
            </a:r>
            <a:endParaRPr lang="en-US" sz="2400" dirty="0" smtClean="0">
              <a:ea typeface="ＭＳ Ｐゴシック" pitchFamily="-107" charset="-128"/>
              <a:cs typeface="ＭＳ Ｐゴシック" pitchFamily="-107" charset="-128"/>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ChangeArrowheads="1"/>
          </p:cNvSpPr>
          <p:nvPr/>
        </p:nvSpPr>
        <p:spPr bwMode="auto">
          <a:xfrm>
            <a:off x="233363" y="2828925"/>
            <a:ext cx="9409112" cy="1200150"/>
          </a:xfrm>
          <a:prstGeom prst="rect">
            <a:avLst/>
          </a:prstGeom>
          <a:noFill/>
          <a:ln w="9525">
            <a:noFill/>
            <a:miter lim="800000"/>
            <a:headEnd/>
            <a:tailEnd/>
          </a:ln>
        </p:spPr>
        <p:txBody>
          <a:bodyPr>
            <a:spAutoFit/>
          </a:bodyPr>
          <a:lstStyle/>
          <a:p>
            <a:endParaRPr lang="en-US"/>
          </a:p>
          <a:p>
            <a:endParaRPr lang="en-US"/>
          </a:p>
          <a:p>
            <a:endParaRPr lang="en-US"/>
          </a:p>
        </p:txBody>
      </p:sp>
      <p:sp>
        <p:nvSpPr>
          <p:cNvPr id="8195" name="Title 8"/>
          <p:cNvSpPr>
            <a:spLocks noGrp="1"/>
          </p:cNvSpPr>
          <p:nvPr>
            <p:ph type="title"/>
          </p:nvPr>
        </p:nvSpPr>
        <p:spPr>
          <a:xfrm>
            <a:off x="609600" y="548680"/>
            <a:ext cx="8534400" cy="1066800"/>
          </a:xfrm>
        </p:spPr>
        <p:txBody>
          <a:bodyPr/>
          <a:lstStyle/>
          <a:p>
            <a:pPr eaLnBrk="1" hangingPunct="1"/>
            <a:r>
              <a:rPr lang="en-US" sz="2800" smtClean="0"/>
              <a:t>Example: Build an “Adult Web Site” </a:t>
            </a:r>
            <a:r>
              <a:rPr lang="en-US" smtClean="0">
                <a:solidFill>
                  <a:srgbClr val="C00000"/>
                </a:solidFill>
              </a:rPr>
              <a:t>Classifier</a:t>
            </a:r>
            <a:endParaRPr lang="en-US" sz="2800" smtClean="0">
              <a:solidFill>
                <a:srgbClr val="C00000"/>
              </a:solidFill>
            </a:endParaRPr>
          </a:p>
        </p:txBody>
      </p:sp>
      <p:sp>
        <p:nvSpPr>
          <p:cNvPr id="12292" name="Content Placeholder 9"/>
          <p:cNvSpPr>
            <a:spLocks noGrp="1"/>
          </p:cNvSpPr>
          <p:nvPr>
            <p:ph idx="1"/>
          </p:nvPr>
        </p:nvSpPr>
        <p:spPr>
          <a:xfrm>
            <a:off x="756592" y="2328465"/>
            <a:ext cx="9144000" cy="1892623"/>
          </a:xfrm>
        </p:spPr>
        <p:txBody>
          <a:bodyPr/>
          <a:lstStyle/>
          <a:p>
            <a:pPr eaLnBrk="1" hangingPunct="1">
              <a:defRPr/>
            </a:pPr>
            <a:r>
              <a:rPr lang="en-US" sz="2800" smtClean="0"/>
              <a:t>Get people to look at sites and classify them as:</a:t>
            </a:r>
          </a:p>
          <a:p>
            <a:pPr eaLnBrk="1" hangingPunct="1">
              <a:buFont typeface="Wingdings" pitchFamily="2" charset="2"/>
              <a:buNone/>
              <a:defRPr/>
            </a:pPr>
            <a:r>
              <a:rPr lang="en-US" b="1" smtClean="0">
                <a:solidFill>
                  <a:schemeClr val="accent5">
                    <a:lumMod val="50000"/>
                  </a:schemeClr>
                </a:solidFill>
              </a:rPr>
              <a:t>G</a:t>
            </a:r>
            <a:r>
              <a:rPr lang="en-US" sz="2000" smtClean="0">
                <a:solidFill>
                  <a:schemeClr val="accent5">
                    <a:lumMod val="50000"/>
                  </a:schemeClr>
                </a:solidFill>
              </a:rPr>
              <a:t> (general audience)</a:t>
            </a:r>
            <a:r>
              <a:rPr lang="en-US" sz="2000" smtClean="0"/>
              <a:t>  </a:t>
            </a:r>
            <a:r>
              <a:rPr lang="en-US" sz="2800" b="1" smtClean="0">
                <a:solidFill>
                  <a:srgbClr val="F6A616"/>
                </a:solidFill>
              </a:rPr>
              <a:t>PG</a:t>
            </a:r>
            <a:r>
              <a:rPr lang="en-US" sz="2000" smtClean="0">
                <a:solidFill>
                  <a:srgbClr val="F6A616"/>
                </a:solidFill>
              </a:rPr>
              <a:t> (parental guidance) </a:t>
            </a:r>
            <a:r>
              <a:rPr lang="en-US" sz="2000" smtClean="0"/>
              <a:t> </a:t>
            </a:r>
            <a:r>
              <a:rPr lang="en-US" b="1" smtClean="0">
                <a:solidFill>
                  <a:srgbClr val="C00000"/>
                </a:solidFill>
              </a:rPr>
              <a:t>R</a:t>
            </a:r>
            <a:r>
              <a:rPr lang="en-US" smtClean="0">
                <a:solidFill>
                  <a:srgbClr val="C00000"/>
                </a:solidFill>
              </a:rPr>
              <a:t> </a:t>
            </a:r>
            <a:r>
              <a:rPr lang="en-US" sz="2000" smtClean="0">
                <a:solidFill>
                  <a:srgbClr val="C00000"/>
                </a:solidFill>
              </a:rPr>
              <a:t>(restricted)</a:t>
            </a:r>
            <a:r>
              <a:rPr lang="en-US" sz="2800" smtClean="0">
                <a:solidFill>
                  <a:srgbClr val="C00000"/>
                </a:solidFill>
              </a:rPr>
              <a:t> </a:t>
            </a:r>
            <a:r>
              <a:rPr lang="en-US" b="1" smtClean="0">
                <a:solidFill>
                  <a:srgbClr val="FF0000"/>
                </a:solidFill>
              </a:rPr>
              <a:t>X</a:t>
            </a:r>
            <a:r>
              <a:rPr lang="en-US" sz="2000" smtClean="0">
                <a:solidFill>
                  <a:srgbClr val="FF0000"/>
                </a:solidFill>
              </a:rPr>
              <a:t> (porn)</a:t>
            </a:r>
            <a:endParaRPr lang="en-US" sz="2800" smtClean="0"/>
          </a:p>
          <a:p>
            <a:pPr eaLnBrk="1" hangingPunct="1">
              <a:buNone/>
              <a:defRPr/>
            </a:pPr>
            <a:endParaRPr lang="en-US" smtClean="0"/>
          </a:p>
        </p:txBody>
      </p:sp>
      <p:pic>
        <p:nvPicPr>
          <p:cNvPr id="8198" name="Picture 7" descr="http://www.adsafemedia.com/images/logo.gif"/>
          <p:cNvPicPr>
            <a:picLocks noChangeAspect="1" noChangeArrowheads="1"/>
          </p:cNvPicPr>
          <p:nvPr/>
        </p:nvPicPr>
        <p:blipFill>
          <a:blip r:embed="rId3" cstate="print"/>
          <a:srcRect/>
          <a:stretch>
            <a:fillRect/>
          </a:stretch>
        </p:blipFill>
        <p:spPr bwMode="auto">
          <a:xfrm>
            <a:off x="6096000" y="0"/>
            <a:ext cx="3048000" cy="1028700"/>
          </a:xfrm>
          <a:prstGeom prst="rect">
            <a:avLst/>
          </a:prstGeom>
          <a:noFill/>
          <a:ln w="9525">
            <a:noFill/>
            <a:miter lim="800000"/>
            <a:headEnd/>
            <a:tailEnd/>
          </a:ln>
        </p:spPr>
      </p:pic>
      <p:sp>
        <p:nvSpPr>
          <p:cNvPr id="6" name="AutoShape 32"/>
          <p:cNvSpPr>
            <a:spLocks/>
          </p:cNvSpPr>
          <p:nvPr/>
        </p:nvSpPr>
        <p:spPr bwMode="auto">
          <a:xfrm>
            <a:off x="611560" y="3933056"/>
            <a:ext cx="8371780" cy="1671637"/>
          </a:xfrm>
          <a:prstGeom prst="roundRect">
            <a:avLst>
              <a:gd name="adj" fmla="val 14157"/>
            </a:avLst>
          </a:prstGeom>
          <a:solidFill>
            <a:schemeClr val="accent2">
              <a:lumMod val="20000"/>
              <a:lumOff val="80000"/>
            </a:schemeClr>
          </a:soli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eaLnBrk="1" hangingPunct="1">
              <a:buNone/>
              <a:defRPr/>
            </a:pPr>
            <a:r>
              <a:rPr lang="en-US" sz="2800" smtClean="0"/>
              <a:t>But we are not going to label the whole Internet…</a:t>
            </a:r>
          </a:p>
          <a:p>
            <a:pPr eaLnBrk="1" hangingPunct="1">
              <a:buFont typeface="Wingdings" pitchFamily="2" charset="2"/>
              <a:buChar char="v"/>
              <a:defRPr/>
            </a:pPr>
            <a:r>
              <a:rPr lang="en-US" sz="2800" b="1" smtClean="0"/>
              <a:t>Expensive</a:t>
            </a:r>
          </a:p>
          <a:p>
            <a:pPr eaLnBrk="1" hangingPunct="1">
              <a:buFont typeface="Wingdings" pitchFamily="2" charset="2"/>
              <a:buChar char="v"/>
              <a:defRPr/>
            </a:pPr>
            <a:r>
              <a:rPr lang="en-US" sz="2800" b="1" smtClean="0"/>
              <a:t>Slow</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Slide Number Placeholder 6"/>
          <p:cNvSpPr>
            <a:spLocks noGrp="1"/>
          </p:cNvSpPr>
          <p:nvPr>
            <p:ph type="sldNum" sz="quarter" idx="12"/>
          </p:nvPr>
        </p:nvSpPr>
        <p:spPr>
          <a:noFill/>
        </p:spPr>
        <p:txBody>
          <a:bodyPr/>
          <a:lstStyle/>
          <a:p>
            <a:fld id="{8C5610BB-086E-304F-A79C-A19370BDC2E6}" type="slidenum">
              <a:rPr lang="en-US"/>
              <a:pPr/>
              <a:t>22</a:t>
            </a:fld>
            <a:endParaRPr lang="en-US"/>
          </a:p>
        </p:txBody>
      </p:sp>
      <p:graphicFrame>
        <p:nvGraphicFramePr>
          <p:cNvPr id="37890" name="Object 8"/>
          <p:cNvGraphicFramePr>
            <a:graphicFrameLocks noGrp="1" noChangeAspect="1"/>
          </p:cNvGraphicFramePr>
          <p:nvPr>
            <p:ph sz="half" idx="2"/>
          </p:nvPr>
        </p:nvGraphicFramePr>
        <p:xfrm>
          <a:off x="974725" y="3111054"/>
          <a:ext cx="6045200" cy="3252787"/>
        </p:xfrm>
        <a:graphic>
          <a:graphicData uri="http://schemas.openxmlformats.org/presentationml/2006/ole">
            <mc:AlternateContent xmlns:mc="http://schemas.openxmlformats.org/markup-compatibility/2006">
              <mc:Choice xmlns:v="urn:schemas-microsoft-com:vml" Requires="v">
                <p:oleObj spid="_x0000_s37898" name="Worksheet" r:id="rId4" imgW="4867343" imgH="2619443" progId="Excel.Sheet.8">
                  <p:embed/>
                </p:oleObj>
              </mc:Choice>
              <mc:Fallback>
                <p:oleObj name="Worksheet" r:id="rId4" imgW="4867343" imgH="2619443" progId="Excel.Sheet.8">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725" y="3111054"/>
                        <a:ext cx="6045200" cy="325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92" name="AutoShape 2"/>
          <p:cNvSpPr>
            <a:spLocks noGrp="1" noChangeArrowheads="1"/>
          </p:cNvSpPr>
          <p:nvPr>
            <p:ph type="title"/>
          </p:nvPr>
        </p:nvSpPr>
        <p:spPr>
          <a:xfrm>
            <a:off x="762000" y="457200"/>
            <a:ext cx="7924800" cy="1143000"/>
          </a:xfrm>
        </p:spPr>
        <p:txBody>
          <a:bodyPr/>
          <a:lstStyle/>
          <a:p>
            <a:pPr eaLnBrk="1" hangingPunct="1"/>
            <a:r>
              <a:rPr lang="en-US" sz="2800">
                <a:solidFill>
                  <a:schemeClr val="hlink"/>
                </a:solidFill>
                <a:ea typeface="ＭＳ Ｐゴシック" pitchFamily="-107" charset="-128"/>
                <a:cs typeface="ＭＳ Ｐゴシック" pitchFamily="-107" charset="-128"/>
              </a:rPr>
              <a:t/>
            </a:r>
            <a:br>
              <a:rPr lang="en-US" sz="2800">
                <a:solidFill>
                  <a:schemeClr val="hlink"/>
                </a:solidFill>
                <a:ea typeface="ＭＳ Ｐゴシック" pitchFamily="-107" charset="-128"/>
                <a:cs typeface="ＭＳ Ｐゴシック" pitchFamily="-107" charset="-128"/>
              </a:rPr>
            </a:br>
            <a:r>
              <a:rPr lang="en-US" sz="3200">
                <a:ea typeface="ＭＳ Ｐゴシック" pitchFamily="-107" charset="-128"/>
                <a:cs typeface="ＭＳ Ｐゴシック" pitchFamily="-107" charset="-128"/>
              </a:rPr>
              <a:t/>
            </a:r>
            <a:br>
              <a:rPr lang="en-US" sz="3200">
                <a:ea typeface="ＭＳ Ｐゴシック" pitchFamily="-107" charset="-128"/>
                <a:cs typeface="ＭＳ Ｐゴシック" pitchFamily="-107" charset="-128"/>
              </a:rPr>
            </a:br>
            <a:r>
              <a:rPr lang="en-US" sz="3200">
                <a:ea typeface="ＭＳ Ｐゴシック" pitchFamily="-107" charset="-128"/>
                <a:cs typeface="ＭＳ Ｐゴシック" pitchFamily="-107" charset="-128"/>
              </a:rPr>
              <a:t>Quality and Classification Performance</a:t>
            </a:r>
          </a:p>
        </p:txBody>
      </p:sp>
      <p:sp>
        <p:nvSpPr>
          <p:cNvPr id="37893" name="Rectangle 3"/>
          <p:cNvSpPr>
            <a:spLocks noGrp="1" noChangeArrowheads="1"/>
          </p:cNvSpPr>
          <p:nvPr>
            <p:ph type="body" sz="half" idx="1"/>
          </p:nvPr>
        </p:nvSpPr>
        <p:spPr>
          <a:xfrm>
            <a:off x="838200" y="2060848"/>
            <a:ext cx="8305800" cy="709613"/>
          </a:xfrm>
        </p:spPr>
        <p:txBody>
          <a:bodyPr/>
          <a:lstStyle/>
          <a:p>
            <a:pPr eaLnBrk="1" hangingPunct="1">
              <a:buNone/>
            </a:pPr>
            <a:r>
              <a:rPr lang="en-US" sz="2400" b="1" i="1" smtClean="0">
                <a:ea typeface="ＭＳ Ｐゴシック" pitchFamily="-107" charset="-128"/>
                <a:cs typeface="ＭＳ Ｐゴシック" pitchFamily="-107" charset="-128"/>
              </a:rPr>
              <a:t>Noisy labels lead to degraded task performance</a:t>
            </a:r>
            <a:endParaRPr lang="en-US" sz="2400" smtClean="0">
              <a:ea typeface="ＭＳ Ｐゴシック" pitchFamily="-107" charset="-128"/>
              <a:cs typeface="ＭＳ Ｐゴシック" pitchFamily="-107" charset="-128"/>
            </a:endParaRPr>
          </a:p>
          <a:p>
            <a:pPr eaLnBrk="1" hangingPunct="1">
              <a:buFont typeface="Wingdings" pitchFamily="-107" charset="2"/>
              <a:buNone/>
            </a:pPr>
            <a:r>
              <a:rPr lang="en-US" sz="2400" smtClean="0">
                <a:ea typeface="ＭＳ Ｐゴシック" pitchFamily="-107" charset="-128"/>
                <a:cs typeface="ＭＳ Ｐゴシック" pitchFamily="-107" charset="-128"/>
              </a:rPr>
              <a:t>Labeling </a:t>
            </a:r>
            <a:r>
              <a:rPr lang="en-US" sz="2400">
                <a:ea typeface="ＭＳ Ｐゴシック" pitchFamily="-107" charset="-128"/>
                <a:cs typeface="ＭＳ Ｐゴシック" pitchFamily="-107" charset="-128"/>
              </a:rPr>
              <a:t>quality increases </a:t>
            </a:r>
            <a:r>
              <a:rPr lang="en-US" sz="2400">
                <a:ea typeface="ＭＳ Ｐゴシック" pitchFamily="-107" charset="-128"/>
                <a:cs typeface="ＭＳ Ｐゴシック" pitchFamily="-107" charset="-128"/>
                <a:sym typeface="Wingdings 3" pitchFamily="-107" charset="2"/>
              </a:rPr>
              <a:t></a:t>
            </a:r>
            <a:r>
              <a:rPr lang="en-US" sz="2400">
                <a:ea typeface="ＭＳ Ｐゴシック" pitchFamily="-107" charset="-128"/>
                <a:cs typeface="ＭＳ Ｐゴシック" pitchFamily="-107" charset="-128"/>
              </a:rPr>
              <a:t> classification quality increases</a:t>
            </a:r>
          </a:p>
          <a:p>
            <a:pPr eaLnBrk="1" hangingPunct="1"/>
            <a:endParaRPr lang="en-US" sz="2400">
              <a:ea typeface="ＭＳ Ｐゴシック" pitchFamily="-107" charset="-128"/>
              <a:cs typeface="ＭＳ Ｐゴシック" pitchFamily="-107" charset="-128"/>
            </a:endParaRPr>
          </a:p>
        </p:txBody>
      </p:sp>
      <p:sp>
        <p:nvSpPr>
          <p:cNvPr id="37894" name="Line 6"/>
          <p:cNvSpPr>
            <a:spLocks noChangeShapeType="1"/>
          </p:cNvSpPr>
          <p:nvPr/>
        </p:nvSpPr>
        <p:spPr bwMode="auto">
          <a:xfrm flipH="1" flipV="1">
            <a:off x="3563888" y="3285976"/>
            <a:ext cx="0" cy="1727200"/>
          </a:xfrm>
          <a:prstGeom prst="line">
            <a:avLst/>
          </a:prstGeom>
          <a:noFill/>
          <a:ln w="38100">
            <a:solidFill>
              <a:srgbClr val="A50021"/>
            </a:solidFill>
            <a:round/>
            <a:headEnd/>
            <a:tailEnd type="stealth" w="lg" len="lg"/>
          </a:ln>
        </p:spPr>
        <p:txBody>
          <a:bodyPr>
            <a:prstTxWarp prst="textNoShape">
              <a:avLst/>
            </a:prstTxWarp>
          </a:bodyPr>
          <a:lstStyle/>
          <a:p>
            <a:endParaRPr lang="en-US"/>
          </a:p>
        </p:txBody>
      </p:sp>
      <p:sp>
        <p:nvSpPr>
          <p:cNvPr id="1035" name="Text Box 13"/>
          <p:cNvSpPr txBox="1">
            <a:spLocks noChangeArrowheads="1"/>
          </p:cNvSpPr>
          <p:nvPr/>
        </p:nvSpPr>
        <p:spPr bwMode="auto">
          <a:xfrm>
            <a:off x="6732240" y="4881711"/>
            <a:ext cx="1872208" cy="338554"/>
          </a:xfrm>
          <a:prstGeom prst="rect">
            <a:avLst/>
          </a:prstGeom>
          <a:solidFill>
            <a:schemeClr val="bg1">
              <a:lumMod val="95000"/>
            </a:schemeClr>
          </a:solidFill>
          <a:ln w="9525">
            <a:solidFill>
              <a:schemeClr val="accent4">
                <a:lumMod val="75000"/>
                <a:lumOff val="25000"/>
              </a:schemeClr>
            </a:solidFill>
            <a:miter lim="800000"/>
            <a:headEnd/>
            <a:tailEnd/>
          </a:ln>
        </p:spPr>
        <p:txBody>
          <a:bodyPr wrap="square">
            <a:prstTxWarp prst="textNoShape">
              <a:avLst/>
            </a:prstTxWarp>
            <a:spAutoFit/>
          </a:bodyPr>
          <a:lstStyle/>
          <a:p>
            <a:pPr>
              <a:spcBef>
                <a:spcPct val="50000"/>
              </a:spcBef>
            </a:pPr>
            <a:r>
              <a:rPr lang="en-US" sz="1600" b="1" smtClean="0"/>
              <a:t>Quality </a:t>
            </a:r>
            <a:r>
              <a:rPr lang="en-US" sz="1600" b="1"/>
              <a:t>= </a:t>
            </a:r>
            <a:r>
              <a:rPr lang="en-US" sz="1600" b="1" smtClean="0"/>
              <a:t>50%</a:t>
            </a:r>
            <a:endParaRPr lang="en-US" sz="1600" b="1"/>
          </a:p>
        </p:txBody>
      </p:sp>
      <p:sp>
        <p:nvSpPr>
          <p:cNvPr id="12" name="Text Box 13"/>
          <p:cNvSpPr txBox="1">
            <a:spLocks noChangeArrowheads="1"/>
          </p:cNvSpPr>
          <p:nvPr/>
        </p:nvSpPr>
        <p:spPr bwMode="auto">
          <a:xfrm>
            <a:off x="6708825" y="4114948"/>
            <a:ext cx="1895623" cy="338554"/>
          </a:xfrm>
          <a:prstGeom prst="rect">
            <a:avLst/>
          </a:prstGeom>
          <a:solidFill>
            <a:schemeClr val="bg1">
              <a:lumMod val="95000"/>
            </a:schemeClr>
          </a:solidFill>
          <a:ln w="9525">
            <a:solidFill>
              <a:srgbClr val="FF66CC"/>
            </a:solidFill>
            <a:miter lim="800000"/>
            <a:headEnd/>
            <a:tailEnd/>
          </a:ln>
        </p:spPr>
        <p:txBody>
          <a:bodyPr wrap="square">
            <a:prstTxWarp prst="textNoShape">
              <a:avLst/>
            </a:prstTxWarp>
            <a:spAutoFit/>
          </a:bodyPr>
          <a:lstStyle/>
          <a:p>
            <a:pPr>
              <a:spcBef>
                <a:spcPct val="50000"/>
              </a:spcBef>
            </a:pPr>
            <a:r>
              <a:rPr lang="en-US" sz="1600" b="1" smtClean="0"/>
              <a:t>Quality = 60%</a:t>
            </a:r>
            <a:endParaRPr lang="en-US" sz="1600" b="1"/>
          </a:p>
        </p:txBody>
      </p:sp>
      <p:sp>
        <p:nvSpPr>
          <p:cNvPr id="13" name="Text Box 13"/>
          <p:cNvSpPr txBox="1">
            <a:spLocks noChangeArrowheads="1"/>
          </p:cNvSpPr>
          <p:nvPr/>
        </p:nvSpPr>
        <p:spPr bwMode="auto">
          <a:xfrm>
            <a:off x="6642150" y="3356992"/>
            <a:ext cx="1962298" cy="338554"/>
          </a:xfrm>
          <a:prstGeom prst="rect">
            <a:avLst/>
          </a:prstGeom>
          <a:solidFill>
            <a:schemeClr val="bg1">
              <a:lumMod val="95000"/>
            </a:schemeClr>
          </a:solidFill>
          <a:ln w="9525">
            <a:solidFill>
              <a:schemeClr val="tx1"/>
            </a:solidFill>
            <a:miter lim="800000"/>
            <a:headEnd/>
            <a:tailEnd/>
          </a:ln>
        </p:spPr>
        <p:txBody>
          <a:bodyPr wrap="square">
            <a:prstTxWarp prst="textNoShape">
              <a:avLst/>
            </a:prstTxWarp>
            <a:spAutoFit/>
          </a:bodyPr>
          <a:lstStyle/>
          <a:p>
            <a:pPr>
              <a:spcBef>
                <a:spcPct val="50000"/>
              </a:spcBef>
            </a:pPr>
            <a:r>
              <a:rPr lang="en-US" sz="1600" b="1" smtClean="0"/>
              <a:t>Quality </a:t>
            </a:r>
            <a:r>
              <a:rPr lang="en-US" sz="1600" b="1"/>
              <a:t>= </a:t>
            </a:r>
            <a:r>
              <a:rPr lang="en-US" sz="1600" b="1" smtClean="0"/>
              <a:t>80%</a:t>
            </a:r>
            <a:endParaRPr lang="en-US" sz="1600" b="1"/>
          </a:p>
        </p:txBody>
      </p:sp>
      <p:sp>
        <p:nvSpPr>
          <p:cNvPr id="14" name="Text Box 13"/>
          <p:cNvSpPr txBox="1">
            <a:spLocks noChangeArrowheads="1"/>
          </p:cNvSpPr>
          <p:nvPr/>
        </p:nvSpPr>
        <p:spPr bwMode="auto">
          <a:xfrm>
            <a:off x="6642150" y="2996952"/>
            <a:ext cx="1962298" cy="338554"/>
          </a:xfrm>
          <a:prstGeom prst="rect">
            <a:avLst/>
          </a:prstGeom>
          <a:solidFill>
            <a:schemeClr val="bg1">
              <a:lumMod val="95000"/>
            </a:schemeClr>
          </a:solidFill>
          <a:ln w="9525">
            <a:solidFill>
              <a:srgbClr val="A50021"/>
            </a:solidFill>
            <a:miter lim="800000"/>
            <a:headEnd/>
            <a:tailEnd/>
          </a:ln>
        </p:spPr>
        <p:txBody>
          <a:bodyPr wrap="square">
            <a:prstTxWarp prst="textNoShape">
              <a:avLst/>
            </a:prstTxWarp>
            <a:spAutoFit/>
          </a:bodyPr>
          <a:lstStyle/>
          <a:p>
            <a:pPr>
              <a:spcBef>
                <a:spcPct val="50000"/>
              </a:spcBef>
            </a:pPr>
            <a:r>
              <a:rPr lang="en-US" sz="1600" b="1" smtClean="0"/>
              <a:t>Quality </a:t>
            </a:r>
            <a:r>
              <a:rPr lang="en-US" sz="1600" b="1"/>
              <a:t>= </a:t>
            </a:r>
            <a:r>
              <a:rPr lang="en-US" sz="1600" b="1" smtClean="0"/>
              <a:t>100%</a:t>
            </a:r>
            <a:endParaRPr lang="en-US" sz="1600" b="1"/>
          </a:p>
        </p:txBody>
      </p:sp>
      <p:sp>
        <p:nvSpPr>
          <p:cNvPr id="15" name="Rectangle 14"/>
          <p:cNvSpPr/>
          <p:nvPr/>
        </p:nvSpPr>
        <p:spPr>
          <a:xfrm>
            <a:off x="6516216" y="5962054"/>
            <a:ext cx="2627784" cy="923330"/>
          </a:xfrm>
          <a:prstGeom prst="rect">
            <a:avLst/>
          </a:prstGeom>
          <a:solidFill>
            <a:schemeClr val="accent2">
              <a:lumMod val="20000"/>
              <a:lumOff val="80000"/>
            </a:schemeClr>
          </a:solidFill>
          <a:ln>
            <a:solidFill>
              <a:schemeClr val="tx1"/>
            </a:solidFill>
          </a:ln>
        </p:spPr>
        <p:txBody>
          <a:bodyPr wrap="square">
            <a:spAutoFit/>
          </a:bodyPr>
          <a:lstStyle/>
          <a:p>
            <a:pPr eaLnBrk="1" hangingPunct="1">
              <a:buFont typeface="Wingdings" pitchFamily="-107" charset="2"/>
              <a:buNone/>
            </a:pPr>
            <a:r>
              <a:rPr lang="en-US" smtClean="0">
                <a:ea typeface="ＭＳ Ｐゴシック" pitchFamily="-107" charset="-128"/>
                <a:cs typeface="ＭＳ Ｐゴシック" pitchFamily="-107" charset="-128"/>
              </a:rPr>
              <a:t>Single-labeler quality (probability of assigning correctly a binary label)</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Slide Number Placeholder 6"/>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101A99F8-9049-EF40-BBD5-D79E9DF5DC25}" type="slidenum">
              <a:rPr lang="en-US" sz="2600" b="1">
                <a:solidFill>
                  <a:schemeClr val="bg1"/>
                </a:solidFill>
              </a:rPr>
              <a:pPr eaLnBrk="1" hangingPunct="1"/>
              <a:t>23</a:t>
            </a:fld>
            <a:endParaRPr lang="en-US" sz="2600" b="1">
              <a:solidFill>
                <a:schemeClr val="bg1"/>
              </a:solidFill>
            </a:endParaRPr>
          </a:p>
        </p:txBody>
      </p:sp>
      <p:sp>
        <p:nvSpPr>
          <p:cNvPr id="48132" name="AutoShape 3"/>
          <p:cNvSpPr>
            <a:spLocks noGrp="1" noChangeArrowheads="1"/>
          </p:cNvSpPr>
          <p:nvPr>
            <p:ph type="title" idx="4294967295"/>
          </p:nvPr>
        </p:nvSpPr>
        <p:spPr>
          <a:xfrm>
            <a:off x="762000" y="304800"/>
            <a:ext cx="8202488" cy="1143000"/>
          </a:xfrm>
        </p:spPr>
        <p:txBody>
          <a:bodyPr/>
          <a:lstStyle/>
          <a:p>
            <a:pPr eaLnBrk="1" hangingPunct="1"/>
            <a:r>
              <a:rPr lang="en-US" sz="3200">
                <a:solidFill>
                  <a:schemeClr val="hlink"/>
                </a:solidFill>
                <a:ea typeface="ＭＳ Ｐゴシック" pitchFamily="-107" charset="-128"/>
                <a:cs typeface="ＭＳ Ｐゴシック" pitchFamily="-107" charset="-128"/>
              </a:rPr>
              <a:t/>
            </a:r>
            <a:br>
              <a:rPr lang="en-US" sz="3200">
                <a:solidFill>
                  <a:schemeClr val="hlink"/>
                </a:solidFill>
                <a:ea typeface="ＭＳ Ｐゴシック" pitchFamily="-107" charset="-128"/>
                <a:cs typeface="ＭＳ Ｐゴシック" pitchFamily="-107" charset="-128"/>
              </a:rPr>
            </a:br>
            <a:r>
              <a:rPr lang="en-US" smtClean="0">
                <a:ea typeface="ＭＳ Ｐゴシック" pitchFamily="-107" charset="-128"/>
                <a:cs typeface="ＭＳ Ｐゴシック" pitchFamily="-107" charset="-128"/>
              </a:rPr>
              <a:t>Tradeoffs: More data or better data?</a:t>
            </a:r>
            <a:endParaRPr lang="en-US">
              <a:ea typeface="ＭＳ Ｐゴシック" pitchFamily="-107" charset="-128"/>
              <a:cs typeface="ＭＳ Ｐゴシック" pitchFamily="-107" charset="-128"/>
            </a:endParaRPr>
          </a:p>
        </p:txBody>
      </p:sp>
      <p:sp>
        <p:nvSpPr>
          <p:cNvPr id="48133" name="Rectangle 4"/>
          <p:cNvSpPr>
            <a:spLocks noGrp="1" noChangeArrowheads="1"/>
          </p:cNvSpPr>
          <p:nvPr>
            <p:ph type="body" sz="half" idx="4294967295"/>
          </p:nvPr>
        </p:nvSpPr>
        <p:spPr>
          <a:xfrm>
            <a:off x="838200" y="2209800"/>
            <a:ext cx="8020050" cy="3724275"/>
          </a:xfrm>
        </p:spPr>
        <p:txBody>
          <a:bodyPr/>
          <a:lstStyle/>
          <a:p>
            <a:pPr eaLnBrk="1" hangingPunct="1"/>
            <a:r>
              <a:rPr lang="en-US" sz="2000" smtClean="0">
                <a:solidFill>
                  <a:srgbClr val="5B985B"/>
                </a:solidFill>
                <a:ea typeface="ＭＳ Ｐゴシック" pitchFamily="-107" charset="-128"/>
                <a:cs typeface="ＭＳ Ｐゴシック" pitchFamily="-107" charset="-128"/>
                <a:sym typeface="Wingdings 3" pitchFamily="-107" charset="2"/>
              </a:rPr>
              <a:t>Get more examples </a:t>
            </a:r>
            <a:r>
              <a:rPr lang="en-US" sz="2000" err="1" smtClean="0">
                <a:solidFill>
                  <a:srgbClr val="5B985B"/>
                </a:solidFill>
                <a:ea typeface="ＭＳ Ｐゴシック" pitchFamily="-107" charset="-128"/>
                <a:cs typeface="ＭＳ Ｐゴシック" pitchFamily="-107" charset="-128"/>
                <a:sym typeface="Wingdings 3" pitchFamily="-107" charset="2"/>
              </a:rPr>
              <a:t></a:t>
            </a:r>
            <a:r>
              <a:rPr lang="en-US" sz="2000" smtClean="0">
                <a:solidFill>
                  <a:srgbClr val="5B985B"/>
                </a:solidFill>
                <a:ea typeface="ＭＳ Ｐゴシック" pitchFamily="-107" charset="-128"/>
                <a:cs typeface="ＭＳ Ｐゴシック" pitchFamily="-107" charset="-128"/>
                <a:sym typeface="Wingdings 3" pitchFamily="-107" charset="2"/>
              </a:rPr>
              <a:t> Improve classification</a:t>
            </a:r>
          </a:p>
          <a:p>
            <a:pPr eaLnBrk="1" hangingPunct="1"/>
            <a:r>
              <a:rPr lang="en-US" sz="2000" smtClean="0">
                <a:solidFill>
                  <a:srgbClr val="C00000"/>
                </a:solidFill>
                <a:ea typeface="ＭＳ Ｐゴシック" pitchFamily="-107" charset="-128"/>
                <a:cs typeface="ＭＳ Ｐゴシック" pitchFamily="-107" charset="-128"/>
              </a:rPr>
              <a:t>Get more labels </a:t>
            </a:r>
            <a:r>
              <a:rPr lang="en-US" sz="2000" err="1" smtClean="0">
                <a:solidFill>
                  <a:srgbClr val="C00000"/>
                </a:solidFill>
                <a:ea typeface="ＭＳ Ｐゴシック" pitchFamily="-107" charset="-128"/>
                <a:cs typeface="ＭＳ Ｐゴシック" pitchFamily="-107" charset="-128"/>
                <a:sym typeface="Wingdings 3" pitchFamily="-107" charset="2"/>
              </a:rPr>
              <a:t></a:t>
            </a:r>
            <a:r>
              <a:rPr lang="en-US" sz="2000" smtClean="0">
                <a:solidFill>
                  <a:srgbClr val="C00000"/>
                </a:solidFill>
                <a:ea typeface="ＭＳ Ｐゴシック" pitchFamily="-107" charset="-128"/>
                <a:cs typeface="ＭＳ Ｐゴシック" pitchFamily="-107" charset="-128"/>
                <a:sym typeface="Wingdings 3" pitchFamily="-107" charset="2"/>
              </a:rPr>
              <a:t> Improve label quality </a:t>
            </a:r>
            <a:r>
              <a:rPr lang="en-US" sz="2000" err="1" smtClean="0">
                <a:solidFill>
                  <a:srgbClr val="C00000"/>
                </a:solidFill>
                <a:ea typeface="ＭＳ Ｐゴシック" pitchFamily="-107" charset="-128"/>
                <a:cs typeface="ＭＳ Ｐゴシック" pitchFamily="-107" charset="-128"/>
                <a:sym typeface="Wingdings 3" pitchFamily="-107" charset="2"/>
              </a:rPr>
              <a:t></a:t>
            </a:r>
            <a:r>
              <a:rPr lang="en-US" sz="2000" smtClean="0">
                <a:solidFill>
                  <a:srgbClr val="C00000"/>
                </a:solidFill>
                <a:ea typeface="ＭＳ Ｐゴシック" pitchFamily="-107" charset="-128"/>
                <a:cs typeface="ＭＳ Ｐゴシック" pitchFamily="-107" charset="-128"/>
                <a:sym typeface="Wingdings 3" pitchFamily="-107" charset="2"/>
              </a:rPr>
              <a:t> Improve classification</a:t>
            </a:r>
          </a:p>
        </p:txBody>
      </p:sp>
      <p:graphicFrame>
        <p:nvGraphicFramePr>
          <p:cNvPr id="48130" name="Object 8"/>
          <p:cNvGraphicFramePr>
            <a:graphicFrameLocks noChangeAspect="1"/>
          </p:cNvGraphicFramePr>
          <p:nvPr/>
        </p:nvGraphicFramePr>
        <p:xfrm>
          <a:off x="1143000" y="3357563"/>
          <a:ext cx="6053138" cy="3429000"/>
        </p:xfrm>
        <a:graphic>
          <a:graphicData uri="http://schemas.openxmlformats.org/presentationml/2006/ole">
            <mc:AlternateContent xmlns:mc="http://schemas.openxmlformats.org/markup-compatibility/2006">
              <mc:Choice xmlns:v="urn:schemas-microsoft-com:vml" Requires="v">
                <p:oleObj spid="_x0000_s48138" name="Chart" r:id="rId4" imgW="4676851" imgH="2647831" progId="Excel.Sheet.8">
                  <p:embed/>
                </p:oleObj>
              </mc:Choice>
              <mc:Fallback>
                <p:oleObj name="Chart" r:id="rId4" imgW="4676851" imgH="2647831" progId="Excel.Sheet.8">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357563"/>
                        <a:ext cx="6053138"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34" name="Line 6"/>
          <p:cNvSpPr>
            <a:spLocks noChangeShapeType="1"/>
          </p:cNvSpPr>
          <p:nvPr/>
        </p:nvSpPr>
        <p:spPr bwMode="auto">
          <a:xfrm flipV="1">
            <a:off x="2428875" y="3929063"/>
            <a:ext cx="0" cy="785812"/>
          </a:xfrm>
          <a:prstGeom prst="line">
            <a:avLst/>
          </a:prstGeom>
          <a:noFill/>
          <a:ln w="38100">
            <a:solidFill>
              <a:srgbClr val="A50021"/>
            </a:solidFill>
            <a:round/>
            <a:headEnd/>
            <a:tailEnd type="stealth" w="lg" len="lg"/>
          </a:ln>
        </p:spPr>
        <p:txBody>
          <a:bodyPr>
            <a:prstTxWarp prst="textNoShape">
              <a:avLst/>
            </a:prstTxWarp>
          </a:bodyPr>
          <a:lstStyle/>
          <a:p>
            <a:endParaRPr lang="en-US"/>
          </a:p>
        </p:txBody>
      </p:sp>
      <p:sp>
        <p:nvSpPr>
          <p:cNvPr id="16" name="Text Box 13"/>
          <p:cNvSpPr txBox="1">
            <a:spLocks noChangeArrowheads="1"/>
          </p:cNvSpPr>
          <p:nvPr/>
        </p:nvSpPr>
        <p:spPr bwMode="auto">
          <a:xfrm>
            <a:off x="6956425" y="5214938"/>
            <a:ext cx="1576015" cy="338554"/>
          </a:xfrm>
          <a:prstGeom prst="rect">
            <a:avLst/>
          </a:prstGeom>
          <a:solidFill>
            <a:schemeClr val="bg1">
              <a:lumMod val="95000"/>
            </a:schemeClr>
          </a:solidFill>
          <a:ln w="9525">
            <a:solidFill>
              <a:schemeClr val="accent4">
                <a:lumMod val="75000"/>
                <a:lumOff val="25000"/>
              </a:schemeClr>
            </a:solidFill>
            <a:miter lim="800000"/>
            <a:headEnd/>
            <a:tailEnd/>
          </a:ln>
        </p:spPr>
        <p:txBody>
          <a:bodyPr wrap="square">
            <a:prstTxWarp prst="textNoShape">
              <a:avLst/>
            </a:prstTxWarp>
            <a:spAutoFit/>
          </a:bodyPr>
          <a:lstStyle/>
          <a:p>
            <a:pPr>
              <a:spcBef>
                <a:spcPct val="50000"/>
              </a:spcBef>
            </a:pPr>
            <a:r>
              <a:rPr lang="en-US" sz="1600" b="1" smtClean="0"/>
              <a:t>Quality = 50%</a:t>
            </a:r>
            <a:endParaRPr lang="en-US" sz="1600" b="1"/>
          </a:p>
        </p:txBody>
      </p:sp>
      <p:sp>
        <p:nvSpPr>
          <p:cNvPr id="17" name="Text Box 13"/>
          <p:cNvSpPr txBox="1">
            <a:spLocks noChangeArrowheads="1"/>
          </p:cNvSpPr>
          <p:nvPr/>
        </p:nvSpPr>
        <p:spPr bwMode="auto">
          <a:xfrm>
            <a:off x="6880224" y="4448175"/>
            <a:ext cx="1652215" cy="338554"/>
          </a:xfrm>
          <a:prstGeom prst="rect">
            <a:avLst/>
          </a:prstGeom>
          <a:solidFill>
            <a:schemeClr val="bg1">
              <a:lumMod val="95000"/>
            </a:schemeClr>
          </a:solidFill>
          <a:ln w="9525">
            <a:solidFill>
              <a:srgbClr val="FF66CC"/>
            </a:solidFill>
            <a:miter lim="800000"/>
            <a:headEnd/>
            <a:tailEnd/>
          </a:ln>
        </p:spPr>
        <p:txBody>
          <a:bodyPr wrap="square">
            <a:prstTxWarp prst="textNoShape">
              <a:avLst/>
            </a:prstTxWarp>
            <a:spAutoFit/>
          </a:bodyPr>
          <a:lstStyle/>
          <a:p>
            <a:pPr>
              <a:spcBef>
                <a:spcPct val="50000"/>
              </a:spcBef>
            </a:pPr>
            <a:r>
              <a:rPr lang="en-US" sz="1600" b="1" smtClean="0"/>
              <a:t>Quality = 60%</a:t>
            </a:r>
            <a:endParaRPr lang="en-US" sz="1600" b="1"/>
          </a:p>
        </p:txBody>
      </p:sp>
      <p:sp>
        <p:nvSpPr>
          <p:cNvPr id="18" name="Text Box 13"/>
          <p:cNvSpPr txBox="1">
            <a:spLocks noChangeArrowheads="1"/>
          </p:cNvSpPr>
          <p:nvPr/>
        </p:nvSpPr>
        <p:spPr bwMode="auto">
          <a:xfrm>
            <a:off x="6813550" y="3590925"/>
            <a:ext cx="1718890" cy="338554"/>
          </a:xfrm>
          <a:prstGeom prst="rect">
            <a:avLst/>
          </a:prstGeom>
          <a:solidFill>
            <a:schemeClr val="bg1">
              <a:lumMod val="95000"/>
            </a:schemeClr>
          </a:solidFill>
          <a:ln w="9525">
            <a:solidFill>
              <a:schemeClr val="tx1"/>
            </a:solidFill>
            <a:miter lim="800000"/>
            <a:headEnd/>
            <a:tailEnd/>
          </a:ln>
        </p:spPr>
        <p:txBody>
          <a:bodyPr wrap="square">
            <a:prstTxWarp prst="textNoShape">
              <a:avLst/>
            </a:prstTxWarp>
            <a:spAutoFit/>
          </a:bodyPr>
          <a:lstStyle/>
          <a:p>
            <a:pPr>
              <a:spcBef>
                <a:spcPct val="50000"/>
              </a:spcBef>
            </a:pPr>
            <a:r>
              <a:rPr lang="en-US" sz="1600" b="1" smtClean="0"/>
              <a:t>Quality = 80 %</a:t>
            </a:r>
            <a:endParaRPr lang="en-US" sz="1600" b="1"/>
          </a:p>
        </p:txBody>
      </p:sp>
      <p:sp>
        <p:nvSpPr>
          <p:cNvPr id="19" name="Text Box 13"/>
          <p:cNvSpPr txBox="1">
            <a:spLocks noChangeArrowheads="1"/>
          </p:cNvSpPr>
          <p:nvPr/>
        </p:nvSpPr>
        <p:spPr bwMode="auto">
          <a:xfrm>
            <a:off x="6813550" y="3214688"/>
            <a:ext cx="1718890" cy="338554"/>
          </a:xfrm>
          <a:prstGeom prst="rect">
            <a:avLst/>
          </a:prstGeom>
          <a:solidFill>
            <a:schemeClr val="bg1">
              <a:lumMod val="95000"/>
            </a:schemeClr>
          </a:solidFill>
          <a:ln w="9525">
            <a:solidFill>
              <a:srgbClr val="A50021"/>
            </a:solidFill>
            <a:miter lim="800000"/>
            <a:headEnd/>
            <a:tailEnd/>
          </a:ln>
        </p:spPr>
        <p:txBody>
          <a:bodyPr wrap="square">
            <a:prstTxWarp prst="textNoShape">
              <a:avLst/>
            </a:prstTxWarp>
            <a:spAutoFit/>
          </a:bodyPr>
          <a:lstStyle/>
          <a:p>
            <a:pPr>
              <a:spcBef>
                <a:spcPct val="50000"/>
              </a:spcBef>
            </a:pPr>
            <a:r>
              <a:rPr lang="en-US" sz="1600" b="1" smtClean="0"/>
              <a:t>Quality </a:t>
            </a:r>
            <a:r>
              <a:rPr lang="en-US" sz="1600" b="1"/>
              <a:t>= </a:t>
            </a:r>
            <a:r>
              <a:rPr lang="en-US" sz="1600" b="1" smtClean="0"/>
              <a:t>100%</a:t>
            </a:r>
            <a:endParaRPr lang="en-US" sz="1600" b="1"/>
          </a:p>
        </p:txBody>
      </p:sp>
      <p:sp>
        <p:nvSpPr>
          <p:cNvPr id="13" name="Line 6"/>
          <p:cNvSpPr>
            <a:spLocks noChangeShapeType="1"/>
          </p:cNvSpPr>
          <p:nvPr/>
        </p:nvSpPr>
        <p:spPr bwMode="auto">
          <a:xfrm flipV="1">
            <a:off x="2438400" y="4705350"/>
            <a:ext cx="1633538" cy="9525"/>
          </a:xfrm>
          <a:prstGeom prst="line">
            <a:avLst/>
          </a:prstGeom>
          <a:noFill/>
          <a:ln w="38100">
            <a:solidFill>
              <a:schemeClr val="accent6">
                <a:lumMod val="75000"/>
              </a:schemeClr>
            </a:solidFill>
            <a:round/>
            <a:headEnd/>
            <a:tailEnd type="stealth" w="lg" len="lg"/>
          </a:ln>
        </p:spPr>
        <p:txBody>
          <a:bodyPr/>
          <a:lstStyle/>
          <a:p>
            <a:pPr>
              <a:defRPr/>
            </a:pPr>
            <a:endParaRPr lang="en-US">
              <a:latin typeface="Arial" charset="0"/>
            </a:endParaRPr>
          </a:p>
        </p:txBody>
      </p:sp>
      <p:sp>
        <p:nvSpPr>
          <p:cNvPr id="48140" name="Oval 20"/>
          <p:cNvSpPr>
            <a:spLocks noChangeArrowheads="1"/>
          </p:cNvSpPr>
          <p:nvPr/>
        </p:nvSpPr>
        <p:spPr bwMode="auto">
          <a:xfrm>
            <a:off x="2357438" y="4643438"/>
            <a:ext cx="142875" cy="142875"/>
          </a:xfrm>
          <a:prstGeom prst="ellipse">
            <a:avLst/>
          </a:prstGeom>
          <a:solidFill>
            <a:schemeClr val="accent1"/>
          </a:solidFill>
          <a:ln w="9525">
            <a:solidFill>
              <a:schemeClr val="tx1"/>
            </a:solidFill>
            <a:round/>
            <a:headEnd/>
            <a:tailEnd/>
          </a:ln>
        </p:spPr>
        <p:txBody>
          <a:bodyPr>
            <a:prstTxWarp prst="textNoShape">
              <a:avLst/>
            </a:prstTxWarp>
          </a:bodyPr>
          <a:lstStyle/>
          <a:p>
            <a:endParaRPr lang="en-US"/>
          </a:p>
        </p:txBody>
      </p:sp>
      <p:sp>
        <p:nvSpPr>
          <p:cNvPr id="14" name="Text Box 13"/>
          <p:cNvSpPr txBox="1">
            <a:spLocks noChangeArrowheads="1"/>
          </p:cNvSpPr>
          <p:nvPr/>
        </p:nvSpPr>
        <p:spPr bwMode="auto">
          <a:xfrm>
            <a:off x="7567985" y="6027003"/>
            <a:ext cx="1576015" cy="830997"/>
          </a:xfrm>
          <a:prstGeom prst="rect">
            <a:avLst/>
          </a:prstGeom>
          <a:solidFill>
            <a:schemeClr val="bg1">
              <a:lumMod val="95000"/>
            </a:schemeClr>
          </a:solidFill>
          <a:ln w="9525">
            <a:solidFill>
              <a:schemeClr val="accent4">
                <a:lumMod val="75000"/>
                <a:lumOff val="25000"/>
              </a:schemeClr>
            </a:solidFill>
            <a:miter lim="800000"/>
            <a:headEnd/>
            <a:tailEnd/>
          </a:ln>
        </p:spPr>
        <p:txBody>
          <a:bodyPr wrap="square">
            <a:prstTxWarp prst="textNoShape">
              <a:avLst/>
            </a:prstTxWarp>
            <a:spAutoFit/>
          </a:bodyPr>
          <a:lstStyle/>
          <a:p>
            <a:pPr algn="ctr">
              <a:spcBef>
                <a:spcPct val="50000"/>
              </a:spcBef>
            </a:pPr>
            <a:r>
              <a:rPr lang="en-US" sz="1600" b="1" dirty="0" smtClean="0"/>
              <a:t>KDD 2008, Best paper runner-up</a:t>
            </a:r>
            <a:endParaRPr lang="en-US" sz="1600" b="1" dirty="0"/>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p>
            <a:fld id="{7089C431-65D8-7340-9337-AFA8BAC16F68}" type="slidenum">
              <a:rPr lang="en-US"/>
              <a:pPr/>
              <a:t>24</a:t>
            </a:fld>
            <a:endParaRPr lang="en-US"/>
          </a:p>
        </p:txBody>
      </p:sp>
      <p:sp>
        <p:nvSpPr>
          <p:cNvPr id="50179" name="AutoShape 2"/>
          <p:cNvSpPr>
            <a:spLocks noGrp="1" noChangeArrowheads="1"/>
          </p:cNvSpPr>
          <p:nvPr>
            <p:ph type="title"/>
          </p:nvPr>
        </p:nvSpPr>
        <p:spPr/>
        <p:txBody>
          <a:bodyPr/>
          <a:lstStyle/>
          <a:p>
            <a:pPr eaLnBrk="1" hangingPunct="1"/>
            <a:r>
              <a:rPr lang="en-US" dirty="0" smtClean="0">
                <a:ea typeface="ＭＳ Ｐゴシック" pitchFamily="-107" charset="-128"/>
                <a:cs typeface="ＭＳ Ｐゴシック" pitchFamily="-107" charset="-128"/>
              </a:rPr>
              <a:t>(Very) Basic Results</a:t>
            </a:r>
            <a:endParaRPr lang="en-US" dirty="0">
              <a:ea typeface="ＭＳ Ｐゴシック" pitchFamily="-107" charset="-128"/>
              <a:cs typeface="ＭＳ Ｐゴシック" pitchFamily="-107" charset="-128"/>
            </a:endParaRPr>
          </a:p>
        </p:txBody>
      </p:sp>
      <p:sp>
        <p:nvSpPr>
          <p:cNvPr id="50180" name="Rectangle 3"/>
          <p:cNvSpPr>
            <a:spLocks noGrp="1" noChangeArrowheads="1"/>
          </p:cNvSpPr>
          <p:nvPr>
            <p:ph type="body" idx="1"/>
          </p:nvPr>
        </p:nvSpPr>
        <p:spPr>
          <a:xfrm>
            <a:off x="683568" y="2209801"/>
            <a:ext cx="8460432" cy="2227312"/>
          </a:xfrm>
        </p:spPr>
        <p:txBody>
          <a:bodyPr/>
          <a:lstStyle/>
          <a:p>
            <a:pPr eaLnBrk="1" hangingPunct="1">
              <a:spcBef>
                <a:spcPct val="40000"/>
              </a:spcBef>
              <a:buNone/>
            </a:pPr>
            <a:r>
              <a:rPr lang="en-US" b="1" dirty="0" smtClean="0">
                <a:solidFill>
                  <a:srgbClr val="C00000"/>
                </a:solidFill>
                <a:ea typeface="ＭＳ Ｐゴシック" pitchFamily="-107" charset="-128"/>
                <a:cs typeface="ＭＳ Ｐゴシック" pitchFamily="-107" charset="-128"/>
              </a:rPr>
              <a:t>	</a:t>
            </a:r>
            <a:r>
              <a:rPr lang="en-US" sz="2400" b="1" dirty="0" smtClean="0">
                <a:solidFill>
                  <a:srgbClr val="C00000"/>
                </a:solidFill>
                <a:ea typeface="ＭＳ Ｐゴシック" pitchFamily="-107" charset="-128"/>
                <a:cs typeface="ＭＳ Ｐゴシック" pitchFamily="-107" charset="-128"/>
              </a:rPr>
              <a:t>We want to follow the direction that has the highest “learning gradient”</a:t>
            </a:r>
          </a:p>
          <a:p>
            <a:pPr lvl="1" eaLnBrk="1" hangingPunct="1">
              <a:spcBef>
                <a:spcPct val="40000"/>
              </a:spcBef>
            </a:pPr>
            <a:r>
              <a:rPr lang="en-US" dirty="0" smtClean="0">
                <a:ea typeface="ＭＳ Ｐゴシック" pitchFamily="-107" charset="-128"/>
                <a:cs typeface="ＭＳ Ｐゴシック" pitchFamily="-107" charset="-128"/>
              </a:rPr>
              <a:t>Estimate improvement with more data (cross-validation)</a:t>
            </a:r>
          </a:p>
          <a:p>
            <a:pPr lvl="1" eaLnBrk="1" hangingPunct="1">
              <a:spcBef>
                <a:spcPct val="40000"/>
              </a:spcBef>
            </a:pPr>
            <a:r>
              <a:rPr lang="en-US" dirty="0" smtClean="0">
                <a:ea typeface="ＭＳ Ｐゴシック" pitchFamily="-107" charset="-128"/>
                <a:cs typeface="ＭＳ Ｐゴシック" pitchFamily="-107" charset="-128"/>
              </a:rPr>
              <a:t>Estimate sensitivity to data quality (introduce noise)</a:t>
            </a:r>
            <a:endParaRPr lang="en-US" b="1" dirty="0" smtClean="0">
              <a:solidFill>
                <a:srgbClr val="C00000"/>
              </a:solidFill>
              <a:ea typeface="ＭＳ Ｐゴシック" pitchFamily="-107" charset="-128"/>
              <a:cs typeface="ＭＳ Ｐゴシック" pitchFamily="-107" charset="-128"/>
            </a:endParaRPr>
          </a:p>
        </p:txBody>
      </p:sp>
      <p:sp>
        <p:nvSpPr>
          <p:cNvPr id="5" name="Rounded Rectangle 4"/>
          <p:cNvSpPr/>
          <p:nvPr/>
        </p:nvSpPr>
        <p:spPr>
          <a:xfrm>
            <a:off x="1619672" y="4581128"/>
            <a:ext cx="6696744" cy="2077164"/>
          </a:xfrm>
          <a:prstGeom prst="roundRect">
            <a:avLst/>
          </a:prstGeom>
          <a:ln w="57150"/>
        </p:spPr>
        <p:style>
          <a:lnRef idx="2">
            <a:schemeClr val="accent6"/>
          </a:lnRef>
          <a:fillRef idx="1">
            <a:schemeClr val="lt1"/>
          </a:fillRef>
          <a:effectRef idx="0">
            <a:schemeClr val="accent6"/>
          </a:effectRef>
          <a:fontRef idx="minor">
            <a:schemeClr val="dk1"/>
          </a:fontRef>
        </p:style>
        <p:txBody>
          <a:bodyPr wrap="square">
            <a:spAutoFit/>
          </a:bodyPr>
          <a:lstStyle/>
          <a:p>
            <a:pPr eaLnBrk="1" hangingPunct="1">
              <a:spcBef>
                <a:spcPct val="40000"/>
              </a:spcBef>
              <a:buNone/>
            </a:pPr>
            <a:r>
              <a:rPr lang="en-US" sz="2000" b="1" dirty="0" smtClean="0">
                <a:solidFill>
                  <a:srgbClr val="C00000"/>
                </a:solidFill>
                <a:ea typeface="ＭＳ Ｐゴシック" pitchFamily="-107" charset="-128"/>
                <a:cs typeface="ＭＳ Ｐゴシック" pitchFamily="-107" charset="-128"/>
              </a:rPr>
              <a:t>Rule-of-thumb results:</a:t>
            </a:r>
          </a:p>
          <a:p>
            <a:pPr eaLnBrk="1" hangingPunct="1">
              <a:spcBef>
                <a:spcPct val="40000"/>
              </a:spcBef>
            </a:pPr>
            <a:r>
              <a:rPr lang="en-US" sz="2000" dirty="0" smtClean="0">
                <a:ea typeface="ＭＳ Ｐゴシック" pitchFamily="-107" charset="-128"/>
                <a:cs typeface="ＭＳ Ｐゴシック" pitchFamily="-107" charset="-128"/>
              </a:rPr>
              <a:t>With high quality labelers (85% and above): </a:t>
            </a:r>
            <a:br>
              <a:rPr lang="en-US" sz="2000" dirty="0" smtClean="0">
                <a:ea typeface="ＭＳ Ｐゴシック" pitchFamily="-107" charset="-128"/>
                <a:cs typeface="ＭＳ Ｐゴシック" pitchFamily="-107" charset="-128"/>
              </a:rPr>
            </a:br>
            <a:r>
              <a:rPr lang="en-US" sz="2000" b="1" dirty="0" smtClean="0">
                <a:ea typeface="ＭＳ Ｐゴシック" pitchFamily="-107" charset="-128"/>
                <a:cs typeface="ＭＳ Ｐゴシック" pitchFamily="-107" charset="-128"/>
              </a:rPr>
              <a:t>Get more data </a:t>
            </a:r>
            <a:r>
              <a:rPr lang="en-US" sz="2000" dirty="0" smtClean="0">
                <a:ea typeface="ＭＳ Ｐゴシック" pitchFamily="-107" charset="-128"/>
                <a:cs typeface="ＭＳ Ｐゴシック" pitchFamily="-107" charset="-128"/>
              </a:rPr>
              <a:t>(One worker per example)</a:t>
            </a:r>
          </a:p>
          <a:p>
            <a:pPr eaLnBrk="1" hangingPunct="1">
              <a:spcBef>
                <a:spcPct val="40000"/>
              </a:spcBef>
            </a:pPr>
            <a:r>
              <a:rPr lang="en-US" sz="2000" dirty="0" smtClean="0">
                <a:ea typeface="ＭＳ Ｐゴシック" pitchFamily="-107" charset="-128"/>
                <a:cs typeface="ＭＳ Ｐゴシック" pitchFamily="-107" charset="-128"/>
              </a:rPr>
              <a:t>With low quality labelers (~60-70%):</a:t>
            </a:r>
            <a:br>
              <a:rPr lang="en-US" sz="2000" dirty="0" smtClean="0">
                <a:ea typeface="ＭＳ Ｐゴシック" pitchFamily="-107" charset="-128"/>
                <a:cs typeface="ＭＳ Ｐゴシック" pitchFamily="-107" charset="-128"/>
              </a:rPr>
            </a:br>
            <a:r>
              <a:rPr lang="en-US" sz="2000" b="1" dirty="0" smtClean="0">
                <a:ea typeface="ＭＳ Ｐゴシック" pitchFamily="-107" charset="-128"/>
                <a:cs typeface="ＭＳ Ｐゴシック" pitchFamily="-107" charset="-128"/>
              </a:rPr>
              <a:t>Improve quality </a:t>
            </a:r>
            <a:r>
              <a:rPr lang="en-US" sz="2000" dirty="0" smtClean="0">
                <a:ea typeface="ＭＳ Ｐゴシック" pitchFamily="-107" charset="-128"/>
                <a:cs typeface="ＭＳ Ｐゴシック" pitchFamily="-107" charset="-128"/>
              </a:rPr>
              <a:t>(Multiple workers per example)</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p:cNvSpPr>
            <a:spLocks noGrp="1"/>
          </p:cNvSpPr>
          <p:nvPr>
            <p:ph type="sldNum" sz="quarter" idx="12"/>
          </p:nvPr>
        </p:nvSpPr>
        <p:spPr>
          <a:noFill/>
        </p:spPr>
        <p:txBody>
          <a:bodyPr/>
          <a:lstStyle/>
          <a:p>
            <a:fld id="{8813F416-0CFA-CC4D-9CFF-BAF97EE1BE3A}" type="slidenum">
              <a:rPr lang="en-US"/>
              <a:pPr/>
              <a:t>25</a:t>
            </a:fld>
            <a:endParaRPr lang="en-US"/>
          </a:p>
        </p:txBody>
      </p:sp>
      <p:sp>
        <p:nvSpPr>
          <p:cNvPr id="66563" name="AutoShape 2"/>
          <p:cNvSpPr>
            <a:spLocks noGrp="1" noChangeArrowheads="1"/>
          </p:cNvSpPr>
          <p:nvPr>
            <p:ph type="title"/>
          </p:nvPr>
        </p:nvSpPr>
        <p:spPr/>
        <p:txBody>
          <a:bodyPr/>
          <a:lstStyle/>
          <a:p>
            <a:pPr eaLnBrk="1" hangingPunct="1"/>
            <a:r>
              <a:rPr lang="en-US" dirty="0">
                <a:solidFill>
                  <a:srgbClr val="C00000"/>
                </a:solidFill>
                <a:ea typeface="ＭＳ Ｐゴシック" pitchFamily="-107" charset="-128"/>
                <a:cs typeface="ＭＳ Ｐゴシック" pitchFamily="-107" charset="-128"/>
              </a:rPr>
              <a:t>Selective</a:t>
            </a:r>
            <a:r>
              <a:rPr lang="en-US" dirty="0">
                <a:ea typeface="ＭＳ Ｐゴシック" pitchFamily="-107" charset="-128"/>
                <a:cs typeface="ＭＳ Ｐゴシック" pitchFamily="-107" charset="-128"/>
              </a:rPr>
              <a:t> Repeated-Labeling</a:t>
            </a:r>
          </a:p>
        </p:txBody>
      </p:sp>
      <p:sp>
        <p:nvSpPr>
          <p:cNvPr id="66564" name="Rectangle 3"/>
          <p:cNvSpPr>
            <a:spLocks noGrp="1" noChangeArrowheads="1"/>
          </p:cNvSpPr>
          <p:nvPr>
            <p:ph type="body" idx="1"/>
          </p:nvPr>
        </p:nvSpPr>
        <p:spPr>
          <a:xfrm>
            <a:off x="838200" y="2057400"/>
            <a:ext cx="7693025" cy="4416425"/>
          </a:xfrm>
        </p:spPr>
        <p:txBody>
          <a:bodyPr/>
          <a:lstStyle/>
          <a:p>
            <a:pPr eaLnBrk="1" hangingPunct="1">
              <a:spcBef>
                <a:spcPct val="40000"/>
              </a:spcBef>
            </a:pPr>
            <a:r>
              <a:rPr lang="en-US" sz="2400" dirty="0" smtClean="0">
                <a:ea typeface="ＭＳ Ｐゴシック" pitchFamily="-107" charset="-128"/>
                <a:cs typeface="ＭＳ Ｐゴシック" pitchFamily="-107" charset="-128"/>
              </a:rPr>
              <a:t>We do not need to label everything the same way</a:t>
            </a:r>
            <a:endParaRPr lang="en-US" sz="2000" dirty="0"/>
          </a:p>
          <a:p>
            <a:pPr lvl="1" eaLnBrk="1" hangingPunct="1">
              <a:spcBef>
                <a:spcPct val="40000"/>
              </a:spcBef>
            </a:pPr>
            <a:endParaRPr lang="en-US" sz="2000" i="1" dirty="0" smtClean="0">
              <a:solidFill>
                <a:schemeClr val="bg1">
                  <a:lumMod val="65000"/>
                </a:schemeClr>
              </a:solidFill>
            </a:endParaRPr>
          </a:p>
          <a:p>
            <a:pPr eaLnBrk="1" hangingPunct="1">
              <a:spcBef>
                <a:spcPct val="40000"/>
              </a:spcBef>
            </a:pPr>
            <a:r>
              <a:rPr lang="en-US" sz="2400" u="sng" dirty="0" smtClean="0">
                <a:ea typeface="ＭＳ Ｐゴシック" pitchFamily="-107" charset="-128"/>
                <a:cs typeface="ＭＳ Ｐゴシック" pitchFamily="-107" charset="-128"/>
              </a:rPr>
              <a:t>Key </a:t>
            </a:r>
            <a:r>
              <a:rPr lang="en-US" sz="2400" u="sng" dirty="0">
                <a:ea typeface="ＭＳ Ｐゴシック" pitchFamily="-107" charset="-128"/>
                <a:cs typeface="ＭＳ Ｐゴシック" pitchFamily="-107" charset="-128"/>
              </a:rPr>
              <a:t>observation</a:t>
            </a:r>
            <a:r>
              <a:rPr lang="en-US" sz="2400" dirty="0">
                <a:ea typeface="ＭＳ Ｐゴシック" pitchFamily="-107" charset="-128"/>
                <a:cs typeface="ＭＳ Ｐゴシック" pitchFamily="-107" charset="-128"/>
              </a:rPr>
              <a:t>: we have additional information to guide selection of data for repeated labeling</a:t>
            </a:r>
          </a:p>
          <a:p>
            <a:pPr lvl="1" eaLnBrk="1" hangingPunct="1">
              <a:spcBef>
                <a:spcPct val="40000"/>
              </a:spcBef>
              <a:buFont typeface="Wingdings" pitchFamily="2" charset="2"/>
              <a:buChar char="à"/>
            </a:pPr>
            <a:r>
              <a:rPr lang="en-US" sz="2000" dirty="0" smtClean="0"/>
              <a:t>the </a:t>
            </a:r>
            <a:r>
              <a:rPr lang="en-US" sz="2000" dirty="0"/>
              <a:t>current </a:t>
            </a:r>
            <a:r>
              <a:rPr lang="en-US" sz="2000" dirty="0" err="1"/>
              <a:t>multiset</a:t>
            </a:r>
            <a:r>
              <a:rPr lang="en-US" sz="2000" dirty="0"/>
              <a:t> of labels </a:t>
            </a:r>
            <a:endParaRPr lang="en-US" sz="2000" dirty="0" smtClean="0"/>
          </a:p>
          <a:p>
            <a:pPr lvl="1" eaLnBrk="1" hangingPunct="1">
              <a:spcBef>
                <a:spcPct val="40000"/>
              </a:spcBef>
              <a:buFont typeface="Wingdings" pitchFamily="2" charset="2"/>
              <a:buChar char="à"/>
            </a:pPr>
            <a:r>
              <a:rPr lang="en-US" sz="2000" dirty="0"/>
              <a:t>the current </a:t>
            </a:r>
            <a:r>
              <a:rPr lang="en-US" sz="2000" dirty="0" smtClean="0"/>
              <a:t>model built from the data</a:t>
            </a:r>
            <a:endParaRPr lang="en-US" sz="2000" dirty="0" smtClean="0"/>
          </a:p>
          <a:p>
            <a:pPr lvl="1" eaLnBrk="1" hangingPunct="1">
              <a:spcBef>
                <a:spcPct val="40000"/>
              </a:spcBef>
              <a:buNone/>
            </a:pPr>
            <a:endParaRPr lang="en-US" sz="2000" dirty="0"/>
          </a:p>
          <a:p>
            <a:pPr eaLnBrk="1" hangingPunct="1">
              <a:spcBef>
                <a:spcPct val="40000"/>
              </a:spcBef>
            </a:pPr>
            <a:r>
              <a:rPr lang="en-US" sz="2400" dirty="0">
                <a:ea typeface="ＭＳ Ｐゴシック" pitchFamily="-107" charset="-128"/>
                <a:cs typeface="ＭＳ Ｐゴシック" pitchFamily="-107" charset="-128"/>
              </a:rPr>
              <a:t>Example:  </a:t>
            </a:r>
            <a:r>
              <a:rPr lang="en-US" sz="2400" dirty="0">
                <a:solidFill>
                  <a:srgbClr val="33CC33"/>
                </a:solidFill>
                <a:ea typeface="ＭＳ Ｐゴシック" pitchFamily="-107" charset="-128"/>
                <a:cs typeface="ＭＳ Ｐゴシック" pitchFamily="-107" charset="-128"/>
              </a:rPr>
              <a:t>{+,-,+,-,-,+}</a:t>
            </a:r>
            <a:r>
              <a:rPr lang="en-US" sz="2400" dirty="0">
                <a:ea typeface="ＭＳ Ｐゴシック" pitchFamily="-107" charset="-128"/>
                <a:cs typeface="ＭＳ Ｐゴシック" pitchFamily="-107" charset="-128"/>
              </a:rPr>
              <a:t> vs. </a:t>
            </a:r>
            <a:r>
              <a:rPr lang="en-US" sz="2400" dirty="0" smtClean="0">
                <a:solidFill>
                  <a:srgbClr val="FF0000"/>
                </a:solidFill>
                <a:ea typeface="ＭＳ Ｐゴシック" pitchFamily="-107" charset="-128"/>
                <a:cs typeface="ＭＳ Ｐゴシック" pitchFamily="-107" charset="-128"/>
              </a:rPr>
              <a:t>{+,+,+,+,+,+}</a:t>
            </a:r>
          </a:p>
          <a:p>
            <a:pPr lvl="1" eaLnBrk="1" hangingPunct="1">
              <a:spcBef>
                <a:spcPct val="40000"/>
              </a:spcBef>
            </a:pPr>
            <a:r>
              <a:rPr lang="en-US" sz="2000" dirty="0" smtClean="0">
                <a:solidFill>
                  <a:srgbClr val="FF0000"/>
                </a:solidFill>
                <a:ea typeface="ＭＳ Ｐゴシック" pitchFamily="-107" charset="-128"/>
                <a:cs typeface="ＭＳ Ｐゴシック" pitchFamily="-107" charset="-128"/>
              </a:rPr>
              <a:t>Will skip details in the talk, see “Repeated Labeling” paper</a:t>
            </a:r>
            <a:endParaRPr lang="en-US" sz="2000" dirty="0">
              <a:solidFill>
                <a:srgbClr val="FF0000"/>
              </a:solidFill>
              <a:ea typeface="ＭＳ Ｐゴシック" pitchFamily="-107" charset="-128"/>
              <a:cs typeface="ＭＳ Ｐゴシック" pitchFamily="-107" charset="-128"/>
            </a:endParaRPr>
          </a:p>
        </p:txBody>
      </p:sp>
      <p:sp>
        <p:nvSpPr>
          <p:cNvPr id="66565" name="Rectangle 4"/>
          <p:cNvSpPr>
            <a:spLocks noChangeArrowheads="1"/>
          </p:cNvSpPr>
          <p:nvPr/>
        </p:nvSpPr>
        <p:spPr bwMode="auto">
          <a:xfrm>
            <a:off x="0" y="3262313"/>
            <a:ext cx="9144000" cy="0"/>
          </a:xfrm>
          <a:prstGeom prst="rect">
            <a:avLst/>
          </a:prstGeom>
          <a:noFill/>
          <a:ln w="9525">
            <a:noFill/>
            <a:miter lim="800000"/>
            <a:headEnd/>
            <a:tailEnd/>
          </a:ln>
        </p:spPr>
        <p:txBody>
          <a:bodyPr wrap="none" anchor="ctr">
            <a:prstTxWarp prst="textNoShape">
              <a:avLst/>
            </a:prstTxWarp>
            <a:spAutoFit/>
          </a:bodyPr>
          <a:lstStyle/>
          <a:p>
            <a:endParaRPr lang="en-US"/>
          </a:p>
        </p:txBody>
      </p:sp>
      <p:sp>
        <p:nvSpPr>
          <p:cNvPr id="66566" name="Rectangle 6"/>
          <p:cNvSpPr>
            <a:spLocks noChangeArrowheads="1"/>
          </p:cNvSpPr>
          <p:nvPr/>
        </p:nvSpPr>
        <p:spPr bwMode="auto">
          <a:xfrm>
            <a:off x="0" y="3328988"/>
            <a:ext cx="9144000" cy="0"/>
          </a:xfrm>
          <a:prstGeom prst="rect">
            <a:avLst/>
          </a:prstGeom>
          <a:noFill/>
          <a:ln w="9525">
            <a:noFill/>
            <a:miter lim="800000"/>
            <a:headEnd/>
            <a:tailEnd/>
          </a:ln>
        </p:spPr>
        <p:txBody>
          <a:bodyPr wrap="none" anchor="ctr">
            <a:prstTxWarp prst="textNoShape">
              <a:avLst/>
            </a:prstTxWarp>
            <a:spAutoFit/>
          </a:bodyPr>
          <a:lstStyle/>
          <a:p>
            <a:endParaRPr lang="en-US"/>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866800"/>
          </a:xfrm>
        </p:spPr>
        <p:txBody>
          <a:bodyPr/>
          <a:lstStyle/>
          <a:p>
            <a:r>
              <a:rPr lang="en-US" smtClean="0"/>
              <a:t>Improving worker participation</a:t>
            </a:r>
            <a:endParaRPr lang="en-US"/>
          </a:p>
        </p:txBody>
      </p:sp>
      <p:sp>
        <p:nvSpPr>
          <p:cNvPr id="3" name="Text Placeholder 2"/>
          <p:cNvSpPr>
            <a:spLocks noGrp="1"/>
          </p:cNvSpPr>
          <p:nvPr>
            <p:ph type="body" sz="half" idx="1"/>
          </p:nvPr>
        </p:nvSpPr>
        <p:spPr>
          <a:xfrm>
            <a:off x="838200" y="2362200"/>
            <a:ext cx="7982272" cy="3724275"/>
          </a:xfrm>
        </p:spPr>
        <p:txBody>
          <a:bodyPr/>
          <a:lstStyle/>
          <a:p>
            <a:r>
              <a:rPr lang="en-US" dirty="0" smtClean="0"/>
              <a:t>With just labeling, workers are </a:t>
            </a:r>
            <a:r>
              <a:rPr lang="en-US" b="1" dirty="0" smtClean="0"/>
              <a:t>passively</a:t>
            </a:r>
            <a:r>
              <a:rPr lang="en-US" dirty="0" smtClean="0"/>
              <a:t> labeling the data that we give them</a:t>
            </a:r>
          </a:p>
          <a:p>
            <a:endParaRPr lang="en-US" dirty="0" smtClean="0"/>
          </a:p>
          <a:p>
            <a:r>
              <a:rPr lang="en-US" dirty="0" smtClean="0"/>
              <a:t>Why not asking them to search themselves and </a:t>
            </a:r>
            <a:r>
              <a:rPr lang="en-US" b="1" dirty="0" smtClean="0">
                <a:solidFill>
                  <a:srgbClr val="C00000"/>
                </a:solidFill>
              </a:rPr>
              <a:t>find</a:t>
            </a:r>
            <a:r>
              <a:rPr lang="en-US" b="1" dirty="0" smtClean="0"/>
              <a:t> training data </a:t>
            </a:r>
            <a:endParaRPr lang="en-US" b="1" dirty="0"/>
          </a:p>
        </p:txBody>
      </p:sp>
      <p:sp>
        <p:nvSpPr>
          <p:cNvPr id="5" name="Slide Number Placeholder 4"/>
          <p:cNvSpPr>
            <a:spLocks noGrp="1"/>
          </p:cNvSpPr>
          <p:nvPr>
            <p:ph type="sldNum" sz="quarter" idx="12"/>
          </p:nvPr>
        </p:nvSpPr>
        <p:spPr/>
        <p:txBody>
          <a:bodyPr/>
          <a:lstStyle/>
          <a:p>
            <a:fld id="{43A336DD-60C2-824C-A18E-0E829CF64807}"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BCDE9F2-524B-504D-ADF7-73116A53CCF7}" type="slidenum">
              <a:rPr lang="en-US" smtClean="0"/>
              <a:pPr/>
              <a:t>27</a:t>
            </a:fld>
            <a:endParaRPr lang="en-US"/>
          </a:p>
        </p:txBody>
      </p:sp>
      <p:pic>
        <p:nvPicPr>
          <p:cNvPr id="183298" name="Picture 2">
            <a:hlinkClick r:id="rId2"/>
          </p:cNvPr>
          <p:cNvPicPr>
            <a:picLocks noChangeAspect="1" noChangeArrowheads="1"/>
          </p:cNvPicPr>
          <p:nvPr/>
        </p:nvPicPr>
        <p:blipFill>
          <a:blip r:embed="rId3" cstate="print"/>
          <a:srcRect/>
          <a:stretch>
            <a:fillRect/>
          </a:stretch>
        </p:blipFill>
        <p:spPr bwMode="auto">
          <a:xfrm>
            <a:off x="5004048" y="2492896"/>
            <a:ext cx="3667822" cy="2880320"/>
          </a:xfrm>
          <a:prstGeom prst="rect">
            <a:avLst/>
          </a:prstGeom>
          <a:noFill/>
          <a:ln w="9525">
            <a:noFill/>
            <a:miter lim="800000"/>
            <a:headEnd/>
            <a:tailEnd/>
          </a:ln>
        </p:spPr>
      </p:pic>
      <p:sp>
        <p:nvSpPr>
          <p:cNvPr id="4" name="AutoShape 2"/>
          <p:cNvSpPr txBox="1">
            <a:spLocks noChangeArrowheads="1"/>
          </p:cNvSpPr>
          <p:nvPr/>
        </p:nvSpPr>
        <p:spPr bwMode="auto">
          <a:xfrm>
            <a:off x="751656" y="404664"/>
            <a:ext cx="7924800" cy="1143000"/>
          </a:xfrm>
          <a:prstGeom prst="roundRect">
            <a:avLst>
              <a:gd name="adj" fmla="val 21667"/>
            </a:avLst>
          </a:prstGeom>
          <a:solidFill>
            <a:srgbClr val="FFFFFF"/>
          </a:solidFill>
          <a:ln w="9525">
            <a:noFill/>
            <a:round/>
            <a:headEnd/>
            <a:tailEnd/>
          </a:ln>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3600" b="1" i="1" u="none" strike="noStrike" kern="0" cap="none" spc="0" normalizeH="0" baseline="0" noProof="0" smtClean="0">
                <a:ln>
                  <a:noFill/>
                </a:ln>
                <a:solidFill>
                  <a:schemeClr val="tx2"/>
                </a:solidFill>
                <a:effectLst/>
                <a:uLnTx/>
                <a:uFillTx/>
                <a:latin typeface="+mj-lt"/>
                <a:ea typeface="ＭＳ Ｐゴシック" pitchFamily="-107" charset="-128"/>
                <a:cs typeface="ＭＳ Ｐゴシック" pitchFamily="-107" charset="-128"/>
              </a:rPr>
              <a:t>Guided</a:t>
            </a:r>
            <a:r>
              <a:rPr kumimoji="0" lang="en-US" sz="3600" b="1" i="0" u="none" strike="noStrike" kern="0" cap="none" spc="0" normalizeH="0" baseline="0" noProof="0" smtClean="0">
                <a:ln>
                  <a:noFill/>
                </a:ln>
                <a:solidFill>
                  <a:schemeClr val="tx2"/>
                </a:solidFill>
                <a:effectLst/>
                <a:uLnTx/>
                <a:uFillTx/>
                <a:latin typeface="+mj-lt"/>
                <a:ea typeface="ＭＳ Ｐゴシック" pitchFamily="-107" charset="-128"/>
                <a:cs typeface="ＭＳ Ｐゴシック" pitchFamily="-107" charset="-128"/>
              </a:rPr>
              <a:t> Learning</a:t>
            </a:r>
            <a:endParaRPr kumimoji="0" lang="en-US" sz="3600" b="1" i="0" u="none" strike="noStrike" kern="0" cap="none" spc="0" normalizeH="0" baseline="0" noProof="0">
              <a:ln>
                <a:noFill/>
              </a:ln>
              <a:solidFill>
                <a:srgbClr val="C00000"/>
              </a:solidFill>
              <a:effectLst/>
              <a:uLnTx/>
              <a:uFillTx/>
              <a:latin typeface="+mj-lt"/>
              <a:ea typeface="ＭＳ Ｐゴシック" pitchFamily="-107" charset="-128"/>
              <a:cs typeface="ＭＳ Ｐゴシック" pitchFamily="-107" charset="-128"/>
            </a:endParaRPr>
          </a:p>
        </p:txBody>
      </p:sp>
      <p:sp>
        <p:nvSpPr>
          <p:cNvPr id="5" name="Rectangle 4"/>
          <p:cNvSpPr/>
          <p:nvPr/>
        </p:nvSpPr>
        <p:spPr>
          <a:xfrm>
            <a:off x="755576" y="2204864"/>
            <a:ext cx="3995936" cy="3908762"/>
          </a:xfrm>
          <a:prstGeom prst="rect">
            <a:avLst/>
          </a:prstGeom>
        </p:spPr>
        <p:txBody>
          <a:bodyPr wrap="square">
            <a:spAutoFit/>
          </a:bodyPr>
          <a:lstStyle/>
          <a:p>
            <a:r>
              <a:rPr lang="en-US" sz="2800" dirty="0" smtClean="0"/>
              <a:t>Ask workers to </a:t>
            </a:r>
            <a:r>
              <a:rPr lang="en-US" sz="2800" b="1" i="1" dirty="0" smtClean="0">
                <a:solidFill>
                  <a:srgbClr val="C00000"/>
                </a:solidFill>
              </a:rPr>
              <a:t>find</a:t>
            </a:r>
            <a:r>
              <a:rPr lang="en-US" sz="2800" dirty="0" smtClean="0"/>
              <a:t> example web pages </a:t>
            </a:r>
            <a:r>
              <a:rPr lang="en-US" sz="2400" dirty="0" smtClean="0"/>
              <a:t>(</a:t>
            </a:r>
            <a:r>
              <a:rPr lang="en-US" sz="2400" dirty="0" smtClean="0">
                <a:solidFill>
                  <a:srgbClr val="C00000"/>
                </a:solidFill>
              </a:rPr>
              <a:t>great for “sparse” content</a:t>
            </a:r>
            <a:r>
              <a:rPr lang="en-US" sz="2400" dirty="0" smtClean="0"/>
              <a:t>)</a:t>
            </a:r>
            <a:endParaRPr lang="en-US" sz="2800" dirty="0" smtClean="0"/>
          </a:p>
          <a:p>
            <a:endParaRPr lang="en-US" sz="2800" dirty="0" smtClean="0"/>
          </a:p>
          <a:p>
            <a:endParaRPr lang="en-US" sz="2800" dirty="0" smtClean="0"/>
          </a:p>
          <a:p>
            <a:r>
              <a:rPr lang="en-US" sz="2800" dirty="0" smtClean="0"/>
              <a:t>After collecting enough examples, easy to build and test web page classifier</a:t>
            </a:r>
            <a:endParaRPr lang="en-US" sz="2800" dirty="0"/>
          </a:p>
        </p:txBody>
      </p:sp>
      <p:sp>
        <p:nvSpPr>
          <p:cNvPr id="7" name="Rectangle 6"/>
          <p:cNvSpPr/>
          <p:nvPr/>
        </p:nvSpPr>
        <p:spPr>
          <a:xfrm>
            <a:off x="4499992" y="5517232"/>
            <a:ext cx="4644008" cy="369332"/>
          </a:xfrm>
          <a:prstGeom prst="rect">
            <a:avLst/>
          </a:prstGeom>
        </p:spPr>
        <p:txBody>
          <a:bodyPr wrap="square">
            <a:spAutoFit/>
          </a:bodyPr>
          <a:lstStyle/>
          <a:p>
            <a:r>
              <a:rPr lang="en-US" dirty="0" smtClean="0">
                <a:hlinkClick r:id="rId2"/>
              </a:rPr>
              <a:t>http://url-collector.appspot.com/allTopics.jsp</a:t>
            </a:r>
            <a:endParaRPr lang="en-US" dirty="0"/>
          </a:p>
        </p:txBody>
      </p:sp>
      <p:sp>
        <p:nvSpPr>
          <p:cNvPr id="8" name="Text Box 13"/>
          <p:cNvSpPr txBox="1">
            <a:spLocks noChangeArrowheads="1"/>
          </p:cNvSpPr>
          <p:nvPr/>
        </p:nvSpPr>
        <p:spPr bwMode="auto">
          <a:xfrm>
            <a:off x="7567985" y="6519446"/>
            <a:ext cx="1576015" cy="338554"/>
          </a:xfrm>
          <a:prstGeom prst="rect">
            <a:avLst/>
          </a:prstGeom>
          <a:solidFill>
            <a:schemeClr val="bg1">
              <a:lumMod val="95000"/>
            </a:schemeClr>
          </a:solidFill>
          <a:ln w="9525">
            <a:solidFill>
              <a:schemeClr val="accent4">
                <a:lumMod val="75000"/>
                <a:lumOff val="25000"/>
              </a:schemeClr>
            </a:solidFill>
            <a:miter lim="800000"/>
            <a:headEnd/>
            <a:tailEnd/>
          </a:ln>
        </p:spPr>
        <p:txBody>
          <a:bodyPr wrap="square">
            <a:prstTxWarp prst="textNoShape">
              <a:avLst/>
            </a:prstTxWarp>
            <a:spAutoFit/>
          </a:bodyPr>
          <a:lstStyle/>
          <a:p>
            <a:pPr algn="ctr">
              <a:spcBef>
                <a:spcPct val="50000"/>
              </a:spcBef>
            </a:pPr>
            <a:r>
              <a:rPr lang="en-US" sz="1600" b="1" dirty="0" smtClean="0"/>
              <a:t>KDD 2009</a:t>
            </a:r>
            <a:endParaRPr lang="en-US" sz="16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1DC8EBF-823E-5B48-A11A-0A37DEE3B483}" type="slidenum">
              <a:rPr lang="en-US" sz="2600" b="1">
                <a:solidFill>
                  <a:schemeClr val="bg1"/>
                </a:solidFill>
              </a:rPr>
              <a:pPr eaLnBrk="1" hangingPunct="1"/>
              <a:t>28</a:t>
            </a:fld>
            <a:endParaRPr lang="en-US" sz="2600" b="1">
              <a:solidFill>
                <a:schemeClr val="bg1"/>
              </a:solidFill>
            </a:endParaRPr>
          </a:p>
        </p:txBody>
      </p:sp>
      <p:sp>
        <p:nvSpPr>
          <p:cNvPr id="24579" name="AutoShape 2"/>
          <p:cNvSpPr>
            <a:spLocks noGrp="1" noChangeArrowheads="1"/>
          </p:cNvSpPr>
          <p:nvPr>
            <p:ph type="title" idx="4294967295"/>
          </p:nvPr>
        </p:nvSpPr>
        <p:spPr>
          <a:xfrm>
            <a:off x="762000" y="381000"/>
            <a:ext cx="7924800" cy="1143000"/>
          </a:xfrm>
          <a:solidFill>
            <a:srgbClr val="FFFFFF"/>
          </a:solidFill>
        </p:spPr>
        <p:txBody>
          <a:bodyPr/>
          <a:lstStyle/>
          <a:p>
            <a:pPr eaLnBrk="1" hangingPunct="1"/>
            <a:r>
              <a:rPr lang="en-US" smtClean="0">
                <a:ea typeface="ＭＳ Ｐゴシック" pitchFamily="-107" charset="-128"/>
                <a:cs typeface="ＭＳ Ｐゴシック" pitchFamily="-107" charset="-128"/>
              </a:rPr>
              <a:t>Limits of Guided Learning</a:t>
            </a:r>
            <a:endParaRPr lang="en-US">
              <a:ea typeface="ＭＳ Ｐゴシック" pitchFamily="-107" charset="-128"/>
              <a:cs typeface="ＭＳ Ｐゴシック" pitchFamily="-107" charset="-128"/>
            </a:endParaRPr>
          </a:p>
        </p:txBody>
      </p:sp>
      <p:sp>
        <p:nvSpPr>
          <p:cNvPr id="101380" name="Rectangle 3"/>
          <p:cNvSpPr>
            <a:spLocks noGrp="1" noChangeArrowheads="1"/>
          </p:cNvSpPr>
          <p:nvPr>
            <p:ph type="body" idx="4294967295"/>
          </p:nvPr>
        </p:nvSpPr>
        <p:spPr>
          <a:xfrm>
            <a:off x="971550" y="1988840"/>
            <a:ext cx="7916863" cy="4753273"/>
          </a:xfrm>
        </p:spPr>
        <p:txBody>
          <a:bodyPr/>
          <a:lstStyle/>
          <a:p>
            <a:pPr eaLnBrk="1" hangingPunct="1">
              <a:lnSpc>
                <a:spcPct val="90000"/>
              </a:lnSpc>
              <a:spcBef>
                <a:spcPct val="40000"/>
              </a:spcBef>
            </a:pPr>
            <a:r>
              <a:rPr lang="en-US" dirty="0" smtClean="0"/>
              <a:t>No incentives for workers to find “new” content</a:t>
            </a:r>
          </a:p>
          <a:p>
            <a:pPr eaLnBrk="1" hangingPunct="1">
              <a:lnSpc>
                <a:spcPct val="90000"/>
              </a:lnSpc>
              <a:spcBef>
                <a:spcPct val="40000"/>
              </a:spcBef>
            </a:pPr>
            <a:endParaRPr lang="en-US" dirty="0" smtClean="0"/>
          </a:p>
          <a:p>
            <a:pPr eaLnBrk="1" hangingPunct="1">
              <a:lnSpc>
                <a:spcPct val="90000"/>
              </a:lnSpc>
              <a:spcBef>
                <a:spcPct val="40000"/>
              </a:spcBef>
            </a:pPr>
            <a:r>
              <a:rPr lang="en-US" dirty="0" smtClean="0"/>
              <a:t>After a while, submitted web pages similar to already submitted ones</a:t>
            </a:r>
          </a:p>
          <a:p>
            <a:pPr eaLnBrk="1" hangingPunct="1">
              <a:lnSpc>
                <a:spcPct val="90000"/>
              </a:lnSpc>
              <a:spcBef>
                <a:spcPct val="40000"/>
              </a:spcBef>
            </a:pPr>
            <a:endParaRPr lang="en-US" dirty="0" smtClean="0"/>
          </a:p>
          <a:p>
            <a:pPr eaLnBrk="1" hangingPunct="1">
              <a:lnSpc>
                <a:spcPct val="90000"/>
              </a:lnSpc>
              <a:spcBef>
                <a:spcPct val="40000"/>
              </a:spcBef>
            </a:pPr>
            <a:r>
              <a:rPr lang="en-US" dirty="0" smtClean="0"/>
              <a:t>No improvement for classifier</a:t>
            </a:r>
          </a:p>
          <a:p>
            <a:pPr eaLnBrk="1" hangingPunct="1">
              <a:lnSpc>
                <a:spcPct val="90000"/>
              </a:lnSpc>
              <a:spcBef>
                <a:spcPct val="40000"/>
              </a:spcBef>
            </a:pPr>
            <a:endParaRPr lang="en-US" sz="2400" dirty="0" smtClean="0"/>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1DC8EBF-823E-5B48-A11A-0A37DEE3B483}" type="slidenum">
              <a:rPr lang="en-US" sz="2600" b="1">
                <a:solidFill>
                  <a:schemeClr val="bg1"/>
                </a:solidFill>
              </a:rPr>
              <a:pPr eaLnBrk="1" hangingPunct="1"/>
              <a:t>29</a:t>
            </a:fld>
            <a:endParaRPr lang="en-US" sz="2600" b="1">
              <a:solidFill>
                <a:schemeClr val="bg1"/>
              </a:solidFill>
            </a:endParaRPr>
          </a:p>
        </p:txBody>
      </p:sp>
      <p:sp>
        <p:nvSpPr>
          <p:cNvPr id="24579" name="AutoShape 2"/>
          <p:cNvSpPr>
            <a:spLocks noGrp="1" noChangeArrowheads="1"/>
          </p:cNvSpPr>
          <p:nvPr>
            <p:ph type="title" idx="4294967295"/>
          </p:nvPr>
        </p:nvSpPr>
        <p:spPr>
          <a:xfrm>
            <a:off x="762000" y="381000"/>
            <a:ext cx="7924800" cy="1143000"/>
          </a:xfrm>
          <a:solidFill>
            <a:srgbClr val="FFFFFF"/>
          </a:solidFill>
        </p:spPr>
        <p:txBody>
          <a:bodyPr/>
          <a:lstStyle/>
          <a:p>
            <a:pPr eaLnBrk="1" hangingPunct="1"/>
            <a:r>
              <a:rPr lang="en-US" dirty="0" smtClean="0">
                <a:ea typeface="ＭＳ Ｐゴシック" pitchFamily="-107" charset="-128"/>
                <a:cs typeface="ＭＳ Ｐゴシック" pitchFamily="-107" charset="-128"/>
              </a:rPr>
              <a:t>The result? </a:t>
            </a:r>
            <a:r>
              <a:rPr lang="en-US" dirty="0" smtClean="0">
                <a:ea typeface="ＭＳ Ｐゴシック" pitchFamily="-107" charset="-128"/>
                <a:cs typeface="ＭＳ Ｐゴシック" pitchFamily="-107" charset="-128"/>
              </a:rPr>
              <a:t>Blissful ignorance</a:t>
            </a:r>
            <a:r>
              <a:rPr lang="en-US" dirty="0" smtClean="0">
                <a:ea typeface="ＭＳ Ｐゴシック" pitchFamily="-107" charset="-128"/>
                <a:cs typeface="ＭＳ Ｐゴシック" pitchFamily="-107" charset="-128"/>
              </a:rPr>
              <a:t>…</a:t>
            </a:r>
            <a:endParaRPr lang="en-US" dirty="0">
              <a:ea typeface="ＭＳ Ｐゴシック" pitchFamily="-107" charset="-128"/>
              <a:cs typeface="ＭＳ Ｐゴシック" pitchFamily="-107" charset="-128"/>
            </a:endParaRPr>
          </a:p>
        </p:txBody>
      </p:sp>
      <p:sp>
        <p:nvSpPr>
          <p:cNvPr id="101380" name="Rectangle 3"/>
          <p:cNvSpPr>
            <a:spLocks noGrp="1" noChangeArrowheads="1"/>
          </p:cNvSpPr>
          <p:nvPr>
            <p:ph type="body" idx="4294967295"/>
          </p:nvPr>
        </p:nvSpPr>
        <p:spPr>
          <a:xfrm>
            <a:off x="755576" y="1988840"/>
            <a:ext cx="8388424" cy="4609257"/>
          </a:xfrm>
        </p:spPr>
        <p:txBody>
          <a:bodyPr/>
          <a:lstStyle/>
          <a:p>
            <a:pPr eaLnBrk="1" hangingPunct="1">
              <a:lnSpc>
                <a:spcPct val="90000"/>
              </a:lnSpc>
              <a:spcBef>
                <a:spcPct val="40000"/>
              </a:spcBef>
            </a:pPr>
            <a:r>
              <a:rPr lang="en-US" dirty="0" smtClean="0"/>
              <a:t>Classifier </a:t>
            </a:r>
            <a:r>
              <a:rPr lang="en-US" b="1" i="1" dirty="0" smtClean="0">
                <a:solidFill>
                  <a:srgbClr val="C00000"/>
                </a:solidFill>
              </a:rPr>
              <a:t>seems</a:t>
            </a:r>
            <a:r>
              <a:rPr lang="en-US" dirty="0" smtClean="0"/>
              <a:t> great: Cross-validation tests show excellent </a:t>
            </a:r>
            <a:r>
              <a:rPr lang="en-US" dirty="0" smtClean="0"/>
              <a:t>performance</a:t>
            </a:r>
            <a:endParaRPr lang="en-US" dirty="0" smtClean="0"/>
          </a:p>
          <a:p>
            <a:pPr lvl="1" eaLnBrk="1" hangingPunct="1">
              <a:lnSpc>
                <a:spcPct val="90000"/>
              </a:lnSpc>
              <a:spcBef>
                <a:spcPct val="40000"/>
              </a:spcBef>
            </a:pPr>
            <a:endParaRPr lang="en-US" dirty="0" smtClean="0"/>
          </a:p>
          <a:p>
            <a:pPr eaLnBrk="1" hangingPunct="1">
              <a:lnSpc>
                <a:spcPct val="90000"/>
              </a:lnSpc>
              <a:spcBef>
                <a:spcPct val="40000"/>
              </a:spcBef>
            </a:pPr>
            <a:endParaRPr lang="en-US" dirty="0" smtClean="0"/>
          </a:p>
          <a:p>
            <a:pPr eaLnBrk="1" hangingPunct="1">
              <a:lnSpc>
                <a:spcPct val="90000"/>
              </a:lnSpc>
              <a:spcBef>
                <a:spcPct val="40000"/>
              </a:spcBef>
            </a:pPr>
            <a:r>
              <a:rPr lang="en-US" dirty="0" smtClean="0"/>
              <a:t>Alas, classifier fails: The “</a:t>
            </a:r>
            <a:r>
              <a:rPr lang="en-US" i="1" dirty="0" smtClean="0"/>
              <a:t>unknown unknowns</a:t>
            </a:r>
            <a:r>
              <a:rPr lang="en-US" dirty="0" smtClean="0"/>
              <a:t>” ™</a:t>
            </a:r>
            <a:endParaRPr lang="en-US" dirty="0"/>
          </a:p>
        </p:txBody>
      </p:sp>
      <p:pic>
        <p:nvPicPr>
          <p:cNvPr id="184322" name="Picture 2"/>
          <p:cNvPicPr>
            <a:picLocks noChangeAspect="1" noChangeArrowheads="1"/>
          </p:cNvPicPr>
          <p:nvPr/>
        </p:nvPicPr>
        <p:blipFill>
          <a:blip r:embed="rId3" cstate="print"/>
          <a:srcRect/>
          <a:stretch>
            <a:fillRect/>
          </a:stretch>
        </p:blipFill>
        <p:spPr bwMode="auto">
          <a:xfrm>
            <a:off x="1259632" y="4365104"/>
            <a:ext cx="3744416" cy="2359048"/>
          </a:xfrm>
          <a:prstGeom prst="rect">
            <a:avLst/>
          </a:prstGeom>
          <a:noFill/>
          <a:ln w="9525">
            <a:noFill/>
            <a:miter lim="800000"/>
            <a:headEnd/>
            <a:tailEnd/>
          </a:ln>
          <a:effectLst>
            <a:softEdge rad="31750"/>
          </a:effectLst>
        </p:spPr>
      </p:pic>
      <p:pic>
        <p:nvPicPr>
          <p:cNvPr id="7" name="Picture 2"/>
          <p:cNvPicPr>
            <a:picLocks noChangeAspect="1" noChangeArrowheads="1"/>
          </p:cNvPicPr>
          <p:nvPr/>
        </p:nvPicPr>
        <p:blipFill>
          <a:blip r:embed="rId4" cstate="print"/>
          <a:srcRect/>
          <a:stretch>
            <a:fillRect/>
          </a:stretch>
        </p:blipFill>
        <p:spPr bwMode="auto">
          <a:xfrm>
            <a:off x="1403648" y="2996952"/>
            <a:ext cx="3048199" cy="608839"/>
          </a:xfrm>
          <a:prstGeom prst="rect">
            <a:avLst/>
          </a:prstGeom>
          <a:noFill/>
          <a:ln w="9525">
            <a:noFill/>
            <a:miter lim="800000"/>
            <a:headEnd/>
            <a:tailEnd/>
          </a:ln>
          <a:effectLst>
            <a:softEdge rad="31750"/>
          </a:effectLst>
        </p:spPr>
      </p:pic>
      <p:pic>
        <p:nvPicPr>
          <p:cNvPr id="8" name="Picture 3"/>
          <p:cNvPicPr>
            <a:picLocks noChangeAspect="1" noChangeArrowheads="1"/>
          </p:cNvPicPr>
          <p:nvPr/>
        </p:nvPicPr>
        <p:blipFill>
          <a:blip r:embed="rId5" cstate="print"/>
          <a:srcRect/>
          <a:stretch>
            <a:fillRect/>
          </a:stretch>
        </p:blipFill>
        <p:spPr bwMode="auto">
          <a:xfrm>
            <a:off x="4788024" y="2996952"/>
            <a:ext cx="3399855" cy="489691"/>
          </a:xfrm>
          <a:prstGeom prst="rect">
            <a:avLst/>
          </a:prstGeom>
          <a:noFill/>
          <a:ln w="9525">
            <a:noFill/>
            <a:miter lim="800000"/>
            <a:headEnd/>
            <a:tailEnd/>
          </a:ln>
          <a:effectLst>
            <a:softEdge rad="31750"/>
          </a:effectLst>
        </p:spPr>
      </p:pic>
      <p:pic>
        <p:nvPicPr>
          <p:cNvPr id="185346" name="Picture 2"/>
          <p:cNvPicPr>
            <a:picLocks noChangeAspect="1" noChangeArrowheads="1"/>
          </p:cNvPicPr>
          <p:nvPr/>
        </p:nvPicPr>
        <p:blipFill>
          <a:blip r:embed="rId6" cstate="print"/>
          <a:srcRect/>
          <a:stretch>
            <a:fillRect/>
          </a:stretch>
        </p:blipFill>
        <p:spPr bwMode="auto">
          <a:xfrm>
            <a:off x="5004048" y="5993905"/>
            <a:ext cx="2783058" cy="864095"/>
          </a:xfrm>
          <a:prstGeom prst="rect">
            <a:avLst/>
          </a:prstGeom>
          <a:noFill/>
          <a:ln w="9525">
            <a:noFill/>
            <a:miter lim="800000"/>
            <a:headEnd/>
            <a:tailEnd/>
          </a:ln>
        </p:spPr>
      </p:pic>
      <p:sp>
        <p:nvSpPr>
          <p:cNvPr id="2" name="Rectangle 1"/>
          <p:cNvSpPr/>
          <p:nvPr/>
        </p:nvSpPr>
        <p:spPr>
          <a:xfrm>
            <a:off x="5148064" y="4509120"/>
            <a:ext cx="3980577" cy="1200329"/>
          </a:xfrm>
          <a:prstGeom prst="rect">
            <a:avLst/>
          </a:prstGeom>
        </p:spPr>
        <p:txBody>
          <a:bodyPr wrap="none">
            <a:spAutoFit/>
          </a:bodyPr>
          <a:lstStyle/>
          <a:p>
            <a:r>
              <a:rPr lang="en-US" dirty="0"/>
              <a:t>No similar training data in training set</a:t>
            </a:r>
          </a:p>
          <a:p>
            <a:endParaRPr lang="en-US" dirty="0"/>
          </a:p>
          <a:p>
            <a:r>
              <a:rPr lang="en-US" dirty="0" smtClean="0"/>
              <a:t>“</a:t>
            </a:r>
            <a:r>
              <a:rPr lang="en-US" i="1" dirty="0" smtClean="0"/>
              <a:t>Unknown </a:t>
            </a:r>
            <a:r>
              <a:rPr lang="en-US" i="1" dirty="0"/>
              <a:t>unknowns</a:t>
            </a:r>
            <a:r>
              <a:rPr lang="en-US" dirty="0"/>
              <a:t>” </a:t>
            </a:r>
            <a:r>
              <a:rPr lang="en-US" dirty="0" smtClean="0"/>
              <a:t>= classifier </a:t>
            </a:r>
            <a:br>
              <a:rPr lang="en-US" dirty="0" smtClean="0"/>
            </a:br>
            <a:r>
              <a:rPr lang="en-US" dirty="0" smtClean="0"/>
              <a:t>fails with high confidence</a:t>
            </a:r>
          </a:p>
        </p:txBody>
      </p:sp>
    </p:spTree>
    <p:extLst>
      <p:ext uri="{BB962C8B-B14F-4D97-AF65-F5344CB8AC3E}">
        <p14:creationId xmlns:p14="http://schemas.microsoft.com/office/powerpoint/2010/main" val="11027551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22"/>
                                        </p:tgtEl>
                                        <p:attrNameLst>
                                          <p:attrName>style.visibility</p:attrName>
                                        </p:attrNameLst>
                                      </p:cBhvr>
                                      <p:to>
                                        <p:strVal val="visible"/>
                                      </p:to>
                                    </p:set>
                                    <p:animEffect transition="in" filter="fade">
                                      <p:cBhvr>
                                        <p:cTn id="7" dur="500"/>
                                        <p:tgtEl>
                                          <p:spTgt spid="1843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346"/>
                                        </p:tgtEl>
                                        <p:attrNameLst>
                                          <p:attrName>style.visibility</p:attrName>
                                        </p:attrNameLst>
                                      </p:cBhvr>
                                      <p:to>
                                        <p:strVal val="visible"/>
                                      </p:to>
                                    </p:set>
                                    <p:animEffect transition="in" filter="fade">
                                      <p:cBhvr>
                                        <p:cTn id="12" dur="500"/>
                                        <p:tgtEl>
                                          <p:spTgt spid="185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1DC8EBF-823E-5B48-A11A-0A37DEE3B483}" type="slidenum">
              <a:rPr lang="en-US" sz="2600" b="1">
                <a:solidFill>
                  <a:schemeClr val="bg1"/>
                </a:solidFill>
              </a:rPr>
              <a:pPr eaLnBrk="1" hangingPunct="1"/>
              <a:t>30</a:t>
            </a:fld>
            <a:endParaRPr lang="en-US" sz="2600" b="1">
              <a:solidFill>
                <a:schemeClr val="bg1"/>
              </a:solidFill>
            </a:endParaRPr>
          </a:p>
        </p:txBody>
      </p:sp>
      <p:sp>
        <p:nvSpPr>
          <p:cNvPr id="24579" name="AutoShape 2"/>
          <p:cNvSpPr>
            <a:spLocks noGrp="1" noChangeArrowheads="1"/>
          </p:cNvSpPr>
          <p:nvPr>
            <p:ph type="title" idx="4294967295"/>
          </p:nvPr>
        </p:nvSpPr>
        <p:spPr>
          <a:xfrm>
            <a:off x="762000" y="381000"/>
            <a:ext cx="7924800" cy="1143000"/>
          </a:xfrm>
          <a:solidFill>
            <a:srgbClr val="FFFFFF"/>
          </a:solidFill>
        </p:spPr>
        <p:txBody>
          <a:bodyPr/>
          <a:lstStyle/>
          <a:p>
            <a:pPr eaLnBrk="1" hangingPunct="1"/>
            <a:r>
              <a:rPr lang="en-US" dirty="0" smtClean="0">
                <a:ea typeface="ＭＳ Ｐゴシック" pitchFamily="-107" charset="-128"/>
                <a:cs typeface="ＭＳ Ｐゴシック" pitchFamily="-107" charset="-128"/>
              </a:rPr>
              <a:t>Beat the Machine!</a:t>
            </a:r>
            <a:endParaRPr lang="en-US" dirty="0">
              <a:solidFill>
                <a:srgbClr val="C00000"/>
              </a:solidFill>
              <a:ea typeface="ＭＳ Ｐゴシック" pitchFamily="-107" charset="-128"/>
              <a:cs typeface="ＭＳ Ｐゴシック" pitchFamily="-107" charset="-128"/>
            </a:endParaRPr>
          </a:p>
        </p:txBody>
      </p:sp>
      <p:sp>
        <p:nvSpPr>
          <p:cNvPr id="101380" name="Rectangle 3"/>
          <p:cNvSpPr>
            <a:spLocks noGrp="1" noChangeArrowheads="1"/>
          </p:cNvSpPr>
          <p:nvPr>
            <p:ph type="body" idx="4294967295"/>
          </p:nvPr>
        </p:nvSpPr>
        <p:spPr>
          <a:xfrm>
            <a:off x="1907705" y="1916832"/>
            <a:ext cx="7236295" cy="936104"/>
          </a:xfrm>
        </p:spPr>
        <p:txBody>
          <a:bodyPr/>
          <a:lstStyle/>
          <a:p>
            <a:pPr marL="0" indent="0" eaLnBrk="1" hangingPunct="1">
              <a:lnSpc>
                <a:spcPct val="90000"/>
              </a:lnSpc>
              <a:spcBef>
                <a:spcPct val="40000"/>
              </a:spcBef>
              <a:buNone/>
            </a:pPr>
            <a:r>
              <a:rPr lang="en-US" dirty="0" smtClean="0">
                <a:ea typeface="ＭＳ Ｐゴシック" pitchFamily="-107" charset="-128"/>
                <a:cs typeface="ＭＳ Ｐゴシック" pitchFamily="-107" charset="-128"/>
              </a:rPr>
              <a:t>Ask </a:t>
            </a:r>
            <a:r>
              <a:rPr lang="en-US" dirty="0" smtClean="0">
                <a:ea typeface="ＭＳ Ｐゴシック" pitchFamily="-107" charset="-128"/>
                <a:cs typeface="ＭＳ Ｐゴシック" pitchFamily="-107" charset="-128"/>
              </a:rPr>
              <a:t>humans to find URLs </a:t>
            </a:r>
            <a:r>
              <a:rPr lang="en-US" dirty="0" smtClean="0">
                <a:ea typeface="ＭＳ Ｐゴシック" pitchFamily="-107" charset="-128"/>
                <a:cs typeface="ＭＳ Ｐゴシック" pitchFamily="-107" charset="-128"/>
              </a:rPr>
              <a:t>that</a:t>
            </a:r>
          </a:p>
          <a:p>
            <a:pPr eaLnBrk="1" hangingPunct="1">
              <a:lnSpc>
                <a:spcPct val="90000"/>
              </a:lnSpc>
              <a:spcBef>
                <a:spcPct val="40000"/>
              </a:spcBef>
            </a:pPr>
            <a:r>
              <a:rPr lang="en-US" sz="2400" b="1" i="1" dirty="0" smtClean="0">
                <a:solidFill>
                  <a:srgbClr val="C00000"/>
                </a:solidFill>
                <a:ea typeface="ＭＳ Ｐゴシック" pitchFamily="-107" charset="-128"/>
                <a:cs typeface="ＭＳ Ｐゴシック" pitchFamily="-107" charset="-128"/>
              </a:rPr>
              <a:t>the </a:t>
            </a:r>
            <a:r>
              <a:rPr lang="en-US" sz="2400" b="1" i="1" dirty="0" smtClean="0">
                <a:solidFill>
                  <a:srgbClr val="C00000"/>
                </a:solidFill>
                <a:ea typeface="ＭＳ Ｐゴシック" pitchFamily="-107" charset="-128"/>
                <a:cs typeface="ＭＳ Ｐゴシック" pitchFamily="-107" charset="-128"/>
              </a:rPr>
              <a:t>classifier will </a:t>
            </a:r>
            <a:r>
              <a:rPr lang="en-US" sz="2400" b="1" i="1" dirty="0" smtClean="0">
                <a:solidFill>
                  <a:srgbClr val="C00000"/>
                </a:solidFill>
                <a:ea typeface="ＭＳ Ｐゴシック" pitchFamily="-107" charset="-128"/>
                <a:cs typeface="ＭＳ Ｐゴシック" pitchFamily="-107" charset="-128"/>
              </a:rPr>
              <a:t>classify incorrectly</a:t>
            </a:r>
          </a:p>
          <a:p>
            <a:pPr eaLnBrk="1" hangingPunct="1">
              <a:lnSpc>
                <a:spcPct val="90000"/>
              </a:lnSpc>
              <a:spcBef>
                <a:spcPct val="40000"/>
              </a:spcBef>
            </a:pPr>
            <a:r>
              <a:rPr lang="en-US" sz="2400" b="1" i="1" dirty="0">
                <a:solidFill>
                  <a:srgbClr val="C00000"/>
                </a:solidFill>
                <a:ea typeface="ＭＳ Ｐゴシック" pitchFamily="-107" charset="-128"/>
                <a:cs typeface="ＭＳ Ｐゴシック" pitchFamily="-107" charset="-128"/>
              </a:rPr>
              <a:t>a</a:t>
            </a:r>
            <a:r>
              <a:rPr lang="en-US" sz="2400" b="1" i="1" dirty="0" smtClean="0">
                <a:solidFill>
                  <a:srgbClr val="C00000"/>
                </a:solidFill>
                <a:ea typeface="ＭＳ Ｐゴシック" pitchFamily="-107" charset="-128"/>
                <a:cs typeface="ＭＳ Ｐゴシック" pitchFamily="-107" charset="-128"/>
              </a:rPr>
              <a:t>nother human will classify correctly</a:t>
            </a:r>
            <a:endParaRPr lang="en-US" sz="2400" b="1" i="1" dirty="0" smtClean="0">
              <a:solidFill>
                <a:srgbClr val="C00000"/>
              </a:solidFill>
              <a:ea typeface="ＭＳ Ｐゴシック" pitchFamily="-107" charset="-128"/>
              <a:cs typeface="ＭＳ Ｐゴシック" pitchFamily="-107" charset="-128"/>
            </a:endParaRPr>
          </a:p>
          <a:p>
            <a:pPr algn="ctr" eaLnBrk="1" hangingPunct="1">
              <a:lnSpc>
                <a:spcPct val="90000"/>
              </a:lnSpc>
              <a:spcBef>
                <a:spcPct val="40000"/>
              </a:spcBef>
              <a:buNone/>
            </a:pPr>
            <a:endParaRPr lang="en-US" sz="2400" dirty="0" smtClean="0">
              <a:ea typeface="ＭＳ Ｐゴシック" pitchFamily="-107" charset="-128"/>
              <a:cs typeface="ＭＳ Ｐゴシック" pitchFamily="-107" charset="-128"/>
            </a:endParaRPr>
          </a:p>
          <a:p>
            <a:pPr algn="ctr" eaLnBrk="1" hangingPunct="1">
              <a:lnSpc>
                <a:spcPct val="90000"/>
              </a:lnSpc>
              <a:spcBef>
                <a:spcPct val="40000"/>
              </a:spcBef>
              <a:buNone/>
            </a:pPr>
            <a:endParaRPr lang="en-US" sz="2000" dirty="0" smtClean="0">
              <a:ea typeface="ＭＳ Ｐゴシック" pitchFamily="-107" charset="-128"/>
            </a:endParaRPr>
          </a:p>
          <a:p>
            <a:pPr algn="ctr" eaLnBrk="1" hangingPunct="1">
              <a:lnSpc>
                <a:spcPct val="90000"/>
              </a:lnSpc>
              <a:spcBef>
                <a:spcPct val="40000"/>
              </a:spcBef>
              <a:buNone/>
            </a:pPr>
            <a:endParaRPr lang="en-US" sz="2000" dirty="0" smtClean="0">
              <a:ea typeface="ＭＳ Ｐゴシック" pitchFamily="-107" charset="-128"/>
            </a:endParaRPr>
          </a:p>
        </p:txBody>
      </p:sp>
      <p:pic>
        <p:nvPicPr>
          <p:cNvPr id="62465" name="Picture 1"/>
          <p:cNvPicPr>
            <a:picLocks noChangeAspect="1" noChangeArrowheads="1"/>
          </p:cNvPicPr>
          <p:nvPr/>
        </p:nvPicPr>
        <p:blipFill>
          <a:blip r:embed="rId3" cstate="print"/>
          <a:srcRect/>
          <a:stretch>
            <a:fillRect/>
          </a:stretch>
        </p:blipFill>
        <p:spPr bwMode="auto">
          <a:xfrm>
            <a:off x="1907705" y="3429000"/>
            <a:ext cx="6182350" cy="2767390"/>
          </a:xfrm>
          <a:prstGeom prst="rect">
            <a:avLst/>
          </a:prstGeom>
          <a:noFill/>
          <a:ln w="9525">
            <a:noFill/>
            <a:miter lim="800000"/>
            <a:headEnd/>
            <a:tailEnd/>
          </a:ln>
        </p:spPr>
      </p:pic>
      <p:sp>
        <p:nvSpPr>
          <p:cNvPr id="6" name="Rectangle 5"/>
          <p:cNvSpPr/>
          <p:nvPr/>
        </p:nvSpPr>
        <p:spPr>
          <a:xfrm>
            <a:off x="755576" y="6211669"/>
            <a:ext cx="8388424" cy="646331"/>
          </a:xfrm>
          <a:prstGeom prst="rect">
            <a:avLst/>
          </a:prstGeom>
        </p:spPr>
        <p:txBody>
          <a:bodyPr wrap="square">
            <a:spAutoFit/>
          </a:bodyPr>
          <a:lstStyle/>
          <a:p>
            <a:pPr algn="ctr" eaLnBrk="1" hangingPunct="1">
              <a:lnSpc>
                <a:spcPct val="90000"/>
              </a:lnSpc>
              <a:spcBef>
                <a:spcPct val="40000"/>
              </a:spcBef>
              <a:buNone/>
            </a:pPr>
            <a:r>
              <a:rPr lang="en-US" sz="2000" i="1" dirty="0" smtClean="0">
                <a:ea typeface="ＭＳ Ｐゴシック" pitchFamily="-107" charset="-128"/>
                <a:cs typeface="ＭＳ Ｐゴシック" pitchFamily="-107" charset="-128"/>
              </a:rPr>
              <a:t>Example: </a:t>
            </a:r>
            <a:br>
              <a:rPr lang="en-US" sz="2000" i="1" dirty="0" smtClean="0">
                <a:ea typeface="ＭＳ Ｐゴシック" pitchFamily="-107" charset="-128"/>
                <a:cs typeface="ＭＳ Ｐゴシック" pitchFamily="-107" charset="-128"/>
              </a:rPr>
            </a:br>
            <a:r>
              <a:rPr lang="en-US" sz="2000" i="1" dirty="0" smtClean="0">
                <a:ea typeface="ＭＳ Ｐゴシック" pitchFamily="-107" charset="-128"/>
                <a:cs typeface="ＭＳ Ｐゴシック" pitchFamily="-107" charset="-128"/>
              </a:rPr>
              <a:t>Find hate speech pages that the machine will classify as benign</a:t>
            </a:r>
          </a:p>
        </p:txBody>
      </p:sp>
      <p:sp>
        <p:nvSpPr>
          <p:cNvPr id="7" name="Rectangle 6"/>
          <p:cNvSpPr/>
          <p:nvPr/>
        </p:nvSpPr>
        <p:spPr>
          <a:xfrm>
            <a:off x="2267744" y="5877272"/>
            <a:ext cx="5616624" cy="369332"/>
          </a:xfrm>
          <a:prstGeom prst="rect">
            <a:avLst/>
          </a:prstGeom>
          <a:solidFill>
            <a:schemeClr val="accent2"/>
          </a:solidFill>
        </p:spPr>
        <p:txBody>
          <a:bodyPr wrap="square">
            <a:spAutoFit/>
          </a:bodyPr>
          <a:lstStyle/>
          <a:p>
            <a:pPr algn="ctr"/>
            <a:r>
              <a:rPr lang="en-US" dirty="0" smtClean="0"/>
              <a:t>http://adsafe-beatthemachine.appspot.com/</a:t>
            </a:r>
            <a:endParaRPr lang="en-US" dirty="0"/>
          </a:p>
        </p:txBody>
      </p:sp>
    </p:spTree>
    <p:extLst>
      <p:ext uri="{BB962C8B-B14F-4D97-AF65-F5344CB8AC3E}">
        <p14:creationId xmlns:p14="http://schemas.microsoft.com/office/powerpoint/2010/main" val="6167016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1380">
                                            <p:txEl>
                                              <p:pRg st="0" end="0"/>
                                            </p:txEl>
                                          </p:spTgt>
                                        </p:tgtEl>
                                        <p:attrNameLst>
                                          <p:attrName>style.visibility</p:attrName>
                                        </p:attrNameLst>
                                      </p:cBhvr>
                                      <p:to>
                                        <p:strVal val="visible"/>
                                      </p:to>
                                    </p:set>
                                    <p:animEffect transition="in" filter="fade">
                                      <p:cBhvr>
                                        <p:cTn id="7" dur="500"/>
                                        <p:tgtEl>
                                          <p:spTgt spid="1013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1380">
                                            <p:txEl>
                                              <p:pRg st="1" end="1"/>
                                            </p:txEl>
                                          </p:spTgt>
                                        </p:tgtEl>
                                        <p:attrNameLst>
                                          <p:attrName>style.visibility</p:attrName>
                                        </p:attrNameLst>
                                      </p:cBhvr>
                                      <p:to>
                                        <p:strVal val="visible"/>
                                      </p:to>
                                    </p:set>
                                    <p:animEffect transition="in" filter="fade">
                                      <p:cBhvr>
                                        <p:cTn id="12" dur="500"/>
                                        <p:tgtEl>
                                          <p:spTgt spid="1013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1380">
                                            <p:txEl>
                                              <p:pRg st="2" end="2"/>
                                            </p:txEl>
                                          </p:spTgt>
                                        </p:tgtEl>
                                        <p:attrNameLst>
                                          <p:attrName>style.visibility</p:attrName>
                                        </p:attrNameLst>
                                      </p:cBhvr>
                                      <p:to>
                                        <p:strVal val="visible"/>
                                      </p:to>
                                    </p:set>
                                    <p:animEffect transition="in" filter="fade">
                                      <p:cBhvr>
                                        <p:cTn id="17" dur="500"/>
                                        <p:tgtEl>
                                          <p:spTgt spid="101380">
                                            <p:txEl>
                                              <p:pRg st="2" end="2"/>
                                            </p:txEl>
                                          </p:spTgt>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62465"/>
                                        </p:tgtEl>
                                        <p:attrNameLst>
                                          <p:attrName>style.visibility</p:attrName>
                                        </p:attrNameLst>
                                      </p:cBhvr>
                                      <p:to>
                                        <p:strVal val="visible"/>
                                      </p:to>
                                    </p:set>
                                    <p:animEffect transition="in" filter="fade">
                                      <p:cBhvr>
                                        <p:cTn id="21" dur="500"/>
                                        <p:tgtEl>
                                          <p:spTgt spid="6246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0" grpId="0" uiExpand="1" build="p"/>
      <p:bldP spid="6" grpId="0"/>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7173416"/>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2" name="Slide Number Placeholder 1"/>
          <p:cNvSpPr>
            <a:spLocks noGrp="1"/>
          </p:cNvSpPr>
          <p:nvPr>
            <p:ph type="sldNum" sz="quarter" idx="12"/>
          </p:nvPr>
        </p:nvSpPr>
        <p:spPr/>
        <p:txBody>
          <a:bodyPr/>
          <a:lstStyle/>
          <a:p>
            <a:fld id="{8BCDE9F2-524B-504D-ADF7-73116A53CCF7}" type="slidenum">
              <a:rPr lang="en-US" smtClean="0"/>
              <a:pPr/>
              <a:t>31</a:t>
            </a:fld>
            <a:endParaRPr lang="en-US"/>
          </a:p>
        </p:txBody>
      </p:sp>
      <p:pic>
        <p:nvPicPr>
          <p:cNvPr id="186371" name="Picture 3">
            <a:hlinkClick r:id="rId2"/>
          </p:cNvPr>
          <p:cNvPicPr>
            <a:picLocks noChangeAspect="1" noChangeArrowheads="1"/>
          </p:cNvPicPr>
          <p:nvPr/>
        </p:nvPicPr>
        <p:blipFill>
          <a:blip r:embed="rId3" cstate="print"/>
          <a:srcRect/>
          <a:stretch>
            <a:fillRect/>
          </a:stretch>
        </p:blipFill>
        <p:spPr bwMode="auto">
          <a:xfrm>
            <a:off x="179512" y="1052736"/>
            <a:ext cx="8770025" cy="2808312"/>
          </a:xfrm>
          <a:prstGeom prst="rect">
            <a:avLst/>
          </a:prstGeom>
          <a:noFill/>
          <a:ln w="9525">
            <a:noFill/>
            <a:miter lim="800000"/>
            <a:headEnd/>
            <a:tailEnd/>
          </a:ln>
        </p:spPr>
      </p:pic>
      <p:sp>
        <p:nvSpPr>
          <p:cNvPr id="6" name="Oval 5"/>
          <p:cNvSpPr/>
          <p:nvPr/>
        </p:nvSpPr>
        <p:spPr bwMode="auto">
          <a:xfrm>
            <a:off x="4932040" y="1700808"/>
            <a:ext cx="1080120" cy="2160240"/>
          </a:xfrm>
          <a:prstGeom prst="ellipse">
            <a:avLst/>
          </a:prstGeom>
          <a:noFill/>
          <a:ln w="762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 name="Oval 6"/>
          <p:cNvSpPr/>
          <p:nvPr/>
        </p:nvSpPr>
        <p:spPr bwMode="auto">
          <a:xfrm>
            <a:off x="6228184" y="1700808"/>
            <a:ext cx="936104" cy="2160240"/>
          </a:xfrm>
          <a:prstGeom prst="ellipse">
            <a:avLst/>
          </a:prstGeom>
          <a:noFill/>
          <a:ln w="762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Rectangle 7"/>
          <p:cNvSpPr/>
          <p:nvPr/>
        </p:nvSpPr>
        <p:spPr>
          <a:xfrm>
            <a:off x="4932040" y="3861048"/>
            <a:ext cx="915635" cy="369332"/>
          </a:xfrm>
          <a:prstGeom prst="rect">
            <a:avLst/>
          </a:prstGeom>
        </p:spPr>
        <p:txBody>
          <a:bodyPr wrap="none">
            <a:spAutoFit/>
          </a:bodyPr>
          <a:lstStyle/>
          <a:p>
            <a:r>
              <a:rPr lang="en-US" dirty="0" smtClean="0">
                <a:ea typeface="ＭＳ Ｐゴシック" pitchFamily="-107" charset="-128"/>
                <a:cs typeface="ＭＳ Ｐゴシック" pitchFamily="-107" charset="-128"/>
              </a:rPr>
              <a:t>Probes</a:t>
            </a:r>
            <a:endParaRPr lang="en-US" dirty="0"/>
          </a:p>
        </p:txBody>
      </p:sp>
      <p:sp>
        <p:nvSpPr>
          <p:cNvPr id="9" name="Rectangle 8"/>
          <p:cNvSpPr/>
          <p:nvPr/>
        </p:nvSpPr>
        <p:spPr>
          <a:xfrm>
            <a:off x="6300192" y="3861048"/>
            <a:ext cx="1300356" cy="369332"/>
          </a:xfrm>
          <a:prstGeom prst="rect">
            <a:avLst/>
          </a:prstGeom>
        </p:spPr>
        <p:txBody>
          <a:bodyPr wrap="none">
            <a:spAutoFit/>
          </a:bodyPr>
          <a:lstStyle/>
          <a:p>
            <a:r>
              <a:rPr lang="en-US" dirty="0" smtClean="0">
                <a:ea typeface="ＭＳ Ｐゴシック" pitchFamily="-107" charset="-128"/>
                <a:cs typeface="ＭＳ Ｐゴシック" pitchFamily="-107" charset="-128"/>
              </a:rPr>
              <a:t>Successes</a:t>
            </a:r>
            <a:endParaRPr lang="en-US" dirty="0"/>
          </a:p>
        </p:txBody>
      </p:sp>
      <p:sp>
        <p:nvSpPr>
          <p:cNvPr id="10" name="Rectangle 9"/>
          <p:cNvSpPr/>
          <p:nvPr/>
        </p:nvSpPr>
        <p:spPr>
          <a:xfrm>
            <a:off x="1647183" y="5085184"/>
            <a:ext cx="6001964" cy="1200329"/>
          </a:xfrm>
          <a:prstGeom prst="rect">
            <a:avLst/>
          </a:prstGeom>
        </p:spPr>
        <p:txBody>
          <a:bodyPr wrap="none">
            <a:spAutoFit/>
          </a:bodyPr>
          <a:lstStyle/>
          <a:p>
            <a:pPr algn="ctr"/>
            <a:r>
              <a:rPr lang="en-US" sz="2400" dirty="0" smtClean="0">
                <a:ea typeface="ＭＳ Ｐゴシック" pitchFamily="-107" charset="-128"/>
                <a:cs typeface="ＭＳ Ｐゴシック" pitchFamily="-107" charset="-128"/>
              </a:rPr>
              <a:t>Error rate for probes significantly higher</a:t>
            </a:r>
            <a:br>
              <a:rPr lang="en-US" sz="2400" dirty="0" smtClean="0">
                <a:ea typeface="ＭＳ Ｐゴシック" pitchFamily="-107" charset="-128"/>
                <a:cs typeface="ＭＳ Ｐゴシック" pitchFamily="-107" charset="-128"/>
              </a:rPr>
            </a:br>
            <a:r>
              <a:rPr lang="en-US" sz="2400" dirty="0" smtClean="0">
                <a:ea typeface="ＭＳ Ｐゴシック" pitchFamily="-107" charset="-128"/>
                <a:cs typeface="ＭＳ Ｐゴシック" pitchFamily="-107" charset="-128"/>
              </a:rPr>
              <a:t> than error rate on </a:t>
            </a:r>
            <a:r>
              <a:rPr lang="en-US" sz="2400" dirty="0" smtClean="0">
                <a:ea typeface="ＭＳ Ｐゴシック" pitchFamily="-107" charset="-128"/>
                <a:cs typeface="ＭＳ Ｐゴシック" pitchFamily="-107" charset="-128"/>
              </a:rPr>
              <a:t>(stratified) random </a:t>
            </a:r>
            <a:r>
              <a:rPr lang="en-US" sz="2400" dirty="0" smtClean="0">
                <a:ea typeface="ＭＳ Ｐゴシック" pitchFamily="-107" charset="-128"/>
                <a:cs typeface="ＭＳ Ｐゴシック" pitchFamily="-107" charset="-128"/>
              </a:rPr>
              <a:t>data </a:t>
            </a:r>
            <a:endParaRPr lang="en-US" sz="2400" dirty="0" smtClean="0">
              <a:ea typeface="ＭＳ Ｐゴシック" pitchFamily="-107" charset="-128"/>
              <a:cs typeface="ＭＳ Ｐゴシック" pitchFamily="-107" charset="-128"/>
            </a:endParaRPr>
          </a:p>
          <a:p>
            <a:pPr algn="ctr"/>
            <a:r>
              <a:rPr lang="en-US" sz="2400" dirty="0" smtClean="0">
                <a:ea typeface="ＭＳ Ｐゴシック" pitchFamily="-107" charset="-128"/>
                <a:cs typeface="ＭＳ Ｐゴシック" pitchFamily="-107" charset="-128"/>
              </a:rPr>
              <a:t>(</a:t>
            </a:r>
            <a:r>
              <a:rPr lang="en-US" sz="2400" dirty="0" smtClean="0">
                <a:ea typeface="ＭＳ Ｐゴシック" pitchFamily="-107" charset="-128"/>
                <a:cs typeface="ＭＳ Ｐゴシック" pitchFamily="-107" charset="-128"/>
              </a:rPr>
              <a:t>10x to </a:t>
            </a:r>
            <a:r>
              <a:rPr lang="en-US" sz="2400" dirty="0" smtClean="0">
                <a:ea typeface="ＭＳ Ｐゴシック" pitchFamily="-107" charset="-128"/>
                <a:cs typeface="ＭＳ Ｐゴシック" pitchFamily="-107" charset="-128"/>
              </a:rPr>
              <a:t>100x higher than base error rate)</a:t>
            </a:r>
            <a:endParaRPr lang="en-US" sz="2400" dirty="0"/>
          </a:p>
        </p:txBody>
      </p:sp>
    </p:spTree>
    <p:extLst>
      <p:ext uri="{BB962C8B-B14F-4D97-AF65-F5344CB8AC3E}">
        <p14:creationId xmlns:p14="http://schemas.microsoft.com/office/powerpoint/2010/main" val="32814705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1DC8EBF-823E-5B48-A11A-0A37DEE3B483}" type="slidenum">
              <a:rPr lang="en-US" sz="2600" b="1">
                <a:solidFill>
                  <a:schemeClr val="bg1"/>
                </a:solidFill>
              </a:rPr>
              <a:pPr eaLnBrk="1" hangingPunct="1"/>
              <a:t>32</a:t>
            </a:fld>
            <a:endParaRPr lang="en-US" sz="2600" b="1">
              <a:solidFill>
                <a:schemeClr val="bg1"/>
              </a:solidFill>
            </a:endParaRPr>
          </a:p>
        </p:txBody>
      </p:sp>
      <p:sp>
        <p:nvSpPr>
          <p:cNvPr id="24579" name="AutoShape 2"/>
          <p:cNvSpPr>
            <a:spLocks noGrp="1" noChangeArrowheads="1"/>
          </p:cNvSpPr>
          <p:nvPr>
            <p:ph type="title" idx="4294967295"/>
          </p:nvPr>
        </p:nvSpPr>
        <p:spPr>
          <a:xfrm>
            <a:off x="762000" y="381000"/>
            <a:ext cx="7924800" cy="1143000"/>
          </a:xfrm>
          <a:solidFill>
            <a:srgbClr val="FFFFFF"/>
          </a:solidFill>
        </p:spPr>
        <p:txBody>
          <a:bodyPr/>
          <a:lstStyle/>
          <a:p>
            <a:pPr eaLnBrk="1" hangingPunct="1"/>
            <a:r>
              <a:rPr lang="en-US" dirty="0" smtClean="0">
                <a:ea typeface="ＭＳ Ｐゴシック" pitchFamily="-107" charset="-128"/>
                <a:cs typeface="ＭＳ Ｐゴシック" pitchFamily="-107" charset="-128"/>
              </a:rPr>
              <a:t>Structure of Successful Probes</a:t>
            </a:r>
            <a:endParaRPr lang="en-US" dirty="0">
              <a:solidFill>
                <a:srgbClr val="C00000"/>
              </a:solidFill>
              <a:ea typeface="ＭＳ Ｐゴシック" pitchFamily="-107" charset="-128"/>
              <a:cs typeface="ＭＳ Ｐゴシック" pitchFamily="-107" charset="-128"/>
            </a:endParaRPr>
          </a:p>
        </p:txBody>
      </p:sp>
      <p:sp>
        <p:nvSpPr>
          <p:cNvPr id="101380" name="Rectangle 3"/>
          <p:cNvSpPr>
            <a:spLocks noGrp="1" noChangeArrowheads="1"/>
          </p:cNvSpPr>
          <p:nvPr>
            <p:ph type="body" idx="4294967295"/>
          </p:nvPr>
        </p:nvSpPr>
        <p:spPr>
          <a:xfrm>
            <a:off x="755576" y="1988840"/>
            <a:ext cx="4536504" cy="4392488"/>
          </a:xfrm>
        </p:spPr>
        <p:txBody>
          <a:bodyPr/>
          <a:lstStyle/>
          <a:p>
            <a:pPr eaLnBrk="1" hangingPunct="1">
              <a:lnSpc>
                <a:spcPct val="90000"/>
              </a:lnSpc>
              <a:spcBef>
                <a:spcPct val="40000"/>
              </a:spcBef>
            </a:pPr>
            <a:r>
              <a:rPr lang="en-US" sz="2400" dirty="0" smtClean="0">
                <a:ea typeface="ＭＳ Ｐゴシック" pitchFamily="-107" charset="-128"/>
                <a:cs typeface="ＭＳ Ｐゴシック" pitchFamily="-107" charset="-128"/>
              </a:rPr>
              <a:t>Now, we identify errors much faster (and proactively)</a:t>
            </a:r>
          </a:p>
          <a:p>
            <a:pPr eaLnBrk="1" hangingPunct="1">
              <a:lnSpc>
                <a:spcPct val="90000"/>
              </a:lnSpc>
              <a:spcBef>
                <a:spcPct val="40000"/>
              </a:spcBef>
            </a:pPr>
            <a:endParaRPr lang="en-US" sz="2400" dirty="0" smtClean="0">
              <a:ea typeface="ＭＳ Ｐゴシック" pitchFamily="-107" charset="-128"/>
              <a:cs typeface="ＭＳ Ｐゴシック" pitchFamily="-107" charset="-128"/>
            </a:endParaRPr>
          </a:p>
          <a:p>
            <a:pPr eaLnBrk="1" hangingPunct="1">
              <a:lnSpc>
                <a:spcPct val="90000"/>
              </a:lnSpc>
              <a:spcBef>
                <a:spcPct val="40000"/>
              </a:spcBef>
            </a:pPr>
            <a:r>
              <a:rPr lang="en-US" sz="2400" dirty="0" smtClean="0">
                <a:ea typeface="ＭＳ Ｐゴシック" pitchFamily="-107" charset="-128"/>
                <a:cs typeface="ＭＳ Ｐゴシック" pitchFamily="-107" charset="-128"/>
              </a:rPr>
              <a:t>Errors not random outliers: </a:t>
            </a:r>
            <a:r>
              <a:rPr lang="en-US" sz="2400" b="1" dirty="0" smtClean="0">
                <a:solidFill>
                  <a:srgbClr val="C00000"/>
                </a:solidFill>
                <a:ea typeface="ＭＳ Ｐゴシック" pitchFamily="-107" charset="-128"/>
                <a:cs typeface="ＭＳ Ｐゴシック" pitchFamily="-107" charset="-128"/>
              </a:rPr>
              <a:t>We can “learn” the errors</a:t>
            </a:r>
          </a:p>
          <a:p>
            <a:pPr eaLnBrk="1" hangingPunct="1">
              <a:lnSpc>
                <a:spcPct val="90000"/>
              </a:lnSpc>
              <a:spcBef>
                <a:spcPct val="40000"/>
              </a:spcBef>
            </a:pPr>
            <a:endParaRPr lang="en-US" sz="2400" dirty="0" smtClean="0">
              <a:ea typeface="ＭＳ Ｐゴシック" pitchFamily="-107" charset="-128"/>
              <a:cs typeface="ＭＳ Ｐゴシック" pitchFamily="-107" charset="-128"/>
            </a:endParaRPr>
          </a:p>
          <a:p>
            <a:pPr eaLnBrk="1" hangingPunct="1">
              <a:lnSpc>
                <a:spcPct val="90000"/>
              </a:lnSpc>
              <a:spcBef>
                <a:spcPct val="40000"/>
              </a:spcBef>
            </a:pPr>
            <a:r>
              <a:rPr lang="en-US" sz="2000" i="1" dirty="0" smtClean="0">
                <a:ea typeface="ＭＳ Ｐゴシック" pitchFamily="-107" charset="-128"/>
                <a:cs typeface="ＭＳ Ｐゴシック" pitchFamily="-107" charset="-128"/>
              </a:rPr>
              <a:t>Could not, however, incorporate errors into existing classifier without degrading performance</a:t>
            </a:r>
          </a:p>
          <a:p>
            <a:pPr eaLnBrk="1" hangingPunct="1">
              <a:lnSpc>
                <a:spcPct val="90000"/>
              </a:lnSpc>
              <a:spcBef>
                <a:spcPct val="40000"/>
              </a:spcBef>
            </a:pPr>
            <a:endParaRPr lang="en-US" sz="2400" dirty="0" smtClean="0">
              <a:ea typeface="ＭＳ Ｐゴシック" pitchFamily="-107" charset="-128"/>
              <a:cs typeface="ＭＳ Ｐゴシック" pitchFamily="-107" charset="-128"/>
            </a:endParaRPr>
          </a:p>
          <a:p>
            <a:pPr eaLnBrk="1" hangingPunct="1">
              <a:lnSpc>
                <a:spcPct val="90000"/>
              </a:lnSpc>
              <a:spcBef>
                <a:spcPct val="40000"/>
              </a:spcBef>
            </a:pPr>
            <a:endParaRPr lang="en-US" sz="2400" dirty="0" smtClean="0">
              <a:ea typeface="ＭＳ Ｐゴシック" pitchFamily="-107" charset="-128"/>
              <a:cs typeface="ＭＳ Ｐゴシック" pitchFamily="-107" charset="-128"/>
            </a:endParaRPr>
          </a:p>
          <a:p>
            <a:pPr eaLnBrk="1" hangingPunct="1">
              <a:lnSpc>
                <a:spcPct val="90000"/>
              </a:lnSpc>
              <a:spcBef>
                <a:spcPct val="40000"/>
              </a:spcBef>
            </a:pPr>
            <a:endParaRPr lang="en-US" sz="2400" dirty="0" smtClean="0">
              <a:ea typeface="ＭＳ Ｐゴシック" pitchFamily="-107" charset="-128"/>
              <a:cs typeface="ＭＳ Ｐゴシック" pitchFamily="-107" charset="-128"/>
            </a:endParaRPr>
          </a:p>
        </p:txBody>
      </p:sp>
      <p:pic>
        <p:nvPicPr>
          <p:cNvPr id="187394" name="Picture 2"/>
          <p:cNvPicPr>
            <a:picLocks noChangeAspect="1" noChangeArrowheads="1"/>
          </p:cNvPicPr>
          <p:nvPr/>
        </p:nvPicPr>
        <p:blipFill>
          <a:blip r:embed="rId3" cstate="print"/>
          <a:srcRect/>
          <a:stretch>
            <a:fillRect/>
          </a:stretch>
        </p:blipFill>
        <p:spPr bwMode="auto">
          <a:xfrm>
            <a:off x="5423979" y="2708920"/>
            <a:ext cx="3720021" cy="2952328"/>
          </a:xfrm>
          <a:prstGeom prst="rect">
            <a:avLst/>
          </a:prstGeom>
          <a:noFill/>
          <a:ln w="9525">
            <a:noFill/>
            <a:miter lim="800000"/>
            <a:headEnd/>
            <a:tailEnd/>
          </a:ln>
        </p:spPr>
      </p:pic>
    </p:spTree>
    <p:extLst>
      <p:ext uri="{BB962C8B-B14F-4D97-AF65-F5344CB8AC3E}">
        <p14:creationId xmlns:p14="http://schemas.microsoft.com/office/powerpoint/2010/main" val="2733101195"/>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1DC8EBF-823E-5B48-A11A-0A37DEE3B483}" type="slidenum">
              <a:rPr lang="en-US" sz="2600" b="1">
                <a:solidFill>
                  <a:schemeClr val="bg1"/>
                </a:solidFill>
              </a:rPr>
              <a:pPr eaLnBrk="1" hangingPunct="1"/>
              <a:t>33</a:t>
            </a:fld>
            <a:endParaRPr lang="en-US" sz="2600" b="1">
              <a:solidFill>
                <a:schemeClr val="bg1"/>
              </a:solidFill>
            </a:endParaRPr>
          </a:p>
        </p:txBody>
      </p:sp>
      <p:sp>
        <p:nvSpPr>
          <p:cNvPr id="24579" name="AutoShape 2"/>
          <p:cNvSpPr>
            <a:spLocks noGrp="1" noChangeArrowheads="1"/>
          </p:cNvSpPr>
          <p:nvPr>
            <p:ph type="title" idx="4294967295"/>
          </p:nvPr>
        </p:nvSpPr>
        <p:spPr>
          <a:xfrm>
            <a:off x="762000" y="381000"/>
            <a:ext cx="8382000" cy="1143000"/>
          </a:xfrm>
          <a:solidFill>
            <a:srgbClr val="FFFFFF"/>
          </a:solidFill>
        </p:spPr>
        <p:txBody>
          <a:bodyPr/>
          <a:lstStyle/>
          <a:p>
            <a:pPr eaLnBrk="1" hangingPunct="1"/>
            <a:r>
              <a:rPr lang="en-US" sz="3200" dirty="0" smtClean="0">
                <a:ea typeface="ＭＳ Ｐゴシック" pitchFamily="-107" charset="-128"/>
                <a:cs typeface="ＭＳ Ｐゴシック" pitchFamily="-107" charset="-128"/>
              </a:rPr>
              <a:t>Unknown unknowns </a:t>
            </a:r>
            <a:r>
              <a:rPr lang="en-US" sz="3200" dirty="0" smtClean="0">
                <a:ea typeface="ＭＳ Ｐゴシック" pitchFamily="-107" charset="-128"/>
                <a:cs typeface="ＭＳ Ｐゴシック" pitchFamily="-107" charset="-128"/>
                <a:sym typeface="Wingdings" pitchFamily="2" charset="2"/>
              </a:rPr>
              <a:t> </a:t>
            </a:r>
            <a:r>
              <a:rPr lang="en-US" sz="3200" dirty="0" smtClean="0">
                <a:ea typeface="ＭＳ Ｐゴシック" pitchFamily="-107" charset="-128"/>
                <a:cs typeface="ＭＳ Ｐゴシック" pitchFamily="-107" charset="-128"/>
              </a:rPr>
              <a:t>Known unknowns</a:t>
            </a:r>
            <a:endParaRPr lang="en-US" sz="3200" dirty="0">
              <a:solidFill>
                <a:srgbClr val="C00000"/>
              </a:solidFill>
              <a:ea typeface="ＭＳ Ｐゴシック" pitchFamily="-107" charset="-128"/>
              <a:cs typeface="ＭＳ Ｐゴシック" pitchFamily="-107" charset="-128"/>
            </a:endParaRPr>
          </a:p>
        </p:txBody>
      </p:sp>
      <p:sp>
        <p:nvSpPr>
          <p:cNvPr id="101380" name="Rectangle 3"/>
          <p:cNvSpPr>
            <a:spLocks noGrp="1" noChangeArrowheads="1"/>
          </p:cNvSpPr>
          <p:nvPr>
            <p:ph type="body" idx="4294967295"/>
          </p:nvPr>
        </p:nvSpPr>
        <p:spPr>
          <a:xfrm>
            <a:off x="683568" y="1988840"/>
            <a:ext cx="8460432" cy="4392488"/>
          </a:xfrm>
        </p:spPr>
        <p:txBody>
          <a:bodyPr/>
          <a:lstStyle/>
          <a:p>
            <a:pPr eaLnBrk="1" hangingPunct="1">
              <a:lnSpc>
                <a:spcPct val="90000"/>
              </a:lnSpc>
              <a:spcBef>
                <a:spcPct val="40000"/>
              </a:spcBef>
            </a:pPr>
            <a:r>
              <a:rPr lang="en-US" dirty="0" smtClean="0">
                <a:ea typeface="ＭＳ Ｐゴシック" pitchFamily="-107" charset="-128"/>
                <a:cs typeface="ＭＳ Ｐゴシック" pitchFamily="-107" charset="-128"/>
              </a:rPr>
              <a:t>Once humans find the holes, they keep probing </a:t>
            </a:r>
            <a:r>
              <a:rPr lang="en-US" sz="2400" i="1" dirty="0" smtClean="0">
                <a:ea typeface="ＭＳ Ｐゴシック" pitchFamily="-107" charset="-128"/>
                <a:cs typeface="ＭＳ Ｐゴシック" pitchFamily="-107" charset="-128"/>
              </a:rPr>
              <a:t>(e.g., multilingual porn </a:t>
            </a:r>
            <a:r>
              <a:rPr lang="en-US" sz="2400" i="1" dirty="0" smtClean="0">
                <a:ea typeface="ＭＳ Ｐゴシック" pitchFamily="-107" charset="-128"/>
                <a:cs typeface="ＭＳ Ｐゴシック" pitchFamily="-107" charset="-128"/>
                <a:sym typeface="Wingdings" pitchFamily="2" charset="2"/>
              </a:rPr>
              <a:t> )</a:t>
            </a:r>
          </a:p>
          <a:p>
            <a:pPr eaLnBrk="1" hangingPunct="1">
              <a:lnSpc>
                <a:spcPct val="90000"/>
              </a:lnSpc>
              <a:spcBef>
                <a:spcPct val="40000"/>
              </a:spcBef>
            </a:pPr>
            <a:endParaRPr lang="en-US" sz="3200" dirty="0" smtClean="0">
              <a:ea typeface="ＭＳ Ｐゴシック" pitchFamily="-107" charset="-128"/>
              <a:cs typeface="ＭＳ Ｐゴシック" pitchFamily="-107" charset="-128"/>
              <a:sym typeface="Wingdings" pitchFamily="2" charset="2"/>
            </a:endParaRPr>
          </a:p>
          <a:p>
            <a:pPr eaLnBrk="1" hangingPunct="1">
              <a:lnSpc>
                <a:spcPct val="90000"/>
              </a:lnSpc>
              <a:spcBef>
                <a:spcPct val="40000"/>
              </a:spcBef>
            </a:pPr>
            <a:r>
              <a:rPr lang="en-US" dirty="0" smtClean="0">
                <a:ea typeface="ＭＳ Ｐゴシック" pitchFamily="-107" charset="-128"/>
                <a:cs typeface="ＭＳ Ｐゴシック" pitchFamily="-107" charset="-128"/>
              </a:rPr>
              <a:t>However, we </a:t>
            </a:r>
            <a:r>
              <a:rPr lang="en-US" b="1" dirty="0" smtClean="0">
                <a:solidFill>
                  <a:srgbClr val="C00000"/>
                </a:solidFill>
                <a:ea typeface="ＭＳ Ｐゴシック" pitchFamily="-107" charset="-128"/>
                <a:cs typeface="ＭＳ Ｐゴシック" pitchFamily="-107" charset="-128"/>
              </a:rPr>
              <a:t>can learn </a:t>
            </a:r>
            <a:r>
              <a:rPr lang="en-US" dirty="0" smtClean="0">
                <a:ea typeface="ＭＳ Ｐゴシック" pitchFamily="-107" charset="-128"/>
                <a:cs typeface="ＭＳ Ｐゴシック" pitchFamily="-107" charset="-128"/>
              </a:rPr>
              <a:t>what we do not know </a:t>
            </a:r>
            <a:r>
              <a:rPr lang="en-US" sz="2400" i="1" dirty="0" smtClean="0">
                <a:ea typeface="ＭＳ Ｐゴシック" pitchFamily="-107" charset="-128"/>
                <a:cs typeface="ＭＳ Ｐゴシック" pitchFamily="-107" charset="-128"/>
              </a:rPr>
              <a:t>(“unknown unknowns” </a:t>
            </a:r>
            <a:r>
              <a:rPr lang="en-US" sz="2400" i="1" dirty="0" smtClean="0">
                <a:ea typeface="ＭＳ Ｐゴシック" pitchFamily="-107" charset="-128"/>
                <a:cs typeface="ＭＳ Ｐゴシック" pitchFamily="-107" charset="-128"/>
                <a:sym typeface="Wingdings" pitchFamily="2" charset="2"/>
              </a:rPr>
              <a:t> </a:t>
            </a:r>
            <a:r>
              <a:rPr lang="en-US" sz="2400" i="1" dirty="0" smtClean="0">
                <a:ea typeface="ＭＳ Ｐゴシック" pitchFamily="-107" charset="-128"/>
                <a:cs typeface="ＭＳ Ｐゴシック" pitchFamily="-107" charset="-128"/>
              </a:rPr>
              <a:t>“known unknowns”)</a:t>
            </a:r>
          </a:p>
          <a:p>
            <a:pPr eaLnBrk="1" hangingPunct="1">
              <a:lnSpc>
                <a:spcPct val="90000"/>
              </a:lnSpc>
              <a:spcBef>
                <a:spcPct val="40000"/>
              </a:spcBef>
            </a:pPr>
            <a:endParaRPr lang="en-US" sz="2400" i="1" dirty="0" smtClean="0">
              <a:ea typeface="ＭＳ Ｐゴシック" pitchFamily="-107" charset="-128"/>
              <a:cs typeface="ＭＳ Ｐゴシック" pitchFamily="-107" charset="-128"/>
            </a:endParaRPr>
          </a:p>
          <a:p>
            <a:pPr eaLnBrk="1" hangingPunct="1">
              <a:lnSpc>
                <a:spcPct val="90000"/>
              </a:lnSpc>
              <a:spcBef>
                <a:spcPct val="40000"/>
              </a:spcBef>
            </a:pPr>
            <a:r>
              <a:rPr lang="en-US" dirty="0" smtClean="0">
                <a:ea typeface="ＭＳ Ｐゴシック" pitchFamily="-107" charset="-128"/>
                <a:cs typeface="ＭＳ Ｐゴシック" pitchFamily="-107" charset="-128"/>
              </a:rPr>
              <a:t>We now know the areas where we are likely to be wrong</a:t>
            </a:r>
            <a:endParaRPr lang="en-US" sz="3200" dirty="0" smtClean="0">
              <a:ea typeface="ＭＳ Ｐゴシック" pitchFamily="-107" charset="-128"/>
              <a:cs typeface="ＭＳ Ｐゴシック" pitchFamily="-107" charset="-128"/>
            </a:endParaRPr>
          </a:p>
          <a:p>
            <a:pPr algn="ctr" eaLnBrk="1" hangingPunct="1">
              <a:lnSpc>
                <a:spcPct val="90000"/>
              </a:lnSpc>
              <a:spcBef>
                <a:spcPct val="40000"/>
              </a:spcBef>
              <a:buNone/>
            </a:pPr>
            <a:endParaRPr lang="en-US" sz="2400" dirty="0" smtClean="0">
              <a:ea typeface="ＭＳ Ｐゴシック" pitchFamily="-107" charset="-128"/>
            </a:endParaRPr>
          </a:p>
          <a:p>
            <a:pPr algn="ctr" eaLnBrk="1" hangingPunct="1">
              <a:lnSpc>
                <a:spcPct val="90000"/>
              </a:lnSpc>
              <a:spcBef>
                <a:spcPct val="40000"/>
              </a:spcBef>
              <a:buNone/>
            </a:pPr>
            <a:endParaRPr lang="en-US" sz="2400" dirty="0" smtClean="0">
              <a:ea typeface="ＭＳ Ｐゴシック" pitchFamily="-107" charset="-128"/>
            </a:endParaRPr>
          </a:p>
        </p:txBody>
      </p:sp>
    </p:spTree>
    <p:extLst>
      <p:ext uri="{BB962C8B-B14F-4D97-AF65-F5344CB8AC3E}">
        <p14:creationId xmlns:p14="http://schemas.microsoft.com/office/powerpoint/2010/main" val="4038343928"/>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1DC8EBF-823E-5B48-A11A-0A37DEE3B483}" type="slidenum">
              <a:rPr lang="en-US" sz="2600" b="1">
                <a:solidFill>
                  <a:schemeClr val="bg1"/>
                </a:solidFill>
              </a:rPr>
              <a:pPr eaLnBrk="1" hangingPunct="1"/>
              <a:t>34</a:t>
            </a:fld>
            <a:endParaRPr lang="en-US" sz="2600" b="1">
              <a:solidFill>
                <a:schemeClr val="bg1"/>
              </a:solidFill>
            </a:endParaRPr>
          </a:p>
        </p:txBody>
      </p:sp>
      <p:sp>
        <p:nvSpPr>
          <p:cNvPr id="24579" name="AutoShape 2"/>
          <p:cNvSpPr>
            <a:spLocks noGrp="1" noChangeArrowheads="1"/>
          </p:cNvSpPr>
          <p:nvPr>
            <p:ph type="title" idx="4294967295"/>
          </p:nvPr>
        </p:nvSpPr>
        <p:spPr>
          <a:xfrm>
            <a:off x="762000" y="381000"/>
            <a:ext cx="7924800" cy="1143000"/>
          </a:xfrm>
          <a:solidFill>
            <a:srgbClr val="FFFFFF"/>
          </a:solidFill>
        </p:spPr>
        <p:txBody>
          <a:bodyPr/>
          <a:lstStyle/>
          <a:p>
            <a:pPr eaLnBrk="1" hangingPunct="1"/>
            <a:r>
              <a:rPr lang="en-US" dirty="0" smtClean="0">
                <a:ea typeface="ＭＳ Ｐゴシック" pitchFamily="-107" charset="-128"/>
                <a:cs typeface="ＭＳ Ｐゴシック" pitchFamily="-107" charset="-128"/>
              </a:rPr>
              <a:t>Reward Structure for Humans</a:t>
            </a:r>
            <a:endParaRPr lang="en-US" dirty="0">
              <a:solidFill>
                <a:srgbClr val="C00000"/>
              </a:solidFill>
              <a:ea typeface="ＭＳ Ｐゴシック" pitchFamily="-107" charset="-128"/>
              <a:cs typeface="ＭＳ Ｐゴシック" pitchFamily="-107" charset="-128"/>
            </a:endParaRPr>
          </a:p>
        </p:txBody>
      </p:sp>
      <p:sp>
        <p:nvSpPr>
          <p:cNvPr id="101380" name="Rectangle 3"/>
          <p:cNvSpPr>
            <a:spLocks noGrp="1" noChangeArrowheads="1"/>
          </p:cNvSpPr>
          <p:nvPr>
            <p:ph type="body" idx="4294967295"/>
          </p:nvPr>
        </p:nvSpPr>
        <p:spPr>
          <a:xfrm>
            <a:off x="683568" y="1988840"/>
            <a:ext cx="8460432" cy="4392488"/>
          </a:xfrm>
        </p:spPr>
        <p:txBody>
          <a:bodyPr/>
          <a:lstStyle/>
          <a:p>
            <a:pPr eaLnBrk="1" hangingPunct="1">
              <a:lnSpc>
                <a:spcPct val="90000"/>
              </a:lnSpc>
              <a:spcBef>
                <a:spcPct val="40000"/>
              </a:spcBef>
            </a:pPr>
            <a:r>
              <a:rPr lang="en-US" sz="3200" dirty="0" smtClean="0">
                <a:ea typeface="ＭＳ Ｐゴシック" pitchFamily="-107" charset="-128"/>
                <a:cs typeface="ＭＳ Ｐゴシック" pitchFamily="-107" charset="-128"/>
              </a:rPr>
              <a:t>High reward higher when:</a:t>
            </a:r>
          </a:p>
          <a:p>
            <a:pPr lvl="1" eaLnBrk="1" hangingPunct="1">
              <a:lnSpc>
                <a:spcPct val="90000"/>
              </a:lnSpc>
              <a:spcBef>
                <a:spcPct val="40000"/>
              </a:spcBef>
            </a:pPr>
            <a:r>
              <a:rPr lang="en-US" sz="2800" dirty="0" smtClean="0">
                <a:ea typeface="ＭＳ Ｐゴシック" pitchFamily="-107" charset="-128"/>
                <a:cs typeface="ＭＳ Ｐゴシック" pitchFamily="-107" charset="-128"/>
              </a:rPr>
              <a:t>Classifier confident (but wrong) and </a:t>
            </a:r>
          </a:p>
          <a:p>
            <a:pPr lvl="1" eaLnBrk="1" hangingPunct="1">
              <a:lnSpc>
                <a:spcPct val="90000"/>
              </a:lnSpc>
              <a:spcBef>
                <a:spcPct val="40000"/>
              </a:spcBef>
            </a:pPr>
            <a:r>
              <a:rPr lang="en-US" sz="2800" dirty="0" smtClean="0">
                <a:ea typeface="ＭＳ Ｐゴシック" pitchFamily="-107" charset="-128"/>
                <a:cs typeface="ＭＳ Ｐゴシック" pitchFamily="-107" charset="-128"/>
              </a:rPr>
              <a:t>We </a:t>
            </a:r>
            <a:r>
              <a:rPr lang="en-US" sz="2800" b="1" i="1" dirty="0" smtClean="0">
                <a:solidFill>
                  <a:srgbClr val="C00000"/>
                </a:solidFill>
                <a:ea typeface="ＭＳ Ｐゴシック" pitchFamily="-107" charset="-128"/>
                <a:cs typeface="ＭＳ Ｐゴシック" pitchFamily="-107" charset="-128"/>
              </a:rPr>
              <a:t>do not</a:t>
            </a:r>
            <a:r>
              <a:rPr lang="en-US" sz="2800" dirty="0" smtClean="0">
                <a:ea typeface="ＭＳ Ｐゴシック" pitchFamily="-107" charset="-128"/>
                <a:cs typeface="ＭＳ Ｐゴシック" pitchFamily="-107" charset="-128"/>
              </a:rPr>
              <a:t> </a:t>
            </a:r>
            <a:r>
              <a:rPr lang="en-US" sz="2800" b="1" i="1" dirty="0" smtClean="0">
                <a:solidFill>
                  <a:srgbClr val="C00000"/>
                </a:solidFill>
                <a:ea typeface="ＭＳ Ｐゴシック" pitchFamily="-107" charset="-128"/>
                <a:cs typeface="ＭＳ Ｐゴシック" pitchFamily="-107" charset="-128"/>
              </a:rPr>
              <a:t>know</a:t>
            </a:r>
            <a:r>
              <a:rPr lang="en-US" sz="2800" dirty="0" smtClean="0">
                <a:ea typeface="ＭＳ Ｐゴシック" pitchFamily="-107" charset="-128"/>
                <a:cs typeface="ＭＳ Ｐゴシック" pitchFamily="-107" charset="-128"/>
              </a:rPr>
              <a:t> it will be an error</a:t>
            </a:r>
          </a:p>
          <a:p>
            <a:pPr eaLnBrk="1" hangingPunct="1">
              <a:lnSpc>
                <a:spcPct val="90000"/>
              </a:lnSpc>
              <a:spcBef>
                <a:spcPct val="40000"/>
              </a:spcBef>
            </a:pPr>
            <a:r>
              <a:rPr lang="en-US" sz="3200" dirty="0" smtClean="0">
                <a:ea typeface="ＭＳ Ｐゴシック" pitchFamily="-107" charset="-128"/>
                <a:cs typeface="ＭＳ Ｐゴシック" pitchFamily="-107" charset="-128"/>
              </a:rPr>
              <a:t>Medium reward when:</a:t>
            </a:r>
          </a:p>
          <a:p>
            <a:pPr lvl="1" eaLnBrk="1" hangingPunct="1">
              <a:lnSpc>
                <a:spcPct val="90000"/>
              </a:lnSpc>
              <a:spcBef>
                <a:spcPct val="40000"/>
              </a:spcBef>
            </a:pPr>
            <a:r>
              <a:rPr lang="en-US" sz="2800" dirty="0" smtClean="0">
                <a:ea typeface="ＭＳ Ｐゴシック" pitchFamily="-107" charset="-128"/>
                <a:cs typeface="ＭＳ Ｐゴシック" pitchFamily="-107" charset="-128"/>
              </a:rPr>
              <a:t>Classifier confident (but wrong) and </a:t>
            </a:r>
          </a:p>
          <a:p>
            <a:pPr lvl="1" eaLnBrk="1" hangingPunct="1">
              <a:lnSpc>
                <a:spcPct val="90000"/>
              </a:lnSpc>
              <a:spcBef>
                <a:spcPct val="40000"/>
              </a:spcBef>
            </a:pPr>
            <a:r>
              <a:rPr lang="en-US" sz="2800" dirty="0" smtClean="0">
                <a:ea typeface="ＭＳ Ｐゴシック" pitchFamily="-107" charset="-128"/>
                <a:cs typeface="ＭＳ Ｐゴシック" pitchFamily="-107" charset="-128"/>
              </a:rPr>
              <a:t>We </a:t>
            </a:r>
            <a:r>
              <a:rPr lang="en-US" sz="2800" b="1" i="1" dirty="0" smtClean="0">
                <a:solidFill>
                  <a:srgbClr val="C00000"/>
                </a:solidFill>
                <a:ea typeface="ＭＳ Ｐゴシック" pitchFamily="-107" charset="-128"/>
                <a:cs typeface="ＭＳ Ｐゴシック" pitchFamily="-107" charset="-128"/>
              </a:rPr>
              <a:t>do know </a:t>
            </a:r>
            <a:r>
              <a:rPr lang="en-US" sz="2800" dirty="0" smtClean="0">
                <a:ea typeface="ＭＳ Ｐゴシック" pitchFamily="-107" charset="-128"/>
                <a:cs typeface="ＭＳ Ｐゴシック" pitchFamily="-107" charset="-128"/>
              </a:rPr>
              <a:t>it will be an error</a:t>
            </a:r>
          </a:p>
          <a:p>
            <a:pPr eaLnBrk="1" hangingPunct="1">
              <a:lnSpc>
                <a:spcPct val="90000"/>
              </a:lnSpc>
              <a:spcBef>
                <a:spcPct val="40000"/>
              </a:spcBef>
            </a:pPr>
            <a:r>
              <a:rPr lang="en-US" sz="3200" dirty="0" smtClean="0">
                <a:ea typeface="ＭＳ Ｐゴシック" pitchFamily="-107" charset="-128"/>
                <a:cs typeface="ＭＳ Ｐゴシック" pitchFamily="-107" charset="-128"/>
              </a:rPr>
              <a:t>Low reward when:</a:t>
            </a:r>
          </a:p>
          <a:p>
            <a:pPr lvl="1" eaLnBrk="1" hangingPunct="1">
              <a:lnSpc>
                <a:spcPct val="90000"/>
              </a:lnSpc>
              <a:spcBef>
                <a:spcPct val="40000"/>
              </a:spcBef>
            </a:pPr>
            <a:r>
              <a:rPr lang="en-US" sz="2800" dirty="0" smtClean="0">
                <a:ea typeface="ＭＳ Ｐゴシック" pitchFamily="-107" charset="-128"/>
                <a:cs typeface="ＭＳ Ｐゴシック" pitchFamily="-107" charset="-128"/>
              </a:rPr>
              <a:t>Classifier </a:t>
            </a:r>
            <a:r>
              <a:rPr lang="en-US" sz="2800" b="1" i="1" dirty="0" smtClean="0">
                <a:solidFill>
                  <a:srgbClr val="C00000"/>
                </a:solidFill>
                <a:ea typeface="ＭＳ Ｐゴシック" pitchFamily="-107" charset="-128"/>
                <a:cs typeface="ＭＳ Ｐゴシック" pitchFamily="-107" charset="-128"/>
              </a:rPr>
              <a:t>already uncertain </a:t>
            </a:r>
            <a:r>
              <a:rPr lang="en-US" sz="2800" dirty="0" smtClean="0">
                <a:ea typeface="ＭＳ Ｐゴシック" pitchFamily="-107" charset="-128"/>
                <a:cs typeface="ＭＳ Ｐゴシック" pitchFamily="-107" charset="-128"/>
              </a:rPr>
              <a:t>about outcome</a:t>
            </a:r>
          </a:p>
          <a:p>
            <a:pPr algn="ctr" eaLnBrk="1" hangingPunct="1">
              <a:lnSpc>
                <a:spcPct val="90000"/>
              </a:lnSpc>
              <a:spcBef>
                <a:spcPct val="40000"/>
              </a:spcBef>
              <a:buNone/>
            </a:pPr>
            <a:endParaRPr lang="en-US" sz="3200" dirty="0" smtClean="0">
              <a:ea typeface="ＭＳ Ｐゴシック" pitchFamily="-107" charset="-128"/>
              <a:cs typeface="ＭＳ Ｐゴシック" pitchFamily="-107" charset="-128"/>
            </a:endParaRPr>
          </a:p>
          <a:p>
            <a:pPr algn="ctr" eaLnBrk="1" hangingPunct="1">
              <a:lnSpc>
                <a:spcPct val="90000"/>
              </a:lnSpc>
              <a:spcBef>
                <a:spcPct val="40000"/>
              </a:spcBef>
              <a:buNone/>
            </a:pPr>
            <a:endParaRPr lang="en-US" dirty="0" smtClean="0">
              <a:ea typeface="ＭＳ Ｐゴシック" pitchFamily="-107" charset="-128"/>
            </a:endParaRPr>
          </a:p>
          <a:p>
            <a:pPr algn="ctr" eaLnBrk="1" hangingPunct="1">
              <a:lnSpc>
                <a:spcPct val="90000"/>
              </a:lnSpc>
              <a:spcBef>
                <a:spcPct val="40000"/>
              </a:spcBef>
              <a:buNone/>
            </a:pPr>
            <a:endParaRPr lang="en-US" dirty="0" smtClean="0">
              <a:ea typeface="ＭＳ Ｐゴシック" pitchFamily="-107" charset="-128"/>
            </a:endParaRPr>
          </a:p>
        </p:txBody>
      </p:sp>
    </p:spTree>
    <p:extLst>
      <p:ext uri="{BB962C8B-B14F-4D97-AF65-F5344CB8AC3E}">
        <p14:creationId xmlns:p14="http://schemas.microsoft.com/office/powerpoint/2010/main" val="3129278524"/>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1DC8EBF-823E-5B48-A11A-0A37DEE3B483}" type="slidenum">
              <a:rPr lang="en-US" sz="2600" b="1">
                <a:solidFill>
                  <a:schemeClr val="bg1"/>
                </a:solidFill>
              </a:rPr>
              <a:pPr eaLnBrk="1" hangingPunct="1"/>
              <a:t>35</a:t>
            </a:fld>
            <a:endParaRPr lang="en-US" sz="2600" b="1">
              <a:solidFill>
                <a:schemeClr val="bg1"/>
              </a:solidFill>
            </a:endParaRPr>
          </a:p>
        </p:txBody>
      </p:sp>
      <p:sp>
        <p:nvSpPr>
          <p:cNvPr id="24579" name="AutoShape 2"/>
          <p:cNvSpPr>
            <a:spLocks noGrp="1" noChangeArrowheads="1"/>
          </p:cNvSpPr>
          <p:nvPr>
            <p:ph type="title" idx="4294967295"/>
          </p:nvPr>
        </p:nvSpPr>
        <p:spPr>
          <a:xfrm>
            <a:off x="762000" y="381000"/>
            <a:ext cx="7924800" cy="1143000"/>
          </a:xfrm>
          <a:solidFill>
            <a:srgbClr val="FFFFFF"/>
          </a:solidFill>
        </p:spPr>
        <p:txBody>
          <a:bodyPr/>
          <a:lstStyle/>
          <a:p>
            <a:pPr eaLnBrk="1" hangingPunct="1"/>
            <a:r>
              <a:rPr lang="en-US" dirty="0" smtClean="0">
                <a:ea typeface="ＭＳ Ｐゴシック" pitchFamily="-107" charset="-128"/>
                <a:cs typeface="ＭＳ Ｐゴシック" pitchFamily="-107" charset="-128"/>
              </a:rPr>
              <a:t>Current Directions</a:t>
            </a:r>
            <a:endParaRPr lang="en-US" dirty="0">
              <a:solidFill>
                <a:srgbClr val="C00000"/>
              </a:solidFill>
              <a:ea typeface="ＭＳ Ｐゴシック" pitchFamily="-107" charset="-128"/>
              <a:cs typeface="ＭＳ Ｐゴシック" pitchFamily="-107" charset="-128"/>
            </a:endParaRPr>
          </a:p>
        </p:txBody>
      </p:sp>
      <p:sp>
        <p:nvSpPr>
          <p:cNvPr id="101380" name="Rectangle 3"/>
          <p:cNvSpPr>
            <a:spLocks noGrp="1" noChangeArrowheads="1"/>
          </p:cNvSpPr>
          <p:nvPr>
            <p:ph type="body" idx="4294967295"/>
          </p:nvPr>
        </p:nvSpPr>
        <p:spPr>
          <a:xfrm>
            <a:off x="755576" y="1988840"/>
            <a:ext cx="8208912" cy="4392488"/>
          </a:xfrm>
        </p:spPr>
        <p:txBody>
          <a:bodyPr/>
          <a:lstStyle/>
          <a:p>
            <a:pPr eaLnBrk="1" hangingPunct="1">
              <a:lnSpc>
                <a:spcPct val="90000"/>
              </a:lnSpc>
              <a:spcBef>
                <a:spcPct val="40000"/>
              </a:spcBef>
            </a:pPr>
            <a:r>
              <a:rPr lang="en-US" sz="2400" dirty="0" smtClean="0">
                <a:ea typeface="ＭＳ Ｐゴシック" pitchFamily="-107" charset="-128"/>
                <a:cs typeface="ＭＳ Ｐゴシック" pitchFamily="-107" charset="-128"/>
              </a:rPr>
              <a:t>Learn how to best incorporate knowledge to improve classifier</a:t>
            </a:r>
          </a:p>
          <a:p>
            <a:pPr eaLnBrk="1" hangingPunct="1">
              <a:lnSpc>
                <a:spcPct val="90000"/>
              </a:lnSpc>
              <a:spcBef>
                <a:spcPct val="40000"/>
              </a:spcBef>
            </a:pPr>
            <a:endParaRPr lang="en-US" sz="2400" dirty="0" smtClean="0">
              <a:ea typeface="ＭＳ Ｐゴシック" pitchFamily="-107" charset="-128"/>
              <a:cs typeface="ＭＳ Ｐゴシック" pitchFamily="-107" charset="-128"/>
            </a:endParaRPr>
          </a:p>
          <a:p>
            <a:pPr eaLnBrk="1" hangingPunct="1">
              <a:lnSpc>
                <a:spcPct val="90000"/>
              </a:lnSpc>
              <a:spcBef>
                <a:spcPct val="40000"/>
              </a:spcBef>
            </a:pPr>
            <a:r>
              <a:rPr lang="en-US" sz="2400" dirty="0" smtClean="0">
                <a:ea typeface="ＭＳ Ｐゴシック" pitchFamily="-107" charset="-128"/>
                <a:cs typeface="ＭＳ Ｐゴシック" pitchFamily="-107" charset="-128"/>
              </a:rPr>
              <a:t>Measure prevalence of newly identified errors on the web (“query by document”)</a:t>
            </a:r>
          </a:p>
          <a:p>
            <a:pPr lvl="1" eaLnBrk="1" hangingPunct="1">
              <a:lnSpc>
                <a:spcPct val="90000"/>
              </a:lnSpc>
              <a:spcBef>
                <a:spcPct val="40000"/>
              </a:spcBef>
            </a:pPr>
            <a:r>
              <a:rPr lang="en-US" sz="2000" dirty="0" smtClean="0">
                <a:ea typeface="ＭＳ Ｐゴシック" pitchFamily="-107" charset="-128"/>
                <a:cs typeface="ＭＳ Ｐゴシック" pitchFamily="-107" charset="-128"/>
              </a:rPr>
              <a:t>Increase rewards for errors prevalent in the “generalized” case</a:t>
            </a:r>
          </a:p>
          <a:p>
            <a:pPr eaLnBrk="1" hangingPunct="1">
              <a:lnSpc>
                <a:spcPct val="90000"/>
              </a:lnSpc>
              <a:spcBef>
                <a:spcPct val="40000"/>
              </a:spcBef>
            </a:pPr>
            <a:endParaRPr lang="en-US" sz="2400" dirty="0" smtClean="0">
              <a:ea typeface="ＭＳ Ｐゴシック" pitchFamily="-107" charset="-128"/>
              <a:cs typeface="ＭＳ Ｐゴシック" pitchFamily="-107" charset="-128"/>
            </a:endParaRPr>
          </a:p>
          <a:p>
            <a:pPr eaLnBrk="1" hangingPunct="1">
              <a:lnSpc>
                <a:spcPct val="90000"/>
              </a:lnSpc>
              <a:spcBef>
                <a:spcPct val="40000"/>
              </a:spcBef>
            </a:pPr>
            <a:endParaRPr lang="en-US" sz="2400" dirty="0" smtClean="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1520047197"/>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382000" cy="1143000"/>
          </a:xfrm>
        </p:spPr>
        <p:txBody>
          <a:bodyPr/>
          <a:lstStyle/>
          <a:p>
            <a:r>
              <a:rPr lang="en-US" sz="3200" smtClean="0"/>
              <a:t>Workers reacting to bad rewards/scores</a:t>
            </a:r>
            <a:endParaRPr lang="en-US" sz="3200"/>
          </a:p>
        </p:txBody>
      </p:sp>
      <p:sp>
        <p:nvSpPr>
          <p:cNvPr id="3" name="Content Placeholder 2"/>
          <p:cNvSpPr>
            <a:spLocks noGrp="1"/>
          </p:cNvSpPr>
          <p:nvPr>
            <p:ph idx="1"/>
          </p:nvPr>
        </p:nvSpPr>
        <p:spPr>
          <a:xfrm>
            <a:off x="899592" y="2219325"/>
            <a:ext cx="8316416" cy="3724275"/>
          </a:xfrm>
        </p:spPr>
        <p:txBody>
          <a:bodyPr/>
          <a:lstStyle/>
          <a:p>
            <a:pPr>
              <a:buNone/>
            </a:pPr>
            <a:r>
              <a:rPr lang="en-US" sz="2400" smtClean="0"/>
              <a:t>Score-based feedback leads to strange interactions:</a:t>
            </a:r>
          </a:p>
          <a:p>
            <a:pPr>
              <a:buNone/>
            </a:pPr>
            <a:endParaRPr lang="en-US" sz="2400" smtClean="0"/>
          </a:p>
          <a:p>
            <a:pPr>
              <a:buNone/>
            </a:pPr>
            <a:r>
              <a:rPr lang="en-US" sz="2400" smtClean="0">
                <a:solidFill>
                  <a:srgbClr val="C00000"/>
                </a:solidFill>
              </a:rPr>
              <a:t>The “</a:t>
            </a:r>
            <a:r>
              <a:rPr lang="en-US" sz="2400" i="1" smtClean="0">
                <a:solidFill>
                  <a:srgbClr val="C00000"/>
                </a:solidFill>
              </a:rPr>
              <a:t>angry, has-been-burnt-too-many-times</a:t>
            </a:r>
            <a:r>
              <a:rPr lang="en-US" sz="2400" smtClean="0">
                <a:solidFill>
                  <a:srgbClr val="C00000"/>
                </a:solidFill>
              </a:rPr>
              <a:t>” worker:</a:t>
            </a:r>
          </a:p>
          <a:p>
            <a:r>
              <a:rPr lang="en-US" sz="2400" i="1" smtClean="0"/>
              <a:t>“F*** YOU! I am doing everything correctly and you know it! Stop trying to reject me with your stupid ‘scores’!”</a:t>
            </a:r>
          </a:p>
          <a:p>
            <a:endParaRPr lang="en-US" sz="2400" smtClean="0"/>
          </a:p>
          <a:p>
            <a:pPr>
              <a:buNone/>
            </a:pPr>
            <a:r>
              <a:rPr lang="en-US" sz="2400" smtClean="0">
                <a:solidFill>
                  <a:srgbClr val="C00000"/>
                </a:solidFill>
              </a:rPr>
              <a:t>The </a:t>
            </a:r>
            <a:r>
              <a:rPr lang="en-US" sz="2400" i="1" smtClean="0">
                <a:solidFill>
                  <a:srgbClr val="C00000"/>
                </a:solidFill>
              </a:rPr>
              <a:t>overachiever </a:t>
            </a:r>
            <a:r>
              <a:rPr lang="en-US" sz="2400" smtClean="0">
                <a:solidFill>
                  <a:srgbClr val="C00000"/>
                </a:solidFill>
              </a:rPr>
              <a:t>worker:</a:t>
            </a:r>
          </a:p>
          <a:p>
            <a:r>
              <a:rPr lang="en-US" sz="2400" i="1" smtClean="0"/>
              <a:t>“What am I doing wrong?? My score is 92% and I want to have 100%”</a:t>
            </a:r>
          </a:p>
          <a:p>
            <a:endParaRPr lang="en-US" sz="2400" smtClean="0"/>
          </a:p>
          <a:p>
            <a:pPr>
              <a:buNone/>
            </a:pPr>
            <a:endParaRPr lang="en-US" sz="2400"/>
          </a:p>
        </p:txBody>
      </p:sp>
      <p:sp>
        <p:nvSpPr>
          <p:cNvPr id="4" name="Slide Number Placeholder 3"/>
          <p:cNvSpPr>
            <a:spLocks noGrp="1"/>
          </p:cNvSpPr>
          <p:nvPr>
            <p:ph type="sldNum" sz="quarter" idx="12"/>
          </p:nvPr>
        </p:nvSpPr>
        <p:spPr/>
        <p:txBody>
          <a:bodyPr/>
          <a:lstStyle/>
          <a:p>
            <a:fld id="{93B45EF5-C64C-F84B-9157-5FA948C8CF64}" type="slidenum">
              <a:rPr lang="en-US" smtClean="0"/>
              <a:pPr/>
              <a:t>36</a:t>
            </a:fld>
            <a:endParaRPr lang="en-US"/>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smtClean="0"/>
              <a:t>An unexpected connection at the</a:t>
            </a:r>
            <a:br>
              <a:rPr lang="en-US" smtClean="0"/>
            </a:br>
            <a:r>
              <a:rPr lang="en-US" smtClean="0"/>
              <a:t>NAS “Frontiers of Science” conf.</a:t>
            </a:r>
            <a:endParaRPr lang="en-US"/>
          </a:p>
        </p:txBody>
      </p:sp>
      <p:sp>
        <p:nvSpPr>
          <p:cNvPr id="4" name="Slide Number Placeholder 3"/>
          <p:cNvSpPr>
            <a:spLocks noGrp="1"/>
          </p:cNvSpPr>
          <p:nvPr>
            <p:ph type="sldNum" sz="quarter" idx="12"/>
          </p:nvPr>
        </p:nvSpPr>
        <p:spPr/>
        <p:txBody>
          <a:bodyPr/>
          <a:lstStyle/>
          <a:p>
            <a:fld id="{93B45EF5-C64C-F84B-9157-5FA948C8CF64}" type="slidenum">
              <a:rPr lang="en-US" smtClean="0"/>
              <a:pPr/>
              <a:t>37</a:t>
            </a:fld>
            <a:endParaRPr lang="en-US"/>
          </a:p>
        </p:txBody>
      </p:sp>
      <p:pic>
        <p:nvPicPr>
          <p:cNvPr id="172034" name="Picture 2"/>
          <p:cNvPicPr>
            <a:picLocks noChangeAspect="1" noChangeArrowheads="1"/>
          </p:cNvPicPr>
          <p:nvPr/>
        </p:nvPicPr>
        <p:blipFill>
          <a:blip r:embed="rId3" cstate="print"/>
          <a:srcRect/>
          <a:stretch>
            <a:fillRect/>
          </a:stretch>
        </p:blipFill>
        <p:spPr bwMode="auto">
          <a:xfrm>
            <a:off x="611560" y="1916832"/>
            <a:ext cx="3895725" cy="2533650"/>
          </a:xfrm>
          <a:prstGeom prst="rect">
            <a:avLst/>
          </a:prstGeom>
          <a:noFill/>
          <a:ln w="9525">
            <a:noFill/>
            <a:miter lim="800000"/>
            <a:headEnd/>
            <a:tailEnd/>
          </a:ln>
        </p:spPr>
      </p:pic>
      <p:sp>
        <p:nvSpPr>
          <p:cNvPr id="6" name="Oval Callout 5"/>
          <p:cNvSpPr/>
          <p:nvPr/>
        </p:nvSpPr>
        <p:spPr bwMode="auto">
          <a:xfrm>
            <a:off x="4355976" y="1844824"/>
            <a:ext cx="3960440" cy="1944216"/>
          </a:xfrm>
          <a:prstGeom prst="wedgeEllipseCallout">
            <a:avLst>
              <a:gd name="adj1" fmla="val -83320"/>
              <a:gd name="adj2" fmla="val 8662"/>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Your bad workers behave like my mice!</a:t>
            </a: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smtClean="0"/>
              <a:t>An unexpected connection at the</a:t>
            </a:r>
            <a:br>
              <a:rPr lang="en-US" smtClean="0"/>
            </a:br>
            <a:r>
              <a:rPr lang="en-US" smtClean="0"/>
              <a:t>NAS “Frontiers of Science” conf.</a:t>
            </a:r>
            <a:endParaRPr lang="en-US"/>
          </a:p>
        </p:txBody>
      </p:sp>
      <p:sp>
        <p:nvSpPr>
          <p:cNvPr id="4" name="Slide Number Placeholder 3"/>
          <p:cNvSpPr>
            <a:spLocks noGrp="1"/>
          </p:cNvSpPr>
          <p:nvPr>
            <p:ph type="sldNum" sz="quarter" idx="12"/>
          </p:nvPr>
        </p:nvSpPr>
        <p:spPr/>
        <p:txBody>
          <a:bodyPr/>
          <a:lstStyle/>
          <a:p>
            <a:fld id="{93B45EF5-C64C-F84B-9157-5FA948C8CF64}" type="slidenum">
              <a:rPr lang="en-US" smtClean="0"/>
              <a:pPr/>
              <a:t>38</a:t>
            </a:fld>
            <a:endParaRPr lang="en-US"/>
          </a:p>
        </p:txBody>
      </p:sp>
      <p:pic>
        <p:nvPicPr>
          <p:cNvPr id="172034" name="Picture 2"/>
          <p:cNvPicPr>
            <a:picLocks noChangeAspect="1" noChangeArrowheads="1"/>
          </p:cNvPicPr>
          <p:nvPr/>
        </p:nvPicPr>
        <p:blipFill>
          <a:blip r:embed="rId2" cstate="print"/>
          <a:srcRect/>
          <a:stretch>
            <a:fillRect/>
          </a:stretch>
        </p:blipFill>
        <p:spPr bwMode="auto">
          <a:xfrm>
            <a:off x="611560" y="1916832"/>
            <a:ext cx="3895725" cy="2533650"/>
          </a:xfrm>
          <a:prstGeom prst="rect">
            <a:avLst/>
          </a:prstGeom>
          <a:noFill/>
          <a:ln w="9525">
            <a:noFill/>
            <a:miter lim="800000"/>
            <a:headEnd/>
            <a:tailEnd/>
          </a:ln>
        </p:spPr>
      </p:pic>
      <p:sp>
        <p:nvSpPr>
          <p:cNvPr id="6" name="Oval Callout 5"/>
          <p:cNvSpPr/>
          <p:nvPr/>
        </p:nvSpPr>
        <p:spPr bwMode="auto">
          <a:xfrm>
            <a:off x="4355976" y="1844824"/>
            <a:ext cx="3960440" cy="1944216"/>
          </a:xfrm>
          <a:prstGeom prst="wedgeEllipseCallout">
            <a:avLst>
              <a:gd name="adj1" fmla="val -83320"/>
              <a:gd name="adj2" fmla="val 8662"/>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Your bad workers behave like my mice!</a:t>
            </a:r>
          </a:p>
        </p:txBody>
      </p:sp>
      <p:pic>
        <p:nvPicPr>
          <p:cNvPr id="173058" name="Picture 2"/>
          <p:cNvPicPr>
            <a:picLocks noChangeAspect="1" noChangeArrowheads="1"/>
          </p:cNvPicPr>
          <p:nvPr/>
        </p:nvPicPr>
        <p:blipFill>
          <a:blip r:embed="rId3" cstate="print"/>
          <a:srcRect/>
          <a:stretch>
            <a:fillRect/>
          </a:stretch>
        </p:blipFill>
        <p:spPr bwMode="auto">
          <a:xfrm>
            <a:off x="6876256" y="4293096"/>
            <a:ext cx="2019300" cy="2257425"/>
          </a:xfrm>
          <a:prstGeom prst="rect">
            <a:avLst/>
          </a:prstGeom>
          <a:noFill/>
          <a:ln w="9525">
            <a:noFill/>
            <a:miter lim="800000"/>
            <a:headEnd/>
            <a:tailEnd/>
          </a:ln>
        </p:spPr>
      </p:pic>
      <p:sp>
        <p:nvSpPr>
          <p:cNvPr id="7" name="Oval Callout 6"/>
          <p:cNvSpPr/>
          <p:nvPr/>
        </p:nvSpPr>
        <p:spPr bwMode="auto">
          <a:xfrm>
            <a:off x="3995936" y="5085184"/>
            <a:ext cx="2088232" cy="1224136"/>
          </a:xfrm>
          <a:prstGeom prst="wedgeEllipseCallout">
            <a:avLst>
              <a:gd name="adj1" fmla="val 114580"/>
              <a:gd name="adj2" fmla="val -6768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Eh?</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smtClean="0"/>
              <a:t>An unexpected connection at the</a:t>
            </a:r>
            <a:br>
              <a:rPr lang="en-US" smtClean="0"/>
            </a:br>
            <a:r>
              <a:rPr lang="en-US" smtClean="0"/>
              <a:t>NAS “Frontiers of Science” conf.</a:t>
            </a:r>
            <a:endParaRPr lang="en-US"/>
          </a:p>
        </p:txBody>
      </p:sp>
      <p:sp>
        <p:nvSpPr>
          <p:cNvPr id="4" name="Slide Number Placeholder 3"/>
          <p:cNvSpPr>
            <a:spLocks noGrp="1"/>
          </p:cNvSpPr>
          <p:nvPr>
            <p:ph type="sldNum" sz="quarter" idx="12"/>
          </p:nvPr>
        </p:nvSpPr>
        <p:spPr/>
        <p:txBody>
          <a:bodyPr/>
          <a:lstStyle/>
          <a:p>
            <a:fld id="{93B45EF5-C64C-F84B-9157-5FA948C8CF64}" type="slidenum">
              <a:rPr lang="en-US" smtClean="0"/>
              <a:pPr/>
              <a:t>39</a:t>
            </a:fld>
            <a:endParaRPr lang="en-US"/>
          </a:p>
        </p:txBody>
      </p:sp>
      <p:pic>
        <p:nvPicPr>
          <p:cNvPr id="172034" name="Picture 2"/>
          <p:cNvPicPr>
            <a:picLocks noChangeAspect="1" noChangeArrowheads="1"/>
          </p:cNvPicPr>
          <p:nvPr/>
        </p:nvPicPr>
        <p:blipFill>
          <a:blip r:embed="rId2" cstate="print"/>
          <a:srcRect/>
          <a:stretch>
            <a:fillRect/>
          </a:stretch>
        </p:blipFill>
        <p:spPr bwMode="auto">
          <a:xfrm>
            <a:off x="611560" y="1916832"/>
            <a:ext cx="3895725" cy="2533650"/>
          </a:xfrm>
          <a:prstGeom prst="rect">
            <a:avLst/>
          </a:prstGeom>
          <a:noFill/>
          <a:ln w="9525">
            <a:noFill/>
            <a:miter lim="800000"/>
            <a:headEnd/>
            <a:tailEnd/>
          </a:ln>
        </p:spPr>
      </p:pic>
      <p:sp>
        <p:nvSpPr>
          <p:cNvPr id="6" name="Oval Callout 5"/>
          <p:cNvSpPr/>
          <p:nvPr/>
        </p:nvSpPr>
        <p:spPr bwMode="auto">
          <a:xfrm>
            <a:off x="4211960" y="1844824"/>
            <a:ext cx="4932040" cy="2304256"/>
          </a:xfrm>
          <a:prstGeom prst="wedgeEllipseCallout">
            <a:avLst>
              <a:gd name="adj1" fmla="val -76819"/>
              <a:gd name="adj2" fmla="val 350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Your bad workers</a:t>
            </a:r>
            <a:r>
              <a:rPr kumimoji="0" lang="en-US" sz="2400" b="0" i="0" u="none" strike="noStrike" cap="none" normalizeH="0" smtClean="0">
                <a:ln>
                  <a:noFill/>
                </a:ln>
                <a:solidFill>
                  <a:schemeClr val="tx1"/>
                </a:solidFill>
                <a:effectLst/>
                <a:latin typeface="Arial" charset="0"/>
              </a:rPr>
              <a:t> </a:t>
            </a:r>
            <a:r>
              <a:rPr kumimoji="0" lang="en-US" sz="2400" b="0" i="0" u="none" strike="noStrike" cap="none" normalizeH="0" baseline="0" smtClean="0">
                <a:ln>
                  <a:noFill/>
                </a:ln>
                <a:solidFill>
                  <a:schemeClr val="tx1"/>
                </a:solidFill>
                <a:effectLst/>
                <a:latin typeface="Arial" charset="0"/>
              </a:rPr>
              <a:t>want to engage their brain only for </a:t>
            </a:r>
            <a:r>
              <a:rPr kumimoji="0" lang="en-US" sz="2400" b="1" i="0" u="none" strike="noStrike" cap="none" normalizeH="0" baseline="0" smtClean="0">
                <a:ln>
                  <a:noFill/>
                </a:ln>
                <a:solidFill>
                  <a:schemeClr val="tx1"/>
                </a:solidFill>
                <a:effectLst/>
                <a:latin typeface="Arial" charset="0"/>
              </a:rPr>
              <a:t>motor skills,</a:t>
            </a:r>
            <a:r>
              <a:rPr kumimoji="0" lang="en-US" sz="2400" b="0" i="0" u="none" strike="noStrike" cap="none" normalizeH="0" baseline="0" smtClean="0">
                <a:ln>
                  <a:noFill/>
                </a:ln>
                <a:solidFill>
                  <a:schemeClr val="tx1"/>
                </a:solidFill>
                <a:effectLst/>
                <a:latin typeface="Arial" charset="0"/>
              </a:rPr>
              <a:t> </a:t>
            </a:r>
            <a:r>
              <a:rPr kumimoji="0" lang="en-US" sz="2400" b="1" i="0" u="none" strike="noStrike" cap="none" normalizeH="0" smtClean="0">
                <a:ln>
                  <a:noFill/>
                </a:ln>
                <a:solidFill>
                  <a:schemeClr val="tx1"/>
                </a:solidFill>
                <a:effectLst/>
                <a:latin typeface="Arial" charset="0"/>
              </a:rPr>
              <a:t>not</a:t>
            </a:r>
            <a:r>
              <a:rPr kumimoji="0" lang="en-US" sz="2400" b="0" i="0" u="none" strike="noStrike" cap="none" normalizeH="0" smtClean="0">
                <a:ln>
                  <a:noFill/>
                </a:ln>
                <a:solidFill>
                  <a:schemeClr val="tx1"/>
                </a:solidFill>
                <a:effectLst/>
                <a:latin typeface="Arial" charset="0"/>
              </a:rPr>
              <a:t> for </a:t>
            </a:r>
            <a:r>
              <a:rPr kumimoji="0" lang="en-US" sz="2400" b="1" i="0" u="none" strike="noStrike" cap="none" normalizeH="0" smtClean="0">
                <a:ln>
                  <a:noFill/>
                </a:ln>
                <a:solidFill>
                  <a:schemeClr val="tx1"/>
                </a:solidFill>
                <a:effectLst/>
                <a:latin typeface="Arial" charset="0"/>
              </a:rPr>
              <a:t>cognitive </a:t>
            </a:r>
            <a:r>
              <a:rPr lang="en-US" sz="2400" b="1" smtClean="0">
                <a:latin typeface="Arial" charset="0"/>
              </a:rPr>
              <a:t>skills</a:t>
            </a:r>
            <a:endParaRPr kumimoji="0" lang="en-US" sz="2400" b="0" i="0" u="none" strike="noStrike" cap="none" normalizeH="0" baseline="0" smtClean="0">
              <a:ln>
                <a:noFill/>
              </a:ln>
              <a:solidFill>
                <a:schemeClr val="tx1"/>
              </a:solidFill>
              <a:effectLst/>
              <a:latin typeface="Arial" charset="0"/>
            </a:endParaRPr>
          </a:p>
        </p:txBody>
      </p:sp>
      <p:pic>
        <p:nvPicPr>
          <p:cNvPr id="173058" name="Picture 2"/>
          <p:cNvPicPr>
            <a:picLocks noChangeAspect="1" noChangeArrowheads="1"/>
          </p:cNvPicPr>
          <p:nvPr/>
        </p:nvPicPr>
        <p:blipFill>
          <a:blip r:embed="rId3" cstate="print"/>
          <a:srcRect/>
          <a:stretch>
            <a:fillRect/>
          </a:stretch>
        </p:blipFill>
        <p:spPr bwMode="auto">
          <a:xfrm>
            <a:off x="6876256" y="4293096"/>
            <a:ext cx="2019300" cy="2257425"/>
          </a:xfrm>
          <a:prstGeom prst="rect">
            <a:avLst/>
          </a:prstGeom>
          <a:noFill/>
          <a:ln w="9525">
            <a:noFill/>
            <a:miter lim="800000"/>
            <a:headEnd/>
            <a:tailEnd/>
          </a:ln>
        </p:spPr>
      </p:pic>
      <p:sp>
        <p:nvSpPr>
          <p:cNvPr id="7" name="Oval Callout 6"/>
          <p:cNvSpPr/>
          <p:nvPr/>
        </p:nvSpPr>
        <p:spPr bwMode="auto">
          <a:xfrm>
            <a:off x="2267744" y="5085184"/>
            <a:ext cx="3816424" cy="1224136"/>
          </a:xfrm>
          <a:prstGeom prst="wedgeEllipseCallout">
            <a:avLst>
              <a:gd name="adj1" fmla="val 86547"/>
              <a:gd name="adj2" fmla="val -6089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Yeah, makes</a:t>
            </a:r>
            <a:r>
              <a:rPr kumimoji="0" lang="en-US" sz="2800" b="0" i="0" u="none" strike="noStrike" cap="none" normalizeH="0" smtClean="0">
                <a:ln>
                  <a:noFill/>
                </a:ln>
                <a:solidFill>
                  <a:schemeClr val="tx1"/>
                </a:solidFill>
                <a:effectLst/>
                <a:latin typeface="Arial" charset="0"/>
              </a:rPr>
              <a:t> sense…</a:t>
            </a:r>
            <a:endParaRPr kumimoji="0" lang="en-US" sz="2800" b="0" i="0"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smtClean="0"/>
              <a:t>An unexpected connection at the</a:t>
            </a:r>
            <a:br>
              <a:rPr lang="en-US" smtClean="0"/>
            </a:br>
            <a:r>
              <a:rPr lang="en-US" smtClean="0"/>
              <a:t>NAS “Frontiers of Science” conf.</a:t>
            </a:r>
            <a:endParaRPr lang="en-US"/>
          </a:p>
        </p:txBody>
      </p:sp>
      <p:sp>
        <p:nvSpPr>
          <p:cNvPr id="4" name="Slide Number Placeholder 3"/>
          <p:cNvSpPr>
            <a:spLocks noGrp="1"/>
          </p:cNvSpPr>
          <p:nvPr>
            <p:ph type="sldNum" sz="quarter" idx="12"/>
          </p:nvPr>
        </p:nvSpPr>
        <p:spPr/>
        <p:txBody>
          <a:bodyPr/>
          <a:lstStyle/>
          <a:p>
            <a:fld id="{93B45EF5-C64C-F84B-9157-5FA948C8CF64}" type="slidenum">
              <a:rPr lang="en-US" smtClean="0"/>
              <a:pPr/>
              <a:t>40</a:t>
            </a:fld>
            <a:endParaRPr lang="en-US"/>
          </a:p>
        </p:txBody>
      </p:sp>
      <p:pic>
        <p:nvPicPr>
          <p:cNvPr id="172034" name="Picture 2"/>
          <p:cNvPicPr>
            <a:picLocks noChangeAspect="1" noChangeArrowheads="1"/>
          </p:cNvPicPr>
          <p:nvPr/>
        </p:nvPicPr>
        <p:blipFill>
          <a:blip r:embed="rId2" cstate="print"/>
          <a:srcRect/>
          <a:stretch>
            <a:fillRect/>
          </a:stretch>
        </p:blipFill>
        <p:spPr bwMode="auto">
          <a:xfrm>
            <a:off x="611560" y="1916832"/>
            <a:ext cx="3895725" cy="2533650"/>
          </a:xfrm>
          <a:prstGeom prst="rect">
            <a:avLst/>
          </a:prstGeom>
          <a:noFill/>
          <a:ln w="9525">
            <a:noFill/>
            <a:miter lim="800000"/>
            <a:headEnd/>
            <a:tailEnd/>
          </a:ln>
        </p:spPr>
      </p:pic>
      <p:sp>
        <p:nvSpPr>
          <p:cNvPr id="6" name="Oval Callout 5"/>
          <p:cNvSpPr/>
          <p:nvPr/>
        </p:nvSpPr>
        <p:spPr bwMode="auto">
          <a:xfrm>
            <a:off x="4355976" y="1844824"/>
            <a:ext cx="3960440" cy="1944216"/>
          </a:xfrm>
          <a:prstGeom prst="wedgeEllipseCallout">
            <a:avLst>
              <a:gd name="adj1" fmla="val -83320"/>
              <a:gd name="adj2" fmla="val 8662"/>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And here is how I train my</a:t>
            </a:r>
            <a:r>
              <a:rPr kumimoji="0" lang="en-US" sz="2800" b="0" i="0" u="none" strike="noStrike" cap="none" normalizeH="0" smtClean="0">
                <a:ln>
                  <a:noFill/>
                </a:ln>
                <a:solidFill>
                  <a:schemeClr val="tx1"/>
                </a:solidFill>
                <a:effectLst/>
                <a:latin typeface="Arial" charset="0"/>
              </a:rPr>
              <a:t> </a:t>
            </a:r>
            <a:r>
              <a:rPr kumimoji="0" lang="en-US" sz="2800" b="0" i="0" u="none" strike="noStrike" cap="none" normalizeH="0" baseline="0" smtClean="0">
                <a:ln>
                  <a:noFill/>
                </a:ln>
                <a:solidFill>
                  <a:schemeClr val="tx1"/>
                </a:solidFill>
                <a:effectLst/>
                <a:latin typeface="Arial" charset="0"/>
              </a:rPr>
              <a:t>mice</a:t>
            </a:r>
            <a:r>
              <a:rPr kumimoji="0" lang="en-US" sz="2800" b="0" i="0" u="none" strike="noStrike" cap="none" normalizeH="0" smtClean="0">
                <a:ln>
                  <a:noFill/>
                </a:ln>
                <a:solidFill>
                  <a:schemeClr val="tx1"/>
                </a:solidFill>
                <a:effectLst/>
                <a:latin typeface="Arial" charset="0"/>
              </a:rPr>
              <a:t> to behave…</a:t>
            </a:r>
            <a:endParaRPr kumimoji="0" lang="en-US" sz="2800" b="0" i="0" u="none" strike="noStrike" cap="none" normalizeH="0" baseline="0" smtClean="0">
              <a:ln>
                <a:noFill/>
              </a:ln>
              <a:solidFill>
                <a:schemeClr val="tx1"/>
              </a:solidFill>
              <a:effectLst/>
              <a:latin typeface="Arial" charset="0"/>
            </a:endParaRPr>
          </a:p>
        </p:txBody>
      </p:sp>
      <p:pic>
        <p:nvPicPr>
          <p:cNvPr id="8" name="Picture 2"/>
          <p:cNvPicPr>
            <a:picLocks noChangeAspect="1" noChangeArrowheads="1"/>
          </p:cNvPicPr>
          <p:nvPr/>
        </p:nvPicPr>
        <p:blipFill>
          <a:blip r:embed="rId3" cstate="print"/>
          <a:srcRect/>
          <a:stretch>
            <a:fillRect/>
          </a:stretch>
        </p:blipFill>
        <p:spPr bwMode="auto">
          <a:xfrm>
            <a:off x="6876256" y="4293096"/>
            <a:ext cx="2019300" cy="22574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p:cNvPicPr>
            <a:picLocks noChangeAspect="1" noChangeArrowheads="1"/>
          </p:cNvPicPr>
          <p:nvPr/>
        </p:nvPicPr>
        <p:blipFill>
          <a:blip r:embed="rId2" cstate="print"/>
          <a:srcRect/>
          <a:stretch>
            <a:fillRect/>
          </a:stretch>
        </p:blipFill>
        <p:spPr bwMode="auto">
          <a:xfrm>
            <a:off x="6048375" y="4095750"/>
            <a:ext cx="3095625" cy="2762250"/>
          </a:xfrm>
          <a:prstGeom prst="rect">
            <a:avLst/>
          </a:prstGeom>
          <a:noFill/>
          <a:ln w="9525">
            <a:noFill/>
            <a:miter lim="800000"/>
            <a:headEnd/>
            <a:tailEnd/>
          </a:ln>
        </p:spPr>
      </p:pic>
      <p:sp>
        <p:nvSpPr>
          <p:cNvPr id="2" name="Title 1"/>
          <p:cNvSpPr>
            <a:spLocks noGrp="1"/>
          </p:cNvSpPr>
          <p:nvPr>
            <p:ph type="title"/>
          </p:nvPr>
        </p:nvSpPr>
        <p:spPr>
          <a:solidFill>
            <a:schemeClr val="bg1"/>
          </a:solidFill>
        </p:spPr>
        <p:txBody>
          <a:bodyPr/>
          <a:lstStyle/>
          <a:p>
            <a:r>
              <a:rPr lang="en-US" smtClean="0"/>
              <a:t>An unexpected connection at the</a:t>
            </a:r>
            <a:br>
              <a:rPr lang="en-US" smtClean="0"/>
            </a:br>
            <a:r>
              <a:rPr lang="en-US" smtClean="0"/>
              <a:t>NAS “Frontiers of Science” conf.</a:t>
            </a:r>
            <a:endParaRPr lang="en-US"/>
          </a:p>
        </p:txBody>
      </p:sp>
      <p:sp>
        <p:nvSpPr>
          <p:cNvPr id="4" name="Slide Number Placeholder 3"/>
          <p:cNvSpPr>
            <a:spLocks noGrp="1"/>
          </p:cNvSpPr>
          <p:nvPr>
            <p:ph type="sldNum" sz="quarter" idx="12"/>
          </p:nvPr>
        </p:nvSpPr>
        <p:spPr/>
        <p:txBody>
          <a:bodyPr/>
          <a:lstStyle/>
          <a:p>
            <a:fld id="{93B45EF5-C64C-F84B-9157-5FA948C8CF64}" type="slidenum">
              <a:rPr lang="en-US" smtClean="0"/>
              <a:pPr/>
              <a:t>41</a:t>
            </a:fld>
            <a:endParaRPr lang="en-US"/>
          </a:p>
        </p:txBody>
      </p:sp>
      <p:pic>
        <p:nvPicPr>
          <p:cNvPr id="172034" name="Picture 2"/>
          <p:cNvPicPr>
            <a:picLocks noChangeAspect="1" noChangeArrowheads="1"/>
          </p:cNvPicPr>
          <p:nvPr/>
        </p:nvPicPr>
        <p:blipFill>
          <a:blip r:embed="rId3" cstate="print"/>
          <a:srcRect/>
          <a:stretch>
            <a:fillRect/>
          </a:stretch>
        </p:blipFill>
        <p:spPr bwMode="auto">
          <a:xfrm>
            <a:off x="611560" y="1916832"/>
            <a:ext cx="3895725" cy="2533650"/>
          </a:xfrm>
          <a:prstGeom prst="rect">
            <a:avLst/>
          </a:prstGeom>
          <a:noFill/>
          <a:ln w="9525">
            <a:noFill/>
            <a:miter lim="800000"/>
            <a:headEnd/>
            <a:tailEnd/>
          </a:ln>
        </p:spPr>
      </p:pic>
      <p:sp>
        <p:nvSpPr>
          <p:cNvPr id="6" name="Oval Callout 5"/>
          <p:cNvSpPr/>
          <p:nvPr/>
        </p:nvSpPr>
        <p:spPr bwMode="auto">
          <a:xfrm>
            <a:off x="4067944" y="1844824"/>
            <a:ext cx="5076056" cy="1944216"/>
          </a:xfrm>
          <a:prstGeom prst="wedgeEllipseCallout">
            <a:avLst>
              <a:gd name="adj1" fmla="val -83320"/>
              <a:gd name="adj2" fmla="val 8662"/>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C00000"/>
                </a:solidFill>
                <a:effectLst/>
                <a:latin typeface="Arial" charset="0"/>
              </a:rPr>
              <a:t>Confuse</a:t>
            </a:r>
            <a:r>
              <a:rPr kumimoji="0" lang="en-US" sz="2800" b="0" i="0" u="none" strike="noStrike" cap="none" normalizeH="0" baseline="0" dirty="0" smtClean="0">
                <a:ln>
                  <a:noFill/>
                </a:ln>
                <a:solidFill>
                  <a:schemeClr val="tx1"/>
                </a:solidFill>
                <a:effectLst/>
                <a:latin typeface="Arial" charset="0"/>
              </a:rPr>
              <a:t> motor skills!</a:t>
            </a:r>
          </a:p>
          <a:p>
            <a:pPr marL="0" marR="0" indent="0" algn="l" defTabSz="914400" rtl="0" eaLnBrk="0" fontAlgn="base" latinLnBrk="0" hangingPunct="0">
              <a:lnSpc>
                <a:spcPct val="100000"/>
              </a:lnSpc>
              <a:spcBef>
                <a:spcPct val="0"/>
              </a:spcBef>
              <a:spcAft>
                <a:spcPct val="0"/>
              </a:spcAft>
              <a:buClrTx/>
              <a:buSzTx/>
              <a:buFontTx/>
              <a:buNone/>
              <a:tabLst/>
            </a:pPr>
            <a:r>
              <a:rPr lang="en-US" sz="2800" b="1" dirty="0" smtClean="0">
                <a:solidFill>
                  <a:schemeClr val="accent2">
                    <a:lumMod val="50000"/>
                  </a:schemeClr>
                </a:solidFill>
                <a:latin typeface="Arial" charset="0"/>
              </a:rPr>
              <a:t>Reward</a:t>
            </a:r>
            <a:r>
              <a:rPr lang="en-US" sz="2800" dirty="0" smtClean="0">
                <a:latin typeface="Arial" charset="0"/>
              </a:rPr>
              <a:t> cognition!</a:t>
            </a:r>
            <a:endParaRPr kumimoji="0" lang="en-US" sz="2800" b="0" i="0" u="none" strike="noStrike" cap="none" normalizeH="0" baseline="0" dirty="0" smtClean="0">
              <a:ln>
                <a:noFill/>
              </a:ln>
              <a:solidFill>
                <a:schemeClr val="tx1"/>
              </a:solidFill>
              <a:effectLst/>
              <a:latin typeface="Arial" charset="0"/>
            </a:endParaRPr>
          </a:p>
        </p:txBody>
      </p:sp>
      <p:sp>
        <p:nvSpPr>
          <p:cNvPr id="9" name="Cloud Callout 8"/>
          <p:cNvSpPr/>
          <p:nvPr/>
        </p:nvSpPr>
        <p:spPr bwMode="auto">
          <a:xfrm>
            <a:off x="1907704" y="4941168"/>
            <a:ext cx="4032448" cy="1656184"/>
          </a:xfrm>
          <a:prstGeom prst="cloudCallout">
            <a:avLst>
              <a:gd name="adj1" fmla="val 87591"/>
              <a:gd name="adj2" fmla="val -67784"/>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1" u="none" strike="noStrike" cap="none" normalizeH="0" baseline="0" smtClean="0">
                <a:ln>
                  <a:noFill/>
                </a:ln>
                <a:solidFill>
                  <a:schemeClr val="tx1"/>
                </a:solidFill>
                <a:effectLst/>
                <a:latin typeface="Arial" charset="0"/>
              </a:rPr>
              <a:t>I should try this the moment</a:t>
            </a:r>
            <a:r>
              <a:rPr kumimoji="0" lang="en-US" sz="2000" b="0" i="1" u="none" strike="noStrike" cap="none" normalizeH="0" smtClean="0">
                <a:ln>
                  <a:noFill/>
                </a:ln>
                <a:solidFill>
                  <a:schemeClr val="tx1"/>
                </a:solidFill>
                <a:effectLst/>
                <a:latin typeface="Arial" charset="0"/>
              </a:rPr>
              <a:t> that I get bac</a:t>
            </a:r>
            <a:r>
              <a:rPr lang="en-US" sz="2000" i="1" smtClean="0">
                <a:latin typeface="Arial" charset="0"/>
              </a:rPr>
              <a:t>k to my room</a:t>
            </a:r>
            <a:endParaRPr kumimoji="0" lang="en-US" sz="20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202488" cy="1143000"/>
          </a:xfrm>
        </p:spPr>
        <p:txBody>
          <a:bodyPr/>
          <a:lstStyle/>
          <a:p>
            <a:r>
              <a:rPr lang="en-US" smtClean="0"/>
              <a:t>Implicit Feedback using Frustration</a:t>
            </a:r>
            <a:endParaRPr lang="en-US"/>
          </a:p>
        </p:txBody>
      </p:sp>
      <p:sp>
        <p:nvSpPr>
          <p:cNvPr id="3" name="Content Placeholder 2"/>
          <p:cNvSpPr>
            <a:spLocks noGrp="1"/>
          </p:cNvSpPr>
          <p:nvPr>
            <p:ph idx="1"/>
          </p:nvPr>
        </p:nvSpPr>
        <p:spPr>
          <a:xfrm>
            <a:off x="755576" y="2219325"/>
            <a:ext cx="8388424" cy="4638675"/>
          </a:xfrm>
        </p:spPr>
        <p:txBody>
          <a:bodyPr/>
          <a:lstStyle/>
          <a:p>
            <a:r>
              <a:rPr lang="en-US" b="1" dirty="0" smtClean="0">
                <a:solidFill>
                  <a:srgbClr val="C00000"/>
                </a:solidFill>
              </a:rPr>
              <a:t>Punish</a:t>
            </a:r>
            <a:r>
              <a:rPr lang="en-US" dirty="0" smtClean="0"/>
              <a:t> </a:t>
            </a:r>
            <a:r>
              <a:rPr lang="en-US" b="1" dirty="0" smtClean="0"/>
              <a:t>bad answers</a:t>
            </a:r>
            <a:r>
              <a:rPr lang="en-US" dirty="0" smtClean="0"/>
              <a:t> with frustration of motor skills (e.g., add delays between tasks)</a:t>
            </a:r>
          </a:p>
          <a:p>
            <a:pPr lvl="1"/>
            <a:r>
              <a:rPr lang="en-US" dirty="0" smtClean="0"/>
              <a:t>“Loading image, please wait…”</a:t>
            </a:r>
          </a:p>
          <a:p>
            <a:pPr lvl="1"/>
            <a:r>
              <a:rPr lang="en-US" dirty="0" smtClean="0"/>
              <a:t>“Image did not load, press here to reload”</a:t>
            </a:r>
          </a:p>
          <a:p>
            <a:pPr lvl="1"/>
            <a:r>
              <a:rPr lang="en-US" dirty="0" smtClean="0"/>
              <a:t>“404 error</a:t>
            </a:r>
            <a:r>
              <a:rPr lang="en-US" dirty="0" smtClean="0"/>
              <a:t>. Return the HIT and accept again”</a:t>
            </a:r>
          </a:p>
          <a:p>
            <a:r>
              <a:rPr lang="en-US" b="1" dirty="0" smtClean="0">
                <a:solidFill>
                  <a:schemeClr val="accent2">
                    <a:lumMod val="50000"/>
                  </a:schemeClr>
                </a:solidFill>
              </a:rPr>
              <a:t>Reward</a:t>
            </a:r>
            <a:r>
              <a:rPr lang="en-US" dirty="0" smtClean="0"/>
              <a:t> </a:t>
            </a:r>
            <a:r>
              <a:rPr lang="en-US" b="1" dirty="0" smtClean="0"/>
              <a:t>good answers </a:t>
            </a:r>
            <a:r>
              <a:rPr lang="en-US" dirty="0" smtClean="0"/>
              <a:t>by rewarding the cognitive part of the brain (</a:t>
            </a:r>
            <a:r>
              <a:rPr lang="en-US" dirty="0" err="1" smtClean="0"/>
              <a:t>e.g</a:t>
            </a:r>
            <a:r>
              <a:rPr lang="en-US" dirty="0" smtClean="0"/>
              <a:t>, introduce variety/novelty, return results fast)</a:t>
            </a:r>
          </a:p>
          <a:p>
            <a:endParaRPr lang="en-US" dirty="0" smtClean="0"/>
          </a:p>
          <a:p>
            <a:pPr>
              <a:buNone/>
            </a:pPr>
            <a:r>
              <a:rPr lang="en-US" dirty="0" smtClean="0"/>
              <a:t>→</a:t>
            </a:r>
            <a:r>
              <a:rPr lang="en-US" b="1" dirty="0" smtClean="0"/>
              <a:t>Make this probabilistic </a:t>
            </a:r>
            <a:r>
              <a:rPr lang="en-US" dirty="0" smtClean="0"/>
              <a:t>to keep feedback implicit</a:t>
            </a:r>
            <a:endParaRPr lang="en-US" dirty="0"/>
          </a:p>
        </p:txBody>
      </p:sp>
      <p:sp>
        <p:nvSpPr>
          <p:cNvPr id="4" name="Slide Number Placeholder 3"/>
          <p:cNvSpPr>
            <a:spLocks noGrp="1"/>
          </p:cNvSpPr>
          <p:nvPr>
            <p:ph type="sldNum" sz="quarter" idx="12"/>
          </p:nvPr>
        </p:nvSpPr>
        <p:spPr/>
        <p:txBody>
          <a:bodyPr/>
          <a:lstStyle/>
          <a:p>
            <a:fld id="{93B45EF5-C64C-F84B-9157-5FA948C8CF64}" type="slidenum">
              <a:rPr lang="en-US" smtClean="0"/>
              <a:pPr/>
              <a:t>42</a:t>
            </a:fld>
            <a:endParaRPr lang="en-US"/>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16576"/>
            <a:ext cx="9144000" cy="693588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2"/>
          </p:nvPr>
        </p:nvSpPr>
        <p:spPr/>
        <p:txBody>
          <a:bodyPr/>
          <a:lstStyle/>
          <a:p>
            <a:fld id="{93B45EF5-C64C-F84B-9157-5FA948C8CF64}" type="slidenum">
              <a:rPr lang="en-US" smtClean="0"/>
              <a:pPr/>
              <a:t>43</a:t>
            </a:fld>
            <a:endParaRPr lang="en-US"/>
          </a:p>
        </p:txBody>
      </p:sp>
      <p:pic>
        <p:nvPicPr>
          <p:cNvPr id="184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7513"/>
            <a:ext cx="8100392" cy="6935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37944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First result</a:t>
            </a:r>
            <a:endParaRPr lang="en-US"/>
          </a:p>
        </p:txBody>
      </p:sp>
      <p:sp>
        <p:nvSpPr>
          <p:cNvPr id="3" name="Content Placeholder 2"/>
          <p:cNvSpPr>
            <a:spLocks noGrp="1"/>
          </p:cNvSpPr>
          <p:nvPr>
            <p:ph idx="1"/>
          </p:nvPr>
        </p:nvSpPr>
        <p:spPr>
          <a:xfrm>
            <a:off x="755576" y="2219325"/>
            <a:ext cx="8388424" cy="3724275"/>
          </a:xfrm>
        </p:spPr>
        <p:txBody>
          <a:bodyPr/>
          <a:lstStyle/>
          <a:p>
            <a:r>
              <a:rPr lang="en-US" smtClean="0"/>
              <a:t>Spammer workers quickly abandon</a:t>
            </a:r>
          </a:p>
          <a:p>
            <a:r>
              <a:rPr lang="en-US" smtClean="0"/>
              <a:t>Good workers keep labeling</a:t>
            </a:r>
          </a:p>
          <a:p>
            <a:endParaRPr lang="en-US" smtClean="0"/>
          </a:p>
          <a:p>
            <a:r>
              <a:rPr lang="en-US" smtClean="0"/>
              <a:t>Bad: Spammer </a:t>
            </a:r>
            <a:r>
              <a:rPr lang="en-US" b="1" i="1" smtClean="0"/>
              <a:t>bots</a:t>
            </a:r>
            <a:r>
              <a:rPr lang="en-US" smtClean="0"/>
              <a:t> unaffected</a:t>
            </a:r>
          </a:p>
          <a:p>
            <a:r>
              <a:rPr lang="en-US" smtClean="0"/>
              <a:t>How to frustrate a </a:t>
            </a:r>
            <a:r>
              <a:rPr lang="en-US" err="1" smtClean="0"/>
              <a:t>bot</a:t>
            </a:r>
            <a:r>
              <a:rPr lang="en-US" smtClean="0"/>
              <a:t>? </a:t>
            </a:r>
          </a:p>
          <a:p>
            <a:pPr lvl="1"/>
            <a:r>
              <a:rPr lang="en-US" smtClean="0"/>
              <a:t>Give it a CAPTHCA </a:t>
            </a:r>
            <a:r>
              <a:rPr lang="en-US" smtClean="0">
                <a:sym typeface="Wingdings" pitchFamily="2" charset="2"/>
              </a:rPr>
              <a:t></a:t>
            </a:r>
            <a:r>
              <a:rPr lang="en-US" smtClean="0"/>
              <a:t> </a:t>
            </a:r>
            <a:endParaRPr lang="en-US"/>
          </a:p>
        </p:txBody>
      </p:sp>
      <p:sp>
        <p:nvSpPr>
          <p:cNvPr id="4" name="Slide Number Placeholder 3"/>
          <p:cNvSpPr>
            <a:spLocks noGrp="1"/>
          </p:cNvSpPr>
          <p:nvPr>
            <p:ph type="sldNum" sz="quarter" idx="12"/>
          </p:nvPr>
        </p:nvSpPr>
        <p:spPr/>
        <p:txBody>
          <a:bodyPr/>
          <a:lstStyle/>
          <a:p>
            <a:fld id="{93B45EF5-C64C-F84B-9157-5FA948C8CF64}" type="slidenum">
              <a:rPr lang="en-US" smtClean="0"/>
              <a:pPr/>
              <a:t>44</a:t>
            </a:fld>
            <a:endParaRPr lang="en-US"/>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13792"/>
            <a:ext cx="7924800" cy="1143000"/>
          </a:xfrm>
        </p:spPr>
        <p:txBody>
          <a:bodyPr/>
          <a:lstStyle/>
          <a:p>
            <a:r>
              <a:rPr lang="en-US" smtClean="0"/>
              <a:t>Second result (more impressive)</a:t>
            </a:r>
            <a:endParaRPr lang="en-US"/>
          </a:p>
        </p:txBody>
      </p:sp>
      <p:sp>
        <p:nvSpPr>
          <p:cNvPr id="3" name="Content Placeholder 2"/>
          <p:cNvSpPr>
            <a:spLocks noGrp="1"/>
          </p:cNvSpPr>
          <p:nvPr>
            <p:ph idx="1"/>
          </p:nvPr>
        </p:nvSpPr>
        <p:spPr>
          <a:xfrm>
            <a:off x="755576" y="2219325"/>
            <a:ext cx="8388424" cy="3724275"/>
          </a:xfrm>
        </p:spPr>
        <p:txBody>
          <a:bodyPr/>
          <a:lstStyle/>
          <a:p>
            <a:r>
              <a:rPr lang="en-US" dirty="0" smtClean="0"/>
              <a:t>Remember, scheme was for </a:t>
            </a:r>
            <a:r>
              <a:rPr lang="en-US" b="1" i="1" dirty="0" smtClean="0"/>
              <a:t>training</a:t>
            </a:r>
            <a:r>
              <a:rPr lang="en-US" dirty="0" smtClean="0"/>
              <a:t> the mice…</a:t>
            </a:r>
          </a:p>
          <a:p>
            <a:endParaRPr lang="en-US" dirty="0" smtClean="0"/>
          </a:p>
          <a:p>
            <a:r>
              <a:rPr lang="en-US" dirty="0" smtClean="0"/>
              <a:t>15% of the spammers start submitting good work!</a:t>
            </a:r>
          </a:p>
          <a:p>
            <a:r>
              <a:rPr lang="en-US" i="1" dirty="0" smtClean="0"/>
              <a:t>Putting cognitive effort is more beneficial </a:t>
            </a:r>
            <a:r>
              <a:rPr lang="en-US" i="1" dirty="0" smtClean="0"/>
              <a:t>(?)</a:t>
            </a:r>
          </a:p>
          <a:p>
            <a:pPr marL="0" indent="0">
              <a:buNone/>
            </a:pPr>
            <a:endParaRPr lang="en-US" dirty="0" smtClean="0"/>
          </a:p>
          <a:p>
            <a:r>
              <a:rPr lang="en-US" dirty="0" smtClean="0"/>
              <a:t>Key trick: Learn to test workers on-the-fly</a:t>
            </a:r>
          </a:p>
        </p:txBody>
      </p:sp>
      <p:sp>
        <p:nvSpPr>
          <p:cNvPr id="4" name="Slide Number Placeholder 3"/>
          <p:cNvSpPr>
            <a:spLocks noGrp="1"/>
          </p:cNvSpPr>
          <p:nvPr>
            <p:ph type="sldNum" sz="quarter" idx="12"/>
          </p:nvPr>
        </p:nvSpPr>
        <p:spPr/>
        <p:txBody>
          <a:bodyPr/>
          <a:lstStyle/>
          <a:p>
            <a:fld id="{93B45EF5-C64C-F84B-9157-5FA948C8CF64}" type="slidenum">
              <a:rPr lang="en-US" smtClean="0"/>
              <a:pPr/>
              <a:t>45</a:t>
            </a:fld>
            <a:endParaRPr lang="en-US"/>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AutoShape 2"/>
          <p:cNvSpPr>
            <a:spLocks noGrp="1" noChangeArrowheads="1"/>
          </p:cNvSpPr>
          <p:nvPr>
            <p:ph type="ctrTitle"/>
          </p:nvPr>
        </p:nvSpPr>
        <p:spPr>
          <a:xfrm>
            <a:off x="2987675" y="981075"/>
            <a:ext cx="6156325" cy="4248150"/>
          </a:xfrm>
        </p:spPr>
        <p:txBody>
          <a:bodyPr/>
          <a:lstStyle/>
          <a:p>
            <a:pPr eaLnBrk="1" hangingPunct="1"/>
            <a:r>
              <a:rPr lang="en-US" altLang="zh-CN" sz="6000">
                <a:ea typeface="SimSun" charset="-122"/>
                <a:cs typeface="SimSun" charset="-122"/>
              </a:rPr>
              <a:t>Thanks!</a:t>
            </a:r>
            <a:br>
              <a:rPr lang="en-US" altLang="zh-CN" sz="6000">
                <a:ea typeface="SimSun" charset="-122"/>
                <a:cs typeface="SimSun" charset="-122"/>
              </a:rPr>
            </a:br>
            <a:r>
              <a:rPr lang="en-US" altLang="zh-CN" sz="6000">
                <a:ea typeface="SimSun" charset="-122"/>
                <a:cs typeface="SimSun" charset="-122"/>
              </a:rPr>
              <a:t/>
            </a:r>
            <a:br>
              <a:rPr lang="en-US" altLang="zh-CN" sz="6000">
                <a:ea typeface="SimSun" charset="-122"/>
                <a:cs typeface="SimSun" charset="-122"/>
              </a:rPr>
            </a:br>
            <a:r>
              <a:rPr lang="en-US" altLang="zh-CN" sz="6000">
                <a:ea typeface="SimSun" charset="-122"/>
                <a:cs typeface="SimSun" charset="-122"/>
              </a:rPr>
              <a:t>Q &amp; A?</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Overflow Slides</a:t>
            </a:r>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3B45EF5-C64C-F84B-9157-5FA948C8CF64}"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0"/>
            <a:ext cx="9144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205827" name="Picture 3"/>
          <p:cNvPicPr>
            <a:picLocks noChangeAspect="1" noChangeArrowheads="1"/>
          </p:cNvPicPr>
          <p:nvPr/>
        </p:nvPicPr>
        <p:blipFill>
          <a:blip r:embed="rId2" cstate="print"/>
          <a:srcRect/>
          <a:stretch>
            <a:fillRect/>
          </a:stretch>
        </p:blipFill>
        <p:spPr bwMode="auto">
          <a:xfrm>
            <a:off x="1547664" y="139551"/>
            <a:ext cx="5976664" cy="6718449"/>
          </a:xfrm>
          <a:prstGeom prst="rect">
            <a:avLst/>
          </a:prstGeom>
          <a:noFill/>
          <a:ln w="9525">
            <a:noFill/>
            <a:miter lim="800000"/>
            <a:headEnd/>
            <a:tailEnd/>
          </a:ln>
        </p:spPr>
      </p:pic>
      <p:sp>
        <p:nvSpPr>
          <p:cNvPr id="7" name="Rectangle 6"/>
          <p:cNvSpPr/>
          <p:nvPr/>
        </p:nvSpPr>
        <p:spPr bwMode="auto">
          <a:xfrm>
            <a:off x="971600" y="6336704"/>
            <a:ext cx="1224136" cy="4046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0"/>
            <a:ext cx="9144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206850" name="Picture 2"/>
          <p:cNvPicPr>
            <a:picLocks noChangeAspect="1" noChangeArrowheads="1"/>
          </p:cNvPicPr>
          <p:nvPr/>
        </p:nvPicPr>
        <p:blipFill>
          <a:blip r:embed="rId2" cstate="print"/>
          <a:srcRect/>
          <a:stretch>
            <a:fillRect/>
          </a:stretch>
        </p:blipFill>
        <p:spPr bwMode="auto">
          <a:xfrm>
            <a:off x="1671484" y="216025"/>
            <a:ext cx="5819587" cy="6597351"/>
          </a:xfrm>
          <a:prstGeom prst="rect">
            <a:avLst/>
          </a:prstGeom>
          <a:noFill/>
          <a:ln w="9525">
            <a:noFill/>
            <a:miter lim="800000"/>
            <a:headEnd/>
            <a:tailEnd/>
          </a:ln>
        </p:spPr>
      </p:pic>
      <p:sp>
        <p:nvSpPr>
          <p:cNvPr id="7" name="Rectangle 6"/>
          <p:cNvSpPr/>
          <p:nvPr/>
        </p:nvSpPr>
        <p:spPr bwMode="auto">
          <a:xfrm>
            <a:off x="1115616" y="6336704"/>
            <a:ext cx="1224136" cy="4046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762000" y="457200"/>
            <a:ext cx="7924800" cy="1143000"/>
          </a:xfrm>
          <a:solidFill>
            <a:srgbClr val="FFFFFF"/>
          </a:solidFill>
        </p:spPr>
        <p:txBody>
          <a:bodyPr/>
          <a:lstStyle/>
          <a:p>
            <a:r>
              <a:rPr lang="en-US" sz="3200" smtClean="0">
                <a:ea typeface="ＭＳ Ｐゴシック" pitchFamily="-107" charset="-128"/>
                <a:cs typeface="ＭＳ Ｐゴシック" pitchFamily="-107" charset="-128"/>
              </a:rPr>
              <a:t>Why does </a:t>
            </a:r>
            <a:br>
              <a:rPr lang="en-US" sz="3200" smtClean="0">
                <a:ea typeface="ＭＳ Ｐゴシック" pitchFamily="-107" charset="-128"/>
                <a:cs typeface="ＭＳ Ｐゴシック" pitchFamily="-107" charset="-128"/>
              </a:rPr>
            </a:br>
            <a:r>
              <a:rPr lang="en-US" sz="3200" smtClean="0">
                <a:ea typeface="ＭＳ Ｐゴシック" pitchFamily="-107" charset="-128"/>
                <a:cs typeface="ＭＳ Ｐゴシック" pitchFamily="-107" charset="-128"/>
              </a:rPr>
              <a:t>Model Uncertainty (MU) work?</a:t>
            </a:r>
          </a:p>
        </p:txBody>
      </p:sp>
      <p:sp>
        <p:nvSpPr>
          <p:cNvPr id="106499" name="Content Placeholder 2"/>
          <p:cNvSpPr>
            <a:spLocks noGrp="1"/>
          </p:cNvSpPr>
          <p:nvPr>
            <p:ph idx="1"/>
          </p:nvPr>
        </p:nvSpPr>
        <p:spPr>
          <a:xfrm>
            <a:off x="0" y="4581128"/>
            <a:ext cx="4764088" cy="2276872"/>
          </a:xfrm>
          <a:solidFill>
            <a:srgbClr val="FFFFFF"/>
          </a:solidFill>
        </p:spPr>
        <p:txBody>
          <a:bodyPr/>
          <a:lstStyle/>
          <a:p>
            <a:r>
              <a:rPr lang="en-US" sz="2400" smtClean="0">
                <a:ea typeface="ＭＳ Ｐゴシック" pitchFamily="-107" charset="-128"/>
                <a:cs typeface="ＭＳ Ｐゴシック" pitchFamily="-107" charset="-128"/>
              </a:rPr>
              <a:t>MU score distributions for </a:t>
            </a:r>
            <a:br>
              <a:rPr lang="en-US" sz="2400" smtClean="0">
                <a:ea typeface="ＭＳ Ｐゴシック" pitchFamily="-107" charset="-128"/>
                <a:cs typeface="ＭＳ Ｐゴシック" pitchFamily="-107" charset="-128"/>
              </a:rPr>
            </a:br>
            <a:r>
              <a:rPr lang="en-US" sz="2400" smtClean="0">
                <a:ea typeface="ＭＳ Ｐゴシック" pitchFamily="-107" charset="-128"/>
                <a:cs typeface="ＭＳ Ｐゴシック" pitchFamily="-107" charset="-128"/>
              </a:rPr>
              <a:t>correctly labeled (blue) and </a:t>
            </a:r>
            <a:br>
              <a:rPr lang="en-US" sz="2400" smtClean="0">
                <a:ea typeface="ＭＳ Ｐゴシック" pitchFamily="-107" charset="-128"/>
                <a:cs typeface="ＭＳ Ｐゴシック" pitchFamily="-107" charset="-128"/>
              </a:rPr>
            </a:br>
            <a:r>
              <a:rPr lang="en-US" sz="2400" smtClean="0">
                <a:ea typeface="ＭＳ Ｐゴシック" pitchFamily="-107" charset="-128"/>
                <a:cs typeface="ＭＳ Ｐゴシック" pitchFamily="-107" charset="-128"/>
              </a:rPr>
              <a:t>incorrectly labeled (purple) cases</a:t>
            </a:r>
            <a:endParaRPr lang="en-US" sz="2400">
              <a:ea typeface="ＭＳ Ｐゴシック" pitchFamily="-107" charset="-128"/>
              <a:cs typeface="ＭＳ Ｐゴシック" pitchFamily="-107" charset="-128"/>
            </a:endParaRPr>
          </a:p>
        </p:txBody>
      </p:sp>
      <p:sp>
        <p:nvSpPr>
          <p:cNvPr id="106500" name="Slide Number Placeholder 3"/>
          <p:cNvSpPr>
            <a:spLocks noGrp="1"/>
          </p:cNvSpPr>
          <p:nvPr>
            <p:ph type="sldNum" sz="quarter" idx="12"/>
          </p:nvPr>
        </p:nvSpPr>
        <p:spPr>
          <a:noFill/>
        </p:spPr>
        <p:txBody>
          <a:bodyPr/>
          <a:lstStyle/>
          <a:p>
            <a:fld id="{298B9F7C-12B9-8643-AF28-A5B8655B841A}" type="slidenum">
              <a:rPr lang="en-US" smtClean="0"/>
              <a:pPr/>
              <a:t>50</a:t>
            </a:fld>
            <a:endParaRPr lang="en-US" smtClean="0"/>
          </a:p>
        </p:txBody>
      </p:sp>
      <p:pic>
        <p:nvPicPr>
          <p:cNvPr id="106501" name="图片 1"/>
          <p:cNvPicPr>
            <a:picLocks noChangeAspect="1" noChangeArrowheads="1"/>
          </p:cNvPicPr>
          <p:nvPr/>
        </p:nvPicPr>
        <p:blipFill>
          <a:blip r:embed="rId2" cstate="print"/>
          <a:srcRect/>
          <a:stretch>
            <a:fillRect/>
          </a:stretch>
        </p:blipFill>
        <p:spPr bwMode="auto">
          <a:xfrm>
            <a:off x="0" y="1981200"/>
            <a:ext cx="5273675" cy="2590800"/>
          </a:xfrm>
          <a:prstGeom prst="rect">
            <a:avLst/>
          </a:prstGeom>
          <a:noFill/>
          <a:ln w="9525">
            <a:noFill/>
            <a:miter lim="800000"/>
            <a:headEnd/>
            <a:tailEnd/>
          </a:ln>
        </p:spPr>
      </p:pic>
      <p:pic>
        <p:nvPicPr>
          <p:cNvPr id="106502" name="图片 9"/>
          <p:cNvPicPr>
            <a:picLocks noChangeAspect="1" noChangeArrowheads="1"/>
          </p:cNvPicPr>
          <p:nvPr/>
        </p:nvPicPr>
        <p:blipFill>
          <a:blip r:embed="rId3" cstate="print"/>
          <a:srcRect/>
          <a:stretch>
            <a:fillRect/>
          </a:stretch>
        </p:blipFill>
        <p:spPr bwMode="auto">
          <a:xfrm>
            <a:off x="4267200" y="4572000"/>
            <a:ext cx="4876800" cy="2286000"/>
          </a:xfrm>
          <a:prstGeom prst="rect">
            <a:avLst/>
          </a:prstGeom>
          <a:noFill/>
          <a:ln w="9525">
            <a:noFill/>
            <a:miter lim="800000"/>
            <a:headEnd/>
            <a:tailEnd/>
          </a:ln>
        </p:spPr>
      </p:pic>
      <p:sp>
        <p:nvSpPr>
          <p:cNvPr id="7" name="TextBox 8"/>
          <p:cNvSpPr txBox="1">
            <a:spLocks noChangeArrowheads="1"/>
          </p:cNvSpPr>
          <p:nvPr/>
        </p:nvSpPr>
        <p:spPr bwMode="auto">
          <a:xfrm>
            <a:off x="7043738" y="7270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8" name="TextBox 9"/>
          <p:cNvSpPr txBox="1">
            <a:spLocks noChangeArrowheads="1"/>
          </p:cNvSpPr>
          <p:nvPr/>
        </p:nvSpPr>
        <p:spPr bwMode="auto">
          <a:xfrm>
            <a:off x="7196138" y="8794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 name="TextBox 10"/>
          <p:cNvSpPr txBox="1">
            <a:spLocks noChangeArrowheads="1"/>
          </p:cNvSpPr>
          <p:nvPr/>
        </p:nvSpPr>
        <p:spPr bwMode="auto">
          <a:xfrm>
            <a:off x="7348538" y="10318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 name="TextBox 11"/>
          <p:cNvSpPr txBox="1">
            <a:spLocks noChangeArrowheads="1"/>
          </p:cNvSpPr>
          <p:nvPr/>
        </p:nvSpPr>
        <p:spPr bwMode="auto">
          <a:xfrm>
            <a:off x="7396163" y="11842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1" name="TextBox 12"/>
          <p:cNvSpPr txBox="1">
            <a:spLocks noChangeArrowheads="1"/>
          </p:cNvSpPr>
          <p:nvPr/>
        </p:nvSpPr>
        <p:spPr bwMode="auto">
          <a:xfrm>
            <a:off x="6605588" y="369888"/>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2" name="TextBox 13"/>
          <p:cNvSpPr txBox="1">
            <a:spLocks noChangeArrowheads="1"/>
          </p:cNvSpPr>
          <p:nvPr/>
        </p:nvSpPr>
        <p:spPr bwMode="auto">
          <a:xfrm>
            <a:off x="6757988" y="522288"/>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3" name="TextBox 14"/>
          <p:cNvSpPr txBox="1">
            <a:spLocks noChangeArrowheads="1"/>
          </p:cNvSpPr>
          <p:nvPr/>
        </p:nvSpPr>
        <p:spPr bwMode="auto">
          <a:xfrm>
            <a:off x="7105650" y="214313"/>
            <a:ext cx="500063"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4" name="TextBox 15"/>
          <p:cNvSpPr txBox="1">
            <a:spLocks noChangeArrowheads="1"/>
          </p:cNvSpPr>
          <p:nvPr/>
        </p:nvSpPr>
        <p:spPr bwMode="auto">
          <a:xfrm>
            <a:off x="7258050" y="366713"/>
            <a:ext cx="500063"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5" name="TextBox 16"/>
          <p:cNvSpPr txBox="1">
            <a:spLocks noChangeArrowheads="1"/>
          </p:cNvSpPr>
          <p:nvPr/>
        </p:nvSpPr>
        <p:spPr bwMode="auto">
          <a:xfrm>
            <a:off x="7510463" y="512763"/>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6" name="TextBox 17"/>
          <p:cNvSpPr txBox="1">
            <a:spLocks noChangeArrowheads="1"/>
          </p:cNvSpPr>
          <p:nvPr/>
        </p:nvSpPr>
        <p:spPr bwMode="auto">
          <a:xfrm>
            <a:off x="7662863" y="665163"/>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7" name="TextBox 16"/>
          <p:cNvSpPr txBox="1"/>
          <p:nvPr/>
        </p:nvSpPr>
        <p:spPr>
          <a:xfrm>
            <a:off x="8081963" y="298450"/>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18" name="TextBox 17"/>
          <p:cNvSpPr txBox="1"/>
          <p:nvPr/>
        </p:nvSpPr>
        <p:spPr>
          <a:xfrm>
            <a:off x="8234363" y="450850"/>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19" name="TextBox 25"/>
          <p:cNvSpPr txBox="1">
            <a:spLocks noChangeArrowheads="1"/>
          </p:cNvSpPr>
          <p:nvPr/>
        </p:nvSpPr>
        <p:spPr bwMode="auto">
          <a:xfrm>
            <a:off x="8439150" y="746125"/>
            <a:ext cx="500063" cy="708025"/>
          </a:xfrm>
          <a:prstGeom prst="rect">
            <a:avLst/>
          </a:prstGeom>
          <a:noFill/>
          <a:ln w="9525">
            <a:noFill/>
            <a:miter lim="800000"/>
            <a:headEnd/>
            <a:tailEnd/>
          </a:ln>
        </p:spPr>
        <p:txBody>
          <a:bodyPr>
            <a:prstTxWarp prst="textNoShape">
              <a:avLst/>
            </a:prstTxWarp>
            <a:spAutoFit/>
          </a:bodyPr>
          <a:lstStyle/>
          <a:p>
            <a:r>
              <a:rPr lang="en-US" sz="2000" b="1">
                <a:solidFill>
                  <a:srgbClr val="5B985B"/>
                </a:solidFill>
              </a:rPr>
              <a:t>- - - -</a:t>
            </a:r>
          </a:p>
        </p:txBody>
      </p:sp>
      <p:sp>
        <p:nvSpPr>
          <p:cNvPr id="20" name="TextBox 19"/>
          <p:cNvSpPr txBox="1"/>
          <p:nvPr/>
        </p:nvSpPr>
        <p:spPr>
          <a:xfrm>
            <a:off x="8582025" y="441325"/>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21" name="TextBox 20"/>
          <p:cNvSpPr txBox="1"/>
          <p:nvPr/>
        </p:nvSpPr>
        <p:spPr>
          <a:xfrm>
            <a:off x="7867650" y="227013"/>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22" name="TextBox 21"/>
          <p:cNvSpPr txBox="1"/>
          <p:nvPr/>
        </p:nvSpPr>
        <p:spPr>
          <a:xfrm>
            <a:off x="7939088" y="746125"/>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23" name="TextBox 22"/>
          <p:cNvSpPr txBox="1"/>
          <p:nvPr/>
        </p:nvSpPr>
        <p:spPr>
          <a:xfrm>
            <a:off x="8010525" y="1152525"/>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24" name="TextBox 23"/>
          <p:cNvSpPr txBox="1"/>
          <p:nvPr/>
        </p:nvSpPr>
        <p:spPr>
          <a:xfrm>
            <a:off x="8367713" y="947738"/>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25" name="TextBox 11"/>
          <p:cNvSpPr txBox="1">
            <a:spLocks noChangeArrowheads="1"/>
          </p:cNvSpPr>
          <p:nvPr/>
        </p:nvSpPr>
        <p:spPr bwMode="auto">
          <a:xfrm>
            <a:off x="8458200" y="609600"/>
            <a:ext cx="500063" cy="369888"/>
          </a:xfrm>
          <a:prstGeom prst="rect">
            <a:avLst/>
          </a:prstGeom>
          <a:noFill/>
          <a:ln w="9525">
            <a:noFill/>
            <a:miter lim="800000"/>
            <a:headEnd/>
            <a:tailEnd/>
          </a:ln>
        </p:spPr>
        <p:txBody>
          <a:bodyPr>
            <a:prstTxWarp prst="textNoShape">
              <a:avLst/>
            </a:prstTxWarp>
            <a:spAutoFit/>
          </a:bodyPr>
          <a:lstStyle/>
          <a:p>
            <a:r>
              <a:rPr lang="en-US" b="1">
                <a:solidFill>
                  <a:srgbClr val="C00000"/>
                </a:solidFill>
              </a:rPr>
              <a:t>+</a:t>
            </a:r>
          </a:p>
        </p:txBody>
      </p:sp>
      <p:sp>
        <p:nvSpPr>
          <p:cNvPr id="26" name="Oval 36"/>
          <p:cNvSpPr>
            <a:spLocks noChangeArrowheads="1"/>
          </p:cNvSpPr>
          <p:nvPr/>
        </p:nvSpPr>
        <p:spPr bwMode="auto">
          <a:xfrm>
            <a:off x="6553200" y="457200"/>
            <a:ext cx="561975" cy="533400"/>
          </a:xfrm>
          <a:prstGeom prst="ellipse">
            <a:avLst/>
          </a:prstGeom>
          <a:noFill/>
          <a:ln w="9525">
            <a:solidFill>
              <a:schemeClr val="tx1"/>
            </a:solidFill>
            <a:prstDash val="sysDash"/>
            <a:round/>
            <a:headEnd/>
            <a:tailEnd/>
          </a:ln>
        </p:spPr>
        <p:txBody>
          <a:bodyPr>
            <a:prstTxWarp prst="textNoShape">
              <a:avLst/>
            </a:prstTxWarp>
          </a:bodyPr>
          <a:lstStyle/>
          <a:p>
            <a:endParaRPr lang="en-US"/>
          </a:p>
        </p:txBody>
      </p:sp>
      <p:sp>
        <p:nvSpPr>
          <p:cNvPr id="27" name="Oval 37"/>
          <p:cNvSpPr>
            <a:spLocks noChangeArrowheads="1"/>
          </p:cNvSpPr>
          <p:nvPr/>
        </p:nvSpPr>
        <p:spPr bwMode="auto">
          <a:xfrm>
            <a:off x="8382000" y="609600"/>
            <a:ext cx="457200" cy="381000"/>
          </a:xfrm>
          <a:prstGeom prst="ellipse">
            <a:avLst/>
          </a:prstGeom>
          <a:noFill/>
          <a:ln w="9525">
            <a:solidFill>
              <a:schemeClr val="tx1"/>
            </a:solidFill>
            <a:prstDash val="sysDash"/>
            <a:round/>
            <a:headEnd/>
            <a:tailEnd/>
          </a:ln>
        </p:spPr>
        <p:txBody>
          <a:bodyPr>
            <a:prstTxWarp prst="textNoShape">
              <a:avLst/>
            </a:prstTxWarp>
          </a:bodyPr>
          <a:lstStyle/>
          <a:p>
            <a:endParaRPr lang="en-US"/>
          </a:p>
        </p:txBody>
      </p:sp>
      <p:sp>
        <p:nvSpPr>
          <p:cNvPr id="28" name="Oval 40"/>
          <p:cNvSpPr>
            <a:spLocks noChangeArrowheads="1"/>
          </p:cNvSpPr>
          <p:nvPr/>
        </p:nvSpPr>
        <p:spPr bwMode="auto">
          <a:xfrm>
            <a:off x="7667625" y="609600"/>
            <a:ext cx="561975" cy="533400"/>
          </a:xfrm>
          <a:prstGeom prst="ellipse">
            <a:avLst/>
          </a:prstGeom>
          <a:noFill/>
          <a:ln w="9525">
            <a:solidFill>
              <a:schemeClr val="tx1"/>
            </a:solidFill>
            <a:prstDash val="sysDash"/>
            <a:round/>
            <a:headEnd/>
            <a:tailEnd/>
          </a:ln>
        </p:spPr>
        <p:txBody>
          <a:bodyPr>
            <a:prstTxWarp prst="textNoShape">
              <a:avLst/>
            </a:prstTxWarp>
          </a:bodyPr>
          <a:lstStyle/>
          <a:p>
            <a:endParaRPr lang="en-US"/>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12"/>
          </p:nvPr>
        </p:nvSpPr>
        <p:spPr>
          <a:noFill/>
        </p:spPr>
        <p:txBody>
          <a:bodyPr/>
          <a:lstStyle/>
          <a:p>
            <a:fld id="{763E4195-5B66-2240-9856-9CD178B53F12}" type="slidenum">
              <a:rPr lang="en-US" smtClean="0"/>
              <a:pPr/>
              <a:t>51</a:t>
            </a:fld>
            <a:endParaRPr lang="en-US" smtClean="0"/>
          </a:p>
        </p:txBody>
      </p:sp>
      <p:sp>
        <p:nvSpPr>
          <p:cNvPr id="102403" name="AutoShape 2"/>
          <p:cNvSpPr>
            <a:spLocks noGrp="1" noChangeArrowheads="1"/>
          </p:cNvSpPr>
          <p:nvPr>
            <p:ph type="title"/>
          </p:nvPr>
        </p:nvSpPr>
        <p:spPr>
          <a:xfrm>
            <a:off x="762000" y="609600"/>
            <a:ext cx="7924800" cy="1143000"/>
          </a:xfrm>
        </p:spPr>
        <p:txBody>
          <a:bodyPr/>
          <a:lstStyle/>
          <a:p>
            <a:pPr eaLnBrk="1" hangingPunct="1"/>
            <a:r>
              <a:rPr lang="en-US" sz="3200" smtClean="0">
                <a:ea typeface="ＭＳ Ｐゴシック" pitchFamily="-107" charset="-128"/>
                <a:cs typeface="ＭＳ Ｐゴシック" pitchFamily="-107" charset="-128"/>
              </a:rPr>
              <a:t>Why does </a:t>
            </a:r>
            <a:br>
              <a:rPr lang="en-US" sz="3200" smtClean="0">
                <a:ea typeface="ＭＳ Ｐゴシック" pitchFamily="-107" charset="-128"/>
                <a:cs typeface="ＭＳ Ｐゴシック" pitchFamily="-107" charset="-128"/>
              </a:rPr>
            </a:br>
            <a:r>
              <a:rPr lang="en-US" sz="3200" smtClean="0">
                <a:ea typeface="ＭＳ Ｐゴシック" pitchFamily="-107" charset="-128"/>
                <a:cs typeface="ＭＳ Ｐゴシック" pitchFamily="-107" charset="-128"/>
              </a:rPr>
              <a:t>Model Uncertainty (MU) work?</a:t>
            </a:r>
            <a:endParaRPr lang="en-US" sz="3200" baseline="-25000" smtClean="0">
              <a:ea typeface="ＭＳ Ｐゴシック" pitchFamily="-107" charset="-128"/>
              <a:cs typeface="ＭＳ Ｐゴシック" pitchFamily="-107" charset="-128"/>
            </a:endParaRPr>
          </a:p>
        </p:txBody>
      </p:sp>
      <p:sp>
        <p:nvSpPr>
          <p:cNvPr id="102404" name="Rectangle 4"/>
          <p:cNvSpPr>
            <a:spLocks noChangeArrowheads="1"/>
          </p:cNvSpPr>
          <p:nvPr/>
        </p:nvSpPr>
        <p:spPr bwMode="auto">
          <a:xfrm>
            <a:off x="0" y="3262313"/>
            <a:ext cx="9144000" cy="0"/>
          </a:xfrm>
          <a:prstGeom prst="rect">
            <a:avLst/>
          </a:prstGeom>
          <a:noFill/>
          <a:ln w="9525">
            <a:noFill/>
            <a:miter lim="800000"/>
            <a:headEnd/>
            <a:tailEnd/>
          </a:ln>
        </p:spPr>
        <p:txBody>
          <a:bodyPr wrap="none" anchor="ctr">
            <a:prstTxWarp prst="textNoShape">
              <a:avLst/>
            </a:prstTxWarp>
            <a:spAutoFit/>
          </a:bodyPr>
          <a:lstStyle/>
          <a:p>
            <a:endParaRPr lang="en-US"/>
          </a:p>
        </p:txBody>
      </p:sp>
      <p:sp>
        <p:nvSpPr>
          <p:cNvPr id="102405" name="Rectangle 6"/>
          <p:cNvSpPr>
            <a:spLocks noChangeArrowheads="1"/>
          </p:cNvSpPr>
          <p:nvPr/>
        </p:nvSpPr>
        <p:spPr bwMode="auto">
          <a:xfrm>
            <a:off x="0" y="3175000"/>
            <a:ext cx="184150" cy="366713"/>
          </a:xfrm>
          <a:prstGeom prst="rect">
            <a:avLst/>
          </a:prstGeom>
          <a:noFill/>
          <a:ln w="9525">
            <a:noFill/>
            <a:miter lim="800000"/>
            <a:headEnd/>
            <a:tailEnd/>
          </a:ln>
        </p:spPr>
        <p:txBody>
          <a:bodyPr wrap="none" anchor="ctr">
            <a:prstTxWarp prst="textNoShape">
              <a:avLst/>
            </a:prstTxWarp>
            <a:spAutoFit/>
          </a:bodyPr>
          <a:lstStyle/>
          <a:p>
            <a:endParaRPr lang="en-US"/>
          </a:p>
        </p:txBody>
      </p:sp>
      <p:grpSp>
        <p:nvGrpSpPr>
          <p:cNvPr id="2" name="Group 42"/>
          <p:cNvGrpSpPr>
            <a:grpSpLocks/>
          </p:cNvGrpSpPr>
          <p:nvPr/>
        </p:nvGrpSpPr>
        <p:grpSpPr bwMode="auto">
          <a:xfrm>
            <a:off x="6300192" y="2060848"/>
            <a:ext cx="2667000" cy="1371600"/>
            <a:chOff x="3276600" y="0"/>
            <a:chExt cx="2667000" cy="1371600"/>
          </a:xfrm>
        </p:grpSpPr>
        <p:grpSp>
          <p:nvGrpSpPr>
            <p:cNvPr id="3" name="Group 190"/>
            <p:cNvGrpSpPr>
              <a:grpSpLocks/>
            </p:cNvGrpSpPr>
            <p:nvPr/>
          </p:nvGrpSpPr>
          <p:grpSpPr bwMode="auto">
            <a:xfrm>
              <a:off x="4457700" y="0"/>
              <a:ext cx="1485900" cy="1371600"/>
              <a:chOff x="7477" y="3191"/>
              <a:chExt cx="1950" cy="1852"/>
            </a:xfrm>
          </p:grpSpPr>
          <p:sp>
            <p:nvSpPr>
              <p:cNvPr id="102439" name="AutoShape 191"/>
              <p:cNvSpPr>
                <a:spLocks noChangeArrowheads="1"/>
              </p:cNvSpPr>
              <p:nvPr/>
            </p:nvSpPr>
            <p:spPr bwMode="auto">
              <a:xfrm>
                <a:off x="7477" y="3191"/>
                <a:ext cx="1950" cy="18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8 w 21600"/>
                  <a:gd name="T25" fmla="*/ 3161 h 21600"/>
                  <a:gd name="T26" fmla="*/ 18432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9525">
                <a:solidFill>
                  <a:srgbClr val="000000"/>
                </a:solidFill>
                <a:round/>
                <a:headEnd/>
                <a:tailEnd/>
              </a:ln>
            </p:spPr>
            <p:txBody>
              <a:bodyPr>
                <a:prstTxWarp prst="textNoShape">
                  <a:avLst/>
                </a:prstTxWarp>
              </a:bodyPr>
              <a:lstStyle/>
              <a:p>
                <a:pPr eaLnBrk="1" hangingPunct="1"/>
                <a:endParaRPr lang="en-US" sz="7200"/>
              </a:p>
            </p:txBody>
          </p:sp>
          <p:sp>
            <p:nvSpPr>
              <p:cNvPr id="102440" name="Text Box 192"/>
              <p:cNvSpPr txBox="1">
                <a:spLocks noChangeArrowheads="1"/>
              </p:cNvSpPr>
              <p:nvPr/>
            </p:nvSpPr>
            <p:spPr bwMode="auto">
              <a:xfrm>
                <a:off x="8077" y="4580"/>
                <a:ext cx="900" cy="308"/>
              </a:xfrm>
              <a:prstGeom prst="rect">
                <a:avLst/>
              </a:prstGeom>
              <a:solidFill>
                <a:srgbClr val="FFFFFF"/>
              </a:solidFill>
              <a:ln w="9525">
                <a:noFill/>
                <a:miter lim="800000"/>
                <a:headEnd/>
                <a:tailEnd/>
              </a:ln>
            </p:spPr>
            <p:txBody>
              <a:bodyPr>
                <a:prstTxWarp prst="textNoShape">
                  <a:avLst/>
                </a:prstTxWarp>
              </a:bodyPr>
              <a:lstStyle/>
              <a:p>
                <a:r>
                  <a:rPr lang="en-US" sz="1200">
                    <a:latin typeface="Times New Roman" pitchFamily="-107" charset="0"/>
                  </a:rPr>
                  <a:t>Models</a:t>
                </a:r>
                <a:endParaRPr lang="en-US"/>
              </a:p>
            </p:txBody>
          </p:sp>
          <p:sp>
            <p:nvSpPr>
              <p:cNvPr id="102441" name="Text Box 193"/>
              <p:cNvSpPr txBox="1">
                <a:spLocks noChangeArrowheads="1"/>
              </p:cNvSpPr>
              <p:nvPr/>
            </p:nvSpPr>
            <p:spPr bwMode="auto">
              <a:xfrm>
                <a:off x="7927" y="3191"/>
                <a:ext cx="1050" cy="463"/>
              </a:xfrm>
              <a:prstGeom prst="rect">
                <a:avLst/>
              </a:prstGeom>
              <a:noFill/>
              <a:ln w="9525">
                <a:noFill/>
                <a:miter lim="800000"/>
                <a:headEnd/>
                <a:tailEnd/>
              </a:ln>
            </p:spPr>
            <p:txBody>
              <a:bodyPr>
                <a:prstTxWarp prst="textNoShape">
                  <a:avLst/>
                </a:prstTxWarp>
              </a:bodyPr>
              <a:lstStyle/>
              <a:p>
                <a:r>
                  <a:rPr lang="en-US" sz="1200">
                    <a:latin typeface="Times New Roman" pitchFamily="-107" charset="0"/>
                  </a:rPr>
                  <a:t>Examples</a:t>
                </a:r>
                <a:endParaRPr lang="en-US"/>
              </a:p>
            </p:txBody>
          </p:sp>
          <p:sp>
            <p:nvSpPr>
              <p:cNvPr id="102442" name="AutoShape 194"/>
              <p:cNvSpPr>
                <a:spLocks noChangeArrowheads="1"/>
              </p:cNvSpPr>
              <p:nvPr/>
            </p:nvSpPr>
            <p:spPr bwMode="auto">
              <a:xfrm>
                <a:off x="8977" y="3654"/>
                <a:ext cx="300" cy="1080"/>
              </a:xfrm>
              <a:prstGeom prst="curvedLeftArrow">
                <a:avLst>
                  <a:gd name="adj1" fmla="val 72000"/>
                  <a:gd name="adj2" fmla="val 144000"/>
                  <a:gd name="adj3" fmla="val 41667"/>
                </a:avLst>
              </a:prstGeom>
              <a:solidFill>
                <a:srgbClr val="FFFFFF"/>
              </a:solidFill>
              <a:ln w="9525">
                <a:solidFill>
                  <a:srgbClr val="000000"/>
                </a:solidFill>
                <a:miter lim="800000"/>
                <a:headEnd/>
                <a:tailEnd/>
              </a:ln>
            </p:spPr>
            <p:txBody>
              <a:bodyPr>
                <a:prstTxWarp prst="textNoShape">
                  <a:avLst/>
                </a:prstTxWarp>
              </a:bodyPr>
              <a:lstStyle/>
              <a:p>
                <a:pPr eaLnBrk="1" hangingPunct="1"/>
                <a:endParaRPr lang="en-US" sz="7200"/>
              </a:p>
            </p:txBody>
          </p:sp>
          <p:sp>
            <p:nvSpPr>
              <p:cNvPr id="102443" name="AutoShape 195"/>
              <p:cNvSpPr>
                <a:spLocks noChangeArrowheads="1"/>
              </p:cNvSpPr>
              <p:nvPr/>
            </p:nvSpPr>
            <p:spPr bwMode="auto">
              <a:xfrm rot="9643499" flipH="1">
                <a:off x="7622" y="3631"/>
                <a:ext cx="301" cy="1127"/>
              </a:xfrm>
              <a:prstGeom prst="curvedRightArrow">
                <a:avLst>
                  <a:gd name="adj1" fmla="val 74884"/>
                  <a:gd name="adj2" fmla="val 149767"/>
                  <a:gd name="adj3" fmla="val 33333"/>
                </a:avLst>
              </a:prstGeom>
              <a:solidFill>
                <a:srgbClr val="FFFFFF"/>
              </a:solidFill>
              <a:ln w="9525">
                <a:solidFill>
                  <a:srgbClr val="000000"/>
                </a:solidFill>
                <a:miter lim="800000"/>
                <a:headEnd/>
                <a:tailEnd/>
              </a:ln>
            </p:spPr>
            <p:txBody>
              <a:bodyPr rot="10800000">
                <a:prstTxWarp prst="textNoShape">
                  <a:avLst/>
                </a:prstTxWarp>
              </a:bodyPr>
              <a:lstStyle/>
              <a:p>
                <a:pPr eaLnBrk="1" hangingPunct="1"/>
                <a:endParaRPr lang="en-US" sz="7200"/>
              </a:p>
            </p:txBody>
          </p:sp>
        </p:grpSp>
        <p:sp>
          <p:nvSpPr>
            <p:cNvPr id="102438" name="Text Box 42"/>
            <p:cNvSpPr txBox="1">
              <a:spLocks noChangeArrowheads="1"/>
            </p:cNvSpPr>
            <p:nvPr/>
          </p:nvSpPr>
          <p:spPr bwMode="auto">
            <a:xfrm>
              <a:off x="3276600" y="0"/>
              <a:ext cx="1582737" cy="641350"/>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rPr>
                <a:t>Self-healing process</a:t>
              </a:r>
            </a:p>
          </p:txBody>
        </p:sp>
      </p:grpSp>
      <p:sp>
        <p:nvSpPr>
          <p:cNvPr id="102407" name="TextBox 8"/>
          <p:cNvSpPr txBox="1">
            <a:spLocks noChangeArrowheads="1"/>
          </p:cNvSpPr>
          <p:nvPr/>
        </p:nvSpPr>
        <p:spPr bwMode="auto">
          <a:xfrm>
            <a:off x="7043738" y="7270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08" name="TextBox 9"/>
          <p:cNvSpPr txBox="1">
            <a:spLocks noChangeArrowheads="1"/>
          </p:cNvSpPr>
          <p:nvPr/>
        </p:nvSpPr>
        <p:spPr bwMode="auto">
          <a:xfrm>
            <a:off x="7196138" y="8794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09" name="TextBox 10"/>
          <p:cNvSpPr txBox="1">
            <a:spLocks noChangeArrowheads="1"/>
          </p:cNvSpPr>
          <p:nvPr/>
        </p:nvSpPr>
        <p:spPr bwMode="auto">
          <a:xfrm>
            <a:off x="7348538" y="10318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10" name="TextBox 11"/>
          <p:cNvSpPr txBox="1">
            <a:spLocks noChangeArrowheads="1"/>
          </p:cNvSpPr>
          <p:nvPr/>
        </p:nvSpPr>
        <p:spPr bwMode="auto">
          <a:xfrm>
            <a:off x="7396163" y="11842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11" name="TextBox 12"/>
          <p:cNvSpPr txBox="1">
            <a:spLocks noChangeArrowheads="1"/>
          </p:cNvSpPr>
          <p:nvPr/>
        </p:nvSpPr>
        <p:spPr bwMode="auto">
          <a:xfrm>
            <a:off x="6605588" y="369888"/>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12" name="TextBox 13"/>
          <p:cNvSpPr txBox="1">
            <a:spLocks noChangeArrowheads="1"/>
          </p:cNvSpPr>
          <p:nvPr/>
        </p:nvSpPr>
        <p:spPr bwMode="auto">
          <a:xfrm>
            <a:off x="6757988" y="522288"/>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13" name="TextBox 14"/>
          <p:cNvSpPr txBox="1">
            <a:spLocks noChangeArrowheads="1"/>
          </p:cNvSpPr>
          <p:nvPr/>
        </p:nvSpPr>
        <p:spPr bwMode="auto">
          <a:xfrm>
            <a:off x="7105650" y="214313"/>
            <a:ext cx="500063"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14" name="TextBox 15"/>
          <p:cNvSpPr txBox="1">
            <a:spLocks noChangeArrowheads="1"/>
          </p:cNvSpPr>
          <p:nvPr/>
        </p:nvSpPr>
        <p:spPr bwMode="auto">
          <a:xfrm>
            <a:off x="7258050" y="366713"/>
            <a:ext cx="500063"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15" name="TextBox 16"/>
          <p:cNvSpPr txBox="1">
            <a:spLocks noChangeArrowheads="1"/>
          </p:cNvSpPr>
          <p:nvPr/>
        </p:nvSpPr>
        <p:spPr bwMode="auto">
          <a:xfrm>
            <a:off x="7510463" y="512763"/>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102416" name="TextBox 17"/>
          <p:cNvSpPr txBox="1">
            <a:spLocks noChangeArrowheads="1"/>
          </p:cNvSpPr>
          <p:nvPr/>
        </p:nvSpPr>
        <p:spPr bwMode="auto">
          <a:xfrm>
            <a:off x="7662863" y="665163"/>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24" name="TextBox 23"/>
          <p:cNvSpPr txBox="1"/>
          <p:nvPr/>
        </p:nvSpPr>
        <p:spPr>
          <a:xfrm>
            <a:off x="8081963" y="298450"/>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25" name="TextBox 24"/>
          <p:cNvSpPr txBox="1"/>
          <p:nvPr/>
        </p:nvSpPr>
        <p:spPr>
          <a:xfrm>
            <a:off x="8234363" y="450850"/>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102419" name="TextBox 25"/>
          <p:cNvSpPr txBox="1">
            <a:spLocks noChangeArrowheads="1"/>
          </p:cNvSpPr>
          <p:nvPr/>
        </p:nvSpPr>
        <p:spPr bwMode="auto">
          <a:xfrm>
            <a:off x="8439150" y="746125"/>
            <a:ext cx="500063" cy="708025"/>
          </a:xfrm>
          <a:prstGeom prst="rect">
            <a:avLst/>
          </a:prstGeom>
          <a:noFill/>
          <a:ln w="9525">
            <a:noFill/>
            <a:miter lim="800000"/>
            <a:headEnd/>
            <a:tailEnd/>
          </a:ln>
        </p:spPr>
        <p:txBody>
          <a:bodyPr>
            <a:prstTxWarp prst="textNoShape">
              <a:avLst/>
            </a:prstTxWarp>
            <a:spAutoFit/>
          </a:bodyPr>
          <a:lstStyle/>
          <a:p>
            <a:r>
              <a:rPr lang="en-US" sz="2000" b="1">
                <a:solidFill>
                  <a:srgbClr val="5B985B"/>
                </a:solidFill>
              </a:rPr>
              <a:t>- - - -</a:t>
            </a:r>
          </a:p>
        </p:txBody>
      </p:sp>
      <p:sp>
        <p:nvSpPr>
          <p:cNvPr id="27" name="TextBox 26"/>
          <p:cNvSpPr txBox="1"/>
          <p:nvPr/>
        </p:nvSpPr>
        <p:spPr>
          <a:xfrm>
            <a:off x="8582025" y="441325"/>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28" name="TextBox 27"/>
          <p:cNvSpPr txBox="1"/>
          <p:nvPr/>
        </p:nvSpPr>
        <p:spPr>
          <a:xfrm>
            <a:off x="7867650" y="227013"/>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29" name="TextBox 28"/>
          <p:cNvSpPr txBox="1"/>
          <p:nvPr/>
        </p:nvSpPr>
        <p:spPr>
          <a:xfrm>
            <a:off x="7939088" y="746125"/>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30" name="TextBox 29"/>
          <p:cNvSpPr txBox="1"/>
          <p:nvPr/>
        </p:nvSpPr>
        <p:spPr>
          <a:xfrm>
            <a:off x="8010525" y="1152525"/>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31" name="TextBox 30"/>
          <p:cNvSpPr txBox="1"/>
          <p:nvPr/>
        </p:nvSpPr>
        <p:spPr>
          <a:xfrm>
            <a:off x="8367713" y="947738"/>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102425" name="TextBox 11"/>
          <p:cNvSpPr txBox="1">
            <a:spLocks noChangeArrowheads="1"/>
          </p:cNvSpPr>
          <p:nvPr/>
        </p:nvSpPr>
        <p:spPr bwMode="auto">
          <a:xfrm>
            <a:off x="8458200" y="609600"/>
            <a:ext cx="500063" cy="369888"/>
          </a:xfrm>
          <a:prstGeom prst="rect">
            <a:avLst/>
          </a:prstGeom>
          <a:noFill/>
          <a:ln w="9525">
            <a:noFill/>
            <a:miter lim="800000"/>
            <a:headEnd/>
            <a:tailEnd/>
          </a:ln>
        </p:spPr>
        <p:txBody>
          <a:bodyPr>
            <a:prstTxWarp prst="textNoShape">
              <a:avLst/>
            </a:prstTxWarp>
            <a:spAutoFit/>
          </a:bodyPr>
          <a:lstStyle/>
          <a:p>
            <a:r>
              <a:rPr lang="en-US" b="1">
                <a:solidFill>
                  <a:srgbClr val="C00000"/>
                </a:solidFill>
              </a:rPr>
              <a:t>+</a:t>
            </a:r>
          </a:p>
        </p:txBody>
      </p:sp>
      <p:sp>
        <p:nvSpPr>
          <p:cNvPr id="102426" name="Oval 36"/>
          <p:cNvSpPr>
            <a:spLocks noChangeArrowheads="1"/>
          </p:cNvSpPr>
          <p:nvPr/>
        </p:nvSpPr>
        <p:spPr bwMode="auto">
          <a:xfrm>
            <a:off x="6553200" y="457200"/>
            <a:ext cx="561975" cy="533400"/>
          </a:xfrm>
          <a:prstGeom prst="ellipse">
            <a:avLst/>
          </a:prstGeom>
          <a:noFill/>
          <a:ln w="9525">
            <a:solidFill>
              <a:schemeClr val="tx1"/>
            </a:solidFill>
            <a:prstDash val="sysDash"/>
            <a:round/>
            <a:headEnd/>
            <a:tailEnd/>
          </a:ln>
        </p:spPr>
        <p:txBody>
          <a:bodyPr>
            <a:prstTxWarp prst="textNoShape">
              <a:avLst/>
            </a:prstTxWarp>
          </a:bodyPr>
          <a:lstStyle/>
          <a:p>
            <a:endParaRPr lang="en-US"/>
          </a:p>
        </p:txBody>
      </p:sp>
      <p:sp>
        <p:nvSpPr>
          <p:cNvPr id="102427" name="Oval 37"/>
          <p:cNvSpPr>
            <a:spLocks noChangeArrowheads="1"/>
          </p:cNvSpPr>
          <p:nvPr/>
        </p:nvSpPr>
        <p:spPr bwMode="auto">
          <a:xfrm>
            <a:off x="8382000" y="609600"/>
            <a:ext cx="457200" cy="381000"/>
          </a:xfrm>
          <a:prstGeom prst="ellipse">
            <a:avLst/>
          </a:prstGeom>
          <a:noFill/>
          <a:ln w="9525">
            <a:solidFill>
              <a:schemeClr val="tx1"/>
            </a:solidFill>
            <a:prstDash val="sysDash"/>
            <a:round/>
            <a:headEnd/>
            <a:tailEnd/>
          </a:ln>
        </p:spPr>
        <p:txBody>
          <a:bodyPr>
            <a:prstTxWarp prst="textNoShape">
              <a:avLst/>
            </a:prstTxWarp>
          </a:bodyPr>
          <a:lstStyle/>
          <a:p>
            <a:endParaRPr lang="en-US"/>
          </a:p>
        </p:txBody>
      </p:sp>
      <p:sp>
        <p:nvSpPr>
          <p:cNvPr id="102428" name="Oval 40"/>
          <p:cNvSpPr>
            <a:spLocks noChangeArrowheads="1"/>
          </p:cNvSpPr>
          <p:nvPr/>
        </p:nvSpPr>
        <p:spPr bwMode="auto">
          <a:xfrm>
            <a:off x="7667625" y="609600"/>
            <a:ext cx="561975" cy="533400"/>
          </a:xfrm>
          <a:prstGeom prst="ellipse">
            <a:avLst/>
          </a:prstGeom>
          <a:noFill/>
          <a:ln w="9525">
            <a:solidFill>
              <a:schemeClr val="tx1"/>
            </a:solidFill>
            <a:prstDash val="sysDash"/>
            <a:round/>
            <a:headEnd/>
            <a:tailEnd/>
          </a:ln>
        </p:spPr>
        <p:txBody>
          <a:bodyPr>
            <a:prstTxWarp prst="textNoShape">
              <a:avLst/>
            </a:prstTxWarp>
          </a:bodyPr>
          <a:lstStyle/>
          <a:p>
            <a:endParaRPr lang="en-US"/>
          </a:p>
        </p:txBody>
      </p:sp>
      <p:grpSp>
        <p:nvGrpSpPr>
          <p:cNvPr id="4" name="Group 41"/>
          <p:cNvGrpSpPr>
            <a:grpSpLocks/>
          </p:cNvGrpSpPr>
          <p:nvPr/>
        </p:nvGrpSpPr>
        <p:grpSpPr bwMode="auto">
          <a:xfrm>
            <a:off x="0" y="2438400"/>
            <a:ext cx="9150350" cy="4343400"/>
            <a:chOff x="0" y="2438400"/>
            <a:chExt cx="9150350" cy="4343400"/>
          </a:xfrm>
        </p:grpSpPr>
        <p:grpSp>
          <p:nvGrpSpPr>
            <p:cNvPr id="5" name="Group 40"/>
            <p:cNvGrpSpPr>
              <a:grpSpLocks/>
            </p:cNvGrpSpPr>
            <p:nvPr/>
          </p:nvGrpSpPr>
          <p:grpSpPr bwMode="auto">
            <a:xfrm>
              <a:off x="0" y="2438400"/>
              <a:ext cx="9150350" cy="4343400"/>
              <a:chOff x="0" y="2438400"/>
              <a:chExt cx="9150350" cy="4343400"/>
            </a:xfrm>
          </p:grpSpPr>
          <p:pic>
            <p:nvPicPr>
              <p:cNvPr id="102433" name="Picture 34" descr="MU_mushroom_labeling.pdf"/>
              <p:cNvPicPr>
                <a:picLocks noChangeAspect="1"/>
              </p:cNvPicPr>
              <p:nvPr/>
            </p:nvPicPr>
            <p:blipFill>
              <a:blip r:embed="rId3" cstate="print"/>
              <a:srcRect/>
              <a:stretch>
                <a:fillRect/>
              </a:stretch>
            </p:blipFill>
            <p:spPr bwMode="auto">
              <a:xfrm>
                <a:off x="0" y="2819400"/>
                <a:ext cx="4724400" cy="3302000"/>
              </a:xfrm>
              <a:prstGeom prst="rect">
                <a:avLst/>
              </a:prstGeom>
              <a:noFill/>
              <a:ln w="9525">
                <a:noFill/>
                <a:miter lim="800000"/>
                <a:headEnd/>
                <a:tailEnd/>
              </a:ln>
            </p:spPr>
          </p:pic>
          <p:pic>
            <p:nvPicPr>
              <p:cNvPr id="102434" name="Picture 39" descr="MU_mushroom_ROC.pdf"/>
              <p:cNvPicPr>
                <a:picLocks noChangeAspect="1"/>
              </p:cNvPicPr>
              <p:nvPr/>
            </p:nvPicPr>
            <p:blipFill>
              <a:blip r:embed="rId4" cstate="print"/>
              <a:srcRect/>
              <a:stretch>
                <a:fillRect/>
              </a:stretch>
            </p:blipFill>
            <p:spPr bwMode="auto">
              <a:xfrm>
                <a:off x="4572000" y="3581400"/>
                <a:ext cx="4578350" cy="3200400"/>
              </a:xfrm>
              <a:prstGeom prst="rect">
                <a:avLst/>
              </a:prstGeom>
              <a:noFill/>
              <a:ln w="9525">
                <a:noFill/>
                <a:miter lim="800000"/>
                <a:headEnd/>
                <a:tailEnd/>
              </a:ln>
            </p:spPr>
          </p:pic>
          <p:sp>
            <p:nvSpPr>
              <p:cNvPr id="102435" name="Text Box 11"/>
              <p:cNvSpPr txBox="1">
                <a:spLocks noChangeArrowheads="1"/>
              </p:cNvSpPr>
              <p:nvPr/>
            </p:nvSpPr>
            <p:spPr bwMode="auto">
              <a:xfrm>
                <a:off x="1371600" y="2438400"/>
                <a:ext cx="1944688"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a:t>Self-healing MU</a:t>
                </a:r>
              </a:p>
            </p:txBody>
          </p:sp>
          <p:sp>
            <p:nvSpPr>
              <p:cNvPr id="102436" name="Text Box 13"/>
              <p:cNvSpPr txBox="1">
                <a:spLocks noChangeArrowheads="1"/>
              </p:cNvSpPr>
              <p:nvPr/>
            </p:nvSpPr>
            <p:spPr bwMode="auto">
              <a:xfrm>
                <a:off x="3048000" y="3276600"/>
                <a:ext cx="2447925"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FF0000"/>
                    </a:solidFill>
                  </a:rPr>
                  <a:t>“active learning” MU</a:t>
                </a:r>
              </a:p>
            </p:txBody>
          </p:sp>
        </p:grpSp>
        <p:sp>
          <p:nvSpPr>
            <p:cNvPr id="102431" name="Line 12"/>
            <p:cNvSpPr>
              <a:spLocks noChangeShapeType="1"/>
            </p:cNvSpPr>
            <p:nvPr/>
          </p:nvSpPr>
          <p:spPr bwMode="auto">
            <a:xfrm flipH="1">
              <a:off x="1981200" y="2743200"/>
              <a:ext cx="152400" cy="457200"/>
            </a:xfrm>
            <a:prstGeom prst="line">
              <a:avLst/>
            </a:prstGeom>
            <a:noFill/>
            <a:ln w="9525">
              <a:solidFill>
                <a:schemeClr val="tx1"/>
              </a:solidFill>
              <a:round/>
              <a:headEnd/>
              <a:tailEnd type="triangle" w="med" len="med"/>
            </a:ln>
          </p:spPr>
          <p:txBody>
            <a:bodyPr>
              <a:prstTxWarp prst="textNoShape">
                <a:avLst/>
              </a:prstTxWarp>
            </a:bodyPr>
            <a:lstStyle/>
            <a:p>
              <a:endParaRPr lang="en-US"/>
            </a:p>
          </p:txBody>
        </p:sp>
        <p:sp>
          <p:nvSpPr>
            <p:cNvPr id="102432" name="Line 14"/>
            <p:cNvSpPr>
              <a:spLocks noChangeShapeType="1"/>
            </p:cNvSpPr>
            <p:nvPr/>
          </p:nvSpPr>
          <p:spPr bwMode="auto">
            <a:xfrm flipH="1">
              <a:off x="3581400" y="3657600"/>
              <a:ext cx="152400" cy="533400"/>
            </a:xfrm>
            <a:prstGeom prst="line">
              <a:avLst/>
            </a:prstGeom>
            <a:noFill/>
            <a:ln w="9525">
              <a:solidFill>
                <a:srgbClr val="FF0000"/>
              </a:solidFill>
              <a:round/>
              <a:headEnd/>
              <a:tailEnd type="triangle" w="med" len="med"/>
            </a:ln>
          </p:spPr>
          <p:txBody>
            <a:bodyPr>
              <a:prstTxWarp prst="textNoShape">
                <a:avLst/>
              </a:prstTxWarp>
            </a:bodyPr>
            <a:lstStyle/>
            <a:p>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AutoShape 2"/>
          <p:cNvSpPr>
            <a:spLocks noGrp="1" noChangeArrowheads="1"/>
          </p:cNvSpPr>
          <p:nvPr>
            <p:ph type="title"/>
          </p:nvPr>
        </p:nvSpPr>
        <p:spPr>
          <a:xfrm>
            <a:off x="762000" y="457200"/>
            <a:ext cx="7924800" cy="1143000"/>
          </a:xfrm>
        </p:spPr>
        <p:txBody>
          <a:bodyPr/>
          <a:lstStyle/>
          <a:p>
            <a:r>
              <a:rPr lang="en-US">
                <a:ea typeface="ＭＳ Ｐゴシック" pitchFamily="-107" charset="-128"/>
                <a:cs typeface="ＭＳ Ｐゴシック" pitchFamily="-107" charset="-128"/>
              </a:rPr>
              <a:t>Soft Labeling vs. Majority Voting</a:t>
            </a:r>
          </a:p>
        </p:txBody>
      </p:sp>
      <p:sp>
        <p:nvSpPr>
          <p:cNvPr id="137220" name="Rectangle 3"/>
          <p:cNvSpPr>
            <a:spLocks noGrp="1" noChangeArrowheads="1"/>
          </p:cNvSpPr>
          <p:nvPr>
            <p:ph type="body" sz="half" idx="1"/>
          </p:nvPr>
        </p:nvSpPr>
        <p:spPr/>
        <p:txBody>
          <a:bodyPr/>
          <a:lstStyle/>
          <a:p>
            <a:r>
              <a:rPr lang="en-US" sz="2400">
                <a:ea typeface="ＭＳ Ｐゴシック" pitchFamily="-107" charset="-128"/>
                <a:cs typeface="ＭＳ Ｐゴシック" pitchFamily="-107" charset="-128"/>
              </a:rPr>
              <a:t>MV: majority voting</a:t>
            </a:r>
          </a:p>
          <a:p>
            <a:r>
              <a:rPr lang="en-US" sz="2400">
                <a:ea typeface="ＭＳ Ｐゴシック" pitchFamily="-107" charset="-128"/>
                <a:cs typeface="ＭＳ Ｐゴシック" pitchFamily="-107" charset="-128"/>
              </a:rPr>
              <a:t>ME: soft labeling</a:t>
            </a:r>
          </a:p>
          <a:p>
            <a:endParaRPr lang="en-US" sz="2400">
              <a:ea typeface="ＭＳ Ｐゴシック" pitchFamily="-107" charset="-128"/>
              <a:cs typeface="ＭＳ Ｐゴシック" pitchFamily="-107" charset="-128"/>
            </a:endParaRPr>
          </a:p>
        </p:txBody>
      </p:sp>
      <p:graphicFrame>
        <p:nvGraphicFramePr>
          <p:cNvPr id="137218" name="Object 2"/>
          <p:cNvGraphicFramePr>
            <a:graphicFrameLocks noGrp="1" noChangeAspect="1"/>
          </p:cNvGraphicFramePr>
          <p:nvPr>
            <p:ph sz="half" idx="2"/>
          </p:nvPr>
        </p:nvGraphicFramePr>
        <p:xfrm>
          <a:off x="1116013" y="3122613"/>
          <a:ext cx="6840537" cy="3633787"/>
        </p:xfrm>
        <a:graphic>
          <a:graphicData uri="http://schemas.openxmlformats.org/presentationml/2006/ole">
            <mc:AlternateContent xmlns:mc="http://schemas.openxmlformats.org/markup-compatibility/2006">
              <mc:Choice xmlns:v="urn:schemas-microsoft-com:vml" Requires="v">
                <p:oleObj spid="_x0000_s137226" name="Chart" r:id="rId3" imgW="3066965" imgH="1628851" progId="Excel.Sheet.8">
                  <p:embed/>
                </p:oleObj>
              </mc:Choice>
              <mc:Fallback>
                <p:oleObj name="Chart" r:id="rId3" imgW="3066965" imgH="1628851" progId="Excel.Shee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3122613"/>
                        <a:ext cx="6840537" cy="363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Related topic</a:t>
            </a:r>
            <a:endParaRPr lang="en-US"/>
          </a:p>
        </p:txBody>
      </p:sp>
      <p:sp>
        <p:nvSpPr>
          <p:cNvPr id="3" name="Content Placeholder 2"/>
          <p:cNvSpPr>
            <a:spLocks noGrp="1"/>
          </p:cNvSpPr>
          <p:nvPr>
            <p:ph idx="1"/>
          </p:nvPr>
        </p:nvSpPr>
        <p:spPr>
          <a:xfrm>
            <a:off x="762000" y="1828800"/>
            <a:ext cx="8305800" cy="4638675"/>
          </a:xfrm>
        </p:spPr>
        <p:txBody>
          <a:bodyPr/>
          <a:lstStyle/>
          <a:p>
            <a:r>
              <a:rPr lang="en-US" smtClean="0"/>
              <a:t>Estimating (and using) the labeler quality</a:t>
            </a:r>
          </a:p>
          <a:p>
            <a:pPr lvl="1"/>
            <a:r>
              <a:rPr lang="en-US" smtClean="0"/>
              <a:t>for </a:t>
            </a:r>
            <a:r>
              <a:rPr lang="en-US" err="1" smtClean="0"/>
              <a:t>multilabeled</a:t>
            </a:r>
            <a:r>
              <a:rPr lang="en-US" smtClean="0"/>
              <a:t> data: </a:t>
            </a:r>
            <a:r>
              <a:rPr lang="en-US" err="1" smtClean="0"/>
              <a:t>Dawid</a:t>
            </a:r>
            <a:r>
              <a:rPr lang="en-US" smtClean="0"/>
              <a:t> &amp; </a:t>
            </a:r>
            <a:r>
              <a:rPr lang="en-US" err="1" smtClean="0"/>
              <a:t>Skene</a:t>
            </a:r>
            <a:r>
              <a:rPr lang="en-US" smtClean="0"/>
              <a:t> 1979; </a:t>
            </a:r>
            <a:r>
              <a:rPr lang="en-US" err="1" smtClean="0"/>
              <a:t>Raykar</a:t>
            </a:r>
            <a:r>
              <a:rPr lang="en-US" smtClean="0"/>
              <a:t> et al. JMLR 2010; </a:t>
            </a:r>
            <a:r>
              <a:rPr lang="en-US" err="1" smtClean="0"/>
              <a:t>Donmez</a:t>
            </a:r>
            <a:r>
              <a:rPr lang="en-US" smtClean="0"/>
              <a:t> et al. KDD09</a:t>
            </a:r>
          </a:p>
          <a:p>
            <a:pPr lvl="1"/>
            <a:r>
              <a:rPr lang="en-US" sz="2000" smtClean="0"/>
              <a:t>for single-labeled data with variable-noise labelers: </a:t>
            </a:r>
            <a:r>
              <a:rPr lang="en-US" sz="2000" err="1" smtClean="0"/>
              <a:t>Donmez</a:t>
            </a:r>
            <a:r>
              <a:rPr lang="en-US" sz="2000" smtClean="0"/>
              <a:t> &amp; </a:t>
            </a:r>
            <a:r>
              <a:rPr lang="en-US" sz="2000" err="1" smtClean="0"/>
              <a:t>Carbonell</a:t>
            </a:r>
            <a:r>
              <a:rPr lang="en-US" sz="2000" smtClean="0"/>
              <a:t> 2008; </a:t>
            </a:r>
            <a:r>
              <a:rPr lang="en-US" sz="2000" err="1" smtClean="0"/>
              <a:t>Dekel</a:t>
            </a:r>
            <a:r>
              <a:rPr lang="en-US" sz="2000" smtClean="0"/>
              <a:t> &amp; Shamir 2009a,b</a:t>
            </a:r>
          </a:p>
          <a:p>
            <a:pPr lvl="1"/>
            <a:r>
              <a:rPr lang="en-US" smtClean="0"/>
              <a:t>to eliminate/down-weight poor labelers: </a:t>
            </a:r>
            <a:r>
              <a:rPr lang="en-US" err="1" smtClean="0"/>
              <a:t>Dekel</a:t>
            </a:r>
            <a:r>
              <a:rPr lang="en-US" smtClean="0"/>
              <a:t> &amp; Shamir, </a:t>
            </a:r>
            <a:r>
              <a:rPr lang="en-US" err="1" smtClean="0"/>
              <a:t>Donmez</a:t>
            </a:r>
            <a:r>
              <a:rPr lang="en-US" smtClean="0"/>
              <a:t> et al.; </a:t>
            </a:r>
            <a:r>
              <a:rPr lang="en-US" err="1" smtClean="0"/>
              <a:t>Raykar</a:t>
            </a:r>
            <a:r>
              <a:rPr lang="en-US" smtClean="0"/>
              <a:t> et al. (implicitly)</a:t>
            </a:r>
          </a:p>
          <a:p>
            <a:pPr lvl="1"/>
            <a:r>
              <a:rPr lang="en-US" smtClean="0"/>
              <a:t>and correct labeler biases: </a:t>
            </a:r>
            <a:r>
              <a:rPr lang="en-US" err="1" smtClean="0"/>
              <a:t>Ipeirotis</a:t>
            </a:r>
            <a:r>
              <a:rPr lang="en-US" smtClean="0"/>
              <a:t> et al. HCOMP-10</a:t>
            </a:r>
          </a:p>
          <a:p>
            <a:pPr lvl="1"/>
            <a:r>
              <a:rPr lang="en-US" smtClean="0"/>
              <a:t>Example-conditional labeler performance</a:t>
            </a:r>
          </a:p>
          <a:p>
            <a:pPr lvl="2"/>
            <a:r>
              <a:rPr lang="en-US" smtClean="0"/>
              <a:t>Yan et al. 2010a,b</a:t>
            </a:r>
          </a:p>
          <a:p>
            <a:r>
              <a:rPr lang="en-US" smtClean="0"/>
              <a:t>Using learned model to find bad labelers/labels: </a:t>
            </a:r>
            <a:r>
              <a:rPr lang="en-US" sz="2400" err="1" smtClean="0"/>
              <a:t>Brodley</a:t>
            </a:r>
            <a:r>
              <a:rPr lang="en-US" sz="2400" smtClean="0"/>
              <a:t> &amp; </a:t>
            </a:r>
            <a:r>
              <a:rPr lang="en-US" sz="2400" err="1" smtClean="0"/>
              <a:t>Friedl</a:t>
            </a:r>
            <a:r>
              <a:rPr lang="en-US" sz="2400" smtClean="0"/>
              <a:t> 1999; </a:t>
            </a:r>
            <a:r>
              <a:rPr lang="en-US" sz="2400" err="1" smtClean="0"/>
              <a:t>Dekel</a:t>
            </a:r>
            <a:r>
              <a:rPr lang="en-US" sz="2400" smtClean="0"/>
              <a:t> &amp; Shamir, Us (I’ll discuss)  </a:t>
            </a:r>
          </a:p>
        </p:txBody>
      </p:sp>
      <p:sp>
        <p:nvSpPr>
          <p:cNvPr id="4" name="Slide Number Placeholder 3"/>
          <p:cNvSpPr>
            <a:spLocks noGrp="1"/>
          </p:cNvSpPr>
          <p:nvPr>
            <p:ph type="sldNum" sz="quarter" idx="12"/>
          </p:nvPr>
        </p:nvSpPr>
        <p:spPr/>
        <p:txBody>
          <a:bodyPr/>
          <a:lstStyle/>
          <a:p>
            <a:fld id="{93B45EF5-C64C-F84B-9157-5FA948C8CF64}" type="slidenum">
              <a:rPr lang="en-US" smtClean="0"/>
              <a:pPr/>
              <a:t>53</a:t>
            </a:fld>
            <a:endParaRPr lang="en-US"/>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6" name="Content Placeholder 6" descr="NLMU_thyroid_labeling.pdf"/>
          <p:cNvPicPr>
            <a:picLocks noGrp="1" noChangeAspect="1"/>
          </p:cNvPicPr>
          <p:nvPr>
            <p:ph idx="1"/>
          </p:nvPr>
        </p:nvPicPr>
        <p:blipFill>
          <a:blip r:embed="rId3" cstate="print"/>
          <a:srcRect/>
          <a:stretch>
            <a:fillRect/>
          </a:stretch>
        </p:blipFill>
        <p:spPr>
          <a:xfrm>
            <a:off x="1066800" y="2362200"/>
            <a:ext cx="6019800" cy="4208463"/>
          </a:xfrm>
        </p:spPr>
      </p:pic>
      <p:sp>
        <p:nvSpPr>
          <p:cNvPr id="131074" name="Title 1"/>
          <p:cNvSpPr>
            <a:spLocks noGrp="1"/>
          </p:cNvSpPr>
          <p:nvPr>
            <p:ph type="title"/>
          </p:nvPr>
        </p:nvSpPr>
        <p:spPr>
          <a:xfrm>
            <a:off x="762000" y="0"/>
            <a:ext cx="8382000" cy="1600200"/>
          </a:xfrm>
          <a:solidFill>
            <a:srgbClr val="FFFFFF"/>
          </a:solidFill>
        </p:spPr>
        <p:txBody>
          <a:bodyPr/>
          <a:lstStyle/>
          <a:p>
            <a:r>
              <a:rPr lang="en-US" sz="3200" smtClean="0">
                <a:ea typeface="ＭＳ Ｐゴシック" pitchFamily="-107" charset="-128"/>
                <a:cs typeface="ＭＳ Ｐゴシック" pitchFamily="-107" charset="-128"/>
              </a:rPr>
              <a:t>More sophisticated LU improves labeling quality </a:t>
            </a:r>
            <a:r>
              <a:rPr lang="en-US" sz="3200" u="sng" smtClean="0">
                <a:ea typeface="ＭＳ Ｐゴシック" pitchFamily="-107" charset="-128"/>
                <a:cs typeface="ＭＳ Ｐゴシック" pitchFamily="-107" charset="-128"/>
              </a:rPr>
              <a:t>under class imbalance </a:t>
            </a:r>
            <a:r>
              <a:rPr lang="en-US" sz="3200" smtClean="0">
                <a:ea typeface="ＭＳ Ｐゴシック" pitchFamily="-107" charset="-128"/>
                <a:cs typeface="ＭＳ Ｐゴシック" pitchFamily="-107" charset="-128"/>
              </a:rPr>
              <a:t>and fixes some pesky LU learning curve glitches</a:t>
            </a:r>
          </a:p>
        </p:txBody>
      </p:sp>
      <p:sp>
        <p:nvSpPr>
          <p:cNvPr id="131075" name="Slide Number Placeholder 3"/>
          <p:cNvSpPr>
            <a:spLocks noGrp="1"/>
          </p:cNvSpPr>
          <p:nvPr>
            <p:ph type="sldNum" sz="quarter" idx="12"/>
          </p:nvPr>
        </p:nvSpPr>
        <p:spPr>
          <a:noFill/>
        </p:spPr>
        <p:txBody>
          <a:bodyPr/>
          <a:lstStyle/>
          <a:p>
            <a:fld id="{A9531366-E26A-0C47-808F-4CFE1F5515D4}" type="slidenum">
              <a:rPr lang="en-US" smtClean="0"/>
              <a:pPr/>
              <a:t>54</a:t>
            </a:fld>
            <a:endParaRPr lang="en-US" smtClean="0"/>
          </a:p>
        </p:txBody>
      </p:sp>
      <p:grpSp>
        <p:nvGrpSpPr>
          <p:cNvPr id="2" name="Group 13"/>
          <p:cNvGrpSpPr/>
          <p:nvPr/>
        </p:nvGrpSpPr>
        <p:grpSpPr>
          <a:xfrm>
            <a:off x="2305538" y="2441562"/>
            <a:ext cx="4323862" cy="1915515"/>
            <a:chOff x="2305538" y="2441562"/>
            <a:chExt cx="4323862" cy="1915515"/>
          </a:xfrm>
        </p:grpSpPr>
        <p:sp>
          <p:nvSpPr>
            <p:cNvPr id="6" name="Freeform 5"/>
            <p:cNvSpPr/>
            <p:nvPr/>
          </p:nvSpPr>
          <p:spPr bwMode="auto">
            <a:xfrm>
              <a:off x="2305538" y="3352800"/>
              <a:ext cx="590062" cy="1004277"/>
            </a:xfrm>
            <a:custGeom>
              <a:avLst/>
              <a:gdLst>
                <a:gd name="connsiteX0" fmla="*/ 566616 w 566616"/>
                <a:gd name="connsiteY0" fmla="*/ 0 h 898769"/>
                <a:gd name="connsiteX1" fmla="*/ 508000 w 566616"/>
                <a:gd name="connsiteY1" fmla="*/ 39077 h 898769"/>
                <a:gd name="connsiteX2" fmla="*/ 449385 w 566616"/>
                <a:gd name="connsiteY2" fmla="*/ 156307 h 898769"/>
                <a:gd name="connsiteX3" fmla="*/ 390770 w 566616"/>
                <a:gd name="connsiteY3" fmla="*/ 175846 h 898769"/>
                <a:gd name="connsiteX4" fmla="*/ 273539 w 566616"/>
                <a:gd name="connsiteY4" fmla="*/ 234461 h 898769"/>
                <a:gd name="connsiteX5" fmla="*/ 214924 w 566616"/>
                <a:gd name="connsiteY5" fmla="*/ 410307 h 898769"/>
                <a:gd name="connsiteX6" fmla="*/ 195385 w 566616"/>
                <a:gd name="connsiteY6" fmla="*/ 468923 h 898769"/>
                <a:gd name="connsiteX7" fmla="*/ 136770 w 566616"/>
                <a:gd name="connsiteY7" fmla="*/ 508000 h 898769"/>
                <a:gd name="connsiteX8" fmla="*/ 19539 w 566616"/>
                <a:gd name="connsiteY8" fmla="*/ 742461 h 898769"/>
                <a:gd name="connsiteX9" fmla="*/ 0 w 566616"/>
                <a:gd name="connsiteY9" fmla="*/ 801077 h 898769"/>
                <a:gd name="connsiteX10" fmla="*/ 0 w 566616"/>
                <a:gd name="connsiteY10" fmla="*/ 898769 h 89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6616" h="898769">
                  <a:moveTo>
                    <a:pt x="566616" y="0"/>
                  </a:moveTo>
                  <a:cubicBezTo>
                    <a:pt x="547077" y="13026"/>
                    <a:pt x="522669" y="20740"/>
                    <a:pt x="508000" y="39077"/>
                  </a:cubicBezTo>
                  <a:cubicBezTo>
                    <a:pt x="445071" y="117738"/>
                    <a:pt x="540893" y="83100"/>
                    <a:pt x="449385" y="156307"/>
                  </a:cubicBezTo>
                  <a:cubicBezTo>
                    <a:pt x="433303" y="169173"/>
                    <a:pt x="409191" y="166635"/>
                    <a:pt x="390770" y="175846"/>
                  </a:cubicBezTo>
                  <a:cubicBezTo>
                    <a:pt x="239275" y="251594"/>
                    <a:pt x="420862" y="185354"/>
                    <a:pt x="273539" y="234461"/>
                  </a:cubicBezTo>
                  <a:lnTo>
                    <a:pt x="214924" y="410307"/>
                  </a:lnTo>
                  <a:cubicBezTo>
                    <a:pt x="208411" y="429846"/>
                    <a:pt x="212522" y="457499"/>
                    <a:pt x="195385" y="468923"/>
                  </a:cubicBezTo>
                  <a:lnTo>
                    <a:pt x="136770" y="508000"/>
                  </a:lnTo>
                  <a:cubicBezTo>
                    <a:pt x="35767" y="659504"/>
                    <a:pt x="73468" y="580675"/>
                    <a:pt x="19539" y="742461"/>
                  </a:cubicBezTo>
                  <a:cubicBezTo>
                    <a:pt x="13026" y="762000"/>
                    <a:pt x="0" y="780481"/>
                    <a:pt x="0" y="801077"/>
                  </a:cubicBezTo>
                  <a:lnTo>
                    <a:pt x="0" y="898769"/>
                  </a:lnTo>
                </a:path>
              </a:pathLst>
            </a:custGeom>
            <a:solidFill>
              <a:srgbClr val="FFFFFF"/>
            </a:solid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Freeform 7"/>
            <p:cNvSpPr/>
            <p:nvPr/>
          </p:nvSpPr>
          <p:spPr bwMode="auto">
            <a:xfrm>
              <a:off x="3288324" y="2590800"/>
              <a:ext cx="3341076" cy="631092"/>
            </a:xfrm>
            <a:custGeom>
              <a:avLst/>
              <a:gdLst>
                <a:gd name="connsiteX0" fmla="*/ 0 w 3341076"/>
                <a:gd name="connsiteY0" fmla="*/ 552306 h 552306"/>
                <a:gd name="connsiteX1" fmla="*/ 58615 w 3341076"/>
                <a:gd name="connsiteY1" fmla="*/ 532768 h 552306"/>
                <a:gd name="connsiteX2" fmla="*/ 214923 w 3341076"/>
                <a:gd name="connsiteY2" fmla="*/ 513229 h 552306"/>
                <a:gd name="connsiteX3" fmla="*/ 234461 w 3341076"/>
                <a:gd name="connsiteY3" fmla="*/ 454614 h 552306"/>
                <a:gd name="connsiteX4" fmla="*/ 410307 w 3341076"/>
                <a:gd name="connsiteY4" fmla="*/ 376460 h 552306"/>
                <a:gd name="connsiteX5" fmla="*/ 468923 w 3341076"/>
                <a:gd name="connsiteY5" fmla="*/ 337383 h 552306"/>
                <a:gd name="connsiteX6" fmla="*/ 664307 w 3341076"/>
                <a:gd name="connsiteY6" fmla="*/ 298306 h 552306"/>
                <a:gd name="connsiteX7" fmla="*/ 781538 w 3341076"/>
                <a:gd name="connsiteY7" fmla="*/ 259229 h 552306"/>
                <a:gd name="connsiteX8" fmla="*/ 1270000 w 3341076"/>
                <a:gd name="connsiteY8" fmla="*/ 220152 h 552306"/>
                <a:gd name="connsiteX9" fmla="*/ 1426307 w 3341076"/>
                <a:gd name="connsiteY9" fmla="*/ 200614 h 552306"/>
                <a:gd name="connsiteX10" fmla="*/ 1484923 w 3341076"/>
                <a:gd name="connsiteY10" fmla="*/ 181076 h 552306"/>
                <a:gd name="connsiteX11" fmla="*/ 1582615 w 3341076"/>
                <a:gd name="connsiteY11" fmla="*/ 102922 h 552306"/>
                <a:gd name="connsiteX12" fmla="*/ 2676769 w 3341076"/>
                <a:gd name="connsiteY12" fmla="*/ 83383 h 552306"/>
                <a:gd name="connsiteX13" fmla="*/ 3341076 w 3341076"/>
                <a:gd name="connsiteY13" fmla="*/ 63845 h 552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41076" h="552306">
                  <a:moveTo>
                    <a:pt x="0" y="552306"/>
                  </a:moveTo>
                  <a:cubicBezTo>
                    <a:pt x="19538" y="545793"/>
                    <a:pt x="38352" y="536452"/>
                    <a:pt x="58615" y="532768"/>
                  </a:cubicBezTo>
                  <a:cubicBezTo>
                    <a:pt x="110276" y="523375"/>
                    <a:pt x="166940" y="534555"/>
                    <a:pt x="214923" y="513229"/>
                  </a:cubicBezTo>
                  <a:cubicBezTo>
                    <a:pt x="233743" y="504864"/>
                    <a:pt x="221595" y="470696"/>
                    <a:pt x="234461" y="454614"/>
                  </a:cubicBezTo>
                  <a:cubicBezTo>
                    <a:pt x="279907" y="397806"/>
                    <a:pt x="354017" y="413986"/>
                    <a:pt x="410307" y="376460"/>
                  </a:cubicBezTo>
                  <a:cubicBezTo>
                    <a:pt x="429846" y="363434"/>
                    <a:pt x="446479" y="344289"/>
                    <a:pt x="468923" y="337383"/>
                  </a:cubicBezTo>
                  <a:cubicBezTo>
                    <a:pt x="532404" y="317850"/>
                    <a:pt x="599872" y="314415"/>
                    <a:pt x="664307" y="298306"/>
                  </a:cubicBezTo>
                  <a:cubicBezTo>
                    <a:pt x="704268" y="288316"/>
                    <a:pt x="741262" y="267860"/>
                    <a:pt x="781538" y="259229"/>
                  </a:cubicBezTo>
                  <a:cubicBezTo>
                    <a:pt x="894916" y="234934"/>
                    <a:pt x="1208565" y="223766"/>
                    <a:pt x="1270000" y="220152"/>
                  </a:cubicBezTo>
                  <a:cubicBezTo>
                    <a:pt x="1322102" y="213639"/>
                    <a:pt x="1374646" y="210007"/>
                    <a:pt x="1426307" y="200614"/>
                  </a:cubicBezTo>
                  <a:cubicBezTo>
                    <a:pt x="1446570" y="196930"/>
                    <a:pt x="1468841" y="193942"/>
                    <a:pt x="1484923" y="181076"/>
                  </a:cubicBezTo>
                  <a:cubicBezTo>
                    <a:pt x="1545520" y="132599"/>
                    <a:pt x="1492868" y="105964"/>
                    <a:pt x="1582615" y="102922"/>
                  </a:cubicBezTo>
                  <a:cubicBezTo>
                    <a:pt x="1947182" y="90564"/>
                    <a:pt x="2312051" y="89896"/>
                    <a:pt x="2676769" y="83383"/>
                  </a:cubicBezTo>
                  <a:cubicBezTo>
                    <a:pt x="2926921" y="0"/>
                    <a:pt x="2714789" y="63845"/>
                    <a:pt x="3341076" y="63845"/>
                  </a:cubicBezTo>
                </a:path>
              </a:pathLst>
            </a:custGeom>
            <a:noFill/>
            <a:ln w="762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Freeform 11"/>
            <p:cNvSpPr/>
            <p:nvPr/>
          </p:nvSpPr>
          <p:spPr bwMode="auto">
            <a:xfrm>
              <a:off x="2872154" y="2441562"/>
              <a:ext cx="2214344" cy="758838"/>
            </a:xfrm>
            <a:custGeom>
              <a:avLst/>
              <a:gdLst>
                <a:gd name="connsiteX0" fmla="*/ 2207846 w 2214344"/>
                <a:gd name="connsiteY0" fmla="*/ 319209 h 758838"/>
                <a:gd name="connsiteX1" fmla="*/ 1719384 w 2214344"/>
                <a:gd name="connsiteY1" fmla="*/ 436440 h 758838"/>
                <a:gd name="connsiteX2" fmla="*/ 1289538 w 2214344"/>
                <a:gd name="connsiteY2" fmla="*/ 475517 h 758838"/>
                <a:gd name="connsiteX3" fmla="*/ 1230923 w 2214344"/>
                <a:gd name="connsiteY3" fmla="*/ 514594 h 758838"/>
                <a:gd name="connsiteX4" fmla="*/ 1055077 w 2214344"/>
                <a:gd name="connsiteY4" fmla="*/ 553671 h 758838"/>
                <a:gd name="connsiteX5" fmla="*/ 996461 w 2214344"/>
                <a:gd name="connsiteY5" fmla="*/ 592748 h 758838"/>
                <a:gd name="connsiteX6" fmla="*/ 801077 w 2214344"/>
                <a:gd name="connsiteY6" fmla="*/ 592748 h 758838"/>
                <a:gd name="connsiteX7" fmla="*/ 547077 w 2214344"/>
                <a:gd name="connsiteY7" fmla="*/ 651363 h 758838"/>
                <a:gd name="connsiteX8" fmla="*/ 371231 w 2214344"/>
                <a:gd name="connsiteY8" fmla="*/ 729517 h 758838"/>
                <a:gd name="connsiteX9" fmla="*/ 312615 w 2214344"/>
                <a:gd name="connsiteY9" fmla="*/ 749055 h 758838"/>
                <a:gd name="connsiteX10" fmla="*/ 19538 w 2214344"/>
                <a:gd name="connsiteY10" fmla="*/ 651363 h 758838"/>
                <a:gd name="connsiteX11" fmla="*/ 0 w 2214344"/>
                <a:gd name="connsiteY11" fmla="*/ 592748 h 758838"/>
                <a:gd name="connsiteX12" fmla="*/ 19538 w 2214344"/>
                <a:gd name="connsiteY12" fmla="*/ 514594 h 758838"/>
                <a:gd name="connsiteX13" fmla="*/ 78154 w 2214344"/>
                <a:gd name="connsiteY13" fmla="*/ 495055 h 758838"/>
                <a:gd name="connsiteX14" fmla="*/ 234461 w 2214344"/>
                <a:gd name="connsiteY14" fmla="*/ 455978 h 758838"/>
                <a:gd name="connsiteX15" fmla="*/ 273538 w 2214344"/>
                <a:gd name="connsiteY15" fmla="*/ 397363 h 758838"/>
                <a:gd name="connsiteX16" fmla="*/ 449384 w 2214344"/>
                <a:gd name="connsiteY16" fmla="*/ 377824 h 758838"/>
                <a:gd name="connsiteX17" fmla="*/ 527538 w 2214344"/>
                <a:gd name="connsiteY17" fmla="*/ 358286 h 758838"/>
                <a:gd name="connsiteX18" fmla="*/ 742461 w 2214344"/>
                <a:gd name="connsiteY18" fmla="*/ 338748 h 758838"/>
                <a:gd name="connsiteX19" fmla="*/ 1055077 w 2214344"/>
                <a:gd name="connsiteY19" fmla="*/ 299671 h 758838"/>
                <a:gd name="connsiteX20" fmla="*/ 1113692 w 2214344"/>
                <a:gd name="connsiteY20" fmla="*/ 280132 h 758838"/>
                <a:gd name="connsiteX21" fmla="*/ 1387231 w 2214344"/>
                <a:gd name="connsiteY21" fmla="*/ 241055 h 758838"/>
                <a:gd name="connsiteX22" fmla="*/ 2168769 w 2214344"/>
                <a:gd name="connsiteY22" fmla="*/ 397363 h 75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14344" h="758838">
                  <a:moveTo>
                    <a:pt x="2207846" y="319209"/>
                  </a:moveTo>
                  <a:cubicBezTo>
                    <a:pt x="2045025" y="358286"/>
                    <a:pt x="1883577" y="403602"/>
                    <a:pt x="1719384" y="436440"/>
                  </a:cubicBezTo>
                  <a:cubicBezTo>
                    <a:pt x="1680333" y="444250"/>
                    <a:pt x="1308408" y="473944"/>
                    <a:pt x="1289538" y="475517"/>
                  </a:cubicBezTo>
                  <a:cubicBezTo>
                    <a:pt x="1270000" y="488543"/>
                    <a:pt x="1252507" y="505344"/>
                    <a:pt x="1230923" y="514594"/>
                  </a:cubicBezTo>
                  <a:cubicBezTo>
                    <a:pt x="1206784" y="524939"/>
                    <a:pt x="1072457" y="550195"/>
                    <a:pt x="1055077" y="553671"/>
                  </a:cubicBezTo>
                  <a:cubicBezTo>
                    <a:pt x="1035538" y="566697"/>
                    <a:pt x="1017464" y="582246"/>
                    <a:pt x="996461" y="592748"/>
                  </a:cubicBezTo>
                  <a:cubicBezTo>
                    <a:pt x="920681" y="630638"/>
                    <a:pt x="898925" y="606726"/>
                    <a:pt x="801077" y="592748"/>
                  </a:cubicBezTo>
                  <a:cubicBezTo>
                    <a:pt x="640157" y="646387"/>
                    <a:pt x="724623" y="625999"/>
                    <a:pt x="547077" y="651363"/>
                  </a:cubicBezTo>
                  <a:cubicBezTo>
                    <a:pt x="454190" y="713287"/>
                    <a:pt x="510736" y="683015"/>
                    <a:pt x="371231" y="729517"/>
                  </a:cubicBezTo>
                  <a:lnTo>
                    <a:pt x="312615" y="749055"/>
                  </a:lnTo>
                  <a:cubicBezTo>
                    <a:pt x="174173" y="725981"/>
                    <a:pt x="91188" y="758838"/>
                    <a:pt x="19538" y="651363"/>
                  </a:cubicBezTo>
                  <a:cubicBezTo>
                    <a:pt x="8114" y="634227"/>
                    <a:pt x="6513" y="612286"/>
                    <a:pt x="0" y="592748"/>
                  </a:cubicBezTo>
                  <a:cubicBezTo>
                    <a:pt x="6513" y="566697"/>
                    <a:pt x="2763" y="535563"/>
                    <a:pt x="19538" y="514594"/>
                  </a:cubicBezTo>
                  <a:cubicBezTo>
                    <a:pt x="32404" y="498512"/>
                    <a:pt x="58173" y="500050"/>
                    <a:pt x="78154" y="495055"/>
                  </a:cubicBezTo>
                  <a:lnTo>
                    <a:pt x="234461" y="455978"/>
                  </a:lnTo>
                  <a:cubicBezTo>
                    <a:pt x="247487" y="436440"/>
                    <a:pt x="251470" y="405388"/>
                    <a:pt x="273538" y="397363"/>
                  </a:cubicBezTo>
                  <a:cubicBezTo>
                    <a:pt x="328963" y="377208"/>
                    <a:pt x="391094" y="386792"/>
                    <a:pt x="449384" y="377824"/>
                  </a:cubicBezTo>
                  <a:cubicBezTo>
                    <a:pt x="475925" y="373741"/>
                    <a:pt x="500920" y="361835"/>
                    <a:pt x="527538" y="358286"/>
                  </a:cubicBezTo>
                  <a:cubicBezTo>
                    <a:pt x="598843" y="348779"/>
                    <a:pt x="670820" y="345261"/>
                    <a:pt x="742461" y="338748"/>
                  </a:cubicBezTo>
                  <a:cubicBezTo>
                    <a:pt x="897002" y="287233"/>
                    <a:pt x="717187" y="341907"/>
                    <a:pt x="1055077" y="299671"/>
                  </a:cubicBezTo>
                  <a:cubicBezTo>
                    <a:pt x="1075513" y="297116"/>
                    <a:pt x="1093410" y="283711"/>
                    <a:pt x="1113692" y="280132"/>
                  </a:cubicBezTo>
                  <a:cubicBezTo>
                    <a:pt x="1204396" y="264125"/>
                    <a:pt x="1387231" y="241055"/>
                    <a:pt x="1387231" y="241055"/>
                  </a:cubicBezTo>
                  <a:cubicBezTo>
                    <a:pt x="2214344" y="261733"/>
                    <a:pt x="2168769" y="0"/>
                    <a:pt x="2168769" y="397363"/>
                  </a:cubicBezTo>
                </a:path>
              </a:pathLst>
            </a:cu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Freeform 12"/>
            <p:cNvSpPr/>
            <p:nvPr/>
          </p:nvSpPr>
          <p:spPr bwMode="auto">
            <a:xfrm>
              <a:off x="2794000" y="3350619"/>
              <a:ext cx="417957" cy="263996"/>
            </a:xfrm>
            <a:custGeom>
              <a:avLst/>
              <a:gdLst>
                <a:gd name="connsiteX0" fmla="*/ 332154 w 417957"/>
                <a:gd name="connsiteY0" fmla="*/ 9996 h 263996"/>
                <a:gd name="connsiteX1" fmla="*/ 214923 w 417957"/>
                <a:gd name="connsiteY1" fmla="*/ 49073 h 263996"/>
                <a:gd name="connsiteX2" fmla="*/ 156308 w 417957"/>
                <a:gd name="connsiteY2" fmla="*/ 68612 h 263996"/>
                <a:gd name="connsiteX3" fmla="*/ 19538 w 417957"/>
                <a:gd name="connsiteY3" fmla="*/ 68612 h 263996"/>
                <a:gd name="connsiteX4" fmla="*/ 0 w 417957"/>
                <a:gd name="connsiteY4" fmla="*/ 127227 h 263996"/>
                <a:gd name="connsiteX5" fmla="*/ 58615 w 417957"/>
                <a:gd name="connsiteY5" fmla="*/ 244458 h 263996"/>
                <a:gd name="connsiteX6" fmla="*/ 117231 w 417957"/>
                <a:gd name="connsiteY6" fmla="*/ 263996 h 263996"/>
                <a:gd name="connsiteX7" fmla="*/ 293077 w 417957"/>
                <a:gd name="connsiteY7" fmla="*/ 205381 h 263996"/>
                <a:gd name="connsiteX8" fmla="*/ 351692 w 417957"/>
                <a:gd name="connsiteY8" fmla="*/ 185843 h 263996"/>
                <a:gd name="connsiteX9" fmla="*/ 410308 w 417957"/>
                <a:gd name="connsiteY9" fmla="*/ 146766 h 263996"/>
                <a:gd name="connsiteX10" fmla="*/ 390769 w 417957"/>
                <a:gd name="connsiteY10" fmla="*/ 88150 h 263996"/>
                <a:gd name="connsiteX11" fmla="*/ 273538 w 417957"/>
                <a:gd name="connsiteY11" fmla="*/ 29535 h 26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7957" h="263996">
                  <a:moveTo>
                    <a:pt x="332154" y="9996"/>
                  </a:moveTo>
                  <a:lnTo>
                    <a:pt x="214923" y="49073"/>
                  </a:lnTo>
                  <a:lnTo>
                    <a:pt x="156308" y="68612"/>
                  </a:lnTo>
                  <a:cubicBezTo>
                    <a:pt x="108743" y="52757"/>
                    <a:pt x="70049" y="28203"/>
                    <a:pt x="19538" y="68612"/>
                  </a:cubicBezTo>
                  <a:cubicBezTo>
                    <a:pt x="3456" y="81478"/>
                    <a:pt x="6513" y="107689"/>
                    <a:pt x="0" y="127227"/>
                  </a:cubicBezTo>
                  <a:cubicBezTo>
                    <a:pt x="12871" y="165841"/>
                    <a:pt x="24181" y="216912"/>
                    <a:pt x="58615" y="244458"/>
                  </a:cubicBezTo>
                  <a:cubicBezTo>
                    <a:pt x="74697" y="257324"/>
                    <a:pt x="97692" y="257483"/>
                    <a:pt x="117231" y="263996"/>
                  </a:cubicBezTo>
                  <a:lnTo>
                    <a:pt x="293077" y="205381"/>
                  </a:lnTo>
                  <a:lnTo>
                    <a:pt x="351692" y="185843"/>
                  </a:lnTo>
                  <a:cubicBezTo>
                    <a:pt x="371231" y="172817"/>
                    <a:pt x="401587" y="168569"/>
                    <a:pt x="410308" y="146766"/>
                  </a:cubicBezTo>
                  <a:cubicBezTo>
                    <a:pt x="417957" y="127643"/>
                    <a:pt x="407528" y="100121"/>
                    <a:pt x="390769" y="88150"/>
                  </a:cubicBezTo>
                  <a:cubicBezTo>
                    <a:pt x="267360" y="0"/>
                    <a:pt x="273538" y="97697"/>
                    <a:pt x="273538" y="29535"/>
                  </a:cubicBezTo>
                </a:path>
              </a:pathLst>
            </a:cu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grpSp>
      <p:sp>
        <p:nvSpPr>
          <p:cNvPr id="10" name="TextBox 9"/>
          <p:cNvSpPr txBox="1"/>
          <p:nvPr/>
        </p:nvSpPr>
        <p:spPr>
          <a:xfrm>
            <a:off x="7086600" y="5382161"/>
            <a:ext cx="1828800" cy="1323439"/>
          </a:xfrm>
          <a:prstGeom prst="rect">
            <a:avLst/>
          </a:prstGeom>
          <a:noFill/>
          <a:ln>
            <a:solidFill>
              <a:srgbClr val="FF0000"/>
            </a:solidFill>
          </a:ln>
        </p:spPr>
        <p:txBody>
          <a:bodyPr wrap="square" rtlCol="0">
            <a:spAutoFit/>
          </a:bodyPr>
          <a:lstStyle/>
          <a:p>
            <a:r>
              <a:rPr lang="en-US" sz="1600" smtClean="0">
                <a:solidFill>
                  <a:srgbClr val="FF0000"/>
                </a:solidFill>
              </a:rPr>
              <a:t>Both techniques</a:t>
            </a:r>
          </a:p>
          <a:p>
            <a:r>
              <a:rPr lang="en-US" sz="1600" smtClean="0">
                <a:solidFill>
                  <a:srgbClr val="FF0000"/>
                </a:solidFill>
              </a:rPr>
              <a:t>perform essentially </a:t>
            </a:r>
            <a:r>
              <a:rPr lang="en-US" sz="1600" b="1" smtClean="0">
                <a:solidFill>
                  <a:srgbClr val="FF0000"/>
                </a:solidFill>
              </a:rPr>
              <a:t>optimally</a:t>
            </a:r>
            <a:r>
              <a:rPr lang="en-US" sz="1600" smtClean="0">
                <a:solidFill>
                  <a:srgbClr val="FF0000"/>
                </a:solidFill>
              </a:rPr>
              <a:t> with balanced classes</a:t>
            </a:r>
            <a:endParaRPr lang="en-US" sz="1600">
              <a:solidFill>
                <a:srgbClr val="FF0000"/>
              </a:solidFill>
            </a:endParaRP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Slide Number Placeholder 5"/>
          <p:cNvSpPr>
            <a:spLocks noGrp="1"/>
          </p:cNvSpPr>
          <p:nvPr>
            <p:ph type="sldNum" sz="quarter" idx="12"/>
          </p:nvPr>
        </p:nvSpPr>
        <p:spPr>
          <a:noFill/>
        </p:spPr>
        <p:txBody>
          <a:bodyPr/>
          <a:lstStyle/>
          <a:p>
            <a:fld id="{4440E2CB-CC78-084D-98E1-6AF23209FB74}" type="slidenum">
              <a:rPr lang="en-US"/>
              <a:pPr/>
              <a:t>55</a:t>
            </a:fld>
            <a:endParaRPr lang="en-US"/>
          </a:p>
        </p:txBody>
      </p:sp>
      <p:sp>
        <p:nvSpPr>
          <p:cNvPr id="93188" name="AutoShape 2"/>
          <p:cNvSpPr>
            <a:spLocks noGrp="1" noChangeArrowheads="1"/>
          </p:cNvSpPr>
          <p:nvPr>
            <p:ph type="title"/>
          </p:nvPr>
        </p:nvSpPr>
        <p:spPr>
          <a:xfrm>
            <a:off x="762000" y="457200"/>
            <a:ext cx="7924800" cy="1143000"/>
          </a:xfrm>
          <a:solidFill>
            <a:srgbClr val="FFFFFF"/>
          </a:solidFill>
        </p:spPr>
        <p:txBody>
          <a:bodyPr/>
          <a:lstStyle/>
          <a:p>
            <a:pPr eaLnBrk="1" hangingPunct="1"/>
            <a:r>
              <a:rPr lang="en-US" sz="2800">
                <a:ea typeface="ＭＳ Ｐゴシック" pitchFamily="-107" charset="-128"/>
                <a:cs typeface="ＭＳ Ｐゴシック" pitchFamily="-107" charset="-128"/>
              </a:rPr>
              <a:t>Yet another strategy</a:t>
            </a:r>
            <a:r>
              <a:rPr lang="en-US" sz="3200">
                <a:ea typeface="ＭＳ Ｐゴシック" pitchFamily="-107" charset="-128"/>
                <a:cs typeface="ＭＳ Ｐゴシック" pitchFamily="-107" charset="-128"/>
              </a:rPr>
              <a:t>:</a:t>
            </a:r>
            <a:br>
              <a:rPr lang="en-US" sz="3200">
                <a:ea typeface="ＭＳ Ｐゴシック" pitchFamily="-107" charset="-128"/>
                <a:cs typeface="ＭＳ Ｐゴシック" pitchFamily="-107" charset="-128"/>
              </a:rPr>
            </a:br>
            <a:r>
              <a:rPr lang="en-US" sz="3200">
                <a:ea typeface="ＭＳ Ｐゴシック" pitchFamily="-107" charset="-128"/>
                <a:cs typeface="ＭＳ Ｐゴシック" pitchFamily="-107" charset="-128"/>
              </a:rPr>
              <a:t>Label &amp; Model Uncertainty (LMU)</a:t>
            </a:r>
          </a:p>
        </p:txBody>
      </p:sp>
      <p:sp>
        <p:nvSpPr>
          <p:cNvPr id="93189" name="Rectangle 3"/>
          <p:cNvSpPr>
            <a:spLocks noGrp="1" noChangeArrowheads="1"/>
          </p:cNvSpPr>
          <p:nvPr>
            <p:ph type="body" idx="1"/>
          </p:nvPr>
        </p:nvSpPr>
        <p:spPr/>
        <p:txBody>
          <a:bodyPr/>
          <a:lstStyle/>
          <a:p>
            <a:pPr eaLnBrk="1" hangingPunct="1"/>
            <a:r>
              <a:rPr lang="en-US">
                <a:ea typeface="ＭＳ Ｐゴシック" pitchFamily="-107" charset="-128"/>
                <a:cs typeface="ＭＳ Ｐゴシック" pitchFamily="-107" charset="-128"/>
              </a:rPr>
              <a:t>Label and model uncertainty (LMU): avoid examples where either strategy is certain</a:t>
            </a:r>
          </a:p>
        </p:txBody>
      </p:sp>
      <p:sp>
        <p:nvSpPr>
          <p:cNvPr id="93190" name="Rectangle 4"/>
          <p:cNvSpPr>
            <a:spLocks noChangeArrowheads="1"/>
          </p:cNvSpPr>
          <p:nvPr/>
        </p:nvSpPr>
        <p:spPr bwMode="auto">
          <a:xfrm>
            <a:off x="0" y="3262313"/>
            <a:ext cx="9144000" cy="0"/>
          </a:xfrm>
          <a:prstGeom prst="rect">
            <a:avLst/>
          </a:prstGeom>
          <a:noFill/>
          <a:ln w="9525">
            <a:noFill/>
            <a:miter lim="800000"/>
            <a:headEnd/>
            <a:tailEnd/>
          </a:ln>
        </p:spPr>
        <p:txBody>
          <a:bodyPr wrap="none" anchor="ctr">
            <a:prstTxWarp prst="textNoShape">
              <a:avLst/>
            </a:prstTxWarp>
            <a:spAutoFit/>
          </a:bodyPr>
          <a:lstStyle/>
          <a:p>
            <a:endParaRPr lang="en-US"/>
          </a:p>
        </p:txBody>
      </p:sp>
      <p:sp>
        <p:nvSpPr>
          <p:cNvPr id="93191" name="Rectangle 6"/>
          <p:cNvSpPr>
            <a:spLocks noChangeArrowheads="1"/>
          </p:cNvSpPr>
          <p:nvPr/>
        </p:nvSpPr>
        <p:spPr bwMode="auto">
          <a:xfrm>
            <a:off x="0" y="3328988"/>
            <a:ext cx="9144000" cy="0"/>
          </a:xfrm>
          <a:prstGeom prst="rect">
            <a:avLst/>
          </a:prstGeom>
          <a:noFill/>
          <a:ln w="9525">
            <a:noFill/>
            <a:miter lim="800000"/>
            <a:headEnd/>
            <a:tailEnd/>
          </a:ln>
        </p:spPr>
        <p:txBody>
          <a:bodyPr wrap="none" anchor="ctr">
            <a:prstTxWarp prst="textNoShape">
              <a:avLst/>
            </a:prstTxWarp>
            <a:spAutoFit/>
          </a:bodyPr>
          <a:lstStyle/>
          <a:p>
            <a:endParaRPr lang="en-US"/>
          </a:p>
        </p:txBody>
      </p:sp>
      <p:graphicFrame>
        <p:nvGraphicFramePr>
          <p:cNvPr id="93186" name="Object 7"/>
          <p:cNvGraphicFramePr>
            <a:graphicFrameLocks noChangeAspect="1"/>
          </p:cNvGraphicFramePr>
          <p:nvPr/>
        </p:nvGraphicFramePr>
        <p:xfrm>
          <a:off x="2687638" y="3857625"/>
          <a:ext cx="3455987" cy="647700"/>
        </p:xfrm>
        <a:graphic>
          <a:graphicData uri="http://schemas.openxmlformats.org/presentationml/2006/ole">
            <mc:AlternateContent xmlns:mc="http://schemas.openxmlformats.org/markup-compatibility/2006">
              <mc:Choice xmlns:v="urn:schemas-microsoft-com:vml" Requires="v">
                <p:oleObj spid="_x0000_s171018" name="Equation" r:id="rId4" imgW="1244060" imgH="266584" progId="Equation.3">
                  <p:embed/>
                </p:oleObj>
              </mc:Choice>
              <mc:Fallback>
                <p:oleObj name="Equation" r:id="rId4" imgW="1244060" imgH="266584"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7638" y="3857625"/>
                        <a:ext cx="3455987"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noFill/>
        </p:spPr>
        <p:txBody>
          <a:bodyPr/>
          <a:lstStyle/>
          <a:p>
            <a:fld id="{AA523220-F48A-DF4C-96D0-1E8BFADCC943}" type="slidenum">
              <a:rPr lang="en-US"/>
              <a:pPr/>
              <a:t>56</a:t>
            </a:fld>
            <a:endParaRPr lang="en-US"/>
          </a:p>
        </p:txBody>
      </p:sp>
      <p:sp>
        <p:nvSpPr>
          <p:cNvPr id="91139" name="AutoShape 2"/>
          <p:cNvSpPr>
            <a:spLocks noGrp="1" noChangeArrowheads="1"/>
          </p:cNvSpPr>
          <p:nvPr>
            <p:ph type="title"/>
          </p:nvPr>
        </p:nvSpPr>
        <p:spPr>
          <a:xfrm>
            <a:off x="762000" y="381000"/>
            <a:ext cx="7924800" cy="1143000"/>
          </a:xfrm>
          <a:solidFill>
            <a:srgbClr val="FFFFFF"/>
          </a:solidFill>
        </p:spPr>
        <p:txBody>
          <a:bodyPr/>
          <a:lstStyle/>
          <a:p>
            <a:pPr eaLnBrk="1" hangingPunct="1"/>
            <a:r>
              <a:rPr lang="en-US" sz="2800">
                <a:ea typeface="ＭＳ Ｐゴシック" pitchFamily="-107" charset="-128"/>
                <a:cs typeface="ＭＳ Ｐゴシック" pitchFamily="-107" charset="-128"/>
              </a:rPr>
              <a:t>Another strategy</a:t>
            </a:r>
            <a:r>
              <a:rPr lang="en-US" sz="3200">
                <a:ea typeface="ＭＳ Ｐゴシック" pitchFamily="-107" charset="-128"/>
                <a:cs typeface="ＭＳ Ｐゴシック" pitchFamily="-107" charset="-128"/>
              </a:rPr>
              <a:t>:</a:t>
            </a:r>
            <a:br>
              <a:rPr lang="en-US" sz="3200">
                <a:ea typeface="ＭＳ Ｐゴシック" pitchFamily="-107" charset="-128"/>
                <a:cs typeface="ＭＳ Ｐゴシック" pitchFamily="-107" charset="-128"/>
              </a:rPr>
            </a:br>
            <a:r>
              <a:rPr lang="en-US">
                <a:ea typeface="ＭＳ Ｐゴシック" pitchFamily="-107" charset="-128"/>
                <a:cs typeface="ＭＳ Ｐゴシック" pitchFamily="-107" charset="-128"/>
              </a:rPr>
              <a:t>Model Uncertainty (MU)</a:t>
            </a:r>
            <a:endParaRPr lang="en-US" baseline="-25000">
              <a:ea typeface="ＭＳ Ｐゴシック" pitchFamily="-107" charset="-128"/>
              <a:cs typeface="ＭＳ Ｐゴシック" pitchFamily="-107" charset="-128"/>
            </a:endParaRPr>
          </a:p>
        </p:txBody>
      </p:sp>
      <p:sp>
        <p:nvSpPr>
          <p:cNvPr id="91140" name="Rectangle 3"/>
          <p:cNvSpPr>
            <a:spLocks noGrp="1" noChangeArrowheads="1"/>
          </p:cNvSpPr>
          <p:nvPr>
            <p:ph type="body" idx="1"/>
          </p:nvPr>
        </p:nvSpPr>
        <p:spPr>
          <a:xfrm>
            <a:off x="857250" y="1981200"/>
            <a:ext cx="5946775" cy="4572000"/>
          </a:xfrm>
        </p:spPr>
        <p:txBody>
          <a:bodyPr/>
          <a:lstStyle/>
          <a:p>
            <a:pPr eaLnBrk="1" hangingPunct="1">
              <a:spcBef>
                <a:spcPct val="40000"/>
              </a:spcBef>
            </a:pPr>
            <a:r>
              <a:rPr lang="en-US" sz="2400">
                <a:ea typeface="ＭＳ Ｐゴシック" pitchFamily="-107" charset="-128"/>
                <a:cs typeface="ＭＳ Ｐゴシック" pitchFamily="-107" charset="-128"/>
              </a:rPr>
              <a:t>Learning</a:t>
            </a:r>
            <a:r>
              <a:rPr lang="en-US" sz="2400" smtClean="0">
                <a:ea typeface="ＭＳ Ｐゴシック" pitchFamily="-107" charset="-128"/>
                <a:cs typeface="ＭＳ Ｐゴシック" pitchFamily="-107" charset="-128"/>
              </a:rPr>
              <a:t> models </a:t>
            </a:r>
            <a:r>
              <a:rPr lang="en-US" sz="2400">
                <a:ea typeface="ＭＳ Ｐゴシック" pitchFamily="-107" charset="-128"/>
                <a:cs typeface="ＭＳ Ｐゴシック" pitchFamily="-107" charset="-128"/>
              </a:rPr>
              <a:t>of the data provides an alternative source of information about label </a:t>
            </a:r>
            <a:r>
              <a:rPr lang="en-US" sz="2400" smtClean="0">
                <a:ea typeface="ＭＳ Ｐゴシック" pitchFamily="-107" charset="-128"/>
                <a:cs typeface="ＭＳ Ｐゴシック" pitchFamily="-107" charset="-128"/>
              </a:rPr>
              <a:t>certainty</a:t>
            </a:r>
          </a:p>
          <a:p>
            <a:pPr eaLnBrk="1" hangingPunct="1">
              <a:spcBef>
                <a:spcPct val="40000"/>
              </a:spcBef>
            </a:pPr>
            <a:endParaRPr lang="en-US" sz="2400" b="1" u="sng" smtClean="0">
              <a:solidFill>
                <a:srgbClr val="C00000"/>
              </a:solidFill>
              <a:ea typeface="ＭＳ Ｐゴシック" pitchFamily="-107" charset="-128"/>
              <a:cs typeface="ＭＳ Ｐゴシック" pitchFamily="-107" charset="-128"/>
            </a:endParaRPr>
          </a:p>
          <a:p>
            <a:pPr eaLnBrk="1" hangingPunct="1">
              <a:spcBef>
                <a:spcPct val="40000"/>
              </a:spcBef>
            </a:pPr>
            <a:r>
              <a:rPr lang="en-US" sz="2400" b="1" u="sng" smtClean="0">
                <a:solidFill>
                  <a:srgbClr val="C00000"/>
                </a:solidFill>
                <a:ea typeface="ＭＳ Ｐゴシック" pitchFamily="-107" charset="-128"/>
                <a:cs typeface="ＭＳ Ｐゴシック" pitchFamily="-107" charset="-128"/>
              </a:rPr>
              <a:t>Model </a:t>
            </a:r>
            <a:r>
              <a:rPr lang="en-US" sz="2400" b="1" u="sng">
                <a:solidFill>
                  <a:srgbClr val="C00000"/>
                </a:solidFill>
                <a:ea typeface="ＭＳ Ｐゴシック" pitchFamily="-107" charset="-128"/>
                <a:cs typeface="ＭＳ Ｐゴシック" pitchFamily="-107" charset="-128"/>
              </a:rPr>
              <a:t>uncertainty</a:t>
            </a:r>
            <a:r>
              <a:rPr lang="en-US" sz="2400">
                <a:solidFill>
                  <a:srgbClr val="FF0000"/>
                </a:solidFill>
                <a:ea typeface="ＭＳ Ｐゴシック" pitchFamily="-107" charset="-128"/>
                <a:cs typeface="ＭＳ Ｐゴシック" pitchFamily="-107" charset="-128"/>
              </a:rPr>
              <a:t>: </a:t>
            </a:r>
            <a:r>
              <a:rPr lang="en-US" sz="2400">
                <a:ea typeface="ＭＳ Ｐゴシック" pitchFamily="-107" charset="-128"/>
                <a:cs typeface="ＭＳ Ｐゴシック" pitchFamily="-107" charset="-128"/>
              </a:rPr>
              <a:t>get more labels for instances that cause model uncertainty</a:t>
            </a:r>
          </a:p>
          <a:p>
            <a:pPr eaLnBrk="1" hangingPunct="1">
              <a:spcBef>
                <a:spcPct val="40000"/>
              </a:spcBef>
            </a:pPr>
            <a:r>
              <a:rPr lang="en-US" sz="2400">
                <a:ea typeface="ＭＳ Ｐゴシック" pitchFamily="-107" charset="-128"/>
                <a:cs typeface="ＭＳ Ｐゴシック" pitchFamily="-107" charset="-128"/>
              </a:rPr>
              <a:t>Intuition?</a:t>
            </a:r>
          </a:p>
          <a:p>
            <a:pPr lvl="1" eaLnBrk="1" hangingPunct="1">
              <a:spcBef>
                <a:spcPct val="40000"/>
              </a:spcBef>
            </a:pPr>
            <a:r>
              <a:rPr lang="en-US" sz="2000" b="1">
                <a:solidFill>
                  <a:srgbClr val="C00000"/>
                </a:solidFill>
              </a:rPr>
              <a:t>for modeling</a:t>
            </a:r>
            <a:r>
              <a:rPr lang="en-US" sz="2000">
                <a:solidFill>
                  <a:srgbClr val="FF0000"/>
                </a:solidFill>
              </a:rPr>
              <a:t>: </a:t>
            </a:r>
            <a:r>
              <a:rPr lang="en-US" sz="2000"/>
              <a:t>why improve training data quality if model already is certain there?</a:t>
            </a:r>
          </a:p>
          <a:p>
            <a:pPr lvl="1" eaLnBrk="1" hangingPunct="1">
              <a:spcBef>
                <a:spcPct val="40000"/>
              </a:spcBef>
            </a:pPr>
            <a:r>
              <a:rPr lang="en-US" sz="2000" b="1">
                <a:solidFill>
                  <a:srgbClr val="C00000"/>
                </a:solidFill>
              </a:rPr>
              <a:t>for data quality</a:t>
            </a:r>
            <a:r>
              <a:rPr lang="en-US" sz="2000">
                <a:solidFill>
                  <a:srgbClr val="FF0000"/>
                </a:solidFill>
              </a:rPr>
              <a:t>, </a:t>
            </a:r>
            <a:r>
              <a:rPr lang="en-US" sz="2000"/>
              <a:t>low-certainty “regions” may be due to incorrect labeling of corresponding instances</a:t>
            </a:r>
          </a:p>
        </p:txBody>
      </p:sp>
      <p:sp>
        <p:nvSpPr>
          <p:cNvPr id="91141" name="Rectangle 4"/>
          <p:cNvSpPr>
            <a:spLocks noChangeArrowheads="1"/>
          </p:cNvSpPr>
          <p:nvPr/>
        </p:nvSpPr>
        <p:spPr bwMode="auto">
          <a:xfrm>
            <a:off x="0" y="3262313"/>
            <a:ext cx="9144000" cy="0"/>
          </a:xfrm>
          <a:prstGeom prst="rect">
            <a:avLst/>
          </a:prstGeom>
          <a:noFill/>
          <a:ln w="9525">
            <a:noFill/>
            <a:miter lim="800000"/>
            <a:headEnd/>
            <a:tailEnd/>
          </a:ln>
        </p:spPr>
        <p:txBody>
          <a:bodyPr wrap="none" anchor="ctr">
            <a:prstTxWarp prst="textNoShape">
              <a:avLst/>
            </a:prstTxWarp>
            <a:spAutoFit/>
          </a:bodyPr>
          <a:lstStyle/>
          <a:p>
            <a:endParaRPr lang="en-US"/>
          </a:p>
        </p:txBody>
      </p:sp>
      <p:sp>
        <p:nvSpPr>
          <p:cNvPr id="91142" name="Rectangle 6"/>
          <p:cNvSpPr>
            <a:spLocks noChangeArrowheads="1"/>
          </p:cNvSpPr>
          <p:nvPr/>
        </p:nvSpPr>
        <p:spPr bwMode="auto">
          <a:xfrm>
            <a:off x="0" y="3175000"/>
            <a:ext cx="184150" cy="366713"/>
          </a:xfrm>
          <a:prstGeom prst="rect">
            <a:avLst/>
          </a:prstGeom>
          <a:noFill/>
          <a:ln w="9525">
            <a:noFill/>
            <a:miter lim="800000"/>
            <a:headEnd/>
            <a:tailEnd/>
          </a:ln>
        </p:spPr>
        <p:txBody>
          <a:bodyPr wrap="none" anchor="ctr">
            <a:prstTxWarp prst="textNoShape">
              <a:avLst/>
            </a:prstTxWarp>
            <a:spAutoFit/>
          </a:bodyPr>
          <a:lstStyle/>
          <a:p>
            <a:endParaRPr lang="en-US"/>
          </a:p>
        </p:txBody>
      </p:sp>
      <p:grpSp>
        <p:nvGrpSpPr>
          <p:cNvPr id="2" name="Group 190"/>
          <p:cNvGrpSpPr>
            <a:grpSpLocks/>
          </p:cNvGrpSpPr>
          <p:nvPr/>
        </p:nvGrpSpPr>
        <p:grpSpPr bwMode="auto">
          <a:xfrm>
            <a:off x="7308850" y="3933825"/>
            <a:ext cx="1485900" cy="1371600"/>
            <a:chOff x="7477" y="3191"/>
            <a:chExt cx="1950" cy="1852"/>
          </a:xfrm>
        </p:grpSpPr>
        <p:sp>
          <p:nvSpPr>
            <p:cNvPr id="91166" name="AutoShape 191"/>
            <p:cNvSpPr>
              <a:spLocks noChangeArrowheads="1"/>
            </p:cNvSpPr>
            <p:nvPr/>
          </p:nvSpPr>
          <p:spPr bwMode="auto">
            <a:xfrm>
              <a:off x="7477" y="3191"/>
              <a:ext cx="1950" cy="18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8 w 21600"/>
                <a:gd name="T25" fmla="*/ 3161 h 21600"/>
                <a:gd name="T26" fmla="*/ 18432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9525">
              <a:solidFill>
                <a:srgbClr val="000000"/>
              </a:solidFill>
              <a:round/>
              <a:headEnd/>
              <a:tailEnd/>
            </a:ln>
          </p:spPr>
          <p:txBody>
            <a:bodyPr>
              <a:prstTxWarp prst="textNoShape">
                <a:avLst/>
              </a:prstTxWarp>
            </a:bodyPr>
            <a:lstStyle/>
            <a:p>
              <a:pPr eaLnBrk="1" hangingPunct="1"/>
              <a:endParaRPr lang="en-US" sz="7200"/>
            </a:p>
          </p:txBody>
        </p:sp>
        <p:sp>
          <p:nvSpPr>
            <p:cNvPr id="91167" name="Text Box 192"/>
            <p:cNvSpPr txBox="1">
              <a:spLocks noChangeArrowheads="1"/>
            </p:cNvSpPr>
            <p:nvPr/>
          </p:nvSpPr>
          <p:spPr bwMode="auto">
            <a:xfrm>
              <a:off x="8077" y="4580"/>
              <a:ext cx="900" cy="308"/>
            </a:xfrm>
            <a:prstGeom prst="rect">
              <a:avLst/>
            </a:prstGeom>
            <a:solidFill>
              <a:srgbClr val="FFFFFF"/>
            </a:solidFill>
            <a:ln w="9525">
              <a:noFill/>
              <a:miter lim="800000"/>
              <a:headEnd/>
              <a:tailEnd/>
            </a:ln>
          </p:spPr>
          <p:txBody>
            <a:bodyPr>
              <a:prstTxWarp prst="textNoShape">
                <a:avLst/>
              </a:prstTxWarp>
            </a:bodyPr>
            <a:lstStyle/>
            <a:p>
              <a:r>
                <a:rPr lang="en-US" sz="1200">
                  <a:latin typeface="Times New Roman" pitchFamily="-107" charset="0"/>
                </a:rPr>
                <a:t>Models</a:t>
              </a:r>
              <a:endParaRPr lang="en-US"/>
            </a:p>
          </p:txBody>
        </p:sp>
        <p:sp>
          <p:nvSpPr>
            <p:cNvPr id="91168" name="Text Box 193"/>
            <p:cNvSpPr txBox="1">
              <a:spLocks noChangeArrowheads="1"/>
            </p:cNvSpPr>
            <p:nvPr/>
          </p:nvSpPr>
          <p:spPr bwMode="auto">
            <a:xfrm>
              <a:off x="7927" y="3191"/>
              <a:ext cx="1050" cy="463"/>
            </a:xfrm>
            <a:prstGeom prst="rect">
              <a:avLst/>
            </a:prstGeom>
            <a:noFill/>
            <a:ln w="9525">
              <a:noFill/>
              <a:miter lim="800000"/>
              <a:headEnd/>
              <a:tailEnd/>
            </a:ln>
          </p:spPr>
          <p:txBody>
            <a:bodyPr>
              <a:prstTxWarp prst="textNoShape">
                <a:avLst/>
              </a:prstTxWarp>
            </a:bodyPr>
            <a:lstStyle/>
            <a:p>
              <a:r>
                <a:rPr lang="en-US" sz="1200">
                  <a:latin typeface="Times New Roman" pitchFamily="-107" charset="0"/>
                </a:rPr>
                <a:t>Examples</a:t>
              </a:r>
              <a:endParaRPr lang="en-US"/>
            </a:p>
          </p:txBody>
        </p:sp>
        <p:sp>
          <p:nvSpPr>
            <p:cNvPr id="91169" name="AutoShape 194"/>
            <p:cNvSpPr>
              <a:spLocks noChangeArrowheads="1"/>
            </p:cNvSpPr>
            <p:nvPr/>
          </p:nvSpPr>
          <p:spPr bwMode="auto">
            <a:xfrm>
              <a:off x="8977" y="3654"/>
              <a:ext cx="300" cy="1080"/>
            </a:xfrm>
            <a:prstGeom prst="curvedLeftArrow">
              <a:avLst>
                <a:gd name="adj1" fmla="val 72000"/>
                <a:gd name="adj2" fmla="val 144000"/>
                <a:gd name="adj3" fmla="val 41667"/>
              </a:avLst>
            </a:prstGeom>
            <a:solidFill>
              <a:srgbClr val="FFFFFF"/>
            </a:solidFill>
            <a:ln w="9525">
              <a:solidFill>
                <a:srgbClr val="000000"/>
              </a:solidFill>
              <a:miter lim="800000"/>
              <a:headEnd/>
              <a:tailEnd/>
            </a:ln>
          </p:spPr>
          <p:txBody>
            <a:bodyPr>
              <a:prstTxWarp prst="textNoShape">
                <a:avLst/>
              </a:prstTxWarp>
            </a:bodyPr>
            <a:lstStyle/>
            <a:p>
              <a:pPr eaLnBrk="1" hangingPunct="1"/>
              <a:endParaRPr lang="en-US" sz="7200"/>
            </a:p>
          </p:txBody>
        </p:sp>
        <p:sp>
          <p:nvSpPr>
            <p:cNvPr id="91170" name="AutoShape 195"/>
            <p:cNvSpPr>
              <a:spLocks noChangeArrowheads="1"/>
            </p:cNvSpPr>
            <p:nvPr/>
          </p:nvSpPr>
          <p:spPr bwMode="auto">
            <a:xfrm rot="9643499" flipH="1">
              <a:off x="7622" y="3631"/>
              <a:ext cx="301" cy="1127"/>
            </a:xfrm>
            <a:prstGeom prst="curvedRightArrow">
              <a:avLst>
                <a:gd name="adj1" fmla="val 74884"/>
                <a:gd name="adj2" fmla="val 149767"/>
                <a:gd name="adj3" fmla="val 33333"/>
              </a:avLst>
            </a:prstGeom>
            <a:solidFill>
              <a:srgbClr val="FFFFFF"/>
            </a:solidFill>
            <a:ln w="9525">
              <a:solidFill>
                <a:srgbClr val="000000"/>
              </a:solidFill>
              <a:miter lim="800000"/>
              <a:headEnd/>
              <a:tailEnd/>
            </a:ln>
          </p:spPr>
          <p:txBody>
            <a:bodyPr rot="10800000">
              <a:prstTxWarp prst="textNoShape">
                <a:avLst/>
              </a:prstTxWarp>
            </a:bodyPr>
            <a:lstStyle/>
            <a:p>
              <a:pPr eaLnBrk="1" hangingPunct="1"/>
              <a:endParaRPr lang="en-US" sz="7200"/>
            </a:p>
          </p:txBody>
        </p:sp>
      </p:grpSp>
      <p:sp>
        <p:nvSpPr>
          <p:cNvPr id="91144" name="Text Box 42"/>
          <p:cNvSpPr txBox="1">
            <a:spLocks noChangeArrowheads="1"/>
          </p:cNvSpPr>
          <p:nvPr/>
        </p:nvSpPr>
        <p:spPr bwMode="auto">
          <a:xfrm>
            <a:off x="6912768" y="5229200"/>
            <a:ext cx="2267744" cy="369332"/>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en-US">
                <a:solidFill>
                  <a:srgbClr val="C00000"/>
                </a:solidFill>
              </a:rPr>
              <a:t>Self-healing </a:t>
            </a:r>
            <a:r>
              <a:rPr lang="en-US" smtClean="0">
                <a:solidFill>
                  <a:srgbClr val="C00000"/>
                </a:solidFill>
              </a:rPr>
              <a:t>process </a:t>
            </a:r>
            <a:endParaRPr lang="en-US">
              <a:solidFill>
                <a:srgbClr val="C00000"/>
              </a:solidFill>
            </a:endParaRPr>
          </a:p>
        </p:txBody>
      </p:sp>
      <p:sp>
        <p:nvSpPr>
          <p:cNvPr id="91145" name="TextBox 8"/>
          <p:cNvSpPr txBox="1">
            <a:spLocks noChangeArrowheads="1"/>
          </p:cNvSpPr>
          <p:nvPr/>
        </p:nvSpPr>
        <p:spPr bwMode="auto">
          <a:xfrm>
            <a:off x="6938963" y="588963"/>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46" name="TextBox 9"/>
          <p:cNvSpPr txBox="1">
            <a:spLocks noChangeArrowheads="1"/>
          </p:cNvSpPr>
          <p:nvPr/>
        </p:nvSpPr>
        <p:spPr bwMode="auto">
          <a:xfrm>
            <a:off x="7091363" y="741363"/>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47" name="TextBox 10"/>
          <p:cNvSpPr txBox="1">
            <a:spLocks noChangeArrowheads="1"/>
          </p:cNvSpPr>
          <p:nvPr/>
        </p:nvSpPr>
        <p:spPr bwMode="auto">
          <a:xfrm>
            <a:off x="7243763" y="893763"/>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48" name="TextBox 11"/>
          <p:cNvSpPr txBox="1">
            <a:spLocks noChangeArrowheads="1"/>
          </p:cNvSpPr>
          <p:nvPr/>
        </p:nvSpPr>
        <p:spPr bwMode="auto">
          <a:xfrm>
            <a:off x="7396163" y="1046163"/>
            <a:ext cx="500062" cy="646112"/>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49" name="TextBox 12"/>
          <p:cNvSpPr txBox="1">
            <a:spLocks noChangeArrowheads="1"/>
          </p:cNvSpPr>
          <p:nvPr/>
        </p:nvSpPr>
        <p:spPr bwMode="auto">
          <a:xfrm>
            <a:off x="6500813" y="2317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50" name="TextBox 13"/>
          <p:cNvSpPr txBox="1">
            <a:spLocks noChangeArrowheads="1"/>
          </p:cNvSpPr>
          <p:nvPr/>
        </p:nvSpPr>
        <p:spPr bwMode="auto">
          <a:xfrm>
            <a:off x="6653213" y="384175"/>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51" name="TextBox 14"/>
          <p:cNvSpPr txBox="1">
            <a:spLocks noChangeArrowheads="1"/>
          </p:cNvSpPr>
          <p:nvPr/>
        </p:nvSpPr>
        <p:spPr bwMode="auto">
          <a:xfrm>
            <a:off x="7000875" y="76200"/>
            <a:ext cx="500063"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52" name="TextBox 15"/>
          <p:cNvSpPr txBox="1">
            <a:spLocks noChangeArrowheads="1"/>
          </p:cNvSpPr>
          <p:nvPr/>
        </p:nvSpPr>
        <p:spPr bwMode="auto">
          <a:xfrm>
            <a:off x="7153275" y="228600"/>
            <a:ext cx="500063"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53" name="TextBox 16"/>
          <p:cNvSpPr txBox="1">
            <a:spLocks noChangeArrowheads="1"/>
          </p:cNvSpPr>
          <p:nvPr/>
        </p:nvSpPr>
        <p:spPr bwMode="auto">
          <a:xfrm>
            <a:off x="7510463" y="374650"/>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91154" name="TextBox 17"/>
          <p:cNvSpPr txBox="1">
            <a:spLocks noChangeArrowheads="1"/>
          </p:cNvSpPr>
          <p:nvPr/>
        </p:nvSpPr>
        <p:spPr bwMode="auto">
          <a:xfrm>
            <a:off x="7662863" y="527050"/>
            <a:ext cx="500062" cy="646113"/>
          </a:xfrm>
          <a:prstGeom prst="rect">
            <a:avLst/>
          </a:prstGeom>
          <a:noFill/>
          <a:ln w="9525">
            <a:noFill/>
            <a:miter lim="800000"/>
            <a:headEnd/>
            <a:tailEnd/>
          </a:ln>
        </p:spPr>
        <p:txBody>
          <a:bodyPr>
            <a:prstTxWarp prst="textNoShape">
              <a:avLst/>
            </a:prstTxWarp>
            <a:spAutoFit/>
          </a:bodyPr>
          <a:lstStyle/>
          <a:p>
            <a:r>
              <a:rPr lang="en-US" b="1">
                <a:solidFill>
                  <a:srgbClr val="C00000"/>
                </a:solidFill>
              </a:rPr>
              <a:t>+ +</a:t>
            </a:r>
          </a:p>
        </p:txBody>
      </p:sp>
      <p:sp>
        <p:nvSpPr>
          <p:cNvPr id="45" name="TextBox 44"/>
          <p:cNvSpPr txBox="1"/>
          <p:nvPr/>
        </p:nvSpPr>
        <p:spPr>
          <a:xfrm>
            <a:off x="8081963" y="160338"/>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46" name="TextBox 45"/>
          <p:cNvSpPr txBox="1"/>
          <p:nvPr/>
        </p:nvSpPr>
        <p:spPr>
          <a:xfrm>
            <a:off x="8234363" y="312738"/>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91157" name="TextBox 46"/>
          <p:cNvSpPr txBox="1">
            <a:spLocks noChangeArrowheads="1"/>
          </p:cNvSpPr>
          <p:nvPr/>
        </p:nvSpPr>
        <p:spPr bwMode="auto">
          <a:xfrm>
            <a:off x="8439150" y="608013"/>
            <a:ext cx="500063" cy="708025"/>
          </a:xfrm>
          <a:prstGeom prst="rect">
            <a:avLst/>
          </a:prstGeom>
          <a:noFill/>
          <a:ln w="9525">
            <a:noFill/>
            <a:miter lim="800000"/>
            <a:headEnd/>
            <a:tailEnd/>
          </a:ln>
        </p:spPr>
        <p:txBody>
          <a:bodyPr>
            <a:prstTxWarp prst="textNoShape">
              <a:avLst/>
            </a:prstTxWarp>
            <a:spAutoFit/>
          </a:bodyPr>
          <a:lstStyle/>
          <a:p>
            <a:r>
              <a:rPr lang="en-US" sz="2000" b="1">
                <a:solidFill>
                  <a:srgbClr val="5B985B"/>
                </a:solidFill>
              </a:rPr>
              <a:t>- - - -</a:t>
            </a:r>
          </a:p>
        </p:txBody>
      </p:sp>
      <p:sp>
        <p:nvSpPr>
          <p:cNvPr id="48" name="TextBox 47"/>
          <p:cNvSpPr txBox="1"/>
          <p:nvPr/>
        </p:nvSpPr>
        <p:spPr>
          <a:xfrm>
            <a:off x="8582025" y="303213"/>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49" name="TextBox 48"/>
          <p:cNvSpPr txBox="1"/>
          <p:nvPr/>
        </p:nvSpPr>
        <p:spPr>
          <a:xfrm>
            <a:off x="7867650" y="88900"/>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50" name="TextBox 49"/>
          <p:cNvSpPr txBox="1"/>
          <p:nvPr/>
        </p:nvSpPr>
        <p:spPr>
          <a:xfrm>
            <a:off x="7939088" y="608013"/>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51" name="TextBox 50"/>
          <p:cNvSpPr txBox="1"/>
          <p:nvPr/>
        </p:nvSpPr>
        <p:spPr>
          <a:xfrm>
            <a:off x="8010525" y="1014413"/>
            <a:ext cx="500063"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52" name="TextBox 51"/>
          <p:cNvSpPr txBox="1"/>
          <p:nvPr/>
        </p:nvSpPr>
        <p:spPr>
          <a:xfrm>
            <a:off x="8367713" y="809625"/>
            <a:ext cx="500062" cy="708025"/>
          </a:xfrm>
          <a:prstGeom prst="rect">
            <a:avLst/>
          </a:prstGeom>
          <a:noFill/>
        </p:spPr>
        <p:txBody>
          <a:bodyPr>
            <a:prstTxWarp prst="textNoShape">
              <a:avLst/>
            </a:prstTxWarp>
            <a:spAutoFit/>
          </a:bodyPr>
          <a:lstStyle/>
          <a:p>
            <a:r>
              <a:rPr lang="en-US" sz="2000" b="1">
                <a:solidFill>
                  <a:srgbClr val="5B985B"/>
                </a:solidFill>
              </a:rPr>
              <a:t>- - - -</a:t>
            </a:r>
          </a:p>
        </p:txBody>
      </p:sp>
      <p:sp>
        <p:nvSpPr>
          <p:cNvPr id="91163" name="TextBox 11"/>
          <p:cNvSpPr txBox="1">
            <a:spLocks noChangeArrowheads="1"/>
          </p:cNvSpPr>
          <p:nvPr/>
        </p:nvSpPr>
        <p:spPr bwMode="auto">
          <a:xfrm>
            <a:off x="8458200" y="471488"/>
            <a:ext cx="500063" cy="369887"/>
          </a:xfrm>
          <a:prstGeom prst="rect">
            <a:avLst/>
          </a:prstGeom>
          <a:noFill/>
          <a:ln w="9525">
            <a:noFill/>
            <a:miter lim="800000"/>
            <a:headEnd/>
            <a:tailEnd/>
          </a:ln>
        </p:spPr>
        <p:txBody>
          <a:bodyPr>
            <a:prstTxWarp prst="textNoShape">
              <a:avLst/>
            </a:prstTxWarp>
            <a:spAutoFit/>
          </a:bodyPr>
          <a:lstStyle/>
          <a:p>
            <a:r>
              <a:rPr lang="en-US" b="1">
                <a:solidFill>
                  <a:srgbClr val="C00000"/>
                </a:solidFill>
              </a:rPr>
              <a:t>+</a:t>
            </a:r>
          </a:p>
        </p:txBody>
      </p:sp>
      <p:sp>
        <p:nvSpPr>
          <p:cNvPr id="91164" name="Oval 53"/>
          <p:cNvSpPr>
            <a:spLocks noChangeArrowheads="1"/>
          </p:cNvSpPr>
          <p:nvPr/>
        </p:nvSpPr>
        <p:spPr bwMode="auto">
          <a:xfrm>
            <a:off x="6400800" y="319088"/>
            <a:ext cx="609600" cy="533400"/>
          </a:xfrm>
          <a:prstGeom prst="ellipse">
            <a:avLst/>
          </a:prstGeom>
          <a:noFill/>
          <a:ln w="9525">
            <a:solidFill>
              <a:schemeClr val="tx1"/>
            </a:solidFill>
            <a:prstDash val="sysDash"/>
            <a:round/>
            <a:headEnd/>
            <a:tailEnd/>
          </a:ln>
        </p:spPr>
        <p:txBody>
          <a:bodyPr>
            <a:prstTxWarp prst="textNoShape">
              <a:avLst/>
            </a:prstTxWarp>
          </a:bodyPr>
          <a:lstStyle/>
          <a:p>
            <a:endParaRPr lang="en-US"/>
          </a:p>
        </p:txBody>
      </p:sp>
      <p:sp>
        <p:nvSpPr>
          <p:cNvPr id="91165" name="Oval 54"/>
          <p:cNvSpPr>
            <a:spLocks noChangeArrowheads="1"/>
          </p:cNvSpPr>
          <p:nvPr/>
        </p:nvSpPr>
        <p:spPr bwMode="auto">
          <a:xfrm>
            <a:off x="8382000" y="471488"/>
            <a:ext cx="457200" cy="381000"/>
          </a:xfrm>
          <a:prstGeom prst="ellipse">
            <a:avLst/>
          </a:prstGeom>
          <a:noFill/>
          <a:ln w="9525">
            <a:solidFill>
              <a:schemeClr val="tx1"/>
            </a:solidFill>
            <a:prstDash val="sysDash"/>
            <a:round/>
            <a:headEnd/>
            <a:tailEnd/>
          </a:ln>
        </p:spPr>
        <p:txBody>
          <a:bodyPr>
            <a:prstTxWarp prst="textNoShape">
              <a:avLst/>
            </a:prstTxWarp>
          </a:bodyPr>
          <a:lstStyle/>
          <a:p>
            <a:endParaRPr lang="en-US"/>
          </a:p>
        </p:txBody>
      </p:sp>
      <p:sp>
        <p:nvSpPr>
          <p:cNvPr id="35" name="TextBox 34"/>
          <p:cNvSpPr txBox="1"/>
          <p:nvPr/>
        </p:nvSpPr>
        <p:spPr>
          <a:xfrm>
            <a:off x="7315200" y="6519446"/>
            <a:ext cx="1828800" cy="338554"/>
          </a:xfrm>
          <a:prstGeom prst="rect">
            <a:avLst/>
          </a:prstGeom>
          <a:noFill/>
          <a:ln>
            <a:solidFill>
              <a:srgbClr val="FF0000"/>
            </a:solidFill>
          </a:ln>
        </p:spPr>
        <p:txBody>
          <a:bodyPr wrap="square" rtlCol="0">
            <a:spAutoFit/>
          </a:bodyPr>
          <a:lstStyle/>
          <a:p>
            <a:pPr algn="ctr"/>
            <a:r>
              <a:rPr lang="en-US" sz="1600" b="1" smtClean="0">
                <a:solidFill>
                  <a:srgbClr val="FF0000"/>
                </a:solidFill>
              </a:rPr>
              <a:t>KDD 2008</a:t>
            </a:r>
            <a:endParaRPr lang="en-US" sz="1600" b="1">
              <a:solidFill>
                <a:srgbClr val="FF0000"/>
              </a:solidFill>
            </a:endParaRPr>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762000" y="485800"/>
            <a:ext cx="7924800" cy="1143000"/>
          </a:xfrm>
        </p:spPr>
        <p:txBody>
          <a:bodyPr/>
          <a:lstStyle/>
          <a:p>
            <a:r>
              <a:rPr lang="en-US" smtClean="0">
                <a:ea typeface="ＭＳ Ｐゴシック" pitchFamily="-107" charset="-128"/>
                <a:cs typeface="ＭＳ Ｐゴシック" pitchFamily="-107" charset="-128"/>
              </a:rPr>
              <a:t/>
            </a:r>
            <a:br>
              <a:rPr lang="en-US" smtClean="0">
                <a:ea typeface="ＭＳ Ｐゴシック" pitchFamily="-107" charset="-128"/>
                <a:cs typeface="ＭＳ Ｐゴシック" pitchFamily="-107" charset="-128"/>
              </a:rPr>
            </a:br>
            <a:r>
              <a:rPr lang="en-US" smtClean="0">
                <a:ea typeface="ＭＳ Ｐゴシック" pitchFamily="-107" charset="-128"/>
                <a:cs typeface="ＭＳ Ｐゴシック" pitchFamily="-107" charset="-128"/>
              </a:rPr>
              <a:t/>
            </a:r>
            <a:br>
              <a:rPr lang="en-US" smtClean="0">
                <a:ea typeface="ＭＳ Ｐゴシック" pitchFamily="-107" charset="-128"/>
                <a:cs typeface="ＭＳ Ｐゴシック" pitchFamily="-107" charset="-128"/>
              </a:rPr>
            </a:br>
            <a:r>
              <a:rPr lang="en-US" smtClean="0">
                <a:ea typeface="ＭＳ Ｐゴシック" pitchFamily="-107" charset="-128"/>
                <a:cs typeface="ＭＳ Ｐゴシック" pitchFamily="-107" charset="-128"/>
              </a:rPr>
              <a:t/>
            </a:r>
            <a:br>
              <a:rPr lang="en-US" smtClean="0">
                <a:ea typeface="ＭＳ Ｐゴシック" pitchFamily="-107" charset="-128"/>
                <a:cs typeface="ＭＳ Ｐゴシック" pitchFamily="-107" charset="-128"/>
              </a:rPr>
            </a:br>
            <a:r>
              <a:rPr lang="en-US" smtClean="0">
                <a:ea typeface="ＭＳ Ｐゴシック" pitchFamily="-107" charset="-128"/>
                <a:cs typeface="ＭＳ Ｐゴシック" pitchFamily="-107" charset="-128"/>
              </a:rPr>
              <a:t/>
            </a:r>
            <a:br>
              <a:rPr lang="en-US" smtClean="0">
                <a:ea typeface="ＭＳ Ｐゴシック" pitchFamily="-107" charset="-128"/>
                <a:cs typeface="ＭＳ Ｐゴシック" pitchFamily="-107" charset="-128"/>
              </a:rPr>
            </a:br>
            <a:r>
              <a:rPr lang="en-US" smtClean="0">
                <a:ea typeface="ＭＳ Ｐゴシック" pitchFamily="-107" charset="-128"/>
                <a:cs typeface="ＭＳ Ｐゴシック" pitchFamily="-107" charset="-128"/>
              </a:rPr>
              <a:t>Label Quality</a:t>
            </a:r>
          </a:p>
        </p:txBody>
      </p:sp>
      <p:sp>
        <p:nvSpPr>
          <p:cNvPr id="95235" name="Slide Number Placeholder 3"/>
          <p:cNvSpPr>
            <a:spLocks noGrp="1"/>
          </p:cNvSpPr>
          <p:nvPr>
            <p:ph type="sldNum" sz="quarter" idx="12"/>
          </p:nvPr>
        </p:nvSpPr>
        <p:spPr>
          <a:noFill/>
        </p:spPr>
        <p:txBody>
          <a:bodyPr/>
          <a:lstStyle/>
          <a:p>
            <a:fld id="{D738005C-3B8A-E24C-A3DA-AD3999199780}" type="slidenum">
              <a:rPr lang="en-US" smtClean="0"/>
              <a:pPr/>
              <a:t>57</a:t>
            </a:fld>
            <a:endParaRPr lang="en-US" smtClean="0"/>
          </a:p>
        </p:txBody>
      </p:sp>
      <p:sp>
        <p:nvSpPr>
          <p:cNvPr id="95245" name="AutoShape 2"/>
          <p:cNvSpPr>
            <a:spLocks noChangeAspect="1" noChangeArrowheads="1"/>
          </p:cNvSpPr>
          <p:nvPr/>
        </p:nvSpPr>
        <p:spPr bwMode="auto">
          <a:xfrm>
            <a:off x="1403350" y="2636838"/>
            <a:ext cx="6245225" cy="3706812"/>
          </a:xfrm>
          <a:prstGeom prst="rect">
            <a:avLst/>
          </a:prstGeom>
          <a:noFill/>
          <a:ln w="9525">
            <a:noFill/>
            <a:miter lim="800000"/>
            <a:headEnd/>
            <a:tailEnd/>
          </a:ln>
        </p:spPr>
        <p:txBody>
          <a:bodyPr>
            <a:prstTxWarp prst="textNoShape">
              <a:avLst/>
            </a:prstTxWarp>
          </a:bodyPr>
          <a:lstStyle/>
          <a:p>
            <a:endParaRPr lang="en-US">
              <a:latin typeface="Cambria" pitchFamily="18" charset="0"/>
            </a:endParaRPr>
          </a:p>
        </p:txBody>
      </p:sp>
      <p:sp>
        <p:nvSpPr>
          <p:cNvPr id="95246" name="Oval 12"/>
          <p:cNvSpPr>
            <a:spLocks noChangeArrowheads="1"/>
          </p:cNvSpPr>
          <p:nvPr/>
        </p:nvSpPr>
        <p:spPr bwMode="auto">
          <a:xfrm>
            <a:off x="950913" y="3141663"/>
            <a:ext cx="649287" cy="2087562"/>
          </a:xfrm>
          <a:prstGeom prst="ellipse">
            <a:avLst/>
          </a:prstGeom>
          <a:noFill/>
          <a:ln w="9525">
            <a:solidFill>
              <a:srgbClr val="FF0000"/>
            </a:solidFill>
            <a:round/>
            <a:headEnd/>
            <a:tailEnd/>
          </a:ln>
        </p:spPr>
        <p:txBody>
          <a:bodyPr wrap="none" anchor="ctr">
            <a:prstTxWarp prst="textNoShape">
              <a:avLst/>
            </a:prstTxWarp>
          </a:bodyPr>
          <a:lstStyle/>
          <a:p>
            <a:endParaRPr lang="en-US">
              <a:latin typeface="Cambria" pitchFamily="18" charset="0"/>
            </a:endParaRPr>
          </a:p>
        </p:txBody>
      </p:sp>
      <p:grpSp>
        <p:nvGrpSpPr>
          <p:cNvPr id="2" name="Group 3"/>
          <p:cNvGrpSpPr>
            <a:grpSpLocks noChangeAspect="1"/>
          </p:cNvGrpSpPr>
          <p:nvPr/>
        </p:nvGrpSpPr>
        <p:grpSpPr bwMode="auto">
          <a:xfrm>
            <a:off x="857250" y="2436813"/>
            <a:ext cx="7118350" cy="4135437"/>
            <a:chOff x="540" y="1535"/>
            <a:chExt cx="4484" cy="2605"/>
          </a:xfrm>
        </p:grpSpPr>
        <p:sp>
          <p:nvSpPr>
            <p:cNvPr id="107522" name="AutoShape 2"/>
            <p:cNvSpPr>
              <a:spLocks noChangeAspect="1" noChangeArrowheads="1" noTextEdit="1"/>
            </p:cNvSpPr>
            <p:nvPr/>
          </p:nvSpPr>
          <p:spPr bwMode="auto">
            <a:xfrm>
              <a:off x="540" y="1535"/>
              <a:ext cx="4389" cy="26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grpSp>
          <p:nvGrpSpPr>
            <p:cNvPr id="3" name="Group 204"/>
            <p:cNvGrpSpPr>
              <a:grpSpLocks/>
            </p:cNvGrpSpPr>
            <p:nvPr/>
          </p:nvGrpSpPr>
          <p:grpSpPr bwMode="auto">
            <a:xfrm>
              <a:off x="592" y="1599"/>
              <a:ext cx="4285" cy="2490"/>
              <a:chOff x="592" y="1599"/>
              <a:chExt cx="4285" cy="2490"/>
            </a:xfrm>
          </p:grpSpPr>
          <p:sp>
            <p:nvSpPr>
              <p:cNvPr id="107524" name="Rectangle 4"/>
              <p:cNvSpPr>
                <a:spLocks noChangeArrowheads="1"/>
              </p:cNvSpPr>
              <p:nvPr/>
            </p:nvSpPr>
            <p:spPr bwMode="auto">
              <a:xfrm>
                <a:off x="592" y="1599"/>
                <a:ext cx="4285" cy="249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1400">
                  <a:latin typeface="Cambria" pitchFamily="18" charset="0"/>
                </a:endParaRPr>
              </a:p>
            </p:txBody>
          </p:sp>
          <p:sp>
            <p:nvSpPr>
              <p:cNvPr id="107525" name="Rectangle 5"/>
              <p:cNvSpPr>
                <a:spLocks noChangeArrowheads="1"/>
              </p:cNvSpPr>
              <p:nvPr/>
            </p:nvSpPr>
            <p:spPr bwMode="auto">
              <a:xfrm>
                <a:off x="1268" y="1740"/>
                <a:ext cx="3515" cy="175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26" name="Rectangle 6"/>
              <p:cNvSpPr>
                <a:spLocks noChangeArrowheads="1"/>
              </p:cNvSpPr>
              <p:nvPr/>
            </p:nvSpPr>
            <p:spPr bwMode="auto">
              <a:xfrm>
                <a:off x="1268" y="1740"/>
                <a:ext cx="3515" cy="1758"/>
              </a:xfrm>
              <a:prstGeom prst="rect">
                <a:avLst/>
              </a:prstGeom>
              <a:noFill/>
              <a:ln w="10">
                <a:solidFill>
                  <a:srgbClr val="80808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27" name="Line 7"/>
              <p:cNvSpPr>
                <a:spLocks noChangeShapeType="1"/>
              </p:cNvSpPr>
              <p:nvPr/>
            </p:nvSpPr>
            <p:spPr bwMode="auto">
              <a:xfrm>
                <a:off x="1268" y="1740"/>
                <a:ext cx="1" cy="1758"/>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28" name="Line 8"/>
              <p:cNvSpPr>
                <a:spLocks noChangeShapeType="1"/>
              </p:cNvSpPr>
              <p:nvPr/>
            </p:nvSpPr>
            <p:spPr bwMode="auto">
              <a:xfrm>
                <a:off x="1226" y="3498"/>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29" name="Line 9"/>
              <p:cNvSpPr>
                <a:spLocks noChangeShapeType="1"/>
              </p:cNvSpPr>
              <p:nvPr/>
            </p:nvSpPr>
            <p:spPr bwMode="auto">
              <a:xfrm>
                <a:off x="1226" y="3280"/>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0" name="Line 10"/>
              <p:cNvSpPr>
                <a:spLocks noChangeShapeType="1"/>
              </p:cNvSpPr>
              <p:nvPr/>
            </p:nvSpPr>
            <p:spPr bwMode="auto">
              <a:xfrm>
                <a:off x="1226" y="3062"/>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1" name="Line 11"/>
              <p:cNvSpPr>
                <a:spLocks noChangeShapeType="1"/>
              </p:cNvSpPr>
              <p:nvPr/>
            </p:nvSpPr>
            <p:spPr bwMode="auto">
              <a:xfrm>
                <a:off x="1226" y="2844"/>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2" name="Line 12"/>
              <p:cNvSpPr>
                <a:spLocks noChangeShapeType="1"/>
              </p:cNvSpPr>
              <p:nvPr/>
            </p:nvSpPr>
            <p:spPr bwMode="auto">
              <a:xfrm>
                <a:off x="1226" y="2626"/>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3" name="Line 13"/>
              <p:cNvSpPr>
                <a:spLocks noChangeShapeType="1"/>
              </p:cNvSpPr>
              <p:nvPr/>
            </p:nvSpPr>
            <p:spPr bwMode="auto">
              <a:xfrm>
                <a:off x="1226" y="2395"/>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4" name="Line 14"/>
              <p:cNvSpPr>
                <a:spLocks noChangeShapeType="1"/>
              </p:cNvSpPr>
              <p:nvPr/>
            </p:nvSpPr>
            <p:spPr bwMode="auto">
              <a:xfrm>
                <a:off x="1226" y="2177"/>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5" name="Line 15"/>
              <p:cNvSpPr>
                <a:spLocks noChangeShapeType="1"/>
              </p:cNvSpPr>
              <p:nvPr/>
            </p:nvSpPr>
            <p:spPr bwMode="auto">
              <a:xfrm>
                <a:off x="1226" y="1958"/>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6" name="Line 16"/>
              <p:cNvSpPr>
                <a:spLocks noChangeShapeType="1"/>
              </p:cNvSpPr>
              <p:nvPr/>
            </p:nvSpPr>
            <p:spPr bwMode="auto">
              <a:xfrm>
                <a:off x="1226" y="1740"/>
                <a:ext cx="4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7" name="Line 17"/>
              <p:cNvSpPr>
                <a:spLocks noChangeShapeType="1"/>
              </p:cNvSpPr>
              <p:nvPr/>
            </p:nvSpPr>
            <p:spPr bwMode="auto">
              <a:xfrm>
                <a:off x="1268" y="3498"/>
                <a:ext cx="3515"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8" name="Line 18"/>
              <p:cNvSpPr>
                <a:spLocks noChangeShapeType="1"/>
              </p:cNvSpPr>
              <p:nvPr/>
            </p:nvSpPr>
            <p:spPr bwMode="auto">
              <a:xfrm flipV="1">
                <a:off x="1268"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39" name="Line 19"/>
              <p:cNvSpPr>
                <a:spLocks noChangeShapeType="1"/>
              </p:cNvSpPr>
              <p:nvPr/>
            </p:nvSpPr>
            <p:spPr bwMode="auto">
              <a:xfrm flipV="1">
                <a:off x="1622"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0" name="Line 20"/>
              <p:cNvSpPr>
                <a:spLocks noChangeShapeType="1"/>
              </p:cNvSpPr>
              <p:nvPr/>
            </p:nvSpPr>
            <p:spPr bwMode="auto">
              <a:xfrm flipV="1">
                <a:off x="1965"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1" name="Line 21"/>
              <p:cNvSpPr>
                <a:spLocks noChangeShapeType="1"/>
              </p:cNvSpPr>
              <p:nvPr/>
            </p:nvSpPr>
            <p:spPr bwMode="auto">
              <a:xfrm flipV="1">
                <a:off x="2318"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2" name="Line 22"/>
              <p:cNvSpPr>
                <a:spLocks noChangeShapeType="1"/>
              </p:cNvSpPr>
              <p:nvPr/>
            </p:nvSpPr>
            <p:spPr bwMode="auto">
              <a:xfrm flipV="1">
                <a:off x="2672"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3" name="Line 23"/>
              <p:cNvSpPr>
                <a:spLocks noChangeShapeType="1"/>
              </p:cNvSpPr>
              <p:nvPr/>
            </p:nvSpPr>
            <p:spPr bwMode="auto">
              <a:xfrm flipV="1">
                <a:off x="3015"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4" name="Line 24"/>
              <p:cNvSpPr>
                <a:spLocks noChangeShapeType="1"/>
              </p:cNvSpPr>
              <p:nvPr/>
            </p:nvSpPr>
            <p:spPr bwMode="auto">
              <a:xfrm flipV="1">
                <a:off x="3369"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5" name="Line 25"/>
              <p:cNvSpPr>
                <a:spLocks noChangeShapeType="1"/>
              </p:cNvSpPr>
              <p:nvPr/>
            </p:nvSpPr>
            <p:spPr bwMode="auto">
              <a:xfrm flipV="1">
                <a:off x="3712"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6" name="Line 26"/>
              <p:cNvSpPr>
                <a:spLocks noChangeShapeType="1"/>
              </p:cNvSpPr>
              <p:nvPr/>
            </p:nvSpPr>
            <p:spPr bwMode="auto">
              <a:xfrm flipV="1">
                <a:off x="4066"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7" name="Line 27"/>
              <p:cNvSpPr>
                <a:spLocks noChangeShapeType="1"/>
              </p:cNvSpPr>
              <p:nvPr/>
            </p:nvSpPr>
            <p:spPr bwMode="auto">
              <a:xfrm flipV="1">
                <a:off x="4419"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8" name="Line 28"/>
              <p:cNvSpPr>
                <a:spLocks noChangeShapeType="1"/>
              </p:cNvSpPr>
              <p:nvPr/>
            </p:nvSpPr>
            <p:spPr bwMode="auto">
              <a:xfrm flipV="1">
                <a:off x="4763" y="3498"/>
                <a:ext cx="1" cy="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49" name="Freeform 29"/>
              <p:cNvSpPr>
                <a:spLocks/>
              </p:cNvSpPr>
              <p:nvPr/>
            </p:nvSpPr>
            <p:spPr bwMode="auto">
              <a:xfrm>
                <a:off x="1278" y="2228"/>
                <a:ext cx="3495" cy="1039"/>
              </a:xfrm>
              <a:custGeom>
                <a:avLst/>
                <a:gdLst/>
                <a:ahLst/>
                <a:cxnLst>
                  <a:cxn ang="0">
                    <a:pos x="5" y="77"/>
                  </a:cxn>
                  <a:cxn ang="0">
                    <a:pos x="12" y="72"/>
                  </a:cxn>
                  <a:cxn ang="0">
                    <a:pos x="18" y="70"/>
                  </a:cxn>
                  <a:cxn ang="0">
                    <a:pos x="25" y="64"/>
                  </a:cxn>
                  <a:cxn ang="0">
                    <a:pos x="32" y="63"/>
                  </a:cxn>
                  <a:cxn ang="0">
                    <a:pos x="39" y="58"/>
                  </a:cxn>
                  <a:cxn ang="0">
                    <a:pos x="45" y="55"/>
                  </a:cxn>
                  <a:cxn ang="0">
                    <a:pos x="52" y="51"/>
                  </a:cxn>
                  <a:cxn ang="0">
                    <a:pos x="59" y="49"/>
                  </a:cxn>
                  <a:cxn ang="0">
                    <a:pos x="65" y="46"/>
                  </a:cxn>
                  <a:cxn ang="0">
                    <a:pos x="72" y="44"/>
                  </a:cxn>
                  <a:cxn ang="0">
                    <a:pos x="79" y="40"/>
                  </a:cxn>
                  <a:cxn ang="0">
                    <a:pos x="86" y="38"/>
                  </a:cxn>
                  <a:cxn ang="0">
                    <a:pos x="92" y="36"/>
                  </a:cxn>
                  <a:cxn ang="0">
                    <a:pos x="99" y="32"/>
                  </a:cxn>
                  <a:cxn ang="0">
                    <a:pos x="106" y="35"/>
                  </a:cxn>
                  <a:cxn ang="0">
                    <a:pos x="113" y="35"/>
                  </a:cxn>
                  <a:cxn ang="0">
                    <a:pos x="119" y="31"/>
                  </a:cxn>
                  <a:cxn ang="0">
                    <a:pos x="126" y="28"/>
                  </a:cxn>
                  <a:cxn ang="0">
                    <a:pos x="133" y="28"/>
                  </a:cxn>
                  <a:cxn ang="0">
                    <a:pos x="139" y="26"/>
                  </a:cxn>
                  <a:cxn ang="0">
                    <a:pos x="146" y="25"/>
                  </a:cxn>
                  <a:cxn ang="0">
                    <a:pos x="153" y="24"/>
                  </a:cxn>
                  <a:cxn ang="0">
                    <a:pos x="160" y="23"/>
                  </a:cxn>
                  <a:cxn ang="0">
                    <a:pos x="166" y="23"/>
                  </a:cxn>
                  <a:cxn ang="0">
                    <a:pos x="173" y="21"/>
                  </a:cxn>
                  <a:cxn ang="0">
                    <a:pos x="180" y="21"/>
                  </a:cxn>
                  <a:cxn ang="0">
                    <a:pos x="186" y="19"/>
                  </a:cxn>
                  <a:cxn ang="0">
                    <a:pos x="193" y="17"/>
                  </a:cxn>
                  <a:cxn ang="0">
                    <a:pos x="200" y="18"/>
                  </a:cxn>
                  <a:cxn ang="0">
                    <a:pos x="207" y="17"/>
                  </a:cxn>
                  <a:cxn ang="0">
                    <a:pos x="213" y="14"/>
                  </a:cxn>
                  <a:cxn ang="0">
                    <a:pos x="220" y="11"/>
                  </a:cxn>
                  <a:cxn ang="0">
                    <a:pos x="227" y="10"/>
                  </a:cxn>
                  <a:cxn ang="0">
                    <a:pos x="234" y="10"/>
                  </a:cxn>
                  <a:cxn ang="0">
                    <a:pos x="240" y="9"/>
                  </a:cxn>
                  <a:cxn ang="0">
                    <a:pos x="247" y="7"/>
                  </a:cxn>
                  <a:cxn ang="0">
                    <a:pos x="254" y="9"/>
                  </a:cxn>
                  <a:cxn ang="0">
                    <a:pos x="260" y="7"/>
                  </a:cxn>
                  <a:cxn ang="0">
                    <a:pos x="267" y="5"/>
                  </a:cxn>
                  <a:cxn ang="0">
                    <a:pos x="274" y="5"/>
                  </a:cxn>
                  <a:cxn ang="0">
                    <a:pos x="281" y="6"/>
                  </a:cxn>
                  <a:cxn ang="0">
                    <a:pos x="287" y="4"/>
                  </a:cxn>
                  <a:cxn ang="0">
                    <a:pos x="294" y="4"/>
                  </a:cxn>
                  <a:cxn ang="0">
                    <a:pos x="301" y="3"/>
                  </a:cxn>
                  <a:cxn ang="0">
                    <a:pos x="308" y="2"/>
                  </a:cxn>
                  <a:cxn ang="0">
                    <a:pos x="314" y="3"/>
                  </a:cxn>
                  <a:cxn ang="0">
                    <a:pos x="321" y="1"/>
                  </a:cxn>
                  <a:cxn ang="0">
                    <a:pos x="328" y="1"/>
                  </a:cxn>
                  <a:cxn ang="0">
                    <a:pos x="334" y="1"/>
                  </a:cxn>
                </a:cxnLst>
                <a:rect l="0" t="0" r="r" b="b"/>
                <a:pathLst>
                  <a:path w="336" h="81">
                    <a:moveTo>
                      <a:pt x="0" y="81"/>
                    </a:moveTo>
                    <a:lnTo>
                      <a:pt x="2" y="79"/>
                    </a:lnTo>
                    <a:lnTo>
                      <a:pt x="3" y="78"/>
                    </a:lnTo>
                    <a:lnTo>
                      <a:pt x="5" y="77"/>
                    </a:lnTo>
                    <a:lnTo>
                      <a:pt x="7" y="76"/>
                    </a:lnTo>
                    <a:lnTo>
                      <a:pt x="8" y="72"/>
                    </a:lnTo>
                    <a:lnTo>
                      <a:pt x="10" y="73"/>
                    </a:lnTo>
                    <a:lnTo>
                      <a:pt x="12" y="72"/>
                    </a:lnTo>
                    <a:lnTo>
                      <a:pt x="13" y="71"/>
                    </a:lnTo>
                    <a:lnTo>
                      <a:pt x="15" y="70"/>
                    </a:lnTo>
                    <a:lnTo>
                      <a:pt x="17" y="70"/>
                    </a:lnTo>
                    <a:lnTo>
                      <a:pt x="18" y="70"/>
                    </a:lnTo>
                    <a:lnTo>
                      <a:pt x="20" y="67"/>
                    </a:lnTo>
                    <a:lnTo>
                      <a:pt x="22" y="67"/>
                    </a:lnTo>
                    <a:lnTo>
                      <a:pt x="23" y="65"/>
                    </a:lnTo>
                    <a:lnTo>
                      <a:pt x="25" y="64"/>
                    </a:lnTo>
                    <a:lnTo>
                      <a:pt x="27" y="62"/>
                    </a:lnTo>
                    <a:lnTo>
                      <a:pt x="28" y="61"/>
                    </a:lnTo>
                    <a:lnTo>
                      <a:pt x="30" y="62"/>
                    </a:lnTo>
                    <a:lnTo>
                      <a:pt x="32" y="63"/>
                    </a:lnTo>
                    <a:lnTo>
                      <a:pt x="33" y="61"/>
                    </a:lnTo>
                    <a:lnTo>
                      <a:pt x="35" y="60"/>
                    </a:lnTo>
                    <a:lnTo>
                      <a:pt x="37" y="61"/>
                    </a:lnTo>
                    <a:lnTo>
                      <a:pt x="39" y="58"/>
                    </a:lnTo>
                    <a:lnTo>
                      <a:pt x="40" y="59"/>
                    </a:lnTo>
                    <a:lnTo>
                      <a:pt x="42" y="57"/>
                    </a:lnTo>
                    <a:lnTo>
                      <a:pt x="44" y="55"/>
                    </a:lnTo>
                    <a:lnTo>
                      <a:pt x="45" y="55"/>
                    </a:lnTo>
                    <a:lnTo>
                      <a:pt x="47" y="55"/>
                    </a:lnTo>
                    <a:lnTo>
                      <a:pt x="49" y="53"/>
                    </a:lnTo>
                    <a:lnTo>
                      <a:pt x="50" y="52"/>
                    </a:lnTo>
                    <a:lnTo>
                      <a:pt x="52" y="51"/>
                    </a:lnTo>
                    <a:lnTo>
                      <a:pt x="54" y="50"/>
                    </a:lnTo>
                    <a:lnTo>
                      <a:pt x="55" y="52"/>
                    </a:lnTo>
                    <a:lnTo>
                      <a:pt x="57" y="50"/>
                    </a:lnTo>
                    <a:lnTo>
                      <a:pt x="59" y="49"/>
                    </a:lnTo>
                    <a:lnTo>
                      <a:pt x="60" y="48"/>
                    </a:lnTo>
                    <a:lnTo>
                      <a:pt x="62" y="46"/>
                    </a:lnTo>
                    <a:lnTo>
                      <a:pt x="64" y="47"/>
                    </a:lnTo>
                    <a:lnTo>
                      <a:pt x="65" y="46"/>
                    </a:lnTo>
                    <a:lnTo>
                      <a:pt x="67" y="45"/>
                    </a:lnTo>
                    <a:lnTo>
                      <a:pt x="69" y="46"/>
                    </a:lnTo>
                    <a:lnTo>
                      <a:pt x="70" y="46"/>
                    </a:lnTo>
                    <a:lnTo>
                      <a:pt x="72" y="44"/>
                    </a:lnTo>
                    <a:lnTo>
                      <a:pt x="74" y="42"/>
                    </a:lnTo>
                    <a:lnTo>
                      <a:pt x="76" y="42"/>
                    </a:lnTo>
                    <a:lnTo>
                      <a:pt x="77" y="41"/>
                    </a:lnTo>
                    <a:lnTo>
                      <a:pt x="79" y="40"/>
                    </a:lnTo>
                    <a:lnTo>
                      <a:pt x="81" y="40"/>
                    </a:lnTo>
                    <a:lnTo>
                      <a:pt x="82" y="39"/>
                    </a:lnTo>
                    <a:lnTo>
                      <a:pt x="84" y="38"/>
                    </a:lnTo>
                    <a:lnTo>
                      <a:pt x="86" y="38"/>
                    </a:lnTo>
                    <a:lnTo>
                      <a:pt x="87" y="37"/>
                    </a:lnTo>
                    <a:lnTo>
                      <a:pt x="89" y="35"/>
                    </a:lnTo>
                    <a:lnTo>
                      <a:pt x="91" y="36"/>
                    </a:lnTo>
                    <a:lnTo>
                      <a:pt x="92" y="36"/>
                    </a:lnTo>
                    <a:lnTo>
                      <a:pt x="94" y="36"/>
                    </a:lnTo>
                    <a:lnTo>
                      <a:pt x="96" y="35"/>
                    </a:lnTo>
                    <a:lnTo>
                      <a:pt x="97" y="34"/>
                    </a:lnTo>
                    <a:lnTo>
                      <a:pt x="99" y="32"/>
                    </a:lnTo>
                    <a:lnTo>
                      <a:pt x="101" y="33"/>
                    </a:lnTo>
                    <a:lnTo>
                      <a:pt x="102" y="33"/>
                    </a:lnTo>
                    <a:lnTo>
                      <a:pt x="104" y="34"/>
                    </a:lnTo>
                    <a:lnTo>
                      <a:pt x="106" y="35"/>
                    </a:lnTo>
                    <a:lnTo>
                      <a:pt x="107" y="34"/>
                    </a:lnTo>
                    <a:lnTo>
                      <a:pt x="109" y="35"/>
                    </a:lnTo>
                    <a:lnTo>
                      <a:pt x="111" y="36"/>
                    </a:lnTo>
                    <a:lnTo>
                      <a:pt x="113" y="35"/>
                    </a:lnTo>
                    <a:lnTo>
                      <a:pt x="114" y="35"/>
                    </a:lnTo>
                    <a:lnTo>
                      <a:pt x="116" y="32"/>
                    </a:lnTo>
                    <a:lnTo>
                      <a:pt x="118" y="31"/>
                    </a:lnTo>
                    <a:lnTo>
                      <a:pt x="119" y="31"/>
                    </a:lnTo>
                    <a:lnTo>
                      <a:pt x="121" y="30"/>
                    </a:lnTo>
                    <a:lnTo>
                      <a:pt x="123" y="31"/>
                    </a:lnTo>
                    <a:lnTo>
                      <a:pt x="124" y="29"/>
                    </a:lnTo>
                    <a:lnTo>
                      <a:pt x="126" y="28"/>
                    </a:lnTo>
                    <a:lnTo>
                      <a:pt x="128" y="30"/>
                    </a:lnTo>
                    <a:lnTo>
                      <a:pt x="129" y="30"/>
                    </a:lnTo>
                    <a:lnTo>
                      <a:pt x="131" y="29"/>
                    </a:lnTo>
                    <a:lnTo>
                      <a:pt x="133" y="28"/>
                    </a:lnTo>
                    <a:lnTo>
                      <a:pt x="134" y="27"/>
                    </a:lnTo>
                    <a:lnTo>
                      <a:pt x="136" y="27"/>
                    </a:lnTo>
                    <a:lnTo>
                      <a:pt x="138" y="26"/>
                    </a:lnTo>
                    <a:lnTo>
                      <a:pt x="139" y="26"/>
                    </a:lnTo>
                    <a:lnTo>
                      <a:pt x="141" y="25"/>
                    </a:lnTo>
                    <a:lnTo>
                      <a:pt x="143" y="25"/>
                    </a:lnTo>
                    <a:lnTo>
                      <a:pt x="144" y="25"/>
                    </a:lnTo>
                    <a:lnTo>
                      <a:pt x="146" y="25"/>
                    </a:lnTo>
                    <a:lnTo>
                      <a:pt x="148" y="25"/>
                    </a:lnTo>
                    <a:lnTo>
                      <a:pt x="150" y="24"/>
                    </a:lnTo>
                    <a:lnTo>
                      <a:pt x="151" y="25"/>
                    </a:lnTo>
                    <a:lnTo>
                      <a:pt x="153" y="24"/>
                    </a:lnTo>
                    <a:lnTo>
                      <a:pt x="155" y="23"/>
                    </a:lnTo>
                    <a:lnTo>
                      <a:pt x="156" y="23"/>
                    </a:lnTo>
                    <a:lnTo>
                      <a:pt x="158" y="23"/>
                    </a:lnTo>
                    <a:lnTo>
                      <a:pt x="160" y="23"/>
                    </a:lnTo>
                    <a:lnTo>
                      <a:pt x="161" y="22"/>
                    </a:lnTo>
                    <a:lnTo>
                      <a:pt x="163" y="22"/>
                    </a:lnTo>
                    <a:lnTo>
                      <a:pt x="165" y="23"/>
                    </a:lnTo>
                    <a:lnTo>
                      <a:pt x="166" y="23"/>
                    </a:lnTo>
                    <a:lnTo>
                      <a:pt x="168" y="23"/>
                    </a:lnTo>
                    <a:lnTo>
                      <a:pt x="170" y="21"/>
                    </a:lnTo>
                    <a:lnTo>
                      <a:pt x="171" y="22"/>
                    </a:lnTo>
                    <a:lnTo>
                      <a:pt x="173" y="21"/>
                    </a:lnTo>
                    <a:lnTo>
                      <a:pt x="175" y="21"/>
                    </a:lnTo>
                    <a:lnTo>
                      <a:pt x="176" y="20"/>
                    </a:lnTo>
                    <a:lnTo>
                      <a:pt x="178" y="21"/>
                    </a:lnTo>
                    <a:lnTo>
                      <a:pt x="180" y="21"/>
                    </a:lnTo>
                    <a:lnTo>
                      <a:pt x="181" y="20"/>
                    </a:lnTo>
                    <a:lnTo>
                      <a:pt x="183" y="20"/>
                    </a:lnTo>
                    <a:lnTo>
                      <a:pt x="185" y="20"/>
                    </a:lnTo>
                    <a:lnTo>
                      <a:pt x="186" y="19"/>
                    </a:lnTo>
                    <a:lnTo>
                      <a:pt x="188" y="19"/>
                    </a:lnTo>
                    <a:lnTo>
                      <a:pt x="190" y="18"/>
                    </a:lnTo>
                    <a:lnTo>
                      <a:pt x="192" y="17"/>
                    </a:lnTo>
                    <a:lnTo>
                      <a:pt x="193" y="17"/>
                    </a:lnTo>
                    <a:lnTo>
                      <a:pt x="195" y="18"/>
                    </a:lnTo>
                    <a:lnTo>
                      <a:pt x="197" y="19"/>
                    </a:lnTo>
                    <a:lnTo>
                      <a:pt x="198" y="19"/>
                    </a:lnTo>
                    <a:lnTo>
                      <a:pt x="200" y="18"/>
                    </a:lnTo>
                    <a:lnTo>
                      <a:pt x="202" y="17"/>
                    </a:lnTo>
                    <a:lnTo>
                      <a:pt x="203" y="17"/>
                    </a:lnTo>
                    <a:lnTo>
                      <a:pt x="205" y="17"/>
                    </a:lnTo>
                    <a:lnTo>
                      <a:pt x="207" y="17"/>
                    </a:lnTo>
                    <a:lnTo>
                      <a:pt x="208" y="16"/>
                    </a:lnTo>
                    <a:lnTo>
                      <a:pt x="210" y="15"/>
                    </a:lnTo>
                    <a:lnTo>
                      <a:pt x="212" y="14"/>
                    </a:lnTo>
                    <a:lnTo>
                      <a:pt x="213" y="14"/>
                    </a:lnTo>
                    <a:lnTo>
                      <a:pt x="215" y="13"/>
                    </a:lnTo>
                    <a:lnTo>
                      <a:pt x="217" y="12"/>
                    </a:lnTo>
                    <a:lnTo>
                      <a:pt x="218" y="12"/>
                    </a:lnTo>
                    <a:lnTo>
                      <a:pt x="220" y="11"/>
                    </a:lnTo>
                    <a:lnTo>
                      <a:pt x="222" y="11"/>
                    </a:lnTo>
                    <a:lnTo>
                      <a:pt x="223" y="11"/>
                    </a:lnTo>
                    <a:lnTo>
                      <a:pt x="225" y="10"/>
                    </a:lnTo>
                    <a:lnTo>
                      <a:pt x="227" y="10"/>
                    </a:lnTo>
                    <a:lnTo>
                      <a:pt x="229" y="10"/>
                    </a:lnTo>
                    <a:lnTo>
                      <a:pt x="230" y="10"/>
                    </a:lnTo>
                    <a:lnTo>
                      <a:pt x="232" y="10"/>
                    </a:lnTo>
                    <a:lnTo>
                      <a:pt x="234" y="10"/>
                    </a:lnTo>
                    <a:lnTo>
                      <a:pt x="235" y="10"/>
                    </a:lnTo>
                    <a:lnTo>
                      <a:pt x="237" y="10"/>
                    </a:lnTo>
                    <a:lnTo>
                      <a:pt x="239" y="10"/>
                    </a:lnTo>
                    <a:lnTo>
                      <a:pt x="240" y="9"/>
                    </a:lnTo>
                    <a:lnTo>
                      <a:pt x="242" y="9"/>
                    </a:lnTo>
                    <a:lnTo>
                      <a:pt x="244" y="8"/>
                    </a:lnTo>
                    <a:lnTo>
                      <a:pt x="245" y="8"/>
                    </a:lnTo>
                    <a:lnTo>
                      <a:pt x="247" y="7"/>
                    </a:lnTo>
                    <a:lnTo>
                      <a:pt x="249" y="7"/>
                    </a:lnTo>
                    <a:lnTo>
                      <a:pt x="250" y="7"/>
                    </a:lnTo>
                    <a:lnTo>
                      <a:pt x="252" y="8"/>
                    </a:lnTo>
                    <a:lnTo>
                      <a:pt x="254" y="9"/>
                    </a:lnTo>
                    <a:lnTo>
                      <a:pt x="255" y="7"/>
                    </a:lnTo>
                    <a:lnTo>
                      <a:pt x="257" y="8"/>
                    </a:lnTo>
                    <a:lnTo>
                      <a:pt x="259" y="8"/>
                    </a:lnTo>
                    <a:lnTo>
                      <a:pt x="260" y="7"/>
                    </a:lnTo>
                    <a:lnTo>
                      <a:pt x="262" y="7"/>
                    </a:lnTo>
                    <a:lnTo>
                      <a:pt x="264" y="7"/>
                    </a:lnTo>
                    <a:lnTo>
                      <a:pt x="266" y="5"/>
                    </a:lnTo>
                    <a:lnTo>
                      <a:pt x="267" y="5"/>
                    </a:lnTo>
                    <a:lnTo>
                      <a:pt x="269" y="6"/>
                    </a:lnTo>
                    <a:lnTo>
                      <a:pt x="271" y="5"/>
                    </a:lnTo>
                    <a:lnTo>
                      <a:pt x="272" y="5"/>
                    </a:lnTo>
                    <a:lnTo>
                      <a:pt x="274" y="5"/>
                    </a:lnTo>
                    <a:lnTo>
                      <a:pt x="276" y="4"/>
                    </a:lnTo>
                    <a:lnTo>
                      <a:pt x="277" y="4"/>
                    </a:lnTo>
                    <a:lnTo>
                      <a:pt x="279" y="6"/>
                    </a:lnTo>
                    <a:lnTo>
                      <a:pt x="281" y="6"/>
                    </a:lnTo>
                    <a:lnTo>
                      <a:pt x="282" y="5"/>
                    </a:lnTo>
                    <a:lnTo>
                      <a:pt x="284" y="5"/>
                    </a:lnTo>
                    <a:lnTo>
                      <a:pt x="286" y="4"/>
                    </a:lnTo>
                    <a:lnTo>
                      <a:pt x="287" y="4"/>
                    </a:lnTo>
                    <a:lnTo>
                      <a:pt x="289" y="4"/>
                    </a:lnTo>
                    <a:lnTo>
                      <a:pt x="291" y="5"/>
                    </a:lnTo>
                    <a:lnTo>
                      <a:pt x="292" y="4"/>
                    </a:lnTo>
                    <a:lnTo>
                      <a:pt x="294" y="4"/>
                    </a:lnTo>
                    <a:lnTo>
                      <a:pt x="296" y="4"/>
                    </a:lnTo>
                    <a:lnTo>
                      <a:pt x="297" y="4"/>
                    </a:lnTo>
                    <a:lnTo>
                      <a:pt x="299" y="3"/>
                    </a:lnTo>
                    <a:lnTo>
                      <a:pt x="301" y="3"/>
                    </a:lnTo>
                    <a:lnTo>
                      <a:pt x="303" y="2"/>
                    </a:lnTo>
                    <a:lnTo>
                      <a:pt x="304" y="2"/>
                    </a:lnTo>
                    <a:lnTo>
                      <a:pt x="306" y="2"/>
                    </a:lnTo>
                    <a:lnTo>
                      <a:pt x="308" y="2"/>
                    </a:lnTo>
                    <a:lnTo>
                      <a:pt x="309" y="2"/>
                    </a:lnTo>
                    <a:lnTo>
                      <a:pt x="311" y="2"/>
                    </a:lnTo>
                    <a:lnTo>
                      <a:pt x="313" y="3"/>
                    </a:lnTo>
                    <a:lnTo>
                      <a:pt x="314" y="3"/>
                    </a:lnTo>
                    <a:lnTo>
                      <a:pt x="316" y="2"/>
                    </a:lnTo>
                    <a:lnTo>
                      <a:pt x="318" y="2"/>
                    </a:lnTo>
                    <a:lnTo>
                      <a:pt x="319" y="2"/>
                    </a:lnTo>
                    <a:lnTo>
                      <a:pt x="321" y="1"/>
                    </a:lnTo>
                    <a:lnTo>
                      <a:pt x="323" y="1"/>
                    </a:lnTo>
                    <a:lnTo>
                      <a:pt x="324" y="1"/>
                    </a:lnTo>
                    <a:lnTo>
                      <a:pt x="326" y="1"/>
                    </a:lnTo>
                    <a:lnTo>
                      <a:pt x="328" y="1"/>
                    </a:lnTo>
                    <a:lnTo>
                      <a:pt x="329" y="1"/>
                    </a:lnTo>
                    <a:lnTo>
                      <a:pt x="331" y="1"/>
                    </a:lnTo>
                    <a:lnTo>
                      <a:pt x="333" y="1"/>
                    </a:lnTo>
                    <a:lnTo>
                      <a:pt x="334" y="1"/>
                    </a:lnTo>
                    <a:lnTo>
                      <a:pt x="336" y="0"/>
                    </a:lnTo>
                  </a:path>
                </a:pathLst>
              </a:custGeom>
              <a:noFill/>
              <a:ln w="10">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0" name="Freeform 30"/>
              <p:cNvSpPr>
                <a:spLocks/>
              </p:cNvSpPr>
              <p:nvPr/>
            </p:nvSpPr>
            <p:spPr bwMode="auto">
              <a:xfrm>
                <a:off x="1268" y="3242"/>
                <a:ext cx="21" cy="25"/>
              </a:xfrm>
              <a:custGeom>
                <a:avLst/>
                <a:gdLst/>
                <a:ahLst/>
                <a:cxnLst>
                  <a:cxn ang="0">
                    <a:pos x="0" y="25"/>
                  </a:cxn>
                  <a:cxn ang="0">
                    <a:pos x="10" y="0"/>
                  </a:cxn>
                  <a:cxn ang="0">
                    <a:pos x="21" y="0"/>
                  </a:cxn>
                  <a:cxn ang="0">
                    <a:pos x="10" y="25"/>
                  </a:cxn>
                  <a:cxn ang="0">
                    <a:pos x="0" y="25"/>
                  </a:cxn>
                </a:cxnLst>
                <a:rect l="0" t="0" r="r" b="b"/>
                <a:pathLst>
                  <a:path w="21" h="25">
                    <a:moveTo>
                      <a:pt x="0" y="25"/>
                    </a:moveTo>
                    <a:lnTo>
                      <a:pt x="10" y="0"/>
                    </a:lnTo>
                    <a:lnTo>
                      <a:pt x="21" y="0"/>
                    </a:lnTo>
                    <a:lnTo>
                      <a:pt x="10" y="25"/>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1" name="Freeform 31"/>
              <p:cNvSpPr>
                <a:spLocks/>
              </p:cNvSpPr>
              <p:nvPr/>
            </p:nvSpPr>
            <p:spPr bwMode="auto">
              <a:xfrm>
                <a:off x="1289" y="3165"/>
                <a:ext cx="21" cy="25"/>
              </a:xfrm>
              <a:custGeom>
                <a:avLst/>
                <a:gdLst/>
                <a:ahLst/>
                <a:cxnLst>
                  <a:cxn ang="0">
                    <a:pos x="0" y="25"/>
                  </a:cxn>
                  <a:cxn ang="0">
                    <a:pos x="10" y="0"/>
                  </a:cxn>
                  <a:cxn ang="0">
                    <a:pos x="21" y="0"/>
                  </a:cxn>
                  <a:cxn ang="0">
                    <a:pos x="10" y="25"/>
                  </a:cxn>
                  <a:cxn ang="0">
                    <a:pos x="0" y="25"/>
                  </a:cxn>
                </a:cxnLst>
                <a:rect l="0" t="0" r="r" b="b"/>
                <a:pathLst>
                  <a:path w="21" h="25">
                    <a:moveTo>
                      <a:pt x="0" y="25"/>
                    </a:moveTo>
                    <a:lnTo>
                      <a:pt x="10" y="0"/>
                    </a:lnTo>
                    <a:lnTo>
                      <a:pt x="21" y="0"/>
                    </a:lnTo>
                    <a:lnTo>
                      <a:pt x="10" y="25"/>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2" name="Freeform 32"/>
              <p:cNvSpPr>
                <a:spLocks/>
              </p:cNvSpPr>
              <p:nvPr/>
            </p:nvSpPr>
            <p:spPr bwMode="auto">
              <a:xfrm>
                <a:off x="1330" y="3088"/>
                <a:ext cx="21" cy="25"/>
              </a:xfrm>
              <a:custGeom>
                <a:avLst/>
                <a:gdLst/>
                <a:ahLst/>
                <a:cxnLst>
                  <a:cxn ang="0">
                    <a:pos x="0" y="13"/>
                  </a:cxn>
                  <a:cxn ang="0">
                    <a:pos x="21" y="0"/>
                  </a:cxn>
                  <a:cxn ang="0">
                    <a:pos x="21" y="13"/>
                  </a:cxn>
                  <a:cxn ang="0">
                    <a:pos x="0" y="25"/>
                  </a:cxn>
                  <a:cxn ang="0">
                    <a:pos x="0" y="13"/>
                  </a:cxn>
                </a:cxnLst>
                <a:rect l="0" t="0" r="r" b="b"/>
                <a:pathLst>
                  <a:path w="21" h="25">
                    <a:moveTo>
                      <a:pt x="0" y="13"/>
                    </a:moveTo>
                    <a:lnTo>
                      <a:pt x="21" y="0"/>
                    </a:lnTo>
                    <a:lnTo>
                      <a:pt x="21" y="13"/>
                    </a:lnTo>
                    <a:lnTo>
                      <a:pt x="0" y="25"/>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3" name="Freeform 33"/>
              <p:cNvSpPr>
                <a:spLocks/>
              </p:cNvSpPr>
              <p:nvPr/>
            </p:nvSpPr>
            <p:spPr bwMode="auto">
              <a:xfrm>
                <a:off x="1362" y="3024"/>
                <a:ext cx="20" cy="25"/>
              </a:xfrm>
              <a:custGeom>
                <a:avLst/>
                <a:gdLst/>
                <a:ahLst/>
                <a:cxnLst>
                  <a:cxn ang="0">
                    <a:pos x="0" y="12"/>
                  </a:cxn>
                  <a:cxn ang="0">
                    <a:pos x="10" y="0"/>
                  </a:cxn>
                  <a:cxn ang="0">
                    <a:pos x="20" y="12"/>
                  </a:cxn>
                  <a:cxn ang="0">
                    <a:pos x="10" y="25"/>
                  </a:cxn>
                  <a:cxn ang="0">
                    <a:pos x="0" y="12"/>
                  </a:cxn>
                </a:cxnLst>
                <a:rect l="0" t="0" r="r" b="b"/>
                <a:pathLst>
                  <a:path w="20" h="25">
                    <a:moveTo>
                      <a:pt x="0" y="12"/>
                    </a:moveTo>
                    <a:lnTo>
                      <a:pt x="10" y="0"/>
                    </a:lnTo>
                    <a:lnTo>
                      <a:pt x="20" y="12"/>
                    </a:lnTo>
                    <a:lnTo>
                      <a:pt x="10" y="25"/>
                    </a:lnTo>
                    <a:lnTo>
                      <a:pt x="0" y="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4" name="Freeform 34"/>
              <p:cNvSpPr>
                <a:spLocks/>
              </p:cNvSpPr>
              <p:nvPr/>
            </p:nvSpPr>
            <p:spPr bwMode="auto">
              <a:xfrm>
                <a:off x="1372" y="3011"/>
                <a:ext cx="21" cy="25"/>
              </a:xfrm>
              <a:custGeom>
                <a:avLst/>
                <a:gdLst/>
                <a:ahLst/>
                <a:cxnLst>
                  <a:cxn ang="0">
                    <a:pos x="0" y="13"/>
                  </a:cxn>
                  <a:cxn ang="0">
                    <a:pos x="10" y="0"/>
                  </a:cxn>
                  <a:cxn ang="0">
                    <a:pos x="21" y="13"/>
                  </a:cxn>
                  <a:cxn ang="0">
                    <a:pos x="10" y="25"/>
                  </a:cxn>
                  <a:cxn ang="0">
                    <a:pos x="0" y="13"/>
                  </a:cxn>
                </a:cxnLst>
                <a:rect l="0" t="0" r="r" b="b"/>
                <a:pathLst>
                  <a:path w="21" h="25">
                    <a:moveTo>
                      <a:pt x="0" y="13"/>
                    </a:moveTo>
                    <a:lnTo>
                      <a:pt x="10" y="0"/>
                    </a:lnTo>
                    <a:lnTo>
                      <a:pt x="21" y="13"/>
                    </a:lnTo>
                    <a:lnTo>
                      <a:pt x="10" y="25"/>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5" name="Rectangle 35"/>
              <p:cNvSpPr>
                <a:spLocks noChangeArrowheads="1"/>
              </p:cNvSpPr>
              <p:nvPr/>
            </p:nvSpPr>
            <p:spPr bwMode="auto">
              <a:xfrm>
                <a:off x="1424" y="2972"/>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6" name="Freeform 36"/>
              <p:cNvSpPr>
                <a:spLocks/>
              </p:cNvSpPr>
              <p:nvPr/>
            </p:nvSpPr>
            <p:spPr bwMode="auto">
              <a:xfrm>
                <a:off x="1424" y="2959"/>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7" name="Freeform 37"/>
              <p:cNvSpPr>
                <a:spLocks/>
              </p:cNvSpPr>
              <p:nvPr/>
            </p:nvSpPr>
            <p:spPr bwMode="auto">
              <a:xfrm>
                <a:off x="1455" y="2895"/>
                <a:ext cx="21" cy="26"/>
              </a:xfrm>
              <a:custGeom>
                <a:avLst/>
                <a:gdLst/>
                <a:ahLst/>
                <a:cxnLst>
                  <a:cxn ang="0">
                    <a:pos x="0" y="26"/>
                  </a:cxn>
                  <a:cxn ang="0">
                    <a:pos x="11" y="0"/>
                  </a:cxn>
                  <a:cxn ang="0">
                    <a:pos x="21" y="0"/>
                  </a:cxn>
                  <a:cxn ang="0">
                    <a:pos x="11" y="26"/>
                  </a:cxn>
                  <a:cxn ang="0">
                    <a:pos x="0" y="26"/>
                  </a:cxn>
                </a:cxnLst>
                <a:rect l="0" t="0" r="r" b="b"/>
                <a:pathLst>
                  <a:path w="21" h="26">
                    <a:moveTo>
                      <a:pt x="0" y="26"/>
                    </a:moveTo>
                    <a:lnTo>
                      <a:pt x="11" y="0"/>
                    </a:lnTo>
                    <a:lnTo>
                      <a:pt x="21" y="0"/>
                    </a:lnTo>
                    <a:lnTo>
                      <a:pt x="11" y="26"/>
                    </a:lnTo>
                    <a:lnTo>
                      <a:pt x="0"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8" name="Freeform 38"/>
              <p:cNvSpPr>
                <a:spLocks/>
              </p:cNvSpPr>
              <p:nvPr/>
            </p:nvSpPr>
            <p:spPr bwMode="auto">
              <a:xfrm>
                <a:off x="1497" y="2818"/>
                <a:ext cx="21" cy="26"/>
              </a:xfrm>
              <a:custGeom>
                <a:avLst/>
                <a:gdLst/>
                <a:ahLst/>
                <a:cxnLst>
                  <a:cxn ang="0">
                    <a:pos x="0" y="26"/>
                  </a:cxn>
                  <a:cxn ang="0">
                    <a:pos x="10" y="0"/>
                  </a:cxn>
                  <a:cxn ang="0">
                    <a:pos x="21" y="0"/>
                  </a:cxn>
                  <a:cxn ang="0">
                    <a:pos x="10" y="26"/>
                  </a:cxn>
                  <a:cxn ang="0">
                    <a:pos x="0" y="26"/>
                  </a:cxn>
                </a:cxnLst>
                <a:rect l="0" t="0" r="r" b="b"/>
                <a:pathLst>
                  <a:path w="21" h="26">
                    <a:moveTo>
                      <a:pt x="0" y="26"/>
                    </a:moveTo>
                    <a:lnTo>
                      <a:pt x="10" y="0"/>
                    </a:lnTo>
                    <a:lnTo>
                      <a:pt x="21" y="0"/>
                    </a:lnTo>
                    <a:lnTo>
                      <a:pt x="10" y="26"/>
                    </a:lnTo>
                    <a:lnTo>
                      <a:pt x="0"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59" name="Freeform 39"/>
              <p:cNvSpPr>
                <a:spLocks/>
              </p:cNvSpPr>
              <p:nvPr/>
            </p:nvSpPr>
            <p:spPr bwMode="auto">
              <a:xfrm>
                <a:off x="1538" y="2754"/>
                <a:ext cx="21" cy="26"/>
              </a:xfrm>
              <a:custGeom>
                <a:avLst/>
                <a:gdLst/>
                <a:ahLst/>
                <a:cxnLst>
                  <a:cxn ang="0">
                    <a:pos x="0" y="26"/>
                  </a:cxn>
                  <a:cxn ang="0">
                    <a:pos x="11" y="0"/>
                  </a:cxn>
                  <a:cxn ang="0">
                    <a:pos x="21" y="0"/>
                  </a:cxn>
                  <a:cxn ang="0">
                    <a:pos x="11" y="26"/>
                  </a:cxn>
                  <a:cxn ang="0">
                    <a:pos x="0" y="26"/>
                  </a:cxn>
                </a:cxnLst>
                <a:rect l="0" t="0" r="r" b="b"/>
                <a:pathLst>
                  <a:path w="21" h="26">
                    <a:moveTo>
                      <a:pt x="0" y="26"/>
                    </a:moveTo>
                    <a:lnTo>
                      <a:pt x="11" y="0"/>
                    </a:lnTo>
                    <a:lnTo>
                      <a:pt x="21" y="0"/>
                    </a:lnTo>
                    <a:lnTo>
                      <a:pt x="11" y="26"/>
                    </a:lnTo>
                    <a:lnTo>
                      <a:pt x="0"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0" name="Rectangle 40"/>
              <p:cNvSpPr>
                <a:spLocks noChangeArrowheads="1"/>
              </p:cNvSpPr>
              <p:nvPr/>
            </p:nvSpPr>
            <p:spPr bwMode="auto">
              <a:xfrm>
                <a:off x="1590" y="2703"/>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1" name="Rectangle 41"/>
              <p:cNvSpPr>
                <a:spLocks noChangeArrowheads="1"/>
              </p:cNvSpPr>
              <p:nvPr/>
            </p:nvSpPr>
            <p:spPr bwMode="auto">
              <a:xfrm>
                <a:off x="1653" y="2716"/>
                <a:ext cx="1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2" name="Freeform 42"/>
              <p:cNvSpPr>
                <a:spLocks/>
              </p:cNvSpPr>
              <p:nvPr/>
            </p:nvSpPr>
            <p:spPr bwMode="auto">
              <a:xfrm>
                <a:off x="1653" y="2703"/>
                <a:ext cx="21" cy="25"/>
              </a:xfrm>
              <a:custGeom>
                <a:avLst/>
                <a:gdLst/>
                <a:ahLst/>
                <a:cxnLst>
                  <a:cxn ang="0">
                    <a:pos x="0" y="13"/>
                  </a:cxn>
                  <a:cxn ang="0">
                    <a:pos x="10" y="0"/>
                  </a:cxn>
                  <a:cxn ang="0">
                    <a:pos x="21" y="13"/>
                  </a:cxn>
                  <a:cxn ang="0">
                    <a:pos x="10" y="25"/>
                  </a:cxn>
                  <a:cxn ang="0">
                    <a:pos x="0" y="13"/>
                  </a:cxn>
                </a:cxnLst>
                <a:rect l="0" t="0" r="r" b="b"/>
                <a:pathLst>
                  <a:path w="21" h="25">
                    <a:moveTo>
                      <a:pt x="0" y="13"/>
                    </a:moveTo>
                    <a:lnTo>
                      <a:pt x="10" y="0"/>
                    </a:lnTo>
                    <a:lnTo>
                      <a:pt x="21" y="13"/>
                    </a:lnTo>
                    <a:lnTo>
                      <a:pt x="10" y="25"/>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3" name="Rectangle 43"/>
              <p:cNvSpPr>
                <a:spLocks noChangeArrowheads="1"/>
              </p:cNvSpPr>
              <p:nvPr/>
            </p:nvSpPr>
            <p:spPr bwMode="auto">
              <a:xfrm>
                <a:off x="1715" y="2677"/>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4" name="Rectangle 44"/>
              <p:cNvSpPr>
                <a:spLocks noChangeArrowheads="1"/>
              </p:cNvSpPr>
              <p:nvPr/>
            </p:nvSpPr>
            <p:spPr bwMode="auto">
              <a:xfrm>
                <a:off x="1778" y="2639"/>
                <a:ext cx="1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5" name="Rectangle 45"/>
              <p:cNvSpPr>
                <a:spLocks noChangeArrowheads="1"/>
              </p:cNvSpPr>
              <p:nvPr/>
            </p:nvSpPr>
            <p:spPr bwMode="auto">
              <a:xfrm>
                <a:off x="1788" y="2639"/>
                <a:ext cx="1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6" name="Freeform 46"/>
              <p:cNvSpPr>
                <a:spLocks/>
              </p:cNvSpPr>
              <p:nvPr/>
            </p:nvSpPr>
            <p:spPr bwMode="auto">
              <a:xfrm>
                <a:off x="1830" y="2600"/>
                <a:ext cx="20" cy="26"/>
              </a:xfrm>
              <a:custGeom>
                <a:avLst/>
                <a:gdLst/>
                <a:ahLst/>
                <a:cxnLst>
                  <a:cxn ang="0">
                    <a:pos x="0" y="26"/>
                  </a:cxn>
                  <a:cxn ang="0">
                    <a:pos x="10" y="0"/>
                  </a:cxn>
                  <a:cxn ang="0">
                    <a:pos x="20" y="0"/>
                  </a:cxn>
                  <a:cxn ang="0">
                    <a:pos x="10" y="26"/>
                  </a:cxn>
                  <a:cxn ang="0">
                    <a:pos x="0" y="26"/>
                  </a:cxn>
                </a:cxnLst>
                <a:rect l="0" t="0" r="r" b="b"/>
                <a:pathLst>
                  <a:path w="20" h="26">
                    <a:moveTo>
                      <a:pt x="0" y="26"/>
                    </a:moveTo>
                    <a:lnTo>
                      <a:pt x="10" y="0"/>
                    </a:lnTo>
                    <a:lnTo>
                      <a:pt x="20" y="0"/>
                    </a:lnTo>
                    <a:lnTo>
                      <a:pt x="10" y="26"/>
                    </a:lnTo>
                    <a:lnTo>
                      <a:pt x="0"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7" name="Rectangle 47"/>
              <p:cNvSpPr>
                <a:spLocks noChangeArrowheads="1"/>
              </p:cNvSpPr>
              <p:nvPr/>
            </p:nvSpPr>
            <p:spPr bwMode="auto">
              <a:xfrm>
                <a:off x="1892" y="2562"/>
                <a:ext cx="1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8" name="Rectangle 48"/>
              <p:cNvSpPr>
                <a:spLocks noChangeArrowheads="1"/>
              </p:cNvSpPr>
              <p:nvPr/>
            </p:nvSpPr>
            <p:spPr bwMode="auto">
              <a:xfrm>
                <a:off x="1902" y="2562"/>
                <a:ext cx="11"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69" name="Freeform 49"/>
              <p:cNvSpPr>
                <a:spLocks/>
              </p:cNvSpPr>
              <p:nvPr/>
            </p:nvSpPr>
            <p:spPr bwMode="auto">
              <a:xfrm>
                <a:off x="1944" y="2523"/>
                <a:ext cx="31" cy="39"/>
              </a:xfrm>
              <a:custGeom>
                <a:avLst/>
                <a:gdLst/>
                <a:ahLst/>
                <a:cxnLst>
                  <a:cxn ang="0">
                    <a:pos x="0" y="26"/>
                  </a:cxn>
                  <a:cxn ang="0">
                    <a:pos x="21" y="0"/>
                  </a:cxn>
                  <a:cxn ang="0">
                    <a:pos x="31" y="13"/>
                  </a:cxn>
                  <a:cxn ang="0">
                    <a:pos x="10" y="39"/>
                  </a:cxn>
                  <a:cxn ang="0">
                    <a:pos x="0" y="26"/>
                  </a:cxn>
                </a:cxnLst>
                <a:rect l="0" t="0" r="r" b="b"/>
                <a:pathLst>
                  <a:path w="31" h="39">
                    <a:moveTo>
                      <a:pt x="0" y="26"/>
                    </a:moveTo>
                    <a:lnTo>
                      <a:pt x="21" y="0"/>
                    </a:lnTo>
                    <a:lnTo>
                      <a:pt x="31" y="13"/>
                    </a:lnTo>
                    <a:lnTo>
                      <a:pt x="10" y="39"/>
                    </a:lnTo>
                    <a:lnTo>
                      <a:pt x="0"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0" name="Rectangle 50"/>
              <p:cNvSpPr>
                <a:spLocks noChangeArrowheads="1"/>
              </p:cNvSpPr>
              <p:nvPr/>
            </p:nvSpPr>
            <p:spPr bwMode="auto">
              <a:xfrm>
                <a:off x="2017" y="2523"/>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1" name="Freeform 51"/>
              <p:cNvSpPr>
                <a:spLocks/>
              </p:cNvSpPr>
              <p:nvPr/>
            </p:nvSpPr>
            <p:spPr bwMode="auto">
              <a:xfrm>
                <a:off x="2017" y="2510"/>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2" name="Freeform 52"/>
              <p:cNvSpPr>
                <a:spLocks/>
              </p:cNvSpPr>
              <p:nvPr/>
            </p:nvSpPr>
            <p:spPr bwMode="auto">
              <a:xfrm>
                <a:off x="2079" y="2472"/>
                <a:ext cx="21" cy="25"/>
              </a:xfrm>
              <a:custGeom>
                <a:avLst/>
                <a:gdLst/>
                <a:ahLst/>
                <a:cxnLst>
                  <a:cxn ang="0">
                    <a:pos x="0" y="13"/>
                  </a:cxn>
                  <a:cxn ang="0">
                    <a:pos x="21" y="0"/>
                  </a:cxn>
                  <a:cxn ang="0">
                    <a:pos x="21" y="13"/>
                  </a:cxn>
                  <a:cxn ang="0">
                    <a:pos x="0" y="25"/>
                  </a:cxn>
                  <a:cxn ang="0">
                    <a:pos x="0" y="13"/>
                  </a:cxn>
                </a:cxnLst>
                <a:rect l="0" t="0" r="r" b="b"/>
                <a:pathLst>
                  <a:path w="21" h="25">
                    <a:moveTo>
                      <a:pt x="0" y="13"/>
                    </a:moveTo>
                    <a:lnTo>
                      <a:pt x="21" y="0"/>
                    </a:lnTo>
                    <a:lnTo>
                      <a:pt x="21" y="13"/>
                    </a:lnTo>
                    <a:lnTo>
                      <a:pt x="0" y="25"/>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3" name="Rectangle 53"/>
              <p:cNvSpPr>
                <a:spLocks noChangeArrowheads="1"/>
              </p:cNvSpPr>
              <p:nvPr/>
            </p:nvSpPr>
            <p:spPr bwMode="auto">
              <a:xfrm>
                <a:off x="2142" y="2459"/>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4" name="Rectangle 54"/>
              <p:cNvSpPr>
                <a:spLocks noChangeArrowheads="1"/>
              </p:cNvSpPr>
              <p:nvPr/>
            </p:nvSpPr>
            <p:spPr bwMode="auto">
              <a:xfrm>
                <a:off x="2152" y="2459"/>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5" name="Rectangle 55"/>
              <p:cNvSpPr>
                <a:spLocks noChangeArrowheads="1"/>
              </p:cNvSpPr>
              <p:nvPr/>
            </p:nvSpPr>
            <p:spPr bwMode="auto">
              <a:xfrm>
                <a:off x="2194" y="2420"/>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6" name="Freeform 56"/>
              <p:cNvSpPr>
                <a:spLocks/>
              </p:cNvSpPr>
              <p:nvPr/>
            </p:nvSpPr>
            <p:spPr bwMode="auto">
              <a:xfrm>
                <a:off x="2204" y="2420"/>
                <a:ext cx="21" cy="26"/>
              </a:xfrm>
              <a:custGeom>
                <a:avLst/>
                <a:gdLst/>
                <a:ahLst/>
                <a:cxnLst>
                  <a:cxn ang="0">
                    <a:pos x="10" y="0"/>
                  </a:cxn>
                  <a:cxn ang="0">
                    <a:pos x="21" y="13"/>
                  </a:cxn>
                  <a:cxn ang="0">
                    <a:pos x="10" y="26"/>
                  </a:cxn>
                  <a:cxn ang="0">
                    <a:pos x="0" y="13"/>
                  </a:cxn>
                  <a:cxn ang="0">
                    <a:pos x="10" y="0"/>
                  </a:cxn>
                </a:cxnLst>
                <a:rect l="0" t="0" r="r" b="b"/>
                <a:pathLst>
                  <a:path w="21" h="26">
                    <a:moveTo>
                      <a:pt x="10" y="0"/>
                    </a:moveTo>
                    <a:lnTo>
                      <a:pt x="21" y="13"/>
                    </a:lnTo>
                    <a:lnTo>
                      <a:pt x="10" y="26"/>
                    </a:lnTo>
                    <a:lnTo>
                      <a:pt x="0" y="13"/>
                    </a:lnTo>
                    <a:lnTo>
                      <a:pt x="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7" name="Freeform 57"/>
              <p:cNvSpPr>
                <a:spLocks/>
              </p:cNvSpPr>
              <p:nvPr/>
            </p:nvSpPr>
            <p:spPr bwMode="auto">
              <a:xfrm>
                <a:off x="2256" y="2408"/>
                <a:ext cx="21" cy="25"/>
              </a:xfrm>
              <a:custGeom>
                <a:avLst/>
                <a:gdLst/>
                <a:ahLst/>
                <a:cxnLst>
                  <a:cxn ang="0">
                    <a:pos x="0" y="12"/>
                  </a:cxn>
                  <a:cxn ang="0">
                    <a:pos x="21" y="0"/>
                  </a:cxn>
                  <a:cxn ang="0">
                    <a:pos x="21" y="12"/>
                  </a:cxn>
                  <a:cxn ang="0">
                    <a:pos x="0" y="25"/>
                  </a:cxn>
                  <a:cxn ang="0">
                    <a:pos x="0" y="12"/>
                  </a:cxn>
                </a:cxnLst>
                <a:rect l="0" t="0" r="r" b="b"/>
                <a:pathLst>
                  <a:path w="21" h="25">
                    <a:moveTo>
                      <a:pt x="0" y="12"/>
                    </a:moveTo>
                    <a:lnTo>
                      <a:pt x="21" y="0"/>
                    </a:lnTo>
                    <a:lnTo>
                      <a:pt x="21" y="12"/>
                    </a:lnTo>
                    <a:lnTo>
                      <a:pt x="0" y="25"/>
                    </a:lnTo>
                    <a:lnTo>
                      <a:pt x="0" y="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8" name="Rectangle 58"/>
              <p:cNvSpPr>
                <a:spLocks noChangeArrowheads="1"/>
              </p:cNvSpPr>
              <p:nvPr/>
            </p:nvSpPr>
            <p:spPr bwMode="auto">
              <a:xfrm>
                <a:off x="2318" y="2408"/>
                <a:ext cx="11"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79" name="Freeform 59"/>
              <p:cNvSpPr>
                <a:spLocks/>
              </p:cNvSpPr>
              <p:nvPr/>
            </p:nvSpPr>
            <p:spPr bwMode="auto">
              <a:xfrm>
                <a:off x="2329" y="2408"/>
                <a:ext cx="21" cy="25"/>
              </a:xfrm>
              <a:custGeom>
                <a:avLst/>
                <a:gdLst/>
                <a:ahLst/>
                <a:cxnLst>
                  <a:cxn ang="0">
                    <a:pos x="10" y="0"/>
                  </a:cxn>
                  <a:cxn ang="0">
                    <a:pos x="21" y="12"/>
                  </a:cxn>
                  <a:cxn ang="0">
                    <a:pos x="10" y="25"/>
                  </a:cxn>
                  <a:cxn ang="0">
                    <a:pos x="0" y="12"/>
                  </a:cxn>
                  <a:cxn ang="0">
                    <a:pos x="10" y="0"/>
                  </a:cxn>
                </a:cxnLst>
                <a:rect l="0" t="0" r="r" b="b"/>
                <a:pathLst>
                  <a:path w="21" h="25">
                    <a:moveTo>
                      <a:pt x="10" y="0"/>
                    </a:moveTo>
                    <a:lnTo>
                      <a:pt x="21" y="12"/>
                    </a:lnTo>
                    <a:lnTo>
                      <a:pt x="10" y="25"/>
                    </a:lnTo>
                    <a:lnTo>
                      <a:pt x="0" y="12"/>
                    </a:lnTo>
                    <a:lnTo>
                      <a:pt x="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0" name="Rectangle 60"/>
              <p:cNvSpPr>
                <a:spLocks noChangeArrowheads="1"/>
              </p:cNvSpPr>
              <p:nvPr/>
            </p:nvSpPr>
            <p:spPr bwMode="auto">
              <a:xfrm>
                <a:off x="2381" y="2408"/>
                <a:ext cx="1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1" name="Rectangle 61"/>
              <p:cNvSpPr>
                <a:spLocks noChangeArrowheads="1"/>
              </p:cNvSpPr>
              <p:nvPr/>
            </p:nvSpPr>
            <p:spPr bwMode="auto">
              <a:xfrm>
                <a:off x="2391" y="2408"/>
                <a:ext cx="11"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2" name="Rectangle 62"/>
              <p:cNvSpPr>
                <a:spLocks noChangeArrowheads="1"/>
              </p:cNvSpPr>
              <p:nvPr/>
            </p:nvSpPr>
            <p:spPr bwMode="auto">
              <a:xfrm>
                <a:off x="2443" y="2408"/>
                <a:ext cx="11"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3" name="Rectangle 63"/>
              <p:cNvSpPr>
                <a:spLocks noChangeArrowheads="1"/>
              </p:cNvSpPr>
              <p:nvPr/>
            </p:nvSpPr>
            <p:spPr bwMode="auto">
              <a:xfrm>
                <a:off x="2454" y="2408"/>
                <a:ext cx="1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4" name="Freeform 64"/>
              <p:cNvSpPr>
                <a:spLocks/>
              </p:cNvSpPr>
              <p:nvPr/>
            </p:nvSpPr>
            <p:spPr bwMode="auto">
              <a:xfrm>
                <a:off x="2506" y="2408"/>
                <a:ext cx="20" cy="25"/>
              </a:xfrm>
              <a:custGeom>
                <a:avLst/>
                <a:gdLst/>
                <a:ahLst/>
                <a:cxnLst>
                  <a:cxn ang="0">
                    <a:pos x="10" y="0"/>
                  </a:cxn>
                  <a:cxn ang="0">
                    <a:pos x="20" y="12"/>
                  </a:cxn>
                  <a:cxn ang="0">
                    <a:pos x="10" y="25"/>
                  </a:cxn>
                  <a:cxn ang="0">
                    <a:pos x="0" y="12"/>
                  </a:cxn>
                  <a:cxn ang="0">
                    <a:pos x="10" y="0"/>
                  </a:cxn>
                </a:cxnLst>
                <a:rect l="0" t="0" r="r" b="b"/>
                <a:pathLst>
                  <a:path w="20" h="25">
                    <a:moveTo>
                      <a:pt x="10" y="0"/>
                    </a:moveTo>
                    <a:lnTo>
                      <a:pt x="20" y="12"/>
                    </a:lnTo>
                    <a:lnTo>
                      <a:pt x="10" y="25"/>
                    </a:lnTo>
                    <a:lnTo>
                      <a:pt x="0" y="12"/>
                    </a:lnTo>
                    <a:lnTo>
                      <a:pt x="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5" name="Freeform 65"/>
              <p:cNvSpPr>
                <a:spLocks/>
              </p:cNvSpPr>
              <p:nvPr/>
            </p:nvSpPr>
            <p:spPr bwMode="auto">
              <a:xfrm>
                <a:off x="2516" y="2420"/>
                <a:ext cx="21" cy="26"/>
              </a:xfrm>
              <a:custGeom>
                <a:avLst/>
                <a:gdLst/>
                <a:ahLst/>
                <a:cxnLst>
                  <a:cxn ang="0">
                    <a:pos x="10" y="0"/>
                  </a:cxn>
                  <a:cxn ang="0">
                    <a:pos x="21" y="13"/>
                  </a:cxn>
                  <a:cxn ang="0">
                    <a:pos x="10" y="26"/>
                  </a:cxn>
                  <a:cxn ang="0">
                    <a:pos x="0" y="13"/>
                  </a:cxn>
                  <a:cxn ang="0">
                    <a:pos x="10" y="0"/>
                  </a:cxn>
                </a:cxnLst>
                <a:rect l="0" t="0" r="r" b="b"/>
                <a:pathLst>
                  <a:path w="21" h="26">
                    <a:moveTo>
                      <a:pt x="10" y="0"/>
                    </a:moveTo>
                    <a:lnTo>
                      <a:pt x="21" y="13"/>
                    </a:lnTo>
                    <a:lnTo>
                      <a:pt x="10" y="26"/>
                    </a:lnTo>
                    <a:lnTo>
                      <a:pt x="0" y="13"/>
                    </a:lnTo>
                    <a:lnTo>
                      <a:pt x="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6" name="Freeform 66"/>
              <p:cNvSpPr>
                <a:spLocks/>
              </p:cNvSpPr>
              <p:nvPr/>
            </p:nvSpPr>
            <p:spPr bwMode="auto">
              <a:xfrm>
                <a:off x="2568" y="2408"/>
                <a:ext cx="21" cy="25"/>
              </a:xfrm>
              <a:custGeom>
                <a:avLst/>
                <a:gdLst/>
                <a:ahLst/>
                <a:cxnLst>
                  <a:cxn ang="0">
                    <a:pos x="0" y="12"/>
                  </a:cxn>
                  <a:cxn ang="0">
                    <a:pos x="21" y="0"/>
                  </a:cxn>
                  <a:cxn ang="0">
                    <a:pos x="21" y="12"/>
                  </a:cxn>
                  <a:cxn ang="0">
                    <a:pos x="0" y="25"/>
                  </a:cxn>
                  <a:cxn ang="0">
                    <a:pos x="0" y="12"/>
                  </a:cxn>
                </a:cxnLst>
                <a:rect l="0" t="0" r="r" b="b"/>
                <a:pathLst>
                  <a:path w="21" h="25">
                    <a:moveTo>
                      <a:pt x="0" y="12"/>
                    </a:moveTo>
                    <a:lnTo>
                      <a:pt x="21" y="0"/>
                    </a:lnTo>
                    <a:lnTo>
                      <a:pt x="21" y="12"/>
                    </a:lnTo>
                    <a:lnTo>
                      <a:pt x="0" y="25"/>
                    </a:lnTo>
                    <a:lnTo>
                      <a:pt x="0" y="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7" name="Rectangle 67"/>
              <p:cNvSpPr>
                <a:spLocks noChangeArrowheads="1"/>
              </p:cNvSpPr>
              <p:nvPr/>
            </p:nvSpPr>
            <p:spPr bwMode="auto">
              <a:xfrm>
                <a:off x="2620" y="2382"/>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8" name="Rectangle 68"/>
              <p:cNvSpPr>
                <a:spLocks noChangeArrowheads="1"/>
              </p:cNvSpPr>
              <p:nvPr/>
            </p:nvSpPr>
            <p:spPr bwMode="auto">
              <a:xfrm>
                <a:off x="2682" y="2382"/>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89" name="Freeform 69"/>
              <p:cNvSpPr>
                <a:spLocks/>
              </p:cNvSpPr>
              <p:nvPr/>
            </p:nvSpPr>
            <p:spPr bwMode="auto">
              <a:xfrm>
                <a:off x="2682" y="2369"/>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0" name="Rectangle 70"/>
              <p:cNvSpPr>
                <a:spLocks noChangeArrowheads="1"/>
              </p:cNvSpPr>
              <p:nvPr/>
            </p:nvSpPr>
            <p:spPr bwMode="auto">
              <a:xfrm>
                <a:off x="2745" y="2395"/>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1" name="Rectangle 71"/>
              <p:cNvSpPr>
                <a:spLocks noChangeArrowheads="1"/>
              </p:cNvSpPr>
              <p:nvPr/>
            </p:nvSpPr>
            <p:spPr bwMode="auto">
              <a:xfrm>
                <a:off x="2807" y="2382"/>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2" name="Freeform 72"/>
              <p:cNvSpPr>
                <a:spLocks/>
              </p:cNvSpPr>
              <p:nvPr/>
            </p:nvSpPr>
            <p:spPr bwMode="auto">
              <a:xfrm>
                <a:off x="2807" y="2369"/>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3" name="Freeform 73"/>
              <p:cNvSpPr>
                <a:spLocks/>
              </p:cNvSpPr>
              <p:nvPr/>
            </p:nvSpPr>
            <p:spPr bwMode="auto">
              <a:xfrm>
                <a:off x="2859" y="2331"/>
                <a:ext cx="31" cy="38"/>
              </a:xfrm>
              <a:custGeom>
                <a:avLst/>
                <a:gdLst/>
                <a:ahLst/>
                <a:cxnLst>
                  <a:cxn ang="0">
                    <a:pos x="0" y="25"/>
                  </a:cxn>
                  <a:cxn ang="0">
                    <a:pos x="21" y="0"/>
                  </a:cxn>
                  <a:cxn ang="0">
                    <a:pos x="31" y="12"/>
                  </a:cxn>
                  <a:cxn ang="0">
                    <a:pos x="11" y="38"/>
                  </a:cxn>
                  <a:cxn ang="0">
                    <a:pos x="0" y="25"/>
                  </a:cxn>
                </a:cxnLst>
                <a:rect l="0" t="0" r="r" b="b"/>
                <a:pathLst>
                  <a:path w="31" h="38">
                    <a:moveTo>
                      <a:pt x="0" y="25"/>
                    </a:moveTo>
                    <a:lnTo>
                      <a:pt x="21" y="0"/>
                    </a:lnTo>
                    <a:lnTo>
                      <a:pt x="31" y="12"/>
                    </a:lnTo>
                    <a:lnTo>
                      <a:pt x="11" y="38"/>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4" name="Rectangle 74"/>
              <p:cNvSpPr>
                <a:spLocks noChangeArrowheads="1"/>
              </p:cNvSpPr>
              <p:nvPr/>
            </p:nvSpPr>
            <p:spPr bwMode="auto">
              <a:xfrm>
                <a:off x="2932" y="2331"/>
                <a:ext cx="1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5" name="Rectangle 75"/>
              <p:cNvSpPr>
                <a:spLocks noChangeArrowheads="1"/>
              </p:cNvSpPr>
              <p:nvPr/>
            </p:nvSpPr>
            <p:spPr bwMode="auto">
              <a:xfrm>
                <a:off x="2942" y="2331"/>
                <a:ext cx="11"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6" name="Freeform 76"/>
              <p:cNvSpPr>
                <a:spLocks/>
              </p:cNvSpPr>
              <p:nvPr/>
            </p:nvSpPr>
            <p:spPr bwMode="auto">
              <a:xfrm>
                <a:off x="2984" y="2318"/>
                <a:ext cx="21" cy="25"/>
              </a:xfrm>
              <a:custGeom>
                <a:avLst/>
                <a:gdLst/>
                <a:ahLst/>
                <a:cxnLst>
                  <a:cxn ang="0">
                    <a:pos x="0" y="13"/>
                  </a:cxn>
                  <a:cxn ang="0">
                    <a:pos x="11" y="0"/>
                  </a:cxn>
                  <a:cxn ang="0">
                    <a:pos x="21" y="13"/>
                  </a:cxn>
                  <a:cxn ang="0">
                    <a:pos x="11" y="25"/>
                  </a:cxn>
                  <a:cxn ang="0">
                    <a:pos x="0" y="13"/>
                  </a:cxn>
                </a:cxnLst>
                <a:rect l="0" t="0" r="r" b="b"/>
                <a:pathLst>
                  <a:path w="21" h="25">
                    <a:moveTo>
                      <a:pt x="0" y="13"/>
                    </a:moveTo>
                    <a:lnTo>
                      <a:pt x="11" y="0"/>
                    </a:lnTo>
                    <a:lnTo>
                      <a:pt x="21" y="13"/>
                    </a:lnTo>
                    <a:lnTo>
                      <a:pt x="11" y="25"/>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7" name="Freeform 77"/>
              <p:cNvSpPr>
                <a:spLocks/>
              </p:cNvSpPr>
              <p:nvPr/>
            </p:nvSpPr>
            <p:spPr bwMode="auto">
              <a:xfrm>
                <a:off x="2995" y="2305"/>
                <a:ext cx="20" cy="26"/>
              </a:xfrm>
              <a:custGeom>
                <a:avLst/>
                <a:gdLst/>
                <a:ahLst/>
                <a:cxnLst>
                  <a:cxn ang="0">
                    <a:pos x="0" y="13"/>
                  </a:cxn>
                  <a:cxn ang="0">
                    <a:pos x="10" y="0"/>
                  </a:cxn>
                  <a:cxn ang="0">
                    <a:pos x="20" y="13"/>
                  </a:cxn>
                  <a:cxn ang="0">
                    <a:pos x="10" y="26"/>
                  </a:cxn>
                  <a:cxn ang="0">
                    <a:pos x="0" y="13"/>
                  </a:cxn>
                </a:cxnLst>
                <a:rect l="0" t="0" r="r" b="b"/>
                <a:pathLst>
                  <a:path w="20" h="26">
                    <a:moveTo>
                      <a:pt x="0" y="13"/>
                    </a:moveTo>
                    <a:lnTo>
                      <a:pt x="10" y="0"/>
                    </a:lnTo>
                    <a:lnTo>
                      <a:pt x="20" y="13"/>
                    </a:lnTo>
                    <a:lnTo>
                      <a:pt x="10"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8" name="Rectangle 78"/>
              <p:cNvSpPr>
                <a:spLocks noChangeArrowheads="1"/>
              </p:cNvSpPr>
              <p:nvPr/>
            </p:nvSpPr>
            <p:spPr bwMode="auto">
              <a:xfrm>
                <a:off x="3057" y="2318"/>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599" name="Rectangle 79"/>
              <p:cNvSpPr>
                <a:spLocks noChangeArrowheads="1"/>
              </p:cNvSpPr>
              <p:nvPr/>
            </p:nvSpPr>
            <p:spPr bwMode="auto">
              <a:xfrm>
                <a:off x="3119" y="2305"/>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0" name="Rectangle 80"/>
              <p:cNvSpPr>
                <a:spLocks noChangeArrowheads="1"/>
              </p:cNvSpPr>
              <p:nvPr/>
            </p:nvSpPr>
            <p:spPr bwMode="auto">
              <a:xfrm>
                <a:off x="3130" y="2305"/>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1" name="Freeform 81"/>
              <p:cNvSpPr>
                <a:spLocks/>
              </p:cNvSpPr>
              <p:nvPr/>
            </p:nvSpPr>
            <p:spPr bwMode="auto">
              <a:xfrm>
                <a:off x="3171" y="2279"/>
                <a:ext cx="32" cy="39"/>
              </a:xfrm>
              <a:custGeom>
                <a:avLst/>
                <a:gdLst/>
                <a:ahLst/>
                <a:cxnLst>
                  <a:cxn ang="0">
                    <a:pos x="0" y="26"/>
                  </a:cxn>
                  <a:cxn ang="0">
                    <a:pos x="21" y="0"/>
                  </a:cxn>
                  <a:cxn ang="0">
                    <a:pos x="32" y="13"/>
                  </a:cxn>
                  <a:cxn ang="0">
                    <a:pos x="11" y="39"/>
                  </a:cxn>
                  <a:cxn ang="0">
                    <a:pos x="0" y="26"/>
                  </a:cxn>
                </a:cxnLst>
                <a:rect l="0" t="0" r="r" b="b"/>
                <a:pathLst>
                  <a:path w="32" h="39">
                    <a:moveTo>
                      <a:pt x="0" y="26"/>
                    </a:moveTo>
                    <a:lnTo>
                      <a:pt x="21" y="0"/>
                    </a:lnTo>
                    <a:lnTo>
                      <a:pt x="32" y="13"/>
                    </a:lnTo>
                    <a:lnTo>
                      <a:pt x="11" y="39"/>
                    </a:lnTo>
                    <a:lnTo>
                      <a:pt x="0"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2" name="Rectangle 82"/>
              <p:cNvSpPr>
                <a:spLocks noChangeArrowheads="1"/>
              </p:cNvSpPr>
              <p:nvPr/>
            </p:nvSpPr>
            <p:spPr bwMode="auto">
              <a:xfrm>
                <a:off x="3244" y="2292"/>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3" name="Freeform 83"/>
              <p:cNvSpPr>
                <a:spLocks/>
              </p:cNvSpPr>
              <p:nvPr/>
            </p:nvSpPr>
            <p:spPr bwMode="auto">
              <a:xfrm>
                <a:off x="3244" y="2279"/>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4" name="Freeform 84"/>
              <p:cNvSpPr>
                <a:spLocks/>
              </p:cNvSpPr>
              <p:nvPr/>
            </p:nvSpPr>
            <p:spPr bwMode="auto">
              <a:xfrm>
                <a:off x="3307" y="2266"/>
                <a:ext cx="20" cy="26"/>
              </a:xfrm>
              <a:custGeom>
                <a:avLst/>
                <a:gdLst/>
                <a:ahLst/>
                <a:cxnLst>
                  <a:cxn ang="0">
                    <a:pos x="0" y="0"/>
                  </a:cxn>
                  <a:cxn ang="0">
                    <a:pos x="20" y="13"/>
                  </a:cxn>
                  <a:cxn ang="0">
                    <a:pos x="20" y="26"/>
                  </a:cxn>
                  <a:cxn ang="0">
                    <a:pos x="0" y="13"/>
                  </a:cxn>
                  <a:cxn ang="0">
                    <a:pos x="0" y="0"/>
                  </a:cxn>
                </a:cxnLst>
                <a:rect l="0" t="0" r="r" b="b"/>
                <a:pathLst>
                  <a:path w="20" h="26">
                    <a:moveTo>
                      <a:pt x="0" y="0"/>
                    </a:moveTo>
                    <a:lnTo>
                      <a:pt x="20" y="13"/>
                    </a:lnTo>
                    <a:lnTo>
                      <a:pt x="20" y="26"/>
                    </a:lnTo>
                    <a:lnTo>
                      <a:pt x="0" y="1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5" name="Rectangle 85"/>
              <p:cNvSpPr>
                <a:spLocks noChangeArrowheads="1"/>
              </p:cNvSpPr>
              <p:nvPr/>
            </p:nvSpPr>
            <p:spPr bwMode="auto">
              <a:xfrm>
                <a:off x="3369" y="2279"/>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6" name="Rectangle 86"/>
              <p:cNvSpPr>
                <a:spLocks noChangeArrowheads="1"/>
              </p:cNvSpPr>
              <p:nvPr/>
            </p:nvSpPr>
            <p:spPr bwMode="auto">
              <a:xfrm>
                <a:off x="3379" y="2279"/>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7" name="Rectangle 87"/>
              <p:cNvSpPr>
                <a:spLocks noChangeArrowheads="1"/>
              </p:cNvSpPr>
              <p:nvPr/>
            </p:nvSpPr>
            <p:spPr bwMode="auto">
              <a:xfrm>
                <a:off x="3431" y="2279"/>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8" name="Rectangle 88"/>
              <p:cNvSpPr>
                <a:spLocks noChangeArrowheads="1"/>
              </p:cNvSpPr>
              <p:nvPr/>
            </p:nvSpPr>
            <p:spPr bwMode="auto">
              <a:xfrm>
                <a:off x="3442" y="2279"/>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09" name="Rectangle 89"/>
              <p:cNvSpPr>
                <a:spLocks noChangeArrowheads="1"/>
              </p:cNvSpPr>
              <p:nvPr/>
            </p:nvSpPr>
            <p:spPr bwMode="auto">
              <a:xfrm>
                <a:off x="3494" y="2279"/>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0" name="Rectangle 90"/>
              <p:cNvSpPr>
                <a:spLocks noChangeArrowheads="1"/>
              </p:cNvSpPr>
              <p:nvPr/>
            </p:nvSpPr>
            <p:spPr bwMode="auto">
              <a:xfrm>
                <a:off x="3556" y="2279"/>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1" name="Freeform 91"/>
              <p:cNvSpPr>
                <a:spLocks/>
              </p:cNvSpPr>
              <p:nvPr/>
            </p:nvSpPr>
            <p:spPr bwMode="auto">
              <a:xfrm>
                <a:off x="3556" y="2266"/>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2" name="Rectangle 92"/>
              <p:cNvSpPr>
                <a:spLocks noChangeArrowheads="1"/>
              </p:cNvSpPr>
              <p:nvPr/>
            </p:nvSpPr>
            <p:spPr bwMode="auto">
              <a:xfrm>
                <a:off x="3619" y="2254"/>
                <a:ext cx="2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3" name="Rectangle 93"/>
              <p:cNvSpPr>
                <a:spLocks noChangeArrowheads="1"/>
              </p:cNvSpPr>
              <p:nvPr/>
            </p:nvSpPr>
            <p:spPr bwMode="auto">
              <a:xfrm>
                <a:off x="3681" y="2228"/>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4" name="Freeform 94"/>
              <p:cNvSpPr>
                <a:spLocks/>
              </p:cNvSpPr>
              <p:nvPr/>
            </p:nvSpPr>
            <p:spPr bwMode="auto">
              <a:xfrm>
                <a:off x="3691" y="2228"/>
                <a:ext cx="21" cy="26"/>
              </a:xfrm>
              <a:custGeom>
                <a:avLst/>
                <a:gdLst/>
                <a:ahLst/>
                <a:cxnLst>
                  <a:cxn ang="0">
                    <a:pos x="11" y="0"/>
                  </a:cxn>
                  <a:cxn ang="0">
                    <a:pos x="21" y="13"/>
                  </a:cxn>
                  <a:cxn ang="0">
                    <a:pos x="11" y="26"/>
                  </a:cxn>
                  <a:cxn ang="0">
                    <a:pos x="0" y="13"/>
                  </a:cxn>
                  <a:cxn ang="0">
                    <a:pos x="11" y="0"/>
                  </a:cxn>
                </a:cxnLst>
                <a:rect l="0" t="0" r="r" b="b"/>
                <a:pathLst>
                  <a:path w="21" h="26">
                    <a:moveTo>
                      <a:pt x="11" y="0"/>
                    </a:moveTo>
                    <a:lnTo>
                      <a:pt x="21" y="13"/>
                    </a:lnTo>
                    <a:lnTo>
                      <a:pt x="11" y="26"/>
                    </a:lnTo>
                    <a:lnTo>
                      <a:pt x="0" y="13"/>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5" name="Freeform 95"/>
              <p:cNvSpPr>
                <a:spLocks/>
              </p:cNvSpPr>
              <p:nvPr/>
            </p:nvSpPr>
            <p:spPr bwMode="auto">
              <a:xfrm>
                <a:off x="3743" y="2215"/>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6" name="Rectangle 96"/>
              <p:cNvSpPr>
                <a:spLocks noChangeArrowheads="1"/>
              </p:cNvSpPr>
              <p:nvPr/>
            </p:nvSpPr>
            <p:spPr bwMode="auto">
              <a:xfrm>
                <a:off x="3806" y="2215"/>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7" name="Freeform 97"/>
              <p:cNvSpPr>
                <a:spLocks/>
              </p:cNvSpPr>
              <p:nvPr/>
            </p:nvSpPr>
            <p:spPr bwMode="auto">
              <a:xfrm>
                <a:off x="3806" y="2202"/>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8" name="Freeform 98"/>
              <p:cNvSpPr>
                <a:spLocks/>
              </p:cNvSpPr>
              <p:nvPr/>
            </p:nvSpPr>
            <p:spPr bwMode="auto">
              <a:xfrm>
                <a:off x="3858" y="2202"/>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19" name="Freeform 99"/>
              <p:cNvSpPr>
                <a:spLocks/>
              </p:cNvSpPr>
              <p:nvPr/>
            </p:nvSpPr>
            <p:spPr bwMode="auto">
              <a:xfrm>
                <a:off x="3879" y="2202"/>
                <a:ext cx="20" cy="26"/>
              </a:xfrm>
              <a:custGeom>
                <a:avLst/>
                <a:gdLst/>
                <a:ahLst/>
                <a:cxnLst>
                  <a:cxn ang="0">
                    <a:pos x="10" y="0"/>
                  </a:cxn>
                  <a:cxn ang="0">
                    <a:pos x="20" y="13"/>
                  </a:cxn>
                  <a:cxn ang="0">
                    <a:pos x="10" y="26"/>
                  </a:cxn>
                  <a:cxn ang="0">
                    <a:pos x="0" y="13"/>
                  </a:cxn>
                  <a:cxn ang="0">
                    <a:pos x="10" y="0"/>
                  </a:cxn>
                </a:cxnLst>
                <a:rect l="0" t="0" r="r" b="b"/>
                <a:pathLst>
                  <a:path w="20" h="26">
                    <a:moveTo>
                      <a:pt x="10" y="0"/>
                    </a:moveTo>
                    <a:lnTo>
                      <a:pt x="20" y="13"/>
                    </a:lnTo>
                    <a:lnTo>
                      <a:pt x="10" y="26"/>
                    </a:lnTo>
                    <a:lnTo>
                      <a:pt x="0" y="13"/>
                    </a:lnTo>
                    <a:lnTo>
                      <a:pt x="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0" name="Rectangle 100"/>
              <p:cNvSpPr>
                <a:spLocks noChangeArrowheads="1"/>
              </p:cNvSpPr>
              <p:nvPr/>
            </p:nvSpPr>
            <p:spPr bwMode="auto">
              <a:xfrm>
                <a:off x="3931" y="2202"/>
                <a:ext cx="2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1" name="Rectangle 101"/>
              <p:cNvSpPr>
                <a:spLocks noChangeArrowheads="1"/>
              </p:cNvSpPr>
              <p:nvPr/>
            </p:nvSpPr>
            <p:spPr bwMode="auto">
              <a:xfrm>
                <a:off x="3993" y="2202"/>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2" name="Freeform 102"/>
              <p:cNvSpPr>
                <a:spLocks/>
              </p:cNvSpPr>
              <p:nvPr/>
            </p:nvSpPr>
            <p:spPr bwMode="auto">
              <a:xfrm>
                <a:off x="4003" y="2202"/>
                <a:ext cx="21" cy="26"/>
              </a:xfrm>
              <a:custGeom>
                <a:avLst/>
                <a:gdLst/>
                <a:ahLst/>
                <a:cxnLst>
                  <a:cxn ang="0">
                    <a:pos x="11" y="0"/>
                  </a:cxn>
                  <a:cxn ang="0">
                    <a:pos x="21" y="13"/>
                  </a:cxn>
                  <a:cxn ang="0">
                    <a:pos x="11" y="26"/>
                  </a:cxn>
                  <a:cxn ang="0">
                    <a:pos x="0" y="13"/>
                  </a:cxn>
                  <a:cxn ang="0">
                    <a:pos x="11" y="0"/>
                  </a:cxn>
                </a:cxnLst>
                <a:rect l="0" t="0" r="r" b="b"/>
                <a:pathLst>
                  <a:path w="21" h="26">
                    <a:moveTo>
                      <a:pt x="11" y="0"/>
                    </a:moveTo>
                    <a:lnTo>
                      <a:pt x="21" y="13"/>
                    </a:lnTo>
                    <a:lnTo>
                      <a:pt x="11" y="26"/>
                    </a:lnTo>
                    <a:lnTo>
                      <a:pt x="0" y="13"/>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3" name="Rectangle 103"/>
              <p:cNvSpPr>
                <a:spLocks noChangeArrowheads="1"/>
              </p:cNvSpPr>
              <p:nvPr/>
            </p:nvSpPr>
            <p:spPr bwMode="auto">
              <a:xfrm>
                <a:off x="4055" y="2215"/>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4" name="Rectangle 104"/>
              <p:cNvSpPr>
                <a:spLocks noChangeArrowheads="1"/>
              </p:cNvSpPr>
              <p:nvPr/>
            </p:nvSpPr>
            <p:spPr bwMode="auto">
              <a:xfrm>
                <a:off x="4118" y="2202"/>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5" name="Rectangle 105"/>
              <p:cNvSpPr>
                <a:spLocks noChangeArrowheads="1"/>
              </p:cNvSpPr>
              <p:nvPr/>
            </p:nvSpPr>
            <p:spPr bwMode="auto">
              <a:xfrm>
                <a:off x="4128" y="2202"/>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6" name="Freeform 106"/>
              <p:cNvSpPr>
                <a:spLocks/>
              </p:cNvSpPr>
              <p:nvPr/>
            </p:nvSpPr>
            <p:spPr bwMode="auto">
              <a:xfrm>
                <a:off x="4180" y="2189"/>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7" name="Rectangle 107"/>
              <p:cNvSpPr>
                <a:spLocks noChangeArrowheads="1"/>
              </p:cNvSpPr>
              <p:nvPr/>
            </p:nvSpPr>
            <p:spPr bwMode="auto">
              <a:xfrm>
                <a:off x="4243" y="2189"/>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8" name="Freeform 108"/>
              <p:cNvSpPr>
                <a:spLocks/>
              </p:cNvSpPr>
              <p:nvPr/>
            </p:nvSpPr>
            <p:spPr bwMode="auto">
              <a:xfrm>
                <a:off x="4243" y="2177"/>
                <a:ext cx="20" cy="25"/>
              </a:xfrm>
              <a:custGeom>
                <a:avLst/>
                <a:gdLst/>
                <a:ahLst/>
                <a:cxnLst>
                  <a:cxn ang="0">
                    <a:pos x="0" y="12"/>
                  </a:cxn>
                  <a:cxn ang="0">
                    <a:pos x="10" y="0"/>
                  </a:cxn>
                  <a:cxn ang="0">
                    <a:pos x="20" y="12"/>
                  </a:cxn>
                  <a:cxn ang="0">
                    <a:pos x="10" y="25"/>
                  </a:cxn>
                  <a:cxn ang="0">
                    <a:pos x="0" y="12"/>
                  </a:cxn>
                </a:cxnLst>
                <a:rect l="0" t="0" r="r" b="b"/>
                <a:pathLst>
                  <a:path w="20" h="25">
                    <a:moveTo>
                      <a:pt x="0" y="12"/>
                    </a:moveTo>
                    <a:lnTo>
                      <a:pt x="10" y="0"/>
                    </a:lnTo>
                    <a:lnTo>
                      <a:pt x="20" y="12"/>
                    </a:lnTo>
                    <a:lnTo>
                      <a:pt x="10" y="25"/>
                    </a:lnTo>
                    <a:lnTo>
                      <a:pt x="0" y="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29" name="Rectangle 109"/>
              <p:cNvSpPr>
                <a:spLocks noChangeArrowheads="1"/>
              </p:cNvSpPr>
              <p:nvPr/>
            </p:nvSpPr>
            <p:spPr bwMode="auto">
              <a:xfrm>
                <a:off x="4305" y="2177"/>
                <a:ext cx="10" cy="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0" name="Freeform 110"/>
              <p:cNvSpPr>
                <a:spLocks/>
              </p:cNvSpPr>
              <p:nvPr/>
            </p:nvSpPr>
            <p:spPr bwMode="auto">
              <a:xfrm>
                <a:off x="4305" y="2164"/>
                <a:ext cx="21" cy="25"/>
              </a:xfrm>
              <a:custGeom>
                <a:avLst/>
                <a:gdLst/>
                <a:ahLst/>
                <a:cxnLst>
                  <a:cxn ang="0">
                    <a:pos x="0" y="13"/>
                  </a:cxn>
                  <a:cxn ang="0">
                    <a:pos x="10" y="0"/>
                  </a:cxn>
                  <a:cxn ang="0">
                    <a:pos x="21" y="13"/>
                  </a:cxn>
                  <a:cxn ang="0">
                    <a:pos x="10" y="25"/>
                  </a:cxn>
                  <a:cxn ang="0">
                    <a:pos x="0" y="13"/>
                  </a:cxn>
                </a:cxnLst>
                <a:rect l="0" t="0" r="r" b="b"/>
                <a:pathLst>
                  <a:path w="21" h="25">
                    <a:moveTo>
                      <a:pt x="0" y="13"/>
                    </a:moveTo>
                    <a:lnTo>
                      <a:pt x="10" y="0"/>
                    </a:lnTo>
                    <a:lnTo>
                      <a:pt x="21" y="13"/>
                    </a:lnTo>
                    <a:lnTo>
                      <a:pt x="10" y="25"/>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1" name="Freeform 111"/>
              <p:cNvSpPr>
                <a:spLocks/>
              </p:cNvSpPr>
              <p:nvPr/>
            </p:nvSpPr>
            <p:spPr bwMode="auto">
              <a:xfrm>
                <a:off x="4367" y="2151"/>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2" name="Rectangle 112"/>
              <p:cNvSpPr>
                <a:spLocks noChangeArrowheads="1"/>
              </p:cNvSpPr>
              <p:nvPr/>
            </p:nvSpPr>
            <p:spPr bwMode="auto">
              <a:xfrm>
                <a:off x="4430" y="2151"/>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3" name="Rectangle 113"/>
              <p:cNvSpPr>
                <a:spLocks noChangeArrowheads="1"/>
              </p:cNvSpPr>
              <p:nvPr/>
            </p:nvSpPr>
            <p:spPr bwMode="auto">
              <a:xfrm>
                <a:off x="4440" y="2151"/>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4" name="Rectangle 114"/>
              <p:cNvSpPr>
                <a:spLocks noChangeArrowheads="1"/>
              </p:cNvSpPr>
              <p:nvPr/>
            </p:nvSpPr>
            <p:spPr bwMode="auto">
              <a:xfrm>
                <a:off x="4492" y="2151"/>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5" name="Rectangle 115"/>
              <p:cNvSpPr>
                <a:spLocks noChangeArrowheads="1"/>
              </p:cNvSpPr>
              <p:nvPr/>
            </p:nvSpPr>
            <p:spPr bwMode="auto">
              <a:xfrm>
                <a:off x="4555" y="2138"/>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6" name="Rectangle 116"/>
              <p:cNvSpPr>
                <a:spLocks noChangeArrowheads="1"/>
              </p:cNvSpPr>
              <p:nvPr/>
            </p:nvSpPr>
            <p:spPr bwMode="auto">
              <a:xfrm>
                <a:off x="4565" y="2138"/>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7" name="Rectangle 117"/>
              <p:cNvSpPr>
                <a:spLocks noChangeArrowheads="1"/>
              </p:cNvSpPr>
              <p:nvPr/>
            </p:nvSpPr>
            <p:spPr bwMode="auto">
              <a:xfrm>
                <a:off x="4617" y="2138"/>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8" name="Rectangle 118"/>
              <p:cNvSpPr>
                <a:spLocks noChangeArrowheads="1"/>
              </p:cNvSpPr>
              <p:nvPr/>
            </p:nvSpPr>
            <p:spPr bwMode="auto">
              <a:xfrm>
                <a:off x="4679" y="2138"/>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39" name="Rectangle 119"/>
              <p:cNvSpPr>
                <a:spLocks noChangeArrowheads="1"/>
              </p:cNvSpPr>
              <p:nvPr/>
            </p:nvSpPr>
            <p:spPr bwMode="auto">
              <a:xfrm>
                <a:off x="4690" y="2138"/>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0" name="Rectangle 120"/>
              <p:cNvSpPr>
                <a:spLocks noChangeArrowheads="1"/>
              </p:cNvSpPr>
              <p:nvPr/>
            </p:nvSpPr>
            <p:spPr bwMode="auto">
              <a:xfrm>
                <a:off x="4742" y="2112"/>
                <a:ext cx="1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1" name="Rectangle 121"/>
              <p:cNvSpPr>
                <a:spLocks noChangeArrowheads="1"/>
              </p:cNvSpPr>
              <p:nvPr/>
            </p:nvSpPr>
            <p:spPr bwMode="auto">
              <a:xfrm>
                <a:off x="4752" y="2112"/>
                <a:ext cx="1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2" name="Freeform 122"/>
              <p:cNvSpPr>
                <a:spLocks/>
              </p:cNvSpPr>
              <p:nvPr/>
            </p:nvSpPr>
            <p:spPr bwMode="auto">
              <a:xfrm>
                <a:off x="1278" y="3242"/>
                <a:ext cx="21" cy="25"/>
              </a:xfrm>
              <a:custGeom>
                <a:avLst/>
                <a:gdLst/>
                <a:ahLst/>
                <a:cxnLst>
                  <a:cxn ang="0">
                    <a:pos x="0" y="12"/>
                  </a:cxn>
                  <a:cxn ang="0">
                    <a:pos x="21" y="0"/>
                  </a:cxn>
                  <a:cxn ang="0">
                    <a:pos x="21" y="12"/>
                  </a:cxn>
                  <a:cxn ang="0">
                    <a:pos x="0" y="25"/>
                  </a:cxn>
                  <a:cxn ang="0">
                    <a:pos x="0" y="12"/>
                  </a:cxn>
                </a:cxnLst>
                <a:rect l="0" t="0" r="r" b="b"/>
                <a:pathLst>
                  <a:path w="21" h="25">
                    <a:moveTo>
                      <a:pt x="0" y="12"/>
                    </a:moveTo>
                    <a:lnTo>
                      <a:pt x="21" y="0"/>
                    </a:lnTo>
                    <a:lnTo>
                      <a:pt x="21" y="12"/>
                    </a:lnTo>
                    <a:lnTo>
                      <a:pt x="0" y="25"/>
                    </a:lnTo>
                    <a:lnTo>
                      <a:pt x="0" y="12"/>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3" name="Freeform 123"/>
              <p:cNvSpPr>
                <a:spLocks/>
              </p:cNvSpPr>
              <p:nvPr/>
            </p:nvSpPr>
            <p:spPr bwMode="auto">
              <a:xfrm>
                <a:off x="1299" y="3254"/>
                <a:ext cx="21" cy="39"/>
              </a:xfrm>
              <a:custGeom>
                <a:avLst/>
                <a:gdLst/>
                <a:ahLst/>
                <a:cxnLst>
                  <a:cxn ang="0">
                    <a:pos x="11" y="0"/>
                  </a:cxn>
                  <a:cxn ang="0">
                    <a:pos x="21" y="39"/>
                  </a:cxn>
                  <a:cxn ang="0">
                    <a:pos x="11" y="39"/>
                  </a:cxn>
                  <a:cxn ang="0">
                    <a:pos x="0" y="0"/>
                  </a:cxn>
                  <a:cxn ang="0">
                    <a:pos x="11" y="0"/>
                  </a:cxn>
                </a:cxnLst>
                <a:rect l="0" t="0" r="r" b="b"/>
                <a:pathLst>
                  <a:path w="21" h="39">
                    <a:moveTo>
                      <a:pt x="11" y="0"/>
                    </a:moveTo>
                    <a:lnTo>
                      <a:pt x="21" y="39"/>
                    </a:lnTo>
                    <a:lnTo>
                      <a:pt x="11" y="39"/>
                    </a:lnTo>
                    <a:lnTo>
                      <a:pt x="0" y="0"/>
                    </a:lnTo>
                    <a:lnTo>
                      <a:pt x="11"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4" name="Freeform 124"/>
              <p:cNvSpPr>
                <a:spLocks/>
              </p:cNvSpPr>
              <p:nvPr/>
            </p:nvSpPr>
            <p:spPr bwMode="auto">
              <a:xfrm>
                <a:off x="1310" y="3267"/>
                <a:ext cx="20" cy="26"/>
              </a:xfrm>
              <a:custGeom>
                <a:avLst/>
                <a:gdLst/>
                <a:ahLst/>
                <a:cxnLst>
                  <a:cxn ang="0">
                    <a:pos x="0" y="13"/>
                  </a:cxn>
                  <a:cxn ang="0">
                    <a:pos x="20" y="0"/>
                  </a:cxn>
                  <a:cxn ang="0">
                    <a:pos x="20" y="13"/>
                  </a:cxn>
                  <a:cxn ang="0">
                    <a:pos x="0" y="26"/>
                  </a:cxn>
                  <a:cxn ang="0">
                    <a:pos x="0" y="13"/>
                  </a:cxn>
                </a:cxnLst>
                <a:rect l="0" t="0" r="r" b="b"/>
                <a:pathLst>
                  <a:path w="20" h="26">
                    <a:moveTo>
                      <a:pt x="0" y="13"/>
                    </a:moveTo>
                    <a:lnTo>
                      <a:pt x="20" y="0"/>
                    </a:lnTo>
                    <a:lnTo>
                      <a:pt x="20"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5" name="Rectangle 125"/>
              <p:cNvSpPr>
                <a:spLocks noChangeArrowheads="1"/>
              </p:cNvSpPr>
              <p:nvPr/>
            </p:nvSpPr>
            <p:spPr bwMode="auto">
              <a:xfrm>
                <a:off x="1351" y="3242"/>
                <a:ext cx="11"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6" name="Freeform 126"/>
              <p:cNvSpPr>
                <a:spLocks/>
              </p:cNvSpPr>
              <p:nvPr/>
            </p:nvSpPr>
            <p:spPr bwMode="auto">
              <a:xfrm>
                <a:off x="1351" y="3203"/>
                <a:ext cx="31" cy="39"/>
              </a:xfrm>
              <a:custGeom>
                <a:avLst/>
                <a:gdLst/>
                <a:ahLst/>
                <a:cxnLst>
                  <a:cxn ang="0">
                    <a:pos x="0" y="26"/>
                  </a:cxn>
                  <a:cxn ang="0">
                    <a:pos x="21" y="0"/>
                  </a:cxn>
                  <a:cxn ang="0">
                    <a:pos x="31" y="13"/>
                  </a:cxn>
                  <a:cxn ang="0">
                    <a:pos x="11" y="39"/>
                  </a:cxn>
                  <a:cxn ang="0">
                    <a:pos x="0" y="26"/>
                  </a:cxn>
                </a:cxnLst>
                <a:rect l="0" t="0" r="r" b="b"/>
                <a:pathLst>
                  <a:path w="31" h="39">
                    <a:moveTo>
                      <a:pt x="0" y="26"/>
                    </a:moveTo>
                    <a:lnTo>
                      <a:pt x="21" y="0"/>
                    </a:lnTo>
                    <a:lnTo>
                      <a:pt x="31" y="13"/>
                    </a:lnTo>
                    <a:lnTo>
                      <a:pt x="11" y="39"/>
                    </a:lnTo>
                    <a:lnTo>
                      <a:pt x="0" y="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7" name="Freeform 127"/>
              <p:cNvSpPr>
                <a:spLocks/>
              </p:cNvSpPr>
              <p:nvPr/>
            </p:nvSpPr>
            <p:spPr bwMode="auto">
              <a:xfrm>
                <a:off x="1382" y="3203"/>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8" name="Rectangle 128"/>
              <p:cNvSpPr>
                <a:spLocks noChangeArrowheads="1"/>
              </p:cNvSpPr>
              <p:nvPr/>
            </p:nvSpPr>
            <p:spPr bwMode="auto">
              <a:xfrm>
                <a:off x="1403" y="3216"/>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49" name="Freeform 129"/>
              <p:cNvSpPr>
                <a:spLocks/>
              </p:cNvSpPr>
              <p:nvPr/>
            </p:nvSpPr>
            <p:spPr bwMode="auto">
              <a:xfrm>
                <a:off x="1403" y="3203"/>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0" name="Rectangle 130"/>
              <p:cNvSpPr>
                <a:spLocks noChangeArrowheads="1"/>
              </p:cNvSpPr>
              <p:nvPr/>
            </p:nvSpPr>
            <p:spPr bwMode="auto">
              <a:xfrm>
                <a:off x="1455" y="3177"/>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1" name="Freeform 131"/>
              <p:cNvSpPr>
                <a:spLocks/>
              </p:cNvSpPr>
              <p:nvPr/>
            </p:nvSpPr>
            <p:spPr bwMode="auto">
              <a:xfrm>
                <a:off x="1455" y="3126"/>
                <a:ext cx="31" cy="51"/>
              </a:xfrm>
              <a:custGeom>
                <a:avLst/>
                <a:gdLst/>
                <a:ahLst/>
                <a:cxnLst>
                  <a:cxn ang="0">
                    <a:pos x="0" y="39"/>
                  </a:cxn>
                  <a:cxn ang="0">
                    <a:pos x="21" y="0"/>
                  </a:cxn>
                  <a:cxn ang="0">
                    <a:pos x="31" y="13"/>
                  </a:cxn>
                  <a:cxn ang="0">
                    <a:pos x="11" y="51"/>
                  </a:cxn>
                  <a:cxn ang="0">
                    <a:pos x="0" y="39"/>
                  </a:cxn>
                </a:cxnLst>
                <a:rect l="0" t="0" r="r" b="b"/>
                <a:pathLst>
                  <a:path w="31" h="51">
                    <a:moveTo>
                      <a:pt x="0" y="39"/>
                    </a:moveTo>
                    <a:lnTo>
                      <a:pt x="21" y="0"/>
                    </a:lnTo>
                    <a:lnTo>
                      <a:pt x="31" y="13"/>
                    </a:lnTo>
                    <a:lnTo>
                      <a:pt x="11" y="51"/>
                    </a:lnTo>
                    <a:lnTo>
                      <a:pt x="0" y="39"/>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2" name="Freeform 132"/>
              <p:cNvSpPr>
                <a:spLocks/>
              </p:cNvSpPr>
              <p:nvPr/>
            </p:nvSpPr>
            <p:spPr bwMode="auto">
              <a:xfrm>
                <a:off x="1476" y="3088"/>
                <a:ext cx="31" cy="51"/>
              </a:xfrm>
              <a:custGeom>
                <a:avLst/>
                <a:gdLst/>
                <a:ahLst/>
                <a:cxnLst>
                  <a:cxn ang="0">
                    <a:pos x="0" y="38"/>
                  </a:cxn>
                  <a:cxn ang="0">
                    <a:pos x="21" y="0"/>
                  </a:cxn>
                  <a:cxn ang="0">
                    <a:pos x="31" y="13"/>
                  </a:cxn>
                  <a:cxn ang="0">
                    <a:pos x="10" y="51"/>
                  </a:cxn>
                  <a:cxn ang="0">
                    <a:pos x="0" y="38"/>
                  </a:cxn>
                </a:cxnLst>
                <a:rect l="0" t="0" r="r" b="b"/>
                <a:pathLst>
                  <a:path w="31" h="51">
                    <a:moveTo>
                      <a:pt x="0" y="38"/>
                    </a:moveTo>
                    <a:lnTo>
                      <a:pt x="21" y="0"/>
                    </a:lnTo>
                    <a:lnTo>
                      <a:pt x="31" y="13"/>
                    </a:lnTo>
                    <a:lnTo>
                      <a:pt x="10" y="51"/>
                    </a:lnTo>
                    <a:lnTo>
                      <a:pt x="0" y="3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3" name="Rectangle 133"/>
              <p:cNvSpPr>
                <a:spLocks noChangeArrowheads="1"/>
              </p:cNvSpPr>
              <p:nvPr/>
            </p:nvSpPr>
            <p:spPr bwMode="auto">
              <a:xfrm>
                <a:off x="1507" y="3036"/>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4" name="Rectangle 134"/>
              <p:cNvSpPr>
                <a:spLocks noChangeArrowheads="1"/>
              </p:cNvSpPr>
              <p:nvPr/>
            </p:nvSpPr>
            <p:spPr bwMode="auto">
              <a:xfrm>
                <a:off x="1518" y="3024"/>
                <a:ext cx="20"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5" name="Freeform 135"/>
              <p:cNvSpPr>
                <a:spLocks/>
              </p:cNvSpPr>
              <p:nvPr/>
            </p:nvSpPr>
            <p:spPr bwMode="auto">
              <a:xfrm>
                <a:off x="1528" y="2985"/>
                <a:ext cx="31" cy="51"/>
              </a:xfrm>
              <a:custGeom>
                <a:avLst/>
                <a:gdLst/>
                <a:ahLst/>
                <a:cxnLst>
                  <a:cxn ang="0">
                    <a:pos x="0" y="39"/>
                  </a:cxn>
                  <a:cxn ang="0">
                    <a:pos x="21" y="0"/>
                  </a:cxn>
                  <a:cxn ang="0">
                    <a:pos x="31" y="13"/>
                  </a:cxn>
                  <a:cxn ang="0">
                    <a:pos x="10" y="51"/>
                  </a:cxn>
                  <a:cxn ang="0">
                    <a:pos x="0" y="39"/>
                  </a:cxn>
                </a:cxnLst>
                <a:rect l="0" t="0" r="r" b="b"/>
                <a:pathLst>
                  <a:path w="31" h="51">
                    <a:moveTo>
                      <a:pt x="0" y="39"/>
                    </a:moveTo>
                    <a:lnTo>
                      <a:pt x="21" y="0"/>
                    </a:lnTo>
                    <a:lnTo>
                      <a:pt x="31" y="13"/>
                    </a:lnTo>
                    <a:lnTo>
                      <a:pt x="10" y="51"/>
                    </a:lnTo>
                    <a:lnTo>
                      <a:pt x="0" y="39"/>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6" name="Freeform 136"/>
              <p:cNvSpPr>
                <a:spLocks/>
              </p:cNvSpPr>
              <p:nvPr/>
            </p:nvSpPr>
            <p:spPr bwMode="auto">
              <a:xfrm>
                <a:off x="1549" y="2972"/>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7" name="Freeform 137"/>
              <p:cNvSpPr>
                <a:spLocks/>
              </p:cNvSpPr>
              <p:nvPr/>
            </p:nvSpPr>
            <p:spPr bwMode="auto">
              <a:xfrm>
                <a:off x="1570" y="2895"/>
                <a:ext cx="20" cy="39"/>
              </a:xfrm>
              <a:custGeom>
                <a:avLst/>
                <a:gdLst/>
                <a:ahLst/>
                <a:cxnLst>
                  <a:cxn ang="0">
                    <a:pos x="0" y="39"/>
                  </a:cxn>
                  <a:cxn ang="0">
                    <a:pos x="10" y="0"/>
                  </a:cxn>
                  <a:cxn ang="0">
                    <a:pos x="20" y="0"/>
                  </a:cxn>
                  <a:cxn ang="0">
                    <a:pos x="10" y="39"/>
                  </a:cxn>
                  <a:cxn ang="0">
                    <a:pos x="0" y="39"/>
                  </a:cxn>
                </a:cxnLst>
                <a:rect l="0" t="0" r="r" b="b"/>
                <a:pathLst>
                  <a:path w="20" h="39">
                    <a:moveTo>
                      <a:pt x="0" y="39"/>
                    </a:moveTo>
                    <a:lnTo>
                      <a:pt x="10" y="0"/>
                    </a:lnTo>
                    <a:lnTo>
                      <a:pt x="20" y="0"/>
                    </a:lnTo>
                    <a:lnTo>
                      <a:pt x="10" y="39"/>
                    </a:lnTo>
                    <a:lnTo>
                      <a:pt x="0" y="39"/>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8" name="Freeform 138"/>
              <p:cNvSpPr>
                <a:spLocks/>
              </p:cNvSpPr>
              <p:nvPr/>
            </p:nvSpPr>
            <p:spPr bwMode="auto">
              <a:xfrm>
                <a:off x="1590" y="2882"/>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59" name="Freeform 139"/>
              <p:cNvSpPr>
                <a:spLocks/>
              </p:cNvSpPr>
              <p:nvPr/>
            </p:nvSpPr>
            <p:spPr bwMode="auto">
              <a:xfrm>
                <a:off x="1601" y="2882"/>
                <a:ext cx="21" cy="26"/>
              </a:xfrm>
              <a:custGeom>
                <a:avLst/>
                <a:gdLst/>
                <a:ahLst/>
                <a:cxnLst>
                  <a:cxn ang="0">
                    <a:pos x="0" y="26"/>
                  </a:cxn>
                  <a:cxn ang="0">
                    <a:pos x="10" y="0"/>
                  </a:cxn>
                  <a:cxn ang="0">
                    <a:pos x="21" y="0"/>
                  </a:cxn>
                  <a:cxn ang="0">
                    <a:pos x="10" y="26"/>
                  </a:cxn>
                  <a:cxn ang="0">
                    <a:pos x="0" y="26"/>
                  </a:cxn>
                </a:cxnLst>
                <a:rect l="0" t="0" r="r" b="b"/>
                <a:pathLst>
                  <a:path w="21" h="26">
                    <a:moveTo>
                      <a:pt x="0" y="26"/>
                    </a:moveTo>
                    <a:lnTo>
                      <a:pt x="10" y="0"/>
                    </a:lnTo>
                    <a:lnTo>
                      <a:pt x="21" y="0"/>
                    </a:lnTo>
                    <a:lnTo>
                      <a:pt x="10" y="26"/>
                    </a:lnTo>
                    <a:lnTo>
                      <a:pt x="0" y="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0" name="Freeform 140"/>
              <p:cNvSpPr>
                <a:spLocks/>
              </p:cNvSpPr>
              <p:nvPr/>
            </p:nvSpPr>
            <p:spPr bwMode="auto">
              <a:xfrm>
                <a:off x="1632" y="2805"/>
                <a:ext cx="31" cy="52"/>
              </a:xfrm>
              <a:custGeom>
                <a:avLst/>
                <a:gdLst/>
                <a:ahLst/>
                <a:cxnLst>
                  <a:cxn ang="0">
                    <a:pos x="0" y="39"/>
                  </a:cxn>
                  <a:cxn ang="0">
                    <a:pos x="21" y="0"/>
                  </a:cxn>
                  <a:cxn ang="0">
                    <a:pos x="31" y="13"/>
                  </a:cxn>
                  <a:cxn ang="0">
                    <a:pos x="10" y="52"/>
                  </a:cxn>
                  <a:cxn ang="0">
                    <a:pos x="0" y="39"/>
                  </a:cxn>
                </a:cxnLst>
                <a:rect l="0" t="0" r="r" b="b"/>
                <a:pathLst>
                  <a:path w="31" h="52">
                    <a:moveTo>
                      <a:pt x="0" y="39"/>
                    </a:moveTo>
                    <a:lnTo>
                      <a:pt x="21" y="0"/>
                    </a:lnTo>
                    <a:lnTo>
                      <a:pt x="31" y="13"/>
                    </a:lnTo>
                    <a:lnTo>
                      <a:pt x="10" y="52"/>
                    </a:lnTo>
                    <a:lnTo>
                      <a:pt x="0" y="39"/>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1" name="Freeform 141"/>
              <p:cNvSpPr>
                <a:spLocks/>
              </p:cNvSpPr>
              <p:nvPr/>
            </p:nvSpPr>
            <p:spPr bwMode="auto">
              <a:xfrm>
                <a:off x="1653" y="2780"/>
                <a:ext cx="31" cy="38"/>
              </a:xfrm>
              <a:custGeom>
                <a:avLst/>
                <a:gdLst/>
                <a:ahLst/>
                <a:cxnLst>
                  <a:cxn ang="0">
                    <a:pos x="0" y="25"/>
                  </a:cxn>
                  <a:cxn ang="0">
                    <a:pos x="21" y="0"/>
                  </a:cxn>
                  <a:cxn ang="0">
                    <a:pos x="31" y="13"/>
                  </a:cxn>
                  <a:cxn ang="0">
                    <a:pos x="10" y="38"/>
                  </a:cxn>
                  <a:cxn ang="0">
                    <a:pos x="0" y="25"/>
                  </a:cxn>
                </a:cxnLst>
                <a:rect l="0" t="0" r="r" b="b"/>
                <a:pathLst>
                  <a:path w="31" h="38">
                    <a:moveTo>
                      <a:pt x="0" y="25"/>
                    </a:moveTo>
                    <a:lnTo>
                      <a:pt x="21" y="0"/>
                    </a:lnTo>
                    <a:lnTo>
                      <a:pt x="31" y="13"/>
                    </a:lnTo>
                    <a:lnTo>
                      <a:pt x="10" y="38"/>
                    </a:lnTo>
                    <a:lnTo>
                      <a:pt x="0" y="2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2" name="Freeform 142"/>
              <p:cNvSpPr>
                <a:spLocks/>
              </p:cNvSpPr>
              <p:nvPr/>
            </p:nvSpPr>
            <p:spPr bwMode="auto">
              <a:xfrm>
                <a:off x="1674" y="2767"/>
                <a:ext cx="20" cy="26"/>
              </a:xfrm>
              <a:custGeom>
                <a:avLst/>
                <a:gdLst/>
                <a:ahLst/>
                <a:cxnLst>
                  <a:cxn ang="0">
                    <a:pos x="0" y="26"/>
                  </a:cxn>
                  <a:cxn ang="0">
                    <a:pos x="10" y="0"/>
                  </a:cxn>
                  <a:cxn ang="0">
                    <a:pos x="20" y="0"/>
                  </a:cxn>
                  <a:cxn ang="0">
                    <a:pos x="10" y="26"/>
                  </a:cxn>
                  <a:cxn ang="0">
                    <a:pos x="0" y="26"/>
                  </a:cxn>
                </a:cxnLst>
                <a:rect l="0" t="0" r="r" b="b"/>
                <a:pathLst>
                  <a:path w="20" h="26">
                    <a:moveTo>
                      <a:pt x="0" y="26"/>
                    </a:moveTo>
                    <a:lnTo>
                      <a:pt x="10" y="0"/>
                    </a:lnTo>
                    <a:lnTo>
                      <a:pt x="20" y="0"/>
                    </a:lnTo>
                    <a:lnTo>
                      <a:pt x="10" y="26"/>
                    </a:lnTo>
                    <a:lnTo>
                      <a:pt x="0" y="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3" name="Rectangle 143"/>
              <p:cNvSpPr>
                <a:spLocks noChangeArrowheads="1"/>
              </p:cNvSpPr>
              <p:nvPr/>
            </p:nvSpPr>
            <p:spPr bwMode="auto">
              <a:xfrm>
                <a:off x="1726" y="2716"/>
                <a:ext cx="10"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4" name="Freeform 144"/>
              <p:cNvSpPr>
                <a:spLocks/>
              </p:cNvSpPr>
              <p:nvPr/>
            </p:nvSpPr>
            <p:spPr bwMode="auto">
              <a:xfrm>
                <a:off x="1726" y="2703"/>
                <a:ext cx="20" cy="25"/>
              </a:xfrm>
              <a:custGeom>
                <a:avLst/>
                <a:gdLst/>
                <a:ahLst/>
                <a:cxnLst>
                  <a:cxn ang="0">
                    <a:pos x="0" y="13"/>
                  </a:cxn>
                  <a:cxn ang="0">
                    <a:pos x="10" y="0"/>
                  </a:cxn>
                  <a:cxn ang="0">
                    <a:pos x="20" y="13"/>
                  </a:cxn>
                  <a:cxn ang="0">
                    <a:pos x="10" y="25"/>
                  </a:cxn>
                  <a:cxn ang="0">
                    <a:pos x="0" y="13"/>
                  </a:cxn>
                </a:cxnLst>
                <a:rect l="0" t="0" r="r" b="b"/>
                <a:pathLst>
                  <a:path w="20" h="25">
                    <a:moveTo>
                      <a:pt x="0" y="13"/>
                    </a:moveTo>
                    <a:lnTo>
                      <a:pt x="10" y="0"/>
                    </a:lnTo>
                    <a:lnTo>
                      <a:pt x="20" y="13"/>
                    </a:lnTo>
                    <a:lnTo>
                      <a:pt x="10" y="25"/>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5" name="Rectangle 145"/>
              <p:cNvSpPr>
                <a:spLocks noChangeArrowheads="1"/>
              </p:cNvSpPr>
              <p:nvPr/>
            </p:nvSpPr>
            <p:spPr bwMode="auto">
              <a:xfrm>
                <a:off x="1746" y="2703"/>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6" name="Freeform 146"/>
              <p:cNvSpPr>
                <a:spLocks/>
              </p:cNvSpPr>
              <p:nvPr/>
            </p:nvSpPr>
            <p:spPr bwMode="auto">
              <a:xfrm>
                <a:off x="1757" y="2677"/>
                <a:ext cx="31" cy="39"/>
              </a:xfrm>
              <a:custGeom>
                <a:avLst/>
                <a:gdLst/>
                <a:ahLst/>
                <a:cxnLst>
                  <a:cxn ang="0">
                    <a:pos x="0" y="26"/>
                  </a:cxn>
                  <a:cxn ang="0">
                    <a:pos x="21" y="0"/>
                  </a:cxn>
                  <a:cxn ang="0">
                    <a:pos x="31" y="13"/>
                  </a:cxn>
                  <a:cxn ang="0">
                    <a:pos x="10" y="39"/>
                  </a:cxn>
                  <a:cxn ang="0">
                    <a:pos x="0" y="26"/>
                  </a:cxn>
                </a:cxnLst>
                <a:rect l="0" t="0" r="r" b="b"/>
                <a:pathLst>
                  <a:path w="31" h="39">
                    <a:moveTo>
                      <a:pt x="0" y="26"/>
                    </a:moveTo>
                    <a:lnTo>
                      <a:pt x="21" y="0"/>
                    </a:lnTo>
                    <a:lnTo>
                      <a:pt x="31" y="13"/>
                    </a:lnTo>
                    <a:lnTo>
                      <a:pt x="10" y="39"/>
                    </a:lnTo>
                    <a:lnTo>
                      <a:pt x="0" y="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7" name="Freeform 147"/>
              <p:cNvSpPr>
                <a:spLocks/>
              </p:cNvSpPr>
              <p:nvPr/>
            </p:nvSpPr>
            <p:spPr bwMode="auto">
              <a:xfrm>
                <a:off x="1778" y="2664"/>
                <a:ext cx="20" cy="26"/>
              </a:xfrm>
              <a:custGeom>
                <a:avLst/>
                <a:gdLst/>
                <a:ahLst/>
                <a:cxnLst>
                  <a:cxn ang="0">
                    <a:pos x="0" y="13"/>
                  </a:cxn>
                  <a:cxn ang="0">
                    <a:pos x="10" y="0"/>
                  </a:cxn>
                  <a:cxn ang="0">
                    <a:pos x="20" y="13"/>
                  </a:cxn>
                  <a:cxn ang="0">
                    <a:pos x="10" y="26"/>
                  </a:cxn>
                  <a:cxn ang="0">
                    <a:pos x="0" y="13"/>
                  </a:cxn>
                </a:cxnLst>
                <a:rect l="0" t="0" r="r" b="b"/>
                <a:pathLst>
                  <a:path w="20" h="26">
                    <a:moveTo>
                      <a:pt x="0" y="13"/>
                    </a:moveTo>
                    <a:lnTo>
                      <a:pt x="10" y="0"/>
                    </a:lnTo>
                    <a:lnTo>
                      <a:pt x="20" y="13"/>
                    </a:lnTo>
                    <a:lnTo>
                      <a:pt x="1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8" name="Rectangle 148"/>
              <p:cNvSpPr>
                <a:spLocks noChangeArrowheads="1"/>
              </p:cNvSpPr>
              <p:nvPr/>
            </p:nvSpPr>
            <p:spPr bwMode="auto">
              <a:xfrm>
                <a:off x="1840" y="2664"/>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69" name="Freeform 149"/>
              <p:cNvSpPr>
                <a:spLocks/>
              </p:cNvSpPr>
              <p:nvPr/>
            </p:nvSpPr>
            <p:spPr bwMode="auto">
              <a:xfrm>
                <a:off x="1840" y="2639"/>
                <a:ext cx="31" cy="38"/>
              </a:xfrm>
              <a:custGeom>
                <a:avLst/>
                <a:gdLst/>
                <a:ahLst/>
                <a:cxnLst>
                  <a:cxn ang="0">
                    <a:pos x="0" y="25"/>
                  </a:cxn>
                  <a:cxn ang="0">
                    <a:pos x="21" y="0"/>
                  </a:cxn>
                  <a:cxn ang="0">
                    <a:pos x="31" y="12"/>
                  </a:cxn>
                  <a:cxn ang="0">
                    <a:pos x="10" y="38"/>
                  </a:cxn>
                  <a:cxn ang="0">
                    <a:pos x="0" y="25"/>
                  </a:cxn>
                </a:cxnLst>
                <a:rect l="0" t="0" r="r" b="b"/>
                <a:pathLst>
                  <a:path w="31" h="38">
                    <a:moveTo>
                      <a:pt x="0" y="25"/>
                    </a:moveTo>
                    <a:lnTo>
                      <a:pt x="21" y="0"/>
                    </a:lnTo>
                    <a:lnTo>
                      <a:pt x="31" y="12"/>
                    </a:lnTo>
                    <a:lnTo>
                      <a:pt x="10" y="38"/>
                    </a:lnTo>
                    <a:lnTo>
                      <a:pt x="0" y="2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0" name="Freeform 150"/>
              <p:cNvSpPr>
                <a:spLocks/>
              </p:cNvSpPr>
              <p:nvPr/>
            </p:nvSpPr>
            <p:spPr bwMode="auto">
              <a:xfrm>
                <a:off x="1871" y="2626"/>
                <a:ext cx="21" cy="25"/>
              </a:xfrm>
              <a:custGeom>
                <a:avLst/>
                <a:gdLst/>
                <a:ahLst/>
                <a:cxnLst>
                  <a:cxn ang="0">
                    <a:pos x="0" y="13"/>
                  </a:cxn>
                  <a:cxn ang="0">
                    <a:pos x="21" y="0"/>
                  </a:cxn>
                  <a:cxn ang="0">
                    <a:pos x="21" y="13"/>
                  </a:cxn>
                  <a:cxn ang="0">
                    <a:pos x="0" y="25"/>
                  </a:cxn>
                  <a:cxn ang="0">
                    <a:pos x="0" y="13"/>
                  </a:cxn>
                </a:cxnLst>
                <a:rect l="0" t="0" r="r" b="b"/>
                <a:pathLst>
                  <a:path w="21" h="25">
                    <a:moveTo>
                      <a:pt x="0" y="13"/>
                    </a:moveTo>
                    <a:lnTo>
                      <a:pt x="21" y="0"/>
                    </a:lnTo>
                    <a:lnTo>
                      <a:pt x="21" y="13"/>
                    </a:lnTo>
                    <a:lnTo>
                      <a:pt x="0" y="25"/>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1" name="Freeform 151"/>
              <p:cNvSpPr>
                <a:spLocks/>
              </p:cNvSpPr>
              <p:nvPr/>
            </p:nvSpPr>
            <p:spPr bwMode="auto">
              <a:xfrm>
                <a:off x="1882" y="2613"/>
                <a:ext cx="20" cy="26"/>
              </a:xfrm>
              <a:custGeom>
                <a:avLst/>
                <a:gdLst/>
                <a:ahLst/>
                <a:cxnLst>
                  <a:cxn ang="0">
                    <a:pos x="0" y="26"/>
                  </a:cxn>
                  <a:cxn ang="0">
                    <a:pos x="10" y="0"/>
                  </a:cxn>
                  <a:cxn ang="0">
                    <a:pos x="20" y="0"/>
                  </a:cxn>
                  <a:cxn ang="0">
                    <a:pos x="10" y="26"/>
                  </a:cxn>
                  <a:cxn ang="0">
                    <a:pos x="0" y="26"/>
                  </a:cxn>
                </a:cxnLst>
                <a:rect l="0" t="0" r="r" b="b"/>
                <a:pathLst>
                  <a:path w="20" h="26">
                    <a:moveTo>
                      <a:pt x="0" y="26"/>
                    </a:moveTo>
                    <a:lnTo>
                      <a:pt x="10" y="0"/>
                    </a:lnTo>
                    <a:lnTo>
                      <a:pt x="20" y="0"/>
                    </a:lnTo>
                    <a:lnTo>
                      <a:pt x="10" y="26"/>
                    </a:lnTo>
                    <a:lnTo>
                      <a:pt x="0" y="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2" name="Rectangle 152"/>
              <p:cNvSpPr>
                <a:spLocks noChangeArrowheads="1"/>
              </p:cNvSpPr>
              <p:nvPr/>
            </p:nvSpPr>
            <p:spPr bwMode="auto">
              <a:xfrm>
                <a:off x="1944" y="2600"/>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3" name="Freeform 153"/>
              <p:cNvSpPr>
                <a:spLocks/>
              </p:cNvSpPr>
              <p:nvPr/>
            </p:nvSpPr>
            <p:spPr bwMode="auto">
              <a:xfrm>
                <a:off x="1954" y="2587"/>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4" name="Freeform 154"/>
              <p:cNvSpPr>
                <a:spLocks/>
              </p:cNvSpPr>
              <p:nvPr/>
            </p:nvSpPr>
            <p:spPr bwMode="auto">
              <a:xfrm>
                <a:off x="1975" y="2587"/>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5" name="Freeform 155"/>
              <p:cNvSpPr>
                <a:spLocks/>
              </p:cNvSpPr>
              <p:nvPr/>
            </p:nvSpPr>
            <p:spPr bwMode="auto">
              <a:xfrm>
                <a:off x="1986" y="2587"/>
                <a:ext cx="20" cy="26"/>
              </a:xfrm>
              <a:custGeom>
                <a:avLst/>
                <a:gdLst/>
                <a:ahLst/>
                <a:cxnLst>
                  <a:cxn ang="0">
                    <a:pos x="0" y="26"/>
                  </a:cxn>
                  <a:cxn ang="0">
                    <a:pos x="10" y="0"/>
                  </a:cxn>
                  <a:cxn ang="0">
                    <a:pos x="20" y="0"/>
                  </a:cxn>
                  <a:cxn ang="0">
                    <a:pos x="10" y="26"/>
                  </a:cxn>
                  <a:cxn ang="0">
                    <a:pos x="0" y="26"/>
                  </a:cxn>
                </a:cxnLst>
                <a:rect l="0" t="0" r="r" b="b"/>
                <a:pathLst>
                  <a:path w="20" h="26">
                    <a:moveTo>
                      <a:pt x="0" y="26"/>
                    </a:moveTo>
                    <a:lnTo>
                      <a:pt x="10" y="0"/>
                    </a:lnTo>
                    <a:lnTo>
                      <a:pt x="20" y="0"/>
                    </a:lnTo>
                    <a:lnTo>
                      <a:pt x="10" y="26"/>
                    </a:lnTo>
                    <a:lnTo>
                      <a:pt x="0" y="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6" name="Freeform 156"/>
              <p:cNvSpPr>
                <a:spLocks/>
              </p:cNvSpPr>
              <p:nvPr/>
            </p:nvSpPr>
            <p:spPr bwMode="auto">
              <a:xfrm>
                <a:off x="2048" y="2536"/>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7" name="Rectangle 157"/>
              <p:cNvSpPr>
                <a:spLocks noChangeArrowheads="1"/>
              </p:cNvSpPr>
              <p:nvPr/>
            </p:nvSpPr>
            <p:spPr bwMode="auto">
              <a:xfrm>
                <a:off x="2069" y="2536"/>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8" name="Freeform 158"/>
              <p:cNvSpPr>
                <a:spLocks/>
              </p:cNvSpPr>
              <p:nvPr/>
            </p:nvSpPr>
            <p:spPr bwMode="auto">
              <a:xfrm>
                <a:off x="2079" y="2523"/>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79" name="Freeform 159"/>
              <p:cNvSpPr>
                <a:spLocks/>
              </p:cNvSpPr>
              <p:nvPr/>
            </p:nvSpPr>
            <p:spPr bwMode="auto">
              <a:xfrm>
                <a:off x="2100" y="2523"/>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0" name="Rectangle 160"/>
              <p:cNvSpPr>
                <a:spLocks noChangeArrowheads="1"/>
              </p:cNvSpPr>
              <p:nvPr/>
            </p:nvSpPr>
            <p:spPr bwMode="auto">
              <a:xfrm>
                <a:off x="2142" y="2485"/>
                <a:ext cx="10"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1" name="Freeform 161"/>
              <p:cNvSpPr>
                <a:spLocks/>
              </p:cNvSpPr>
              <p:nvPr/>
            </p:nvSpPr>
            <p:spPr bwMode="auto">
              <a:xfrm>
                <a:off x="2142" y="2459"/>
                <a:ext cx="31" cy="38"/>
              </a:xfrm>
              <a:custGeom>
                <a:avLst/>
                <a:gdLst/>
                <a:ahLst/>
                <a:cxnLst>
                  <a:cxn ang="0">
                    <a:pos x="0" y="26"/>
                  </a:cxn>
                  <a:cxn ang="0">
                    <a:pos x="20" y="0"/>
                  </a:cxn>
                  <a:cxn ang="0">
                    <a:pos x="31" y="13"/>
                  </a:cxn>
                  <a:cxn ang="0">
                    <a:pos x="10" y="38"/>
                  </a:cxn>
                  <a:cxn ang="0">
                    <a:pos x="0" y="26"/>
                  </a:cxn>
                </a:cxnLst>
                <a:rect l="0" t="0" r="r" b="b"/>
                <a:pathLst>
                  <a:path w="31" h="38">
                    <a:moveTo>
                      <a:pt x="0" y="26"/>
                    </a:moveTo>
                    <a:lnTo>
                      <a:pt x="20" y="0"/>
                    </a:lnTo>
                    <a:lnTo>
                      <a:pt x="31" y="13"/>
                    </a:lnTo>
                    <a:lnTo>
                      <a:pt x="10" y="38"/>
                    </a:lnTo>
                    <a:lnTo>
                      <a:pt x="0" y="26"/>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2" name="Rectangle 162"/>
              <p:cNvSpPr>
                <a:spLocks noChangeArrowheads="1"/>
              </p:cNvSpPr>
              <p:nvPr/>
            </p:nvSpPr>
            <p:spPr bwMode="auto">
              <a:xfrm>
                <a:off x="2173" y="2459"/>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3" name="Freeform 163"/>
              <p:cNvSpPr>
                <a:spLocks/>
              </p:cNvSpPr>
              <p:nvPr/>
            </p:nvSpPr>
            <p:spPr bwMode="auto">
              <a:xfrm>
                <a:off x="2183" y="2459"/>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4" name="Rectangle 164"/>
              <p:cNvSpPr>
                <a:spLocks noChangeArrowheads="1"/>
              </p:cNvSpPr>
              <p:nvPr/>
            </p:nvSpPr>
            <p:spPr bwMode="auto">
              <a:xfrm>
                <a:off x="2204" y="2472"/>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5" name="Freeform 165"/>
              <p:cNvSpPr>
                <a:spLocks/>
              </p:cNvSpPr>
              <p:nvPr/>
            </p:nvSpPr>
            <p:spPr bwMode="auto">
              <a:xfrm>
                <a:off x="2256" y="2472"/>
                <a:ext cx="21" cy="25"/>
              </a:xfrm>
              <a:custGeom>
                <a:avLst/>
                <a:gdLst/>
                <a:ahLst/>
                <a:cxnLst>
                  <a:cxn ang="0">
                    <a:pos x="0" y="0"/>
                  </a:cxn>
                  <a:cxn ang="0">
                    <a:pos x="21" y="13"/>
                  </a:cxn>
                  <a:cxn ang="0">
                    <a:pos x="21" y="25"/>
                  </a:cxn>
                  <a:cxn ang="0">
                    <a:pos x="0" y="13"/>
                  </a:cxn>
                  <a:cxn ang="0">
                    <a:pos x="0" y="0"/>
                  </a:cxn>
                </a:cxnLst>
                <a:rect l="0" t="0" r="r" b="b"/>
                <a:pathLst>
                  <a:path w="21" h="25">
                    <a:moveTo>
                      <a:pt x="0" y="0"/>
                    </a:moveTo>
                    <a:lnTo>
                      <a:pt x="21" y="13"/>
                    </a:lnTo>
                    <a:lnTo>
                      <a:pt x="21" y="25"/>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6" name="Freeform 166"/>
              <p:cNvSpPr>
                <a:spLocks/>
              </p:cNvSpPr>
              <p:nvPr/>
            </p:nvSpPr>
            <p:spPr bwMode="auto">
              <a:xfrm>
                <a:off x="2266" y="2472"/>
                <a:ext cx="21" cy="25"/>
              </a:xfrm>
              <a:custGeom>
                <a:avLst/>
                <a:gdLst/>
                <a:ahLst/>
                <a:cxnLst>
                  <a:cxn ang="0">
                    <a:pos x="0" y="25"/>
                  </a:cxn>
                  <a:cxn ang="0">
                    <a:pos x="11" y="0"/>
                  </a:cxn>
                  <a:cxn ang="0">
                    <a:pos x="21" y="0"/>
                  </a:cxn>
                  <a:cxn ang="0">
                    <a:pos x="11" y="25"/>
                  </a:cxn>
                  <a:cxn ang="0">
                    <a:pos x="0" y="25"/>
                  </a:cxn>
                </a:cxnLst>
                <a:rect l="0" t="0" r="r" b="b"/>
                <a:pathLst>
                  <a:path w="21" h="25">
                    <a:moveTo>
                      <a:pt x="0" y="25"/>
                    </a:moveTo>
                    <a:lnTo>
                      <a:pt x="11" y="0"/>
                    </a:lnTo>
                    <a:lnTo>
                      <a:pt x="21" y="0"/>
                    </a:lnTo>
                    <a:lnTo>
                      <a:pt x="11" y="25"/>
                    </a:lnTo>
                    <a:lnTo>
                      <a:pt x="0" y="2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7" name="Freeform 167"/>
              <p:cNvSpPr>
                <a:spLocks/>
              </p:cNvSpPr>
              <p:nvPr/>
            </p:nvSpPr>
            <p:spPr bwMode="auto">
              <a:xfrm>
                <a:off x="2287" y="2446"/>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8" name="Freeform 168"/>
              <p:cNvSpPr>
                <a:spLocks/>
              </p:cNvSpPr>
              <p:nvPr/>
            </p:nvSpPr>
            <p:spPr bwMode="auto">
              <a:xfrm>
                <a:off x="2308" y="2446"/>
                <a:ext cx="21" cy="26"/>
              </a:xfrm>
              <a:custGeom>
                <a:avLst/>
                <a:gdLst/>
                <a:ahLst/>
                <a:cxnLst>
                  <a:cxn ang="0">
                    <a:pos x="10" y="0"/>
                  </a:cxn>
                  <a:cxn ang="0">
                    <a:pos x="21" y="13"/>
                  </a:cxn>
                  <a:cxn ang="0">
                    <a:pos x="10" y="26"/>
                  </a:cxn>
                  <a:cxn ang="0">
                    <a:pos x="0" y="13"/>
                  </a:cxn>
                  <a:cxn ang="0">
                    <a:pos x="10" y="0"/>
                  </a:cxn>
                </a:cxnLst>
                <a:rect l="0" t="0" r="r" b="b"/>
                <a:pathLst>
                  <a:path w="21" h="26">
                    <a:moveTo>
                      <a:pt x="10" y="0"/>
                    </a:moveTo>
                    <a:lnTo>
                      <a:pt x="21" y="13"/>
                    </a:lnTo>
                    <a:lnTo>
                      <a:pt x="10" y="26"/>
                    </a:lnTo>
                    <a:lnTo>
                      <a:pt x="0" y="13"/>
                    </a:lnTo>
                    <a:lnTo>
                      <a:pt x="1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89" name="Freeform 169"/>
              <p:cNvSpPr>
                <a:spLocks/>
              </p:cNvSpPr>
              <p:nvPr/>
            </p:nvSpPr>
            <p:spPr bwMode="auto">
              <a:xfrm>
                <a:off x="2360" y="2433"/>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0" name="Rectangle 170"/>
              <p:cNvSpPr>
                <a:spLocks noChangeArrowheads="1"/>
              </p:cNvSpPr>
              <p:nvPr/>
            </p:nvSpPr>
            <p:spPr bwMode="auto">
              <a:xfrm>
                <a:off x="2381" y="2433"/>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1" name="Freeform 171"/>
              <p:cNvSpPr>
                <a:spLocks/>
              </p:cNvSpPr>
              <p:nvPr/>
            </p:nvSpPr>
            <p:spPr bwMode="auto">
              <a:xfrm>
                <a:off x="2391" y="2433"/>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2" name="Rectangle 172"/>
              <p:cNvSpPr>
                <a:spLocks noChangeArrowheads="1"/>
              </p:cNvSpPr>
              <p:nvPr/>
            </p:nvSpPr>
            <p:spPr bwMode="auto">
              <a:xfrm>
                <a:off x="2412" y="2446"/>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3" name="Freeform 173"/>
              <p:cNvSpPr>
                <a:spLocks/>
              </p:cNvSpPr>
              <p:nvPr/>
            </p:nvSpPr>
            <p:spPr bwMode="auto">
              <a:xfrm>
                <a:off x="2464" y="2382"/>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4" name="Rectangle 174"/>
              <p:cNvSpPr>
                <a:spLocks noChangeArrowheads="1"/>
              </p:cNvSpPr>
              <p:nvPr/>
            </p:nvSpPr>
            <p:spPr bwMode="auto">
              <a:xfrm>
                <a:off x="2485" y="2382"/>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5" name="Freeform 175"/>
              <p:cNvSpPr>
                <a:spLocks/>
              </p:cNvSpPr>
              <p:nvPr/>
            </p:nvSpPr>
            <p:spPr bwMode="auto">
              <a:xfrm>
                <a:off x="2495" y="2369"/>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6" name="Rectangle 176"/>
              <p:cNvSpPr>
                <a:spLocks noChangeArrowheads="1"/>
              </p:cNvSpPr>
              <p:nvPr/>
            </p:nvSpPr>
            <p:spPr bwMode="auto">
              <a:xfrm>
                <a:off x="2516" y="2369"/>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7" name="Rectangle 177"/>
              <p:cNvSpPr>
                <a:spLocks noChangeArrowheads="1"/>
              </p:cNvSpPr>
              <p:nvPr/>
            </p:nvSpPr>
            <p:spPr bwMode="auto">
              <a:xfrm>
                <a:off x="2578" y="2369"/>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8" name="Rectangle 178"/>
              <p:cNvSpPr>
                <a:spLocks noChangeArrowheads="1"/>
              </p:cNvSpPr>
              <p:nvPr/>
            </p:nvSpPr>
            <p:spPr bwMode="auto">
              <a:xfrm>
                <a:off x="2589" y="2369"/>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699" name="Rectangle 179"/>
              <p:cNvSpPr>
                <a:spLocks noChangeArrowheads="1"/>
              </p:cNvSpPr>
              <p:nvPr/>
            </p:nvSpPr>
            <p:spPr bwMode="auto">
              <a:xfrm>
                <a:off x="2610" y="2369"/>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0" name="Rectangle 180"/>
              <p:cNvSpPr>
                <a:spLocks noChangeArrowheads="1"/>
              </p:cNvSpPr>
              <p:nvPr/>
            </p:nvSpPr>
            <p:spPr bwMode="auto">
              <a:xfrm>
                <a:off x="2620" y="2369"/>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1" name="Rectangle 181"/>
              <p:cNvSpPr>
                <a:spLocks noChangeArrowheads="1"/>
              </p:cNvSpPr>
              <p:nvPr/>
            </p:nvSpPr>
            <p:spPr bwMode="auto">
              <a:xfrm>
                <a:off x="2641" y="2369"/>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2" name="Rectangle 182"/>
              <p:cNvSpPr>
                <a:spLocks noChangeArrowheads="1"/>
              </p:cNvSpPr>
              <p:nvPr/>
            </p:nvSpPr>
            <p:spPr bwMode="auto">
              <a:xfrm>
                <a:off x="2693" y="2356"/>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3" name="Rectangle 183"/>
              <p:cNvSpPr>
                <a:spLocks noChangeArrowheads="1"/>
              </p:cNvSpPr>
              <p:nvPr/>
            </p:nvSpPr>
            <p:spPr bwMode="auto">
              <a:xfrm>
                <a:off x="2714" y="2356"/>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4" name="Rectangle 184"/>
              <p:cNvSpPr>
                <a:spLocks noChangeArrowheads="1"/>
              </p:cNvSpPr>
              <p:nvPr/>
            </p:nvSpPr>
            <p:spPr bwMode="auto">
              <a:xfrm>
                <a:off x="2724" y="2356"/>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5" name="Rectangle 185"/>
              <p:cNvSpPr>
                <a:spLocks noChangeArrowheads="1"/>
              </p:cNvSpPr>
              <p:nvPr/>
            </p:nvSpPr>
            <p:spPr bwMode="auto">
              <a:xfrm>
                <a:off x="2745" y="2356"/>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6" name="Rectangle 186"/>
              <p:cNvSpPr>
                <a:spLocks noChangeArrowheads="1"/>
              </p:cNvSpPr>
              <p:nvPr/>
            </p:nvSpPr>
            <p:spPr bwMode="auto">
              <a:xfrm>
                <a:off x="2807" y="2343"/>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7" name="Freeform 187"/>
              <p:cNvSpPr>
                <a:spLocks/>
              </p:cNvSpPr>
              <p:nvPr/>
            </p:nvSpPr>
            <p:spPr bwMode="auto">
              <a:xfrm>
                <a:off x="2818" y="2331"/>
                <a:ext cx="20" cy="25"/>
              </a:xfrm>
              <a:custGeom>
                <a:avLst/>
                <a:gdLst/>
                <a:ahLst/>
                <a:cxnLst>
                  <a:cxn ang="0">
                    <a:pos x="0" y="12"/>
                  </a:cxn>
                  <a:cxn ang="0">
                    <a:pos x="20" y="0"/>
                  </a:cxn>
                  <a:cxn ang="0">
                    <a:pos x="20" y="12"/>
                  </a:cxn>
                  <a:cxn ang="0">
                    <a:pos x="0" y="25"/>
                  </a:cxn>
                  <a:cxn ang="0">
                    <a:pos x="0" y="12"/>
                  </a:cxn>
                </a:cxnLst>
                <a:rect l="0" t="0" r="r" b="b"/>
                <a:pathLst>
                  <a:path w="20" h="25">
                    <a:moveTo>
                      <a:pt x="0" y="12"/>
                    </a:moveTo>
                    <a:lnTo>
                      <a:pt x="20" y="0"/>
                    </a:lnTo>
                    <a:lnTo>
                      <a:pt x="20" y="12"/>
                    </a:lnTo>
                    <a:lnTo>
                      <a:pt x="0" y="25"/>
                    </a:lnTo>
                    <a:lnTo>
                      <a:pt x="0" y="12"/>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8" name="Rectangle 188"/>
              <p:cNvSpPr>
                <a:spLocks noChangeArrowheads="1"/>
              </p:cNvSpPr>
              <p:nvPr/>
            </p:nvSpPr>
            <p:spPr bwMode="auto">
              <a:xfrm>
                <a:off x="2838" y="2331"/>
                <a:ext cx="11"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09" name="Freeform 189"/>
              <p:cNvSpPr>
                <a:spLocks/>
              </p:cNvSpPr>
              <p:nvPr/>
            </p:nvSpPr>
            <p:spPr bwMode="auto">
              <a:xfrm>
                <a:off x="2849" y="2318"/>
                <a:ext cx="21" cy="25"/>
              </a:xfrm>
              <a:custGeom>
                <a:avLst/>
                <a:gdLst/>
                <a:ahLst/>
                <a:cxnLst>
                  <a:cxn ang="0">
                    <a:pos x="0" y="13"/>
                  </a:cxn>
                  <a:cxn ang="0">
                    <a:pos x="21" y="0"/>
                  </a:cxn>
                  <a:cxn ang="0">
                    <a:pos x="21" y="13"/>
                  </a:cxn>
                  <a:cxn ang="0">
                    <a:pos x="0" y="25"/>
                  </a:cxn>
                  <a:cxn ang="0">
                    <a:pos x="0" y="13"/>
                  </a:cxn>
                </a:cxnLst>
                <a:rect l="0" t="0" r="r" b="b"/>
                <a:pathLst>
                  <a:path w="21" h="25">
                    <a:moveTo>
                      <a:pt x="0" y="13"/>
                    </a:moveTo>
                    <a:lnTo>
                      <a:pt x="21" y="0"/>
                    </a:lnTo>
                    <a:lnTo>
                      <a:pt x="21" y="13"/>
                    </a:lnTo>
                    <a:lnTo>
                      <a:pt x="0" y="25"/>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0" name="Rectangle 190"/>
              <p:cNvSpPr>
                <a:spLocks noChangeArrowheads="1"/>
              </p:cNvSpPr>
              <p:nvPr/>
            </p:nvSpPr>
            <p:spPr bwMode="auto">
              <a:xfrm>
                <a:off x="2870" y="2318"/>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1" name="Freeform 191"/>
              <p:cNvSpPr>
                <a:spLocks/>
              </p:cNvSpPr>
              <p:nvPr/>
            </p:nvSpPr>
            <p:spPr bwMode="auto">
              <a:xfrm>
                <a:off x="2922" y="2305"/>
                <a:ext cx="20" cy="26"/>
              </a:xfrm>
              <a:custGeom>
                <a:avLst/>
                <a:gdLst/>
                <a:ahLst/>
                <a:cxnLst>
                  <a:cxn ang="0">
                    <a:pos x="0" y="0"/>
                  </a:cxn>
                  <a:cxn ang="0">
                    <a:pos x="20" y="13"/>
                  </a:cxn>
                  <a:cxn ang="0">
                    <a:pos x="20" y="26"/>
                  </a:cxn>
                  <a:cxn ang="0">
                    <a:pos x="0" y="13"/>
                  </a:cxn>
                  <a:cxn ang="0">
                    <a:pos x="0" y="0"/>
                  </a:cxn>
                </a:cxnLst>
                <a:rect l="0" t="0" r="r" b="b"/>
                <a:pathLst>
                  <a:path w="20" h="26">
                    <a:moveTo>
                      <a:pt x="0" y="0"/>
                    </a:moveTo>
                    <a:lnTo>
                      <a:pt x="20" y="13"/>
                    </a:lnTo>
                    <a:lnTo>
                      <a:pt x="20"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2" name="Freeform 192"/>
              <p:cNvSpPr>
                <a:spLocks/>
              </p:cNvSpPr>
              <p:nvPr/>
            </p:nvSpPr>
            <p:spPr bwMode="auto">
              <a:xfrm>
                <a:off x="2932" y="2305"/>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3" name="Rectangle 193"/>
              <p:cNvSpPr>
                <a:spLocks noChangeArrowheads="1"/>
              </p:cNvSpPr>
              <p:nvPr/>
            </p:nvSpPr>
            <p:spPr bwMode="auto">
              <a:xfrm>
                <a:off x="2953" y="2305"/>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4" name="Rectangle 194"/>
              <p:cNvSpPr>
                <a:spLocks noChangeArrowheads="1"/>
              </p:cNvSpPr>
              <p:nvPr/>
            </p:nvSpPr>
            <p:spPr bwMode="auto">
              <a:xfrm>
                <a:off x="2974" y="2305"/>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5" name="Rectangle 195"/>
              <p:cNvSpPr>
                <a:spLocks noChangeArrowheads="1"/>
              </p:cNvSpPr>
              <p:nvPr/>
            </p:nvSpPr>
            <p:spPr bwMode="auto">
              <a:xfrm>
                <a:off x="3036" y="2292"/>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6" name="Freeform 196"/>
              <p:cNvSpPr>
                <a:spLocks/>
              </p:cNvSpPr>
              <p:nvPr/>
            </p:nvSpPr>
            <p:spPr bwMode="auto">
              <a:xfrm>
                <a:off x="3047" y="2292"/>
                <a:ext cx="20" cy="26"/>
              </a:xfrm>
              <a:custGeom>
                <a:avLst/>
                <a:gdLst/>
                <a:ahLst/>
                <a:cxnLst>
                  <a:cxn ang="0">
                    <a:pos x="10" y="0"/>
                  </a:cxn>
                  <a:cxn ang="0">
                    <a:pos x="20" y="13"/>
                  </a:cxn>
                  <a:cxn ang="0">
                    <a:pos x="10" y="26"/>
                  </a:cxn>
                  <a:cxn ang="0">
                    <a:pos x="0" y="13"/>
                  </a:cxn>
                  <a:cxn ang="0">
                    <a:pos x="10" y="0"/>
                  </a:cxn>
                </a:cxnLst>
                <a:rect l="0" t="0" r="r" b="b"/>
                <a:pathLst>
                  <a:path w="20" h="26">
                    <a:moveTo>
                      <a:pt x="10" y="0"/>
                    </a:moveTo>
                    <a:lnTo>
                      <a:pt x="20" y="13"/>
                    </a:lnTo>
                    <a:lnTo>
                      <a:pt x="10" y="26"/>
                    </a:lnTo>
                    <a:lnTo>
                      <a:pt x="0" y="13"/>
                    </a:lnTo>
                    <a:lnTo>
                      <a:pt x="1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7" name="Freeform 197"/>
              <p:cNvSpPr>
                <a:spLocks/>
              </p:cNvSpPr>
              <p:nvPr/>
            </p:nvSpPr>
            <p:spPr bwMode="auto">
              <a:xfrm>
                <a:off x="3057" y="2292"/>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8" name="Rectangle 198"/>
              <p:cNvSpPr>
                <a:spLocks noChangeArrowheads="1"/>
              </p:cNvSpPr>
              <p:nvPr/>
            </p:nvSpPr>
            <p:spPr bwMode="auto">
              <a:xfrm>
                <a:off x="3078" y="2292"/>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19" name="Freeform 199"/>
              <p:cNvSpPr>
                <a:spLocks/>
              </p:cNvSpPr>
              <p:nvPr/>
            </p:nvSpPr>
            <p:spPr bwMode="auto">
              <a:xfrm>
                <a:off x="3088" y="2279"/>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20" name="Freeform 200"/>
              <p:cNvSpPr>
                <a:spLocks/>
              </p:cNvSpPr>
              <p:nvPr/>
            </p:nvSpPr>
            <p:spPr bwMode="auto">
              <a:xfrm>
                <a:off x="3140" y="2266"/>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21" name="Freeform 201"/>
              <p:cNvSpPr>
                <a:spLocks/>
              </p:cNvSpPr>
              <p:nvPr/>
            </p:nvSpPr>
            <p:spPr bwMode="auto">
              <a:xfrm>
                <a:off x="3161" y="2266"/>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22" name="Rectangle 202"/>
              <p:cNvSpPr>
                <a:spLocks noChangeArrowheads="1"/>
              </p:cNvSpPr>
              <p:nvPr/>
            </p:nvSpPr>
            <p:spPr bwMode="auto">
              <a:xfrm>
                <a:off x="3182" y="2279"/>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23" name="Rectangle 203"/>
              <p:cNvSpPr>
                <a:spLocks noChangeArrowheads="1"/>
              </p:cNvSpPr>
              <p:nvPr/>
            </p:nvSpPr>
            <p:spPr bwMode="auto">
              <a:xfrm>
                <a:off x="3203" y="2279"/>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grpSp>
        <p:grpSp>
          <p:nvGrpSpPr>
            <p:cNvPr id="4" name="Group 405"/>
            <p:cNvGrpSpPr>
              <a:grpSpLocks/>
            </p:cNvGrpSpPr>
            <p:nvPr/>
          </p:nvGrpSpPr>
          <p:grpSpPr bwMode="auto">
            <a:xfrm>
              <a:off x="946" y="1650"/>
              <a:ext cx="3827" cy="2206"/>
              <a:chOff x="946" y="1650"/>
              <a:chExt cx="3827" cy="2206"/>
            </a:xfrm>
          </p:grpSpPr>
          <p:sp>
            <p:nvSpPr>
              <p:cNvPr id="107725" name="Freeform 205"/>
              <p:cNvSpPr>
                <a:spLocks/>
              </p:cNvSpPr>
              <p:nvPr/>
            </p:nvSpPr>
            <p:spPr bwMode="auto">
              <a:xfrm>
                <a:off x="3203" y="2266"/>
                <a:ext cx="20" cy="26"/>
              </a:xfrm>
              <a:custGeom>
                <a:avLst/>
                <a:gdLst/>
                <a:ahLst/>
                <a:cxnLst>
                  <a:cxn ang="0">
                    <a:pos x="0" y="13"/>
                  </a:cxn>
                  <a:cxn ang="0">
                    <a:pos x="10" y="0"/>
                  </a:cxn>
                  <a:cxn ang="0">
                    <a:pos x="20" y="13"/>
                  </a:cxn>
                  <a:cxn ang="0">
                    <a:pos x="10" y="26"/>
                  </a:cxn>
                  <a:cxn ang="0">
                    <a:pos x="0" y="13"/>
                  </a:cxn>
                </a:cxnLst>
                <a:rect l="0" t="0" r="r" b="b"/>
                <a:pathLst>
                  <a:path w="20" h="26">
                    <a:moveTo>
                      <a:pt x="0" y="13"/>
                    </a:moveTo>
                    <a:lnTo>
                      <a:pt x="10" y="0"/>
                    </a:lnTo>
                    <a:lnTo>
                      <a:pt x="20" y="13"/>
                    </a:lnTo>
                    <a:lnTo>
                      <a:pt x="1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26" name="Rectangle 206"/>
              <p:cNvSpPr>
                <a:spLocks noChangeArrowheads="1"/>
              </p:cNvSpPr>
              <p:nvPr/>
            </p:nvSpPr>
            <p:spPr bwMode="auto">
              <a:xfrm>
                <a:off x="3265" y="2254"/>
                <a:ext cx="10"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27" name="Rectangle 207"/>
              <p:cNvSpPr>
                <a:spLocks noChangeArrowheads="1"/>
              </p:cNvSpPr>
              <p:nvPr/>
            </p:nvSpPr>
            <p:spPr bwMode="auto">
              <a:xfrm>
                <a:off x="3275" y="2254"/>
                <a:ext cx="11"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28" name="Freeform 208"/>
              <p:cNvSpPr>
                <a:spLocks/>
              </p:cNvSpPr>
              <p:nvPr/>
            </p:nvSpPr>
            <p:spPr bwMode="auto">
              <a:xfrm>
                <a:off x="3286" y="2254"/>
                <a:ext cx="21" cy="25"/>
              </a:xfrm>
              <a:custGeom>
                <a:avLst/>
                <a:gdLst/>
                <a:ahLst/>
                <a:cxnLst>
                  <a:cxn ang="0">
                    <a:pos x="0" y="0"/>
                  </a:cxn>
                  <a:cxn ang="0">
                    <a:pos x="21" y="12"/>
                  </a:cxn>
                  <a:cxn ang="0">
                    <a:pos x="21" y="25"/>
                  </a:cxn>
                  <a:cxn ang="0">
                    <a:pos x="0" y="12"/>
                  </a:cxn>
                  <a:cxn ang="0">
                    <a:pos x="0" y="0"/>
                  </a:cxn>
                </a:cxnLst>
                <a:rect l="0" t="0" r="r" b="b"/>
                <a:pathLst>
                  <a:path w="21" h="25">
                    <a:moveTo>
                      <a:pt x="0" y="0"/>
                    </a:moveTo>
                    <a:lnTo>
                      <a:pt x="21" y="12"/>
                    </a:lnTo>
                    <a:lnTo>
                      <a:pt x="21" y="25"/>
                    </a:lnTo>
                    <a:lnTo>
                      <a:pt x="0" y="12"/>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29" name="Freeform 209"/>
              <p:cNvSpPr>
                <a:spLocks/>
              </p:cNvSpPr>
              <p:nvPr/>
            </p:nvSpPr>
            <p:spPr bwMode="auto">
              <a:xfrm>
                <a:off x="3307" y="2254"/>
                <a:ext cx="20" cy="25"/>
              </a:xfrm>
              <a:custGeom>
                <a:avLst/>
                <a:gdLst/>
                <a:ahLst/>
                <a:cxnLst>
                  <a:cxn ang="0">
                    <a:pos x="0" y="12"/>
                  </a:cxn>
                  <a:cxn ang="0">
                    <a:pos x="20" y="0"/>
                  </a:cxn>
                  <a:cxn ang="0">
                    <a:pos x="20" y="12"/>
                  </a:cxn>
                  <a:cxn ang="0">
                    <a:pos x="0" y="25"/>
                  </a:cxn>
                  <a:cxn ang="0">
                    <a:pos x="0" y="12"/>
                  </a:cxn>
                </a:cxnLst>
                <a:rect l="0" t="0" r="r" b="b"/>
                <a:pathLst>
                  <a:path w="20" h="25">
                    <a:moveTo>
                      <a:pt x="0" y="12"/>
                    </a:moveTo>
                    <a:lnTo>
                      <a:pt x="20" y="0"/>
                    </a:lnTo>
                    <a:lnTo>
                      <a:pt x="20" y="12"/>
                    </a:lnTo>
                    <a:lnTo>
                      <a:pt x="0" y="25"/>
                    </a:lnTo>
                    <a:lnTo>
                      <a:pt x="0" y="12"/>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0" name="Rectangle 210"/>
              <p:cNvSpPr>
                <a:spLocks noChangeArrowheads="1"/>
              </p:cNvSpPr>
              <p:nvPr/>
            </p:nvSpPr>
            <p:spPr bwMode="auto">
              <a:xfrm>
                <a:off x="3327" y="2254"/>
                <a:ext cx="11"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1" name="Rectangle 211"/>
              <p:cNvSpPr>
                <a:spLocks noChangeArrowheads="1"/>
              </p:cNvSpPr>
              <p:nvPr/>
            </p:nvSpPr>
            <p:spPr bwMode="auto">
              <a:xfrm>
                <a:off x="3379" y="2228"/>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2" name="Rectangle 212"/>
              <p:cNvSpPr>
                <a:spLocks noChangeArrowheads="1"/>
              </p:cNvSpPr>
              <p:nvPr/>
            </p:nvSpPr>
            <p:spPr bwMode="auto">
              <a:xfrm>
                <a:off x="3390" y="2228"/>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3" name="Rectangle 213"/>
              <p:cNvSpPr>
                <a:spLocks noChangeArrowheads="1"/>
              </p:cNvSpPr>
              <p:nvPr/>
            </p:nvSpPr>
            <p:spPr bwMode="auto">
              <a:xfrm>
                <a:off x="3411" y="2228"/>
                <a:ext cx="2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4" name="Rectangle 214"/>
              <p:cNvSpPr>
                <a:spLocks noChangeArrowheads="1"/>
              </p:cNvSpPr>
              <p:nvPr/>
            </p:nvSpPr>
            <p:spPr bwMode="auto">
              <a:xfrm>
                <a:off x="3431" y="2228"/>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5" name="Freeform 215"/>
              <p:cNvSpPr>
                <a:spLocks/>
              </p:cNvSpPr>
              <p:nvPr/>
            </p:nvSpPr>
            <p:spPr bwMode="auto">
              <a:xfrm>
                <a:off x="3431" y="2215"/>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6" name="Rectangle 216"/>
              <p:cNvSpPr>
                <a:spLocks noChangeArrowheads="1"/>
              </p:cNvSpPr>
              <p:nvPr/>
            </p:nvSpPr>
            <p:spPr bwMode="auto">
              <a:xfrm>
                <a:off x="3494" y="2215"/>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7" name="Freeform 217"/>
              <p:cNvSpPr>
                <a:spLocks/>
              </p:cNvSpPr>
              <p:nvPr/>
            </p:nvSpPr>
            <p:spPr bwMode="auto">
              <a:xfrm>
                <a:off x="3515" y="2215"/>
                <a:ext cx="20" cy="26"/>
              </a:xfrm>
              <a:custGeom>
                <a:avLst/>
                <a:gdLst/>
                <a:ahLst/>
                <a:cxnLst>
                  <a:cxn ang="0">
                    <a:pos x="0" y="0"/>
                  </a:cxn>
                  <a:cxn ang="0">
                    <a:pos x="20" y="13"/>
                  </a:cxn>
                  <a:cxn ang="0">
                    <a:pos x="20" y="26"/>
                  </a:cxn>
                  <a:cxn ang="0">
                    <a:pos x="0" y="13"/>
                  </a:cxn>
                  <a:cxn ang="0">
                    <a:pos x="0" y="0"/>
                  </a:cxn>
                </a:cxnLst>
                <a:rect l="0" t="0" r="r" b="b"/>
                <a:pathLst>
                  <a:path w="20" h="26">
                    <a:moveTo>
                      <a:pt x="0" y="0"/>
                    </a:moveTo>
                    <a:lnTo>
                      <a:pt x="20" y="13"/>
                    </a:lnTo>
                    <a:lnTo>
                      <a:pt x="20"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8" name="Freeform 218"/>
              <p:cNvSpPr>
                <a:spLocks/>
              </p:cNvSpPr>
              <p:nvPr/>
            </p:nvSpPr>
            <p:spPr bwMode="auto">
              <a:xfrm>
                <a:off x="3525" y="2215"/>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39" name="Freeform 219"/>
              <p:cNvSpPr>
                <a:spLocks/>
              </p:cNvSpPr>
              <p:nvPr/>
            </p:nvSpPr>
            <p:spPr bwMode="auto">
              <a:xfrm>
                <a:off x="3546" y="2202"/>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0" name="Rectangle 220"/>
              <p:cNvSpPr>
                <a:spLocks noChangeArrowheads="1"/>
              </p:cNvSpPr>
              <p:nvPr/>
            </p:nvSpPr>
            <p:spPr bwMode="auto">
              <a:xfrm>
                <a:off x="3608" y="2215"/>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1" name="Rectangle 221"/>
              <p:cNvSpPr>
                <a:spLocks noChangeArrowheads="1"/>
              </p:cNvSpPr>
              <p:nvPr/>
            </p:nvSpPr>
            <p:spPr bwMode="auto">
              <a:xfrm>
                <a:off x="3619" y="2215"/>
                <a:ext cx="2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2" name="Freeform 222"/>
              <p:cNvSpPr>
                <a:spLocks/>
              </p:cNvSpPr>
              <p:nvPr/>
            </p:nvSpPr>
            <p:spPr bwMode="auto">
              <a:xfrm>
                <a:off x="3639" y="2202"/>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3" name="Rectangle 223"/>
              <p:cNvSpPr>
                <a:spLocks noChangeArrowheads="1"/>
              </p:cNvSpPr>
              <p:nvPr/>
            </p:nvSpPr>
            <p:spPr bwMode="auto">
              <a:xfrm>
                <a:off x="3660" y="2202"/>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4" name="Rectangle 224"/>
              <p:cNvSpPr>
                <a:spLocks noChangeArrowheads="1"/>
              </p:cNvSpPr>
              <p:nvPr/>
            </p:nvSpPr>
            <p:spPr bwMode="auto">
              <a:xfrm>
                <a:off x="3671" y="2202"/>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5" name="Freeform 225"/>
              <p:cNvSpPr>
                <a:spLocks/>
              </p:cNvSpPr>
              <p:nvPr/>
            </p:nvSpPr>
            <p:spPr bwMode="auto">
              <a:xfrm>
                <a:off x="3723" y="2189"/>
                <a:ext cx="20" cy="26"/>
              </a:xfrm>
              <a:custGeom>
                <a:avLst/>
                <a:gdLst/>
                <a:ahLst/>
                <a:cxnLst>
                  <a:cxn ang="0">
                    <a:pos x="0" y="13"/>
                  </a:cxn>
                  <a:cxn ang="0">
                    <a:pos x="20" y="0"/>
                  </a:cxn>
                  <a:cxn ang="0">
                    <a:pos x="20" y="13"/>
                  </a:cxn>
                  <a:cxn ang="0">
                    <a:pos x="0" y="26"/>
                  </a:cxn>
                  <a:cxn ang="0">
                    <a:pos x="0" y="13"/>
                  </a:cxn>
                </a:cxnLst>
                <a:rect l="0" t="0" r="r" b="b"/>
                <a:pathLst>
                  <a:path w="20" h="26">
                    <a:moveTo>
                      <a:pt x="0" y="13"/>
                    </a:moveTo>
                    <a:lnTo>
                      <a:pt x="20" y="0"/>
                    </a:lnTo>
                    <a:lnTo>
                      <a:pt x="20"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6" name="Freeform 226"/>
              <p:cNvSpPr>
                <a:spLocks/>
              </p:cNvSpPr>
              <p:nvPr/>
            </p:nvSpPr>
            <p:spPr bwMode="auto">
              <a:xfrm>
                <a:off x="3733" y="2164"/>
                <a:ext cx="31" cy="38"/>
              </a:xfrm>
              <a:custGeom>
                <a:avLst/>
                <a:gdLst/>
                <a:ahLst/>
                <a:cxnLst>
                  <a:cxn ang="0">
                    <a:pos x="0" y="25"/>
                  </a:cxn>
                  <a:cxn ang="0">
                    <a:pos x="21" y="0"/>
                  </a:cxn>
                  <a:cxn ang="0">
                    <a:pos x="31" y="13"/>
                  </a:cxn>
                  <a:cxn ang="0">
                    <a:pos x="10" y="38"/>
                  </a:cxn>
                  <a:cxn ang="0">
                    <a:pos x="0" y="25"/>
                  </a:cxn>
                </a:cxnLst>
                <a:rect l="0" t="0" r="r" b="b"/>
                <a:pathLst>
                  <a:path w="31" h="38">
                    <a:moveTo>
                      <a:pt x="0" y="25"/>
                    </a:moveTo>
                    <a:lnTo>
                      <a:pt x="21" y="0"/>
                    </a:lnTo>
                    <a:lnTo>
                      <a:pt x="31" y="13"/>
                    </a:lnTo>
                    <a:lnTo>
                      <a:pt x="10" y="38"/>
                    </a:lnTo>
                    <a:lnTo>
                      <a:pt x="0" y="2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7" name="Freeform 227"/>
              <p:cNvSpPr>
                <a:spLocks/>
              </p:cNvSpPr>
              <p:nvPr/>
            </p:nvSpPr>
            <p:spPr bwMode="auto">
              <a:xfrm>
                <a:off x="3764" y="2164"/>
                <a:ext cx="21" cy="25"/>
              </a:xfrm>
              <a:custGeom>
                <a:avLst/>
                <a:gdLst/>
                <a:ahLst/>
                <a:cxnLst>
                  <a:cxn ang="0">
                    <a:pos x="11" y="0"/>
                  </a:cxn>
                  <a:cxn ang="0">
                    <a:pos x="21" y="13"/>
                  </a:cxn>
                  <a:cxn ang="0">
                    <a:pos x="11" y="25"/>
                  </a:cxn>
                  <a:cxn ang="0">
                    <a:pos x="0" y="13"/>
                  </a:cxn>
                  <a:cxn ang="0">
                    <a:pos x="11" y="0"/>
                  </a:cxn>
                </a:cxnLst>
                <a:rect l="0" t="0" r="r" b="b"/>
                <a:pathLst>
                  <a:path w="21" h="25">
                    <a:moveTo>
                      <a:pt x="11" y="0"/>
                    </a:moveTo>
                    <a:lnTo>
                      <a:pt x="21" y="13"/>
                    </a:lnTo>
                    <a:lnTo>
                      <a:pt x="11" y="25"/>
                    </a:lnTo>
                    <a:lnTo>
                      <a:pt x="0" y="13"/>
                    </a:lnTo>
                    <a:lnTo>
                      <a:pt x="11"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8" name="Rectangle 228"/>
              <p:cNvSpPr>
                <a:spLocks noChangeArrowheads="1"/>
              </p:cNvSpPr>
              <p:nvPr/>
            </p:nvSpPr>
            <p:spPr bwMode="auto">
              <a:xfrm>
                <a:off x="3775" y="2177"/>
                <a:ext cx="20"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49" name="Rectangle 229"/>
              <p:cNvSpPr>
                <a:spLocks noChangeArrowheads="1"/>
              </p:cNvSpPr>
              <p:nvPr/>
            </p:nvSpPr>
            <p:spPr bwMode="auto">
              <a:xfrm>
                <a:off x="3837" y="2177"/>
                <a:ext cx="10"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0" name="Rectangle 230"/>
              <p:cNvSpPr>
                <a:spLocks noChangeArrowheads="1"/>
              </p:cNvSpPr>
              <p:nvPr/>
            </p:nvSpPr>
            <p:spPr bwMode="auto">
              <a:xfrm>
                <a:off x="3847" y="2177"/>
                <a:ext cx="21"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1" name="Freeform 231"/>
              <p:cNvSpPr>
                <a:spLocks/>
              </p:cNvSpPr>
              <p:nvPr/>
            </p:nvSpPr>
            <p:spPr bwMode="auto">
              <a:xfrm>
                <a:off x="3858" y="2164"/>
                <a:ext cx="21" cy="25"/>
              </a:xfrm>
              <a:custGeom>
                <a:avLst/>
                <a:gdLst/>
                <a:ahLst/>
                <a:cxnLst>
                  <a:cxn ang="0">
                    <a:pos x="0" y="13"/>
                  </a:cxn>
                  <a:cxn ang="0">
                    <a:pos x="10" y="0"/>
                  </a:cxn>
                  <a:cxn ang="0">
                    <a:pos x="21" y="13"/>
                  </a:cxn>
                  <a:cxn ang="0">
                    <a:pos x="10" y="25"/>
                  </a:cxn>
                  <a:cxn ang="0">
                    <a:pos x="0" y="13"/>
                  </a:cxn>
                </a:cxnLst>
                <a:rect l="0" t="0" r="r" b="b"/>
                <a:pathLst>
                  <a:path w="21" h="25">
                    <a:moveTo>
                      <a:pt x="0" y="13"/>
                    </a:moveTo>
                    <a:lnTo>
                      <a:pt x="10" y="0"/>
                    </a:lnTo>
                    <a:lnTo>
                      <a:pt x="21" y="13"/>
                    </a:lnTo>
                    <a:lnTo>
                      <a:pt x="10" y="25"/>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2" name="Rectangle 232"/>
              <p:cNvSpPr>
                <a:spLocks noChangeArrowheads="1"/>
              </p:cNvSpPr>
              <p:nvPr/>
            </p:nvSpPr>
            <p:spPr bwMode="auto">
              <a:xfrm>
                <a:off x="3879" y="2164"/>
                <a:ext cx="2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3" name="Rectangle 233"/>
              <p:cNvSpPr>
                <a:spLocks noChangeArrowheads="1"/>
              </p:cNvSpPr>
              <p:nvPr/>
            </p:nvSpPr>
            <p:spPr bwMode="auto">
              <a:xfrm>
                <a:off x="3899" y="2164"/>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4" name="Freeform 234"/>
              <p:cNvSpPr>
                <a:spLocks/>
              </p:cNvSpPr>
              <p:nvPr/>
            </p:nvSpPr>
            <p:spPr bwMode="auto">
              <a:xfrm>
                <a:off x="3951" y="2151"/>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5" name="Freeform 235"/>
              <p:cNvSpPr>
                <a:spLocks/>
              </p:cNvSpPr>
              <p:nvPr/>
            </p:nvSpPr>
            <p:spPr bwMode="auto">
              <a:xfrm>
                <a:off x="3972" y="2151"/>
                <a:ext cx="21" cy="26"/>
              </a:xfrm>
              <a:custGeom>
                <a:avLst/>
                <a:gdLst/>
                <a:ahLst/>
                <a:cxnLst>
                  <a:cxn ang="0">
                    <a:pos x="11" y="0"/>
                  </a:cxn>
                  <a:cxn ang="0">
                    <a:pos x="21" y="13"/>
                  </a:cxn>
                  <a:cxn ang="0">
                    <a:pos x="11" y="26"/>
                  </a:cxn>
                  <a:cxn ang="0">
                    <a:pos x="0" y="13"/>
                  </a:cxn>
                  <a:cxn ang="0">
                    <a:pos x="11" y="0"/>
                  </a:cxn>
                </a:cxnLst>
                <a:rect l="0" t="0" r="r" b="b"/>
                <a:pathLst>
                  <a:path w="21" h="26">
                    <a:moveTo>
                      <a:pt x="11" y="0"/>
                    </a:moveTo>
                    <a:lnTo>
                      <a:pt x="21" y="13"/>
                    </a:lnTo>
                    <a:lnTo>
                      <a:pt x="11" y="26"/>
                    </a:lnTo>
                    <a:lnTo>
                      <a:pt x="0" y="13"/>
                    </a:lnTo>
                    <a:lnTo>
                      <a:pt x="11"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6" name="Freeform 236"/>
              <p:cNvSpPr>
                <a:spLocks/>
              </p:cNvSpPr>
              <p:nvPr/>
            </p:nvSpPr>
            <p:spPr bwMode="auto">
              <a:xfrm>
                <a:off x="3983" y="2151"/>
                <a:ext cx="20" cy="26"/>
              </a:xfrm>
              <a:custGeom>
                <a:avLst/>
                <a:gdLst/>
                <a:ahLst/>
                <a:cxnLst>
                  <a:cxn ang="0">
                    <a:pos x="0" y="13"/>
                  </a:cxn>
                  <a:cxn ang="0">
                    <a:pos x="20" y="0"/>
                  </a:cxn>
                  <a:cxn ang="0">
                    <a:pos x="20" y="13"/>
                  </a:cxn>
                  <a:cxn ang="0">
                    <a:pos x="0" y="26"/>
                  </a:cxn>
                  <a:cxn ang="0">
                    <a:pos x="0" y="13"/>
                  </a:cxn>
                </a:cxnLst>
                <a:rect l="0" t="0" r="r" b="b"/>
                <a:pathLst>
                  <a:path w="20" h="26">
                    <a:moveTo>
                      <a:pt x="0" y="13"/>
                    </a:moveTo>
                    <a:lnTo>
                      <a:pt x="20" y="0"/>
                    </a:lnTo>
                    <a:lnTo>
                      <a:pt x="20"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7" name="Freeform 237"/>
              <p:cNvSpPr>
                <a:spLocks/>
              </p:cNvSpPr>
              <p:nvPr/>
            </p:nvSpPr>
            <p:spPr bwMode="auto">
              <a:xfrm>
                <a:off x="4003" y="2138"/>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8" name="Rectangle 238"/>
              <p:cNvSpPr>
                <a:spLocks noChangeArrowheads="1"/>
              </p:cNvSpPr>
              <p:nvPr/>
            </p:nvSpPr>
            <p:spPr bwMode="auto">
              <a:xfrm>
                <a:off x="4066" y="2138"/>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59" name="Freeform 239"/>
              <p:cNvSpPr>
                <a:spLocks/>
              </p:cNvSpPr>
              <p:nvPr/>
            </p:nvSpPr>
            <p:spPr bwMode="auto">
              <a:xfrm>
                <a:off x="4076" y="2125"/>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0" name="Freeform 240"/>
              <p:cNvSpPr>
                <a:spLocks/>
              </p:cNvSpPr>
              <p:nvPr/>
            </p:nvSpPr>
            <p:spPr bwMode="auto">
              <a:xfrm>
                <a:off x="4087" y="2112"/>
                <a:ext cx="20" cy="26"/>
              </a:xfrm>
              <a:custGeom>
                <a:avLst/>
                <a:gdLst/>
                <a:ahLst/>
                <a:cxnLst>
                  <a:cxn ang="0">
                    <a:pos x="0" y="13"/>
                  </a:cxn>
                  <a:cxn ang="0">
                    <a:pos x="10" y="0"/>
                  </a:cxn>
                  <a:cxn ang="0">
                    <a:pos x="20" y="13"/>
                  </a:cxn>
                  <a:cxn ang="0">
                    <a:pos x="10" y="26"/>
                  </a:cxn>
                  <a:cxn ang="0">
                    <a:pos x="0" y="13"/>
                  </a:cxn>
                </a:cxnLst>
                <a:rect l="0" t="0" r="r" b="b"/>
                <a:pathLst>
                  <a:path w="20" h="26">
                    <a:moveTo>
                      <a:pt x="0" y="13"/>
                    </a:moveTo>
                    <a:lnTo>
                      <a:pt x="10" y="0"/>
                    </a:lnTo>
                    <a:lnTo>
                      <a:pt x="20" y="13"/>
                    </a:lnTo>
                    <a:lnTo>
                      <a:pt x="1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1" name="Freeform 241"/>
              <p:cNvSpPr>
                <a:spLocks/>
              </p:cNvSpPr>
              <p:nvPr/>
            </p:nvSpPr>
            <p:spPr bwMode="auto">
              <a:xfrm>
                <a:off x="4107" y="2112"/>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2" name="Freeform 242"/>
              <p:cNvSpPr>
                <a:spLocks/>
              </p:cNvSpPr>
              <p:nvPr/>
            </p:nvSpPr>
            <p:spPr bwMode="auto">
              <a:xfrm>
                <a:off x="4128" y="2125"/>
                <a:ext cx="21" cy="26"/>
              </a:xfrm>
              <a:custGeom>
                <a:avLst/>
                <a:gdLst/>
                <a:ahLst/>
                <a:cxnLst>
                  <a:cxn ang="0">
                    <a:pos x="11" y="0"/>
                  </a:cxn>
                  <a:cxn ang="0">
                    <a:pos x="21" y="13"/>
                  </a:cxn>
                  <a:cxn ang="0">
                    <a:pos x="11" y="26"/>
                  </a:cxn>
                  <a:cxn ang="0">
                    <a:pos x="0" y="13"/>
                  </a:cxn>
                  <a:cxn ang="0">
                    <a:pos x="11" y="0"/>
                  </a:cxn>
                </a:cxnLst>
                <a:rect l="0" t="0" r="r" b="b"/>
                <a:pathLst>
                  <a:path w="21" h="26">
                    <a:moveTo>
                      <a:pt x="11" y="0"/>
                    </a:moveTo>
                    <a:lnTo>
                      <a:pt x="21" y="13"/>
                    </a:lnTo>
                    <a:lnTo>
                      <a:pt x="11" y="26"/>
                    </a:lnTo>
                    <a:lnTo>
                      <a:pt x="0" y="13"/>
                    </a:lnTo>
                    <a:lnTo>
                      <a:pt x="11"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3" name="Rectangle 243"/>
              <p:cNvSpPr>
                <a:spLocks noChangeArrowheads="1"/>
              </p:cNvSpPr>
              <p:nvPr/>
            </p:nvSpPr>
            <p:spPr bwMode="auto">
              <a:xfrm>
                <a:off x="4170" y="2112"/>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4" name="Rectangle 244"/>
              <p:cNvSpPr>
                <a:spLocks noChangeArrowheads="1"/>
              </p:cNvSpPr>
              <p:nvPr/>
            </p:nvSpPr>
            <p:spPr bwMode="auto">
              <a:xfrm>
                <a:off x="4180" y="2112"/>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5" name="Rectangle 245"/>
              <p:cNvSpPr>
                <a:spLocks noChangeArrowheads="1"/>
              </p:cNvSpPr>
              <p:nvPr/>
            </p:nvSpPr>
            <p:spPr bwMode="auto">
              <a:xfrm>
                <a:off x="4201" y="2112"/>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6" name="Freeform 246"/>
              <p:cNvSpPr>
                <a:spLocks/>
              </p:cNvSpPr>
              <p:nvPr/>
            </p:nvSpPr>
            <p:spPr bwMode="auto">
              <a:xfrm>
                <a:off x="4211" y="2100"/>
                <a:ext cx="21" cy="25"/>
              </a:xfrm>
              <a:custGeom>
                <a:avLst/>
                <a:gdLst/>
                <a:ahLst/>
                <a:cxnLst>
                  <a:cxn ang="0">
                    <a:pos x="0" y="12"/>
                  </a:cxn>
                  <a:cxn ang="0">
                    <a:pos x="21" y="0"/>
                  </a:cxn>
                  <a:cxn ang="0">
                    <a:pos x="21" y="12"/>
                  </a:cxn>
                  <a:cxn ang="0">
                    <a:pos x="0" y="25"/>
                  </a:cxn>
                  <a:cxn ang="0">
                    <a:pos x="0" y="12"/>
                  </a:cxn>
                </a:cxnLst>
                <a:rect l="0" t="0" r="r" b="b"/>
                <a:pathLst>
                  <a:path w="21" h="25">
                    <a:moveTo>
                      <a:pt x="0" y="12"/>
                    </a:moveTo>
                    <a:lnTo>
                      <a:pt x="21" y="0"/>
                    </a:lnTo>
                    <a:lnTo>
                      <a:pt x="21" y="12"/>
                    </a:lnTo>
                    <a:lnTo>
                      <a:pt x="0" y="25"/>
                    </a:lnTo>
                    <a:lnTo>
                      <a:pt x="0" y="12"/>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7" name="Rectangle 247"/>
              <p:cNvSpPr>
                <a:spLocks noChangeArrowheads="1"/>
              </p:cNvSpPr>
              <p:nvPr/>
            </p:nvSpPr>
            <p:spPr bwMode="auto">
              <a:xfrm>
                <a:off x="4232" y="2100"/>
                <a:ext cx="11" cy="12"/>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8" name="Freeform 248"/>
              <p:cNvSpPr>
                <a:spLocks/>
              </p:cNvSpPr>
              <p:nvPr/>
            </p:nvSpPr>
            <p:spPr bwMode="auto">
              <a:xfrm>
                <a:off x="4284" y="2074"/>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69" name="Rectangle 249"/>
              <p:cNvSpPr>
                <a:spLocks noChangeArrowheads="1"/>
              </p:cNvSpPr>
              <p:nvPr/>
            </p:nvSpPr>
            <p:spPr bwMode="auto">
              <a:xfrm>
                <a:off x="4305" y="2087"/>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0" name="Rectangle 250"/>
              <p:cNvSpPr>
                <a:spLocks noChangeArrowheads="1"/>
              </p:cNvSpPr>
              <p:nvPr/>
            </p:nvSpPr>
            <p:spPr bwMode="auto">
              <a:xfrm>
                <a:off x="4315" y="2087"/>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1" name="Freeform 251"/>
              <p:cNvSpPr>
                <a:spLocks/>
              </p:cNvSpPr>
              <p:nvPr/>
            </p:nvSpPr>
            <p:spPr bwMode="auto">
              <a:xfrm>
                <a:off x="4336" y="2074"/>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2" name="Rectangle 252"/>
              <p:cNvSpPr>
                <a:spLocks noChangeArrowheads="1"/>
              </p:cNvSpPr>
              <p:nvPr/>
            </p:nvSpPr>
            <p:spPr bwMode="auto">
              <a:xfrm>
                <a:off x="4399" y="2074"/>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3" name="Rectangle 253"/>
              <p:cNvSpPr>
                <a:spLocks noChangeArrowheads="1"/>
              </p:cNvSpPr>
              <p:nvPr/>
            </p:nvSpPr>
            <p:spPr bwMode="auto">
              <a:xfrm>
                <a:off x="4409" y="2074"/>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4" name="Freeform 254"/>
              <p:cNvSpPr>
                <a:spLocks/>
              </p:cNvSpPr>
              <p:nvPr/>
            </p:nvSpPr>
            <p:spPr bwMode="auto">
              <a:xfrm>
                <a:off x="4419" y="2061"/>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5" name="Rectangle 255"/>
              <p:cNvSpPr>
                <a:spLocks noChangeArrowheads="1"/>
              </p:cNvSpPr>
              <p:nvPr/>
            </p:nvSpPr>
            <p:spPr bwMode="auto">
              <a:xfrm>
                <a:off x="4440" y="2061"/>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6" name="Rectangle 256"/>
              <p:cNvSpPr>
                <a:spLocks noChangeArrowheads="1"/>
              </p:cNvSpPr>
              <p:nvPr/>
            </p:nvSpPr>
            <p:spPr bwMode="auto">
              <a:xfrm>
                <a:off x="4461" y="2061"/>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7" name="Rectangle 257"/>
              <p:cNvSpPr>
                <a:spLocks noChangeArrowheads="1"/>
              </p:cNvSpPr>
              <p:nvPr/>
            </p:nvSpPr>
            <p:spPr bwMode="auto">
              <a:xfrm>
                <a:off x="4513" y="2061"/>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8" name="Freeform 258"/>
              <p:cNvSpPr>
                <a:spLocks/>
              </p:cNvSpPr>
              <p:nvPr/>
            </p:nvSpPr>
            <p:spPr bwMode="auto">
              <a:xfrm>
                <a:off x="4523" y="2048"/>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79" name="Rectangle 259"/>
              <p:cNvSpPr>
                <a:spLocks noChangeArrowheads="1"/>
              </p:cNvSpPr>
              <p:nvPr/>
            </p:nvSpPr>
            <p:spPr bwMode="auto">
              <a:xfrm>
                <a:off x="4544" y="2048"/>
                <a:ext cx="2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0" name="Freeform 260"/>
              <p:cNvSpPr>
                <a:spLocks/>
              </p:cNvSpPr>
              <p:nvPr/>
            </p:nvSpPr>
            <p:spPr bwMode="auto">
              <a:xfrm>
                <a:off x="4565" y="2035"/>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1" name="Rectangle 261"/>
              <p:cNvSpPr>
                <a:spLocks noChangeArrowheads="1"/>
              </p:cNvSpPr>
              <p:nvPr/>
            </p:nvSpPr>
            <p:spPr bwMode="auto">
              <a:xfrm>
                <a:off x="4627" y="2035"/>
                <a:ext cx="11"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2" name="Rectangle 262"/>
              <p:cNvSpPr>
                <a:spLocks noChangeArrowheads="1"/>
              </p:cNvSpPr>
              <p:nvPr/>
            </p:nvSpPr>
            <p:spPr bwMode="auto">
              <a:xfrm>
                <a:off x="4638" y="2035"/>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3" name="Freeform 263"/>
              <p:cNvSpPr>
                <a:spLocks/>
              </p:cNvSpPr>
              <p:nvPr/>
            </p:nvSpPr>
            <p:spPr bwMode="auto">
              <a:xfrm>
                <a:off x="4648" y="2035"/>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4" name="Freeform 264"/>
              <p:cNvSpPr>
                <a:spLocks/>
              </p:cNvSpPr>
              <p:nvPr/>
            </p:nvSpPr>
            <p:spPr bwMode="auto">
              <a:xfrm>
                <a:off x="4669" y="2035"/>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5" name="Rectangle 265"/>
              <p:cNvSpPr>
                <a:spLocks noChangeArrowheads="1"/>
              </p:cNvSpPr>
              <p:nvPr/>
            </p:nvSpPr>
            <p:spPr bwMode="auto">
              <a:xfrm>
                <a:off x="4690" y="2035"/>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6" name="Rectangle 266"/>
              <p:cNvSpPr>
                <a:spLocks noChangeArrowheads="1"/>
              </p:cNvSpPr>
              <p:nvPr/>
            </p:nvSpPr>
            <p:spPr bwMode="auto">
              <a:xfrm>
                <a:off x="4742" y="2035"/>
                <a:ext cx="10"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7" name="Freeform 267"/>
              <p:cNvSpPr>
                <a:spLocks/>
              </p:cNvSpPr>
              <p:nvPr/>
            </p:nvSpPr>
            <p:spPr bwMode="auto">
              <a:xfrm>
                <a:off x="4752" y="2023"/>
                <a:ext cx="21" cy="25"/>
              </a:xfrm>
              <a:custGeom>
                <a:avLst/>
                <a:gdLst/>
                <a:ahLst/>
                <a:cxnLst>
                  <a:cxn ang="0">
                    <a:pos x="0" y="12"/>
                  </a:cxn>
                  <a:cxn ang="0">
                    <a:pos x="21" y="0"/>
                  </a:cxn>
                  <a:cxn ang="0">
                    <a:pos x="21" y="12"/>
                  </a:cxn>
                  <a:cxn ang="0">
                    <a:pos x="0" y="25"/>
                  </a:cxn>
                  <a:cxn ang="0">
                    <a:pos x="0" y="12"/>
                  </a:cxn>
                </a:cxnLst>
                <a:rect l="0" t="0" r="r" b="b"/>
                <a:pathLst>
                  <a:path w="21" h="25">
                    <a:moveTo>
                      <a:pt x="0" y="12"/>
                    </a:moveTo>
                    <a:lnTo>
                      <a:pt x="21" y="0"/>
                    </a:lnTo>
                    <a:lnTo>
                      <a:pt x="21" y="12"/>
                    </a:lnTo>
                    <a:lnTo>
                      <a:pt x="0" y="25"/>
                    </a:lnTo>
                    <a:lnTo>
                      <a:pt x="0" y="12"/>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8" name="Freeform 268"/>
              <p:cNvSpPr>
                <a:spLocks/>
              </p:cNvSpPr>
              <p:nvPr/>
            </p:nvSpPr>
            <p:spPr bwMode="auto">
              <a:xfrm>
                <a:off x="1268" y="3177"/>
                <a:ext cx="31" cy="90"/>
              </a:xfrm>
              <a:custGeom>
                <a:avLst/>
                <a:gdLst/>
                <a:ahLst/>
                <a:cxnLst>
                  <a:cxn ang="0">
                    <a:pos x="0" y="90"/>
                  </a:cxn>
                  <a:cxn ang="0">
                    <a:pos x="21" y="0"/>
                  </a:cxn>
                  <a:cxn ang="0">
                    <a:pos x="31" y="0"/>
                  </a:cxn>
                  <a:cxn ang="0">
                    <a:pos x="10" y="90"/>
                  </a:cxn>
                  <a:cxn ang="0">
                    <a:pos x="0" y="90"/>
                  </a:cxn>
                </a:cxnLst>
                <a:rect l="0" t="0" r="r" b="b"/>
                <a:pathLst>
                  <a:path w="31" h="90">
                    <a:moveTo>
                      <a:pt x="0" y="90"/>
                    </a:moveTo>
                    <a:lnTo>
                      <a:pt x="21" y="0"/>
                    </a:lnTo>
                    <a:lnTo>
                      <a:pt x="31" y="0"/>
                    </a:lnTo>
                    <a:lnTo>
                      <a:pt x="10" y="90"/>
                    </a:lnTo>
                    <a:lnTo>
                      <a:pt x="0" y="9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89" name="Freeform 269"/>
              <p:cNvSpPr>
                <a:spLocks/>
              </p:cNvSpPr>
              <p:nvPr/>
            </p:nvSpPr>
            <p:spPr bwMode="auto">
              <a:xfrm>
                <a:off x="1299" y="3088"/>
                <a:ext cx="31" cy="38"/>
              </a:xfrm>
              <a:custGeom>
                <a:avLst/>
                <a:gdLst/>
                <a:ahLst/>
                <a:cxnLst>
                  <a:cxn ang="0">
                    <a:pos x="0" y="25"/>
                  </a:cxn>
                  <a:cxn ang="0">
                    <a:pos x="21" y="0"/>
                  </a:cxn>
                  <a:cxn ang="0">
                    <a:pos x="31" y="13"/>
                  </a:cxn>
                  <a:cxn ang="0">
                    <a:pos x="11" y="38"/>
                  </a:cxn>
                  <a:cxn ang="0">
                    <a:pos x="0" y="25"/>
                  </a:cxn>
                </a:cxnLst>
                <a:rect l="0" t="0" r="r" b="b"/>
                <a:pathLst>
                  <a:path w="31" h="38">
                    <a:moveTo>
                      <a:pt x="0" y="25"/>
                    </a:moveTo>
                    <a:lnTo>
                      <a:pt x="21" y="0"/>
                    </a:lnTo>
                    <a:lnTo>
                      <a:pt x="31" y="13"/>
                    </a:lnTo>
                    <a:lnTo>
                      <a:pt x="11" y="38"/>
                    </a:lnTo>
                    <a:lnTo>
                      <a:pt x="0" y="25"/>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0" name="Freeform 270"/>
              <p:cNvSpPr>
                <a:spLocks/>
              </p:cNvSpPr>
              <p:nvPr/>
            </p:nvSpPr>
            <p:spPr bwMode="auto">
              <a:xfrm>
                <a:off x="1362" y="3036"/>
                <a:ext cx="20" cy="26"/>
              </a:xfrm>
              <a:custGeom>
                <a:avLst/>
                <a:gdLst/>
                <a:ahLst/>
                <a:cxnLst>
                  <a:cxn ang="0">
                    <a:pos x="0" y="26"/>
                  </a:cxn>
                  <a:cxn ang="0">
                    <a:pos x="10" y="0"/>
                  </a:cxn>
                  <a:cxn ang="0">
                    <a:pos x="20" y="0"/>
                  </a:cxn>
                  <a:cxn ang="0">
                    <a:pos x="10" y="26"/>
                  </a:cxn>
                  <a:cxn ang="0">
                    <a:pos x="0" y="26"/>
                  </a:cxn>
                </a:cxnLst>
                <a:rect l="0" t="0" r="r" b="b"/>
                <a:pathLst>
                  <a:path w="20" h="26">
                    <a:moveTo>
                      <a:pt x="0" y="26"/>
                    </a:moveTo>
                    <a:lnTo>
                      <a:pt x="10" y="0"/>
                    </a:lnTo>
                    <a:lnTo>
                      <a:pt x="20" y="0"/>
                    </a:lnTo>
                    <a:lnTo>
                      <a:pt x="10" y="26"/>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1" name="Freeform 271"/>
              <p:cNvSpPr>
                <a:spLocks/>
              </p:cNvSpPr>
              <p:nvPr/>
            </p:nvSpPr>
            <p:spPr bwMode="auto">
              <a:xfrm>
                <a:off x="1372" y="2998"/>
                <a:ext cx="31" cy="38"/>
              </a:xfrm>
              <a:custGeom>
                <a:avLst/>
                <a:gdLst/>
                <a:ahLst/>
                <a:cxnLst>
                  <a:cxn ang="0">
                    <a:pos x="0" y="26"/>
                  </a:cxn>
                  <a:cxn ang="0">
                    <a:pos x="21" y="0"/>
                  </a:cxn>
                  <a:cxn ang="0">
                    <a:pos x="31" y="13"/>
                  </a:cxn>
                  <a:cxn ang="0">
                    <a:pos x="10" y="38"/>
                  </a:cxn>
                  <a:cxn ang="0">
                    <a:pos x="0" y="26"/>
                  </a:cxn>
                </a:cxnLst>
                <a:rect l="0" t="0" r="r" b="b"/>
                <a:pathLst>
                  <a:path w="31" h="38">
                    <a:moveTo>
                      <a:pt x="0" y="26"/>
                    </a:moveTo>
                    <a:lnTo>
                      <a:pt x="21" y="0"/>
                    </a:lnTo>
                    <a:lnTo>
                      <a:pt x="31" y="13"/>
                    </a:lnTo>
                    <a:lnTo>
                      <a:pt x="10" y="38"/>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2" name="Freeform 272"/>
              <p:cNvSpPr>
                <a:spLocks/>
              </p:cNvSpPr>
              <p:nvPr/>
            </p:nvSpPr>
            <p:spPr bwMode="auto">
              <a:xfrm>
                <a:off x="1393" y="2972"/>
                <a:ext cx="21" cy="39"/>
              </a:xfrm>
              <a:custGeom>
                <a:avLst/>
                <a:gdLst/>
                <a:ahLst/>
                <a:cxnLst>
                  <a:cxn ang="0">
                    <a:pos x="0" y="39"/>
                  </a:cxn>
                  <a:cxn ang="0">
                    <a:pos x="10" y="0"/>
                  </a:cxn>
                  <a:cxn ang="0">
                    <a:pos x="21" y="0"/>
                  </a:cxn>
                  <a:cxn ang="0">
                    <a:pos x="10" y="39"/>
                  </a:cxn>
                  <a:cxn ang="0">
                    <a:pos x="0" y="39"/>
                  </a:cxn>
                </a:cxnLst>
                <a:rect l="0" t="0" r="r" b="b"/>
                <a:pathLst>
                  <a:path w="21" h="39">
                    <a:moveTo>
                      <a:pt x="0" y="39"/>
                    </a:moveTo>
                    <a:lnTo>
                      <a:pt x="10" y="0"/>
                    </a:lnTo>
                    <a:lnTo>
                      <a:pt x="21" y="0"/>
                    </a:lnTo>
                    <a:lnTo>
                      <a:pt x="10" y="39"/>
                    </a:lnTo>
                    <a:lnTo>
                      <a:pt x="0" y="39"/>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3" name="Rectangle 273"/>
              <p:cNvSpPr>
                <a:spLocks noChangeArrowheads="1"/>
              </p:cNvSpPr>
              <p:nvPr/>
            </p:nvSpPr>
            <p:spPr bwMode="auto">
              <a:xfrm>
                <a:off x="1445" y="2908"/>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4" name="Freeform 274"/>
              <p:cNvSpPr>
                <a:spLocks/>
              </p:cNvSpPr>
              <p:nvPr/>
            </p:nvSpPr>
            <p:spPr bwMode="auto">
              <a:xfrm>
                <a:off x="1445" y="2895"/>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5" name="Freeform 275"/>
              <p:cNvSpPr>
                <a:spLocks/>
              </p:cNvSpPr>
              <p:nvPr/>
            </p:nvSpPr>
            <p:spPr bwMode="auto">
              <a:xfrm>
                <a:off x="1476" y="2818"/>
                <a:ext cx="31" cy="39"/>
              </a:xfrm>
              <a:custGeom>
                <a:avLst/>
                <a:gdLst/>
                <a:ahLst/>
                <a:cxnLst>
                  <a:cxn ang="0">
                    <a:pos x="0" y="26"/>
                  </a:cxn>
                  <a:cxn ang="0">
                    <a:pos x="21" y="0"/>
                  </a:cxn>
                  <a:cxn ang="0">
                    <a:pos x="31" y="13"/>
                  </a:cxn>
                  <a:cxn ang="0">
                    <a:pos x="10" y="39"/>
                  </a:cxn>
                  <a:cxn ang="0">
                    <a:pos x="0" y="26"/>
                  </a:cxn>
                </a:cxnLst>
                <a:rect l="0" t="0" r="r" b="b"/>
                <a:pathLst>
                  <a:path w="31" h="39">
                    <a:moveTo>
                      <a:pt x="0" y="26"/>
                    </a:moveTo>
                    <a:lnTo>
                      <a:pt x="21" y="0"/>
                    </a:lnTo>
                    <a:lnTo>
                      <a:pt x="31" y="13"/>
                    </a:lnTo>
                    <a:lnTo>
                      <a:pt x="10" y="39"/>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6" name="Freeform 276"/>
              <p:cNvSpPr>
                <a:spLocks/>
              </p:cNvSpPr>
              <p:nvPr/>
            </p:nvSpPr>
            <p:spPr bwMode="auto">
              <a:xfrm>
                <a:off x="1497" y="2805"/>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7" name="Freeform 277"/>
              <p:cNvSpPr>
                <a:spLocks/>
              </p:cNvSpPr>
              <p:nvPr/>
            </p:nvSpPr>
            <p:spPr bwMode="auto">
              <a:xfrm>
                <a:off x="1518" y="2793"/>
                <a:ext cx="20" cy="25"/>
              </a:xfrm>
              <a:custGeom>
                <a:avLst/>
                <a:gdLst/>
                <a:ahLst/>
                <a:cxnLst>
                  <a:cxn ang="0">
                    <a:pos x="0" y="12"/>
                  </a:cxn>
                  <a:cxn ang="0">
                    <a:pos x="20" y="0"/>
                  </a:cxn>
                  <a:cxn ang="0">
                    <a:pos x="20" y="12"/>
                  </a:cxn>
                  <a:cxn ang="0">
                    <a:pos x="0" y="25"/>
                  </a:cxn>
                  <a:cxn ang="0">
                    <a:pos x="0" y="12"/>
                  </a:cxn>
                </a:cxnLst>
                <a:rect l="0" t="0" r="r" b="b"/>
                <a:pathLst>
                  <a:path w="20" h="25">
                    <a:moveTo>
                      <a:pt x="0" y="12"/>
                    </a:moveTo>
                    <a:lnTo>
                      <a:pt x="20" y="0"/>
                    </a:lnTo>
                    <a:lnTo>
                      <a:pt x="20" y="12"/>
                    </a:lnTo>
                    <a:lnTo>
                      <a:pt x="0" y="25"/>
                    </a:lnTo>
                    <a:lnTo>
                      <a:pt x="0" y="12"/>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8" name="Rectangle 278"/>
              <p:cNvSpPr>
                <a:spLocks noChangeArrowheads="1"/>
              </p:cNvSpPr>
              <p:nvPr/>
            </p:nvSpPr>
            <p:spPr bwMode="auto">
              <a:xfrm>
                <a:off x="1538" y="2793"/>
                <a:ext cx="21"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799" name="Freeform 279"/>
              <p:cNvSpPr>
                <a:spLocks/>
              </p:cNvSpPr>
              <p:nvPr/>
            </p:nvSpPr>
            <p:spPr bwMode="auto">
              <a:xfrm>
                <a:off x="1590" y="2741"/>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0" name="Rectangle 280"/>
              <p:cNvSpPr>
                <a:spLocks noChangeArrowheads="1"/>
              </p:cNvSpPr>
              <p:nvPr/>
            </p:nvSpPr>
            <p:spPr bwMode="auto">
              <a:xfrm>
                <a:off x="1622" y="2690"/>
                <a:ext cx="2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1" name="Freeform 281"/>
              <p:cNvSpPr>
                <a:spLocks/>
              </p:cNvSpPr>
              <p:nvPr/>
            </p:nvSpPr>
            <p:spPr bwMode="auto">
              <a:xfrm>
                <a:off x="1642" y="2677"/>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2" name="Freeform 282"/>
              <p:cNvSpPr>
                <a:spLocks/>
              </p:cNvSpPr>
              <p:nvPr/>
            </p:nvSpPr>
            <p:spPr bwMode="auto">
              <a:xfrm>
                <a:off x="1663" y="2664"/>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3" name="Freeform 283"/>
              <p:cNvSpPr>
                <a:spLocks/>
              </p:cNvSpPr>
              <p:nvPr/>
            </p:nvSpPr>
            <p:spPr bwMode="auto">
              <a:xfrm>
                <a:off x="1674" y="2651"/>
                <a:ext cx="20" cy="26"/>
              </a:xfrm>
              <a:custGeom>
                <a:avLst/>
                <a:gdLst/>
                <a:ahLst/>
                <a:cxnLst>
                  <a:cxn ang="0">
                    <a:pos x="0" y="13"/>
                  </a:cxn>
                  <a:cxn ang="0">
                    <a:pos x="10" y="0"/>
                  </a:cxn>
                  <a:cxn ang="0">
                    <a:pos x="20" y="13"/>
                  </a:cxn>
                  <a:cxn ang="0">
                    <a:pos x="10" y="26"/>
                  </a:cxn>
                  <a:cxn ang="0">
                    <a:pos x="0" y="13"/>
                  </a:cxn>
                </a:cxnLst>
                <a:rect l="0" t="0" r="r" b="b"/>
                <a:pathLst>
                  <a:path w="20" h="26">
                    <a:moveTo>
                      <a:pt x="0" y="13"/>
                    </a:moveTo>
                    <a:lnTo>
                      <a:pt x="10" y="0"/>
                    </a:lnTo>
                    <a:lnTo>
                      <a:pt x="20" y="13"/>
                    </a:lnTo>
                    <a:lnTo>
                      <a:pt x="1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4" name="Rectangle 284"/>
              <p:cNvSpPr>
                <a:spLocks noChangeArrowheads="1"/>
              </p:cNvSpPr>
              <p:nvPr/>
            </p:nvSpPr>
            <p:spPr bwMode="auto">
              <a:xfrm>
                <a:off x="1726" y="2613"/>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5" name="Rectangle 285"/>
              <p:cNvSpPr>
                <a:spLocks noChangeArrowheads="1"/>
              </p:cNvSpPr>
              <p:nvPr/>
            </p:nvSpPr>
            <p:spPr bwMode="auto">
              <a:xfrm>
                <a:off x="1736" y="2613"/>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6" name="Freeform 286"/>
              <p:cNvSpPr>
                <a:spLocks/>
              </p:cNvSpPr>
              <p:nvPr/>
            </p:nvSpPr>
            <p:spPr bwMode="auto">
              <a:xfrm>
                <a:off x="1778" y="2549"/>
                <a:ext cx="20" cy="25"/>
              </a:xfrm>
              <a:custGeom>
                <a:avLst/>
                <a:gdLst/>
                <a:ahLst/>
                <a:cxnLst>
                  <a:cxn ang="0">
                    <a:pos x="0" y="13"/>
                  </a:cxn>
                  <a:cxn ang="0">
                    <a:pos x="10" y="0"/>
                  </a:cxn>
                  <a:cxn ang="0">
                    <a:pos x="20" y="13"/>
                  </a:cxn>
                  <a:cxn ang="0">
                    <a:pos x="10" y="25"/>
                  </a:cxn>
                  <a:cxn ang="0">
                    <a:pos x="0" y="13"/>
                  </a:cxn>
                </a:cxnLst>
                <a:rect l="0" t="0" r="r" b="b"/>
                <a:pathLst>
                  <a:path w="20" h="25">
                    <a:moveTo>
                      <a:pt x="0" y="13"/>
                    </a:moveTo>
                    <a:lnTo>
                      <a:pt x="10" y="0"/>
                    </a:lnTo>
                    <a:lnTo>
                      <a:pt x="20" y="13"/>
                    </a:lnTo>
                    <a:lnTo>
                      <a:pt x="10" y="25"/>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7" name="Rectangle 287"/>
              <p:cNvSpPr>
                <a:spLocks noChangeArrowheads="1"/>
              </p:cNvSpPr>
              <p:nvPr/>
            </p:nvSpPr>
            <p:spPr bwMode="auto">
              <a:xfrm>
                <a:off x="1798" y="2549"/>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8" name="Freeform 288"/>
              <p:cNvSpPr>
                <a:spLocks/>
              </p:cNvSpPr>
              <p:nvPr/>
            </p:nvSpPr>
            <p:spPr bwMode="auto">
              <a:xfrm>
                <a:off x="1809" y="2523"/>
                <a:ext cx="31" cy="39"/>
              </a:xfrm>
              <a:custGeom>
                <a:avLst/>
                <a:gdLst/>
                <a:ahLst/>
                <a:cxnLst>
                  <a:cxn ang="0">
                    <a:pos x="0" y="26"/>
                  </a:cxn>
                  <a:cxn ang="0">
                    <a:pos x="21" y="0"/>
                  </a:cxn>
                  <a:cxn ang="0">
                    <a:pos x="31" y="13"/>
                  </a:cxn>
                  <a:cxn ang="0">
                    <a:pos x="10" y="39"/>
                  </a:cxn>
                  <a:cxn ang="0">
                    <a:pos x="0" y="26"/>
                  </a:cxn>
                </a:cxnLst>
                <a:rect l="0" t="0" r="r" b="b"/>
                <a:pathLst>
                  <a:path w="31" h="39">
                    <a:moveTo>
                      <a:pt x="0" y="26"/>
                    </a:moveTo>
                    <a:lnTo>
                      <a:pt x="21" y="0"/>
                    </a:lnTo>
                    <a:lnTo>
                      <a:pt x="31" y="13"/>
                    </a:lnTo>
                    <a:lnTo>
                      <a:pt x="10" y="39"/>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09" name="Freeform 289"/>
              <p:cNvSpPr>
                <a:spLocks/>
              </p:cNvSpPr>
              <p:nvPr/>
            </p:nvSpPr>
            <p:spPr bwMode="auto">
              <a:xfrm>
                <a:off x="1830" y="2510"/>
                <a:ext cx="20" cy="26"/>
              </a:xfrm>
              <a:custGeom>
                <a:avLst/>
                <a:gdLst/>
                <a:ahLst/>
                <a:cxnLst>
                  <a:cxn ang="0">
                    <a:pos x="0" y="13"/>
                  </a:cxn>
                  <a:cxn ang="0">
                    <a:pos x="10" y="0"/>
                  </a:cxn>
                  <a:cxn ang="0">
                    <a:pos x="20" y="13"/>
                  </a:cxn>
                  <a:cxn ang="0">
                    <a:pos x="10" y="26"/>
                  </a:cxn>
                  <a:cxn ang="0">
                    <a:pos x="0" y="13"/>
                  </a:cxn>
                </a:cxnLst>
                <a:rect l="0" t="0" r="r" b="b"/>
                <a:pathLst>
                  <a:path w="20" h="26">
                    <a:moveTo>
                      <a:pt x="0" y="13"/>
                    </a:moveTo>
                    <a:lnTo>
                      <a:pt x="10" y="0"/>
                    </a:lnTo>
                    <a:lnTo>
                      <a:pt x="20" y="13"/>
                    </a:lnTo>
                    <a:lnTo>
                      <a:pt x="1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0" name="Rectangle 290"/>
              <p:cNvSpPr>
                <a:spLocks noChangeArrowheads="1"/>
              </p:cNvSpPr>
              <p:nvPr/>
            </p:nvSpPr>
            <p:spPr bwMode="auto">
              <a:xfrm>
                <a:off x="1850" y="2510"/>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1" name="Freeform 291"/>
              <p:cNvSpPr>
                <a:spLocks/>
              </p:cNvSpPr>
              <p:nvPr/>
            </p:nvSpPr>
            <p:spPr bwMode="auto">
              <a:xfrm>
                <a:off x="1892" y="2472"/>
                <a:ext cx="21" cy="25"/>
              </a:xfrm>
              <a:custGeom>
                <a:avLst/>
                <a:gdLst/>
                <a:ahLst/>
                <a:cxnLst>
                  <a:cxn ang="0">
                    <a:pos x="10" y="0"/>
                  </a:cxn>
                  <a:cxn ang="0">
                    <a:pos x="21" y="13"/>
                  </a:cxn>
                  <a:cxn ang="0">
                    <a:pos x="10" y="25"/>
                  </a:cxn>
                  <a:cxn ang="0">
                    <a:pos x="0" y="13"/>
                  </a:cxn>
                  <a:cxn ang="0">
                    <a:pos x="10" y="0"/>
                  </a:cxn>
                </a:cxnLst>
                <a:rect l="0" t="0" r="r" b="b"/>
                <a:pathLst>
                  <a:path w="21" h="25">
                    <a:moveTo>
                      <a:pt x="10" y="0"/>
                    </a:moveTo>
                    <a:lnTo>
                      <a:pt x="21" y="13"/>
                    </a:lnTo>
                    <a:lnTo>
                      <a:pt x="10" y="25"/>
                    </a:lnTo>
                    <a:lnTo>
                      <a:pt x="0" y="13"/>
                    </a:lnTo>
                    <a:lnTo>
                      <a:pt x="10"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2" name="Rectangle 292"/>
              <p:cNvSpPr>
                <a:spLocks noChangeArrowheads="1"/>
              </p:cNvSpPr>
              <p:nvPr/>
            </p:nvSpPr>
            <p:spPr bwMode="auto">
              <a:xfrm>
                <a:off x="1902" y="2485"/>
                <a:ext cx="11"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3" name="Freeform 293"/>
              <p:cNvSpPr>
                <a:spLocks/>
              </p:cNvSpPr>
              <p:nvPr/>
            </p:nvSpPr>
            <p:spPr bwMode="auto">
              <a:xfrm>
                <a:off x="1944" y="2459"/>
                <a:ext cx="31" cy="51"/>
              </a:xfrm>
              <a:custGeom>
                <a:avLst/>
                <a:gdLst/>
                <a:ahLst/>
                <a:cxnLst>
                  <a:cxn ang="0">
                    <a:pos x="0" y="38"/>
                  </a:cxn>
                  <a:cxn ang="0">
                    <a:pos x="21" y="0"/>
                  </a:cxn>
                  <a:cxn ang="0">
                    <a:pos x="31" y="13"/>
                  </a:cxn>
                  <a:cxn ang="0">
                    <a:pos x="10" y="51"/>
                  </a:cxn>
                  <a:cxn ang="0">
                    <a:pos x="0" y="38"/>
                  </a:cxn>
                </a:cxnLst>
                <a:rect l="0" t="0" r="r" b="b"/>
                <a:pathLst>
                  <a:path w="31" h="51">
                    <a:moveTo>
                      <a:pt x="0" y="38"/>
                    </a:moveTo>
                    <a:lnTo>
                      <a:pt x="21" y="0"/>
                    </a:lnTo>
                    <a:lnTo>
                      <a:pt x="31" y="13"/>
                    </a:lnTo>
                    <a:lnTo>
                      <a:pt x="10" y="51"/>
                    </a:lnTo>
                    <a:lnTo>
                      <a:pt x="0" y="38"/>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4" name="Freeform 294"/>
              <p:cNvSpPr>
                <a:spLocks/>
              </p:cNvSpPr>
              <p:nvPr/>
            </p:nvSpPr>
            <p:spPr bwMode="auto">
              <a:xfrm>
                <a:off x="1975" y="2459"/>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5" name="Freeform 295"/>
              <p:cNvSpPr>
                <a:spLocks/>
              </p:cNvSpPr>
              <p:nvPr/>
            </p:nvSpPr>
            <p:spPr bwMode="auto">
              <a:xfrm>
                <a:off x="1986" y="2459"/>
                <a:ext cx="20" cy="26"/>
              </a:xfrm>
              <a:custGeom>
                <a:avLst/>
                <a:gdLst/>
                <a:ahLst/>
                <a:cxnLst>
                  <a:cxn ang="0">
                    <a:pos x="0" y="13"/>
                  </a:cxn>
                  <a:cxn ang="0">
                    <a:pos x="10" y="0"/>
                  </a:cxn>
                  <a:cxn ang="0">
                    <a:pos x="20" y="13"/>
                  </a:cxn>
                  <a:cxn ang="0">
                    <a:pos x="10" y="26"/>
                  </a:cxn>
                  <a:cxn ang="0">
                    <a:pos x="0" y="13"/>
                  </a:cxn>
                </a:cxnLst>
                <a:rect l="0" t="0" r="r" b="b"/>
                <a:pathLst>
                  <a:path w="20" h="26">
                    <a:moveTo>
                      <a:pt x="0" y="13"/>
                    </a:moveTo>
                    <a:lnTo>
                      <a:pt x="10" y="0"/>
                    </a:lnTo>
                    <a:lnTo>
                      <a:pt x="20" y="13"/>
                    </a:lnTo>
                    <a:lnTo>
                      <a:pt x="1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6" name="Rectangle 296"/>
              <p:cNvSpPr>
                <a:spLocks noChangeArrowheads="1"/>
              </p:cNvSpPr>
              <p:nvPr/>
            </p:nvSpPr>
            <p:spPr bwMode="auto">
              <a:xfrm>
                <a:off x="2006" y="2459"/>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7" name="Freeform 297"/>
              <p:cNvSpPr>
                <a:spLocks/>
              </p:cNvSpPr>
              <p:nvPr/>
            </p:nvSpPr>
            <p:spPr bwMode="auto">
              <a:xfrm>
                <a:off x="2048" y="2433"/>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8" name="Rectangle 298"/>
              <p:cNvSpPr>
                <a:spLocks noChangeArrowheads="1"/>
              </p:cNvSpPr>
              <p:nvPr/>
            </p:nvSpPr>
            <p:spPr bwMode="auto">
              <a:xfrm>
                <a:off x="2058" y="2433"/>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19" name="Freeform 299"/>
              <p:cNvSpPr>
                <a:spLocks/>
              </p:cNvSpPr>
              <p:nvPr/>
            </p:nvSpPr>
            <p:spPr bwMode="auto">
              <a:xfrm>
                <a:off x="2100" y="2395"/>
                <a:ext cx="21" cy="25"/>
              </a:xfrm>
              <a:custGeom>
                <a:avLst/>
                <a:gdLst/>
                <a:ahLst/>
                <a:cxnLst>
                  <a:cxn ang="0">
                    <a:pos x="0" y="0"/>
                  </a:cxn>
                  <a:cxn ang="0">
                    <a:pos x="21" y="13"/>
                  </a:cxn>
                  <a:cxn ang="0">
                    <a:pos x="21" y="25"/>
                  </a:cxn>
                  <a:cxn ang="0">
                    <a:pos x="0" y="13"/>
                  </a:cxn>
                  <a:cxn ang="0">
                    <a:pos x="0" y="0"/>
                  </a:cxn>
                </a:cxnLst>
                <a:rect l="0" t="0" r="r" b="b"/>
                <a:pathLst>
                  <a:path w="21" h="25">
                    <a:moveTo>
                      <a:pt x="0" y="0"/>
                    </a:moveTo>
                    <a:lnTo>
                      <a:pt x="21" y="13"/>
                    </a:lnTo>
                    <a:lnTo>
                      <a:pt x="21" y="25"/>
                    </a:lnTo>
                    <a:lnTo>
                      <a:pt x="0" y="13"/>
                    </a:lnTo>
                    <a:lnTo>
                      <a:pt x="0"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0" name="Freeform 300"/>
              <p:cNvSpPr>
                <a:spLocks/>
              </p:cNvSpPr>
              <p:nvPr/>
            </p:nvSpPr>
            <p:spPr bwMode="auto">
              <a:xfrm>
                <a:off x="2110" y="2395"/>
                <a:ext cx="21" cy="25"/>
              </a:xfrm>
              <a:custGeom>
                <a:avLst/>
                <a:gdLst/>
                <a:ahLst/>
                <a:cxnLst>
                  <a:cxn ang="0">
                    <a:pos x="0" y="25"/>
                  </a:cxn>
                  <a:cxn ang="0">
                    <a:pos x="11" y="0"/>
                  </a:cxn>
                  <a:cxn ang="0">
                    <a:pos x="21" y="0"/>
                  </a:cxn>
                  <a:cxn ang="0">
                    <a:pos x="11" y="25"/>
                  </a:cxn>
                  <a:cxn ang="0">
                    <a:pos x="0" y="25"/>
                  </a:cxn>
                </a:cxnLst>
                <a:rect l="0" t="0" r="r" b="b"/>
                <a:pathLst>
                  <a:path w="21" h="25">
                    <a:moveTo>
                      <a:pt x="0" y="25"/>
                    </a:moveTo>
                    <a:lnTo>
                      <a:pt x="11" y="0"/>
                    </a:lnTo>
                    <a:lnTo>
                      <a:pt x="21" y="0"/>
                    </a:lnTo>
                    <a:lnTo>
                      <a:pt x="11" y="25"/>
                    </a:lnTo>
                    <a:lnTo>
                      <a:pt x="0" y="25"/>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1" name="Freeform 301"/>
              <p:cNvSpPr>
                <a:spLocks/>
              </p:cNvSpPr>
              <p:nvPr/>
            </p:nvSpPr>
            <p:spPr bwMode="auto">
              <a:xfrm>
                <a:off x="2131" y="2369"/>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2" name="Freeform 302"/>
              <p:cNvSpPr>
                <a:spLocks/>
              </p:cNvSpPr>
              <p:nvPr/>
            </p:nvSpPr>
            <p:spPr bwMode="auto">
              <a:xfrm>
                <a:off x="2142" y="2356"/>
                <a:ext cx="20" cy="26"/>
              </a:xfrm>
              <a:custGeom>
                <a:avLst/>
                <a:gdLst/>
                <a:ahLst/>
                <a:cxnLst>
                  <a:cxn ang="0">
                    <a:pos x="0" y="13"/>
                  </a:cxn>
                  <a:cxn ang="0">
                    <a:pos x="10" y="0"/>
                  </a:cxn>
                  <a:cxn ang="0">
                    <a:pos x="20" y="13"/>
                  </a:cxn>
                  <a:cxn ang="0">
                    <a:pos x="10" y="26"/>
                  </a:cxn>
                  <a:cxn ang="0">
                    <a:pos x="0" y="13"/>
                  </a:cxn>
                </a:cxnLst>
                <a:rect l="0" t="0" r="r" b="b"/>
                <a:pathLst>
                  <a:path w="20" h="26">
                    <a:moveTo>
                      <a:pt x="0" y="13"/>
                    </a:moveTo>
                    <a:lnTo>
                      <a:pt x="10" y="0"/>
                    </a:lnTo>
                    <a:lnTo>
                      <a:pt x="20" y="13"/>
                    </a:lnTo>
                    <a:lnTo>
                      <a:pt x="1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3" name="Rectangle 303"/>
              <p:cNvSpPr>
                <a:spLocks noChangeArrowheads="1"/>
              </p:cNvSpPr>
              <p:nvPr/>
            </p:nvSpPr>
            <p:spPr bwMode="auto">
              <a:xfrm>
                <a:off x="2204" y="2356"/>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4" name="Rectangle 304"/>
              <p:cNvSpPr>
                <a:spLocks noChangeArrowheads="1"/>
              </p:cNvSpPr>
              <p:nvPr/>
            </p:nvSpPr>
            <p:spPr bwMode="auto">
              <a:xfrm>
                <a:off x="2266" y="2356"/>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5" name="Freeform 305"/>
              <p:cNvSpPr>
                <a:spLocks/>
              </p:cNvSpPr>
              <p:nvPr/>
            </p:nvSpPr>
            <p:spPr bwMode="auto">
              <a:xfrm>
                <a:off x="2266" y="2331"/>
                <a:ext cx="21" cy="38"/>
              </a:xfrm>
              <a:custGeom>
                <a:avLst/>
                <a:gdLst/>
                <a:ahLst/>
                <a:cxnLst>
                  <a:cxn ang="0">
                    <a:pos x="0" y="38"/>
                  </a:cxn>
                  <a:cxn ang="0">
                    <a:pos x="11" y="0"/>
                  </a:cxn>
                  <a:cxn ang="0">
                    <a:pos x="21" y="0"/>
                  </a:cxn>
                  <a:cxn ang="0">
                    <a:pos x="11" y="38"/>
                  </a:cxn>
                  <a:cxn ang="0">
                    <a:pos x="0" y="38"/>
                  </a:cxn>
                </a:cxnLst>
                <a:rect l="0" t="0" r="r" b="b"/>
                <a:pathLst>
                  <a:path w="21" h="38">
                    <a:moveTo>
                      <a:pt x="0" y="38"/>
                    </a:moveTo>
                    <a:lnTo>
                      <a:pt x="11" y="0"/>
                    </a:lnTo>
                    <a:lnTo>
                      <a:pt x="21" y="0"/>
                    </a:lnTo>
                    <a:lnTo>
                      <a:pt x="11" y="38"/>
                    </a:lnTo>
                    <a:lnTo>
                      <a:pt x="0" y="38"/>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6" name="Freeform 306"/>
              <p:cNvSpPr>
                <a:spLocks/>
              </p:cNvSpPr>
              <p:nvPr/>
            </p:nvSpPr>
            <p:spPr bwMode="auto">
              <a:xfrm>
                <a:off x="2287" y="2318"/>
                <a:ext cx="21" cy="25"/>
              </a:xfrm>
              <a:custGeom>
                <a:avLst/>
                <a:gdLst/>
                <a:ahLst/>
                <a:cxnLst>
                  <a:cxn ang="0">
                    <a:pos x="0" y="0"/>
                  </a:cxn>
                  <a:cxn ang="0">
                    <a:pos x="21" y="13"/>
                  </a:cxn>
                  <a:cxn ang="0">
                    <a:pos x="21" y="25"/>
                  </a:cxn>
                  <a:cxn ang="0">
                    <a:pos x="0" y="13"/>
                  </a:cxn>
                  <a:cxn ang="0">
                    <a:pos x="0" y="0"/>
                  </a:cxn>
                </a:cxnLst>
                <a:rect l="0" t="0" r="r" b="b"/>
                <a:pathLst>
                  <a:path w="21" h="25">
                    <a:moveTo>
                      <a:pt x="0" y="0"/>
                    </a:moveTo>
                    <a:lnTo>
                      <a:pt x="21" y="13"/>
                    </a:lnTo>
                    <a:lnTo>
                      <a:pt x="21" y="25"/>
                    </a:lnTo>
                    <a:lnTo>
                      <a:pt x="0" y="13"/>
                    </a:lnTo>
                    <a:lnTo>
                      <a:pt x="0"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7" name="Freeform 307"/>
              <p:cNvSpPr>
                <a:spLocks/>
              </p:cNvSpPr>
              <p:nvPr/>
            </p:nvSpPr>
            <p:spPr bwMode="auto">
              <a:xfrm>
                <a:off x="2298" y="2318"/>
                <a:ext cx="20" cy="25"/>
              </a:xfrm>
              <a:custGeom>
                <a:avLst/>
                <a:gdLst/>
                <a:ahLst/>
                <a:cxnLst>
                  <a:cxn ang="0">
                    <a:pos x="0" y="13"/>
                  </a:cxn>
                  <a:cxn ang="0">
                    <a:pos x="10" y="0"/>
                  </a:cxn>
                  <a:cxn ang="0">
                    <a:pos x="20" y="13"/>
                  </a:cxn>
                  <a:cxn ang="0">
                    <a:pos x="10" y="25"/>
                  </a:cxn>
                  <a:cxn ang="0">
                    <a:pos x="0" y="13"/>
                  </a:cxn>
                </a:cxnLst>
                <a:rect l="0" t="0" r="r" b="b"/>
                <a:pathLst>
                  <a:path w="20" h="25">
                    <a:moveTo>
                      <a:pt x="0" y="13"/>
                    </a:moveTo>
                    <a:lnTo>
                      <a:pt x="10" y="0"/>
                    </a:lnTo>
                    <a:lnTo>
                      <a:pt x="20" y="13"/>
                    </a:lnTo>
                    <a:lnTo>
                      <a:pt x="10" y="25"/>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8" name="Rectangle 308"/>
              <p:cNvSpPr>
                <a:spLocks noChangeArrowheads="1"/>
              </p:cNvSpPr>
              <p:nvPr/>
            </p:nvSpPr>
            <p:spPr bwMode="auto">
              <a:xfrm>
                <a:off x="2360" y="2292"/>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29" name="Rectangle 309"/>
              <p:cNvSpPr>
                <a:spLocks noChangeArrowheads="1"/>
              </p:cNvSpPr>
              <p:nvPr/>
            </p:nvSpPr>
            <p:spPr bwMode="auto">
              <a:xfrm>
                <a:off x="2422" y="2279"/>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0" name="Freeform 310"/>
              <p:cNvSpPr>
                <a:spLocks/>
              </p:cNvSpPr>
              <p:nvPr/>
            </p:nvSpPr>
            <p:spPr bwMode="auto">
              <a:xfrm>
                <a:off x="2422" y="2254"/>
                <a:ext cx="32" cy="38"/>
              </a:xfrm>
              <a:custGeom>
                <a:avLst/>
                <a:gdLst/>
                <a:ahLst/>
                <a:cxnLst>
                  <a:cxn ang="0">
                    <a:pos x="0" y="25"/>
                  </a:cxn>
                  <a:cxn ang="0">
                    <a:pos x="21" y="0"/>
                  </a:cxn>
                  <a:cxn ang="0">
                    <a:pos x="32" y="12"/>
                  </a:cxn>
                  <a:cxn ang="0">
                    <a:pos x="11" y="38"/>
                  </a:cxn>
                  <a:cxn ang="0">
                    <a:pos x="0" y="25"/>
                  </a:cxn>
                </a:cxnLst>
                <a:rect l="0" t="0" r="r" b="b"/>
                <a:pathLst>
                  <a:path w="32" h="38">
                    <a:moveTo>
                      <a:pt x="0" y="25"/>
                    </a:moveTo>
                    <a:lnTo>
                      <a:pt x="21" y="0"/>
                    </a:lnTo>
                    <a:lnTo>
                      <a:pt x="32" y="12"/>
                    </a:lnTo>
                    <a:lnTo>
                      <a:pt x="11" y="38"/>
                    </a:lnTo>
                    <a:lnTo>
                      <a:pt x="0" y="25"/>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1" name="Freeform 311"/>
              <p:cNvSpPr>
                <a:spLocks/>
              </p:cNvSpPr>
              <p:nvPr/>
            </p:nvSpPr>
            <p:spPr bwMode="auto">
              <a:xfrm>
                <a:off x="2443" y="2241"/>
                <a:ext cx="21" cy="25"/>
              </a:xfrm>
              <a:custGeom>
                <a:avLst/>
                <a:gdLst/>
                <a:ahLst/>
                <a:cxnLst>
                  <a:cxn ang="0">
                    <a:pos x="0" y="13"/>
                  </a:cxn>
                  <a:cxn ang="0">
                    <a:pos x="11" y="0"/>
                  </a:cxn>
                  <a:cxn ang="0">
                    <a:pos x="21" y="13"/>
                  </a:cxn>
                  <a:cxn ang="0">
                    <a:pos x="11" y="25"/>
                  </a:cxn>
                  <a:cxn ang="0">
                    <a:pos x="0" y="13"/>
                  </a:cxn>
                </a:cxnLst>
                <a:rect l="0" t="0" r="r" b="b"/>
                <a:pathLst>
                  <a:path w="21" h="25">
                    <a:moveTo>
                      <a:pt x="0" y="13"/>
                    </a:moveTo>
                    <a:lnTo>
                      <a:pt x="11" y="0"/>
                    </a:lnTo>
                    <a:lnTo>
                      <a:pt x="21" y="13"/>
                    </a:lnTo>
                    <a:lnTo>
                      <a:pt x="11" y="25"/>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2" name="Freeform 312"/>
              <p:cNvSpPr>
                <a:spLocks/>
              </p:cNvSpPr>
              <p:nvPr/>
            </p:nvSpPr>
            <p:spPr bwMode="auto">
              <a:xfrm>
                <a:off x="2454" y="2202"/>
                <a:ext cx="31" cy="52"/>
              </a:xfrm>
              <a:custGeom>
                <a:avLst/>
                <a:gdLst/>
                <a:ahLst/>
                <a:cxnLst>
                  <a:cxn ang="0">
                    <a:pos x="0" y="39"/>
                  </a:cxn>
                  <a:cxn ang="0">
                    <a:pos x="20" y="0"/>
                  </a:cxn>
                  <a:cxn ang="0">
                    <a:pos x="31" y="13"/>
                  </a:cxn>
                  <a:cxn ang="0">
                    <a:pos x="10" y="52"/>
                  </a:cxn>
                  <a:cxn ang="0">
                    <a:pos x="0" y="39"/>
                  </a:cxn>
                </a:cxnLst>
                <a:rect l="0" t="0" r="r" b="b"/>
                <a:pathLst>
                  <a:path w="31" h="52">
                    <a:moveTo>
                      <a:pt x="0" y="39"/>
                    </a:moveTo>
                    <a:lnTo>
                      <a:pt x="20" y="0"/>
                    </a:lnTo>
                    <a:lnTo>
                      <a:pt x="31" y="13"/>
                    </a:lnTo>
                    <a:lnTo>
                      <a:pt x="10" y="52"/>
                    </a:lnTo>
                    <a:lnTo>
                      <a:pt x="0" y="39"/>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3" name="Rectangle 313"/>
              <p:cNvSpPr>
                <a:spLocks noChangeArrowheads="1"/>
              </p:cNvSpPr>
              <p:nvPr/>
            </p:nvSpPr>
            <p:spPr bwMode="auto">
              <a:xfrm>
                <a:off x="2526" y="2189"/>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4" name="Freeform 314"/>
              <p:cNvSpPr>
                <a:spLocks/>
              </p:cNvSpPr>
              <p:nvPr/>
            </p:nvSpPr>
            <p:spPr bwMode="auto">
              <a:xfrm>
                <a:off x="2526" y="2177"/>
                <a:ext cx="21" cy="25"/>
              </a:xfrm>
              <a:custGeom>
                <a:avLst/>
                <a:gdLst/>
                <a:ahLst/>
                <a:cxnLst>
                  <a:cxn ang="0">
                    <a:pos x="0" y="12"/>
                  </a:cxn>
                  <a:cxn ang="0">
                    <a:pos x="11" y="0"/>
                  </a:cxn>
                  <a:cxn ang="0">
                    <a:pos x="21" y="12"/>
                  </a:cxn>
                  <a:cxn ang="0">
                    <a:pos x="11" y="25"/>
                  </a:cxn>
                  <a:cxn ang="0">
                    <a:pos x="0" y="12"/>
                  </a:cxn>
                </a:cxnLst>
                <a:rect l="0" t="0" r="r" b="b"/>
                <a:pathLst>
                  <a:path w="21" h="25">
                    <a:moveTo>
                      <a:pt x="0" y="12"/>
                    </a:moveTo>
                    <a:lnTo>
                      <a:pt x="11" y="0"/>
                    </a:lnTo>
                    <a:lnTo>
                      <a:pt x="21" y="12"/>
                    </a:lnTo>
                    <a:lnTo>
                      <a:pt x="11" y="25"/>
                    </a:lnTo>
                    <a:lnTo>
                      <a:pt x="0" y="12"/>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5" name="Freeform 315"/>
              <p:cNvSpPr>
                <a:spLocks/>
              </p:cNvSpPr>
              <p:nvPr/>
            </p:nvSpPr>
            <p:spPr bwMode="auto">
              <a:xfrm>
                <a:off x="2589" y="2177"/>
                <a:ext cx="21" cy="25"/>
              </a:xfrm>
              <a:custGeom>
                <a:avLst/>
                <a:gdLst/>
                <a:ahLst/>
                <a:cxnLst>
                  <a:cxn ang="0">
                    <a:pos x="0" y="12"/>
                  </a:cxn>
                  <a:cxn ang="0">
                    <a:pos x="21" y="0"/>
                  </a:cxn>
                  <a:cxn ang="0">
                    <a:pos x="21" y="12"/>
                  </a:cxn>
                  <a:cxn ang="0">
                    <a:pos x="0" y="25"/>
                  </a:cxn>
                  <a:cxn ang="0">
                    <a:pos x="0" y="12"/>
                  </a:cxn>
                </a:cxnLst>
                <a:rect l="0" t="0" r="r" b="b"/>
                <a:pathLst>
                  <a:path w="21" h="25">
                    <a:moveTo>
                      <a:pt x="0" y="12"/>
                    </a:moveTo>
                    <a:lnTo>
                      <a:pt x="21" y="0"/>
                    </a:lnTo>
                    <a:lnTo>
                      <a:pt x="21" y="12"/>
                    </a:lnTo>
                    <a:lnTo>
                      <a:pt x="0" y="25"/>
                    </a:lnTo>
                    <a:lnTo>
                      <a:pt x="0" y="12"/>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6" name="Rectangle 316"/>
              <p:cNvSpPr>
                <a:spLocks noChangeArrowheads="1"/>
              </p:cNvSpPr>
              <p:nvPr/>
            </p:nvSpPr>
            <p:spPr bwMode="auto">
              <a:xfrm>
                <a:off x="2610" y="2177"/>
                <a:ext cx="10"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7" name="Freeform 317"/>
              <p:cNvSpPr>
                <a:spLocks/>
              </p:cNvSpPr>
              <p:nvPr/>
            </p:nvSpPr>
            <p:spPr bwMode="auto">
              <a:xfrm>
                <a:off x="2620" y="2164"/>
                <a:ext cx="21" cy="25"/>
              </a:xfrm>
              <a:custGeom>
                <a:avLst/>
                <a:gdLst/>
                <a:ahLst/>
                <a:cxnLst>
                  <a:cxn ang="0">
                    <a:pos x="0" y="13"/>
                  </a:cxn>
                  <a:cxn ang="0">
                    <a:pos x="21" y="0"/>
                  </a:cxn>
                  <a:cxn ang="0">
                    <a:pos x="21" y="13"/>
                  </a:cxn>
                  <a:cxn ang="0">
                    <a:pos x="0" y="25"/>
                  </a:cxn>
                  <a:cxn ang="0">
                    <a:pos x="0" y="13"/>
                  </a:cxn>
                </a:cxnLst>
                <a:rect l="0" t="0" r="r" b="b"/>
                <a:pathLst>
                  <a:path w="21" h="25">
                    <a:moveTo>
                      <a:pt x="0" y="13"/>
                    </a:moveTo>
                    <a:lnTo>
                      <a:pt x="21" y="0"/>
                    </a:lnTo>
                    <a:lnTo>
                      <a:pt x="21" y="13"/>
                    </a:lnTo>
                    <a:lnTo>
                      <a:pt x="0" y="25"/>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8" name="Rectangle 318"/>
              <p:cNvSpPr>
                <a:spLocks noChangeArrowheads="1"/>
              </p:cNvSpPr>
              <p:nvPr/>
            </p:nvSpPr>
            <p:spPr bwMode="auto">
              <a:xfrm>
                <a:off x="2641" y="2164"/>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39" name="Rectangle 319"/>
              <p:cNvSpPr>
                <a:spLocks noChangeArrowheads="1"/>
              </p:cNvSpPr>
              <p:nvPr/>
            </p:nvSpPr>
            <p:spPr bwMode="auto">
              <a:xfrm>
                <a:off x="2703" y="2138"/>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0" name="Rectangle 320"/>
              <p:cNvSpPr>
                <a:spLocks noChangeArrowheads="1"/>
              </p:cNvSpPr>
              <p:nvPr/>
            </p:nvSpPr>
            <p:spPr bwMode="auto">
              <a:xfrm>
                <a:off x="2714" y="2138"/>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1" name="Freeform 321"/>
              <p:cNvSpPr>
                <a:spLocks/>
              </p:cNvSpPr>
              <p:nvPr/>
            </p:nvSpPr>
            <p:spPr bwMode="auto">
              <a:xfrm>
                <a:off x="2755" y="2138"/>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2" name="Rectangle 322"/>
              <p:cNvSpPr>
                <a:spLocks noChangeArrowheads="1"/>
              </p:cNvSpPr>
              <p:nvPr/>
            </p:nvSpPr>
            <p:spPr bwMode="auto">
              <a:xfrm>
                <a:off x="2776" y="2138"/>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3" name="Rectangle 323"/>
              <p:cNvSpPr>
                <a:spLocks noChangeArrowheads="1"/>
              </p:cNvSpPr>
              <p:nvPr/>
            </p:nvSpPr>
            <p:spPr bwMode="auto">
              <a:xfrm>
                <a:off x="2797" y="2138"/>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4" name="Freeform 324"/>
              <p:cNvSpPr>
                <a:spLocks/>
              </p:cNvSpPr>
              <p:nvPr/>
            </p:nvSpPr>
            <p:spPr bwMode="auto">
              <a:xfrm>
                <a:off x="2807" y="2112"/>
                <a:ext cx="31" cy="39"/>
              </a:xfrm>
              <a:custGeom>
                <a:avLst/>
                <a:gdLst/>
                <a:ahLst/>
                <a:cxnLst>
                  <a:cxn ang="0">
                    <a:pos x="0" y="26"/>
                  </a:cxn>
                  <a:cxn ang="0">
                    <a:pos x="21" y="0"/>
                  </a:cxn>
                  <a:cxn ang="0">
                    <a:pos x="31" y="13"/>
                  </a:cxn>
                  <a:cxn ang="0">
                    <a:pos x="11" y="39"/>
                  </a:cxn>
                  <a:cxn ang="0">
                    <a:pos x="0" y="26"/>
                  </a:cxn>
                </a:cxnLst>
                <a:rect l="0" t="0" r="r" b="b"/>
                <a:pathLst>
                  <a:path w="31" h="39">
                    <a:moveTo>
                      <a:pt x="0" y="26"/>
                    </a:moveTo>
                    <a:lnTo>
                      <a:pt x="21" y="0"/>
                    </a:lnTo>
                    <a:lnTo>
                      <a:pt x="31" y="13"/>
                    </a:lnTo>
                    <a:lnTo>
                      <a:pt x="11" y="39"/>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5" name="Rectangle 325"/>
              <p:cNvSpPr>
                <a:spLocks noChangeArrowheads="1"/>
              </p:cNvSpPr>
              <p:nvPr/>
            </p:nvSpPr>
            <p:spPr bwMode="auto">
              <a:xfrm>
                <a:off x="2870" y="2074"/>
                <a:ext cx="2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6" name="Rectangle 326"/>
              <p:cNvSpPr>
                <a:spLocks noChangeArrowheads="1"/>
              </p:cNvSpPr>
              <p:nvPr/>
            </p:nvSpPr>
            <p:spPr bwMode="auto">
              <a:xfrm>
                <a:off x="2932" y="2061"/>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7" name="Rectangle 327"/>
              <p:cNvSpPr>
                <a:spLocks noChangeArrowheads="1"/>
              </p:cNvSpPr>
              <p:nvPr/>
            </p:nvSpPr>
            <p:spPr bwMode="auto">
              <a:xfrm>
                <a:off x="2942" y="2061"/>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8" name="Freeform 328"/>
              <p:cNvSpPr>
                <a:spLocks/>
              </p:cNvSpPr>
              <p:nvPr/>
            </p:nvSpPr>
            <p:spPr bwMode="auto">
              <a:xfrm>
                <a:off x="2953" y="2048"/>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49" name="Freeform 329"/>
              <p:cNvSpPr>
                <a:spLocks/>
              </p:cNvSpPr>
              <p:nvPr/>
            </p:nvSpPr>
            <p:spPr bwMode="auto">
              <a:xfrm>
                <a:off x="2974" y="2035"/>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0" name="Freeform 330"/>
              <p:cNvSpPr>
                <a:spLocks/>
              </p:cNvSpPr>
              <p:nvPr/>
            </p:nvSpPr>
            <p:spPr bwMode="auto">
              <a:xfrm>
                <a:off x="2995" y="2035"/>
                <a:ext cx="20" cy="26"/>
              </a:xfrm>
              <a:custGeom>
                <a:avLst/>
                <a:gdLst/>
                <a:ahLst/>
                <a:cxnLst>
                  <a:cxn ang="0">
                    <a:pos x="10" y="0"/>
                  </a:cxn>
                  <a:cxn ang="0">
                    <a:pos x="20" y="13"/>
                  </a:cxn>
                  <a:cxn ang="0">
                    <a:pos x="10" y="26"/>
                  </a:cxn>
                  <a:cxn ang="0">
                    <a:pos x="0" y="13"/>
                  </a:cxn>
                  <a:cxn ang="0">
                    <a:pos x="10" y="0"/>
                  </a:cxn>
                </a:cxnLst>
                <a:rect l="0" t="0" r="r" b="b"/>
                <a:pathLst>
                  <a:path w="20" h="26">
                    <a:moveTo>
                      <a:pt x="10" y="0"/>
                    </a:moveTo>
                    <a:lnTo>
                      <a:pt x="20" y="13"/>
                    </a:lnTo>
                    <a:lnTo>
                      <a:pt x="10" y="26"/>
                    </a:lnTo>
                    <a:lnTo>
                      <a:pt x="0" y="13"/>
                    </a:lnTo>
                    <a:lnTo>
                      <a:pt x="10"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1" name="Rectangle 331"/>
              <p:cNvSpPr>
                <a:spLocks noChangeArrowheads="1"/>
              </p:cNvSpPr>
              <p:nvPr/>
            </p:nvSpPr>
            <p:spPr bwMode="auto">
              <a:xfrm>
                <a:off x="3047" y="2048"/>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2" name="Rectangle 332"/>
              <p:cNvSpPr>
                <a:spLocks noChangeArrowheads="1"/>
              </p:cNvSpPr>
              <p:nvPr/>
            </p:nvSpPr>
            <p:spPr bwMode="auto">
              <a:xfrm>
                <a:off x="3057" y="2048"/>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3" name="Freeform 333"/>
              <p:cNvSpPr>
                <a:spLocks/>
              </p:cNvSpPr>
              <p:nvPr/>
            </p:nvSpPr>
            <p:spPr bwMode="auto">
              <a:xfrm>
                <a:off x="3109" y="2010"/>
                <a:ext cx="21" cy="25"/>
              </a:xfrm>
              <a:custGeom>
                <a:avLst/>
                <a:gdLst/>
                <a:ahLst/>
                <a:cxnLst>
                  <a:cxn ang="0">
                    <a:pos x="0" y="0"/>
                  </a:cxn>
                  <a:cxn ang="0">
                    <a:pos x="21" y="13"/>
                  </a:cxn>
                  <a:cxn ang="0">
                    <a:pos x="21" y="25"/>
                  </a:cxn>
                  <a:cxn ang="0">
                    <a:pos x="0" y="13"/>
                  </a:cxn>
                  <a:cxn ang="0">
                    <a:pos x="0" y="0"/>
                  </a:cxn>
                </a:cxnLst>
                <a:rect l="0" t="0" r="r" b="b"/>
                <a:pathLst>
                  <a:path w="21" h="25">
                    <a:moveTo>
                      <a:pt x="0" y="0"/>
                    </a:moveTo>
                    <a:lnTo>
                      <a:pt x="21" y="13"/>
                    </a:lnTo>
                    <a:lnTo>
                      <a:pt x="21" y="25"/>
                    </a:lnTo>
                    <a:lnTo>
                      <a:pt x="0" y="13"/>
                    </a:lnTo>
                    <a:lnTo>
                      <a:pt x="0"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4" name="Freeform 334"/>
              <p:cNvSpPr>
                <a:spLocks/>
              </p:cNvSpPr>
              <p:nvPr/>
            </p:nvSpPr>
            <p:spPr bwMode="auto">
              <a:xfrm>
                <a:off x="3130" y="2010"/>
                <a:ext cx="21" cy="25"/>
              </a:xfrm>
              <a:custGeom>
                <a:avLst/>
                <a:gdLst/>
                <a:ahLst/>
                <a:cxnLst>
                  <a:cxn ang="0">
                    <a:pos x="0" y="13"/>
                  </a:cxn>
                  <a:cxn ang="0">
                    <a:pos x="21" y="0"/>
                  </a:cxn>
                  <a:cxn ang="0">
                    <a:pos x="21" y="13"/>
                  </a:cxn>
                  <a:cxn ang="0">
                    <a:pos x="0" y="25"/>
                  </a:cxn>
                  <a:cxn ang="0">
                    <a:pos x="0" y="13"/>
                  </a:cxn>
                </a:cxnLst>
                <a:rect l="0" t="0" r="r" b="b"/>
                <a:pathLst>
                  <a:path w="21" h="25">
                    <a:moveTo>
                      <a:pt x="0" y="13"/>
                    </a:moveTo>
                    <a:lnTo>
                      <a:pt x="21" y="0"/>
                    </a:lnTo>
                    <a:lnTo>
                      <a:pt x="21" y="13"/>
                    </a:lnTo>
                    <a:lnTo>
                      <a:pt x="0" y="25"/>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5" name="Freeform 335"/>
              <p:cNvSpPr>
                <a:spLocks/>
              </p:cNvSpPr>
              <p:nvPr/>
            </p:nvSpPr>
            <p:spPr bwMode="auto">
              <a:xfrm>
                <a:off x="3140" y="1997"/>
                <a:ext cx="21" cy="26"/>
              </a:xfrm>
              <a:custGeom>
                <a:avLst/>
                <a:gdLst/>
                <a:ahLst/>
                <a:cxnLst>
                  <a:cxn ang="0">
                    <a:pos x="0" y="13"/>
                  </a:cxn>
                  <a:cxn ang="0">
                    <a:pos x="11" y="0"/>
                  </a:cxn>
                  <a:cxn ang="0">
                    <a:pos x="21" y="13"/>
                  </a:cxn>
                  <a:cxn ang="0">
                    <a:pos x="11" y="26"/>
                  </a:cxn>
                  <a:cxn ang="0">
                    <a:pos x="0" y="13"/>
                  </a:cxn>
                </a:cxnLst>
                <a:rect l="0" t="0" r="r" b="b"/>
                <a:pathLst>
                  <a:path w="21" h="26">
                    <a:moveTo>
                      <a:pt x="0" y="13"/>
                    </a:moveTo>
                    <a:lnTo>
                      <a:pt x="11" y="0"/>
                    </a:lnTo>
                    <a:lnTo>
                      <a:pt x="21" y="13"/>
                    </a:lnTo>
                    <a:lnTo>
                      <a:pt x="11"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6" name="Freeform 336"/>
              <p:cNvSpPr>
                <a:spLocks/>
              </p:cNvSpPr>
              <p:nvPr/>
            </p:nvSpPr>
            <p:spPr bwMode="auto">
              <a:xfrm>
                <a:off x="3161" y="1984"/>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7" name="Rectangle 337"/>
              <p:cNvSpPr>
                <a:spLocks noChangeArrowheads="1"/>
              </p:cNvSpPr>
              <p:nvPr/>
            </p:nvSpPr>
            <p:spPr bwMode="auto">
              <a:xfrm>
                <a:off x="3223" y="1997"/>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8" name="Rectangle 338"/>
              <p:cNvSpPr>
                <a:spLocks noChangeArrowheads="1"/>
              </p:cNvSpPr>
              <p:nvPr/>
            </p:nvSpPr>
            <p:spPr bwMode="auto">
              <a:xfrm>
                <a:off x="3234" y="1997"/>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59" name="Freeform 339"/>
              <p:cNvSpPr>
                <a:spLocks/>
              </p:cNvSpPr>
              <p:nvPr/>
            </p:nvSpPr>
            <p:spPr bwMode="auto">
              <a:xfrm>
                <a:off x="3286" y="1984"/>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0" name="Freeform 340"/>
              <p:cNvSpPr>
                <a:spLocks/>
              </p:cNvSpPr>
              <p:nvPr/>
            </p:nvSpPr>
            <p:spPr bwMode="auto">
              <a:xfrm>
                <a:off x="3307" y="1971"/>
                <a:ext cx="20" cy="26"/>
              </a:xfrm>
              <a:custGeom>
                <a:avLst/>
                <a:gdLst/>
                <a:ahLst/>
                <a:cxnLst>
                  <a:cxn ang="0">
                    <a:pos x="0" y="13"/>
                  </a:cxn>
                  <a:cxn ang="0">
                    <a:pos x="20" y="0"/>
                  </a:cxn>
                  <a:cxn ang="0">
                    <a:pos x="20" y="13"/>
                  </a:cxn>
                  <a:cxn ang="0">
                    <a:pos x="0" y="26"/>
                  </a:cxn>
                  <a:cxn ang="0">
                    <a:pos x="0" y="13"/>
                  </a:cxn>
                </a:cxnLst>
                <a:rect l="0" t="0" r="r" b="b"/>
                <a:pathLst>
                  <a:path w="20" h="26">
                    <a:moveTo>
                      <a:pt x="0" y="13"/>
                    </a:moveTo>
                    <a:lnTo>
                      <a:pt x="20" y="0"/>
                    </a:lnTo>
                    <a:lnTo>
                      <a:pt x="20"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1" name="Freeform 341"/>
              <p:cNvSpPr>
                <a:spLocks/>
              </p:cNvSpPr>
              <p:nvPr/>
            </p:nvSpPr>
            <p:spPr bwMode="auto">
              <a:xfrm>
                <a:off x="3317" y="1958"/>
                <a:ext cx="21" cy="26"/>
              </a:xfrm>
              <a:custGeom>
                <a:avLst/>
                <a:gdLst/>
                <a:ahLst/>
                <a:cxnLst>
                  <a:cxn ang="0">
                    <a:pos x="0" y="13"/>
                  </a:cxn>
                  <a:cxn ang="0">
                    <a:pos x="10" y="0"/>
                  </a:cxn>
                  <a:cxn ang="0">
                    <a:pos x="21" y="13"/>
                  </a:cxn>
                  <a:cxn ang="0">
                    <a:pos x="10" y="26"/>
                  </a:cxn>
                  <a:cxn ang="0">
                    <a:pos x="0" y="13"/>
                  </a:cxn>
                </a:cxnLst>
                <a:rect l="0" t="0" r="r" b="b"/>
                <a:pathLst>
                  <a:path w="21" h="26">
                    <a:moveTo>
                      <a:pt x="0" y="13"/>
                    </a:moveTo>
                    <a:lnTo>
                      <a:pt x="10" y="0"/>
                    </a:lnTo>
                    <a:lnTo>
                      <a:pt x="21" y="13"/>
                    </a:lnTo>
                    <a:lnTo>
                      <a:pt x="1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2" name="Rectangle 342"/>
              <p:cNvSpPr>
                <a:spLocks noChangeArrowheads="1"/>
              </p:cNvSpPr>
              <p:nvPr/>
            </p:nvSpPr>
            <p:spPr bwMode="auto">
              <a:xfrm>
                <a:off x="3338" y="1958"/>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3" name="Rectangle 343"/>
              <p:cNvSpPr>
                <a:spLocks noChangeArrowheads="1"/>
              </p:cNvSpPr>
              <p:nvPr/>
            </p:nvSpPr>
            <p:spPr bwMode="auto">
              <a:xfrm>
                <a:off x="3400" y="1946"/>
                <a:ext cx="11"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4" name="Freeform 344"/>
              <p:cNvSpPr>
                <a:spLocks/>
              </p:cNvSpPr>
              <p:nvPr/>
            </p:nvSpPr>
            <p:spPr bwMode="auto">
              <a:xfrm>
                <a:off x="3411" y="1946"/>
                <a:ext cx="20" cy="25"/>
              </a:xfrm>
              <a:custGeom>
                <a:avLst/>
                <a:gdLst/>
                <a:ahLst/>
                <a:cxnLst>
                  <a:cxn ang="0">
                    <a:pos x="10" y="0"/>
                  </a:cxn>
                  <a:cxn ang="0">
                    <a:pos x="20" y="12"/>
                  </a:cxn>
                  <a:cxn ang="0">
                    <a:pos x="10" y="25"/>
                  </a:cxn>
                  <a:cxn ang="0">
                    <a:pos x="0" y="12"/>
                  </a:cxn>
                  <a:cxn ang="0">
                    <a:pos x="10" y="0"/>
                  </a:cxn>
                </a:cxnLst>
                <a:rect l="0" t="0" r="r" b="b"/>
                <a:pathLst>
                  <a:path w="20" h="25">
                    <a:moveTo>
                      <a:pt x="10" y="0"/>
                    </a:moveTo>
                    <a:lnTo>
                      <a:pt x="20" y="12"/>
                    </a:lnTo>
                    <a:lnTo>
                      <a:pt x="10" y="25"/>
                    </a:lnTo>
                    <a:lnTo>
                      <a:pt x="0" y="12"/>
                    </a:lnTo>
                    <a:lnTo>
                      <a:pt x="10"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5" name="Rectangle 345"/>
              <p:cNvSpPr>
                <a:spLocks noChangeArrowheads="1"/>
              </p:cNvSpPr>
              <p:nvPr/>
            </p:nvSpPr>
            <p:spPr bwMode="auto">
              <a:xfrm>
                <a:off x="3463" y="1946"/>
                <a:ext cx="20"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6" name="Rectangle 346"/>
              <p:cNvSpPr>
                <a:spLocks noChangeArrowheads="1"/>
              </p:cNvSpPr>
              <p:nvPr/>
            </p:nvSpPr>
            <p:spPr bwMode="auto">
              <a:xfrm>
                <a:off x="3483" y="1946"/>
                <a:ext cx="11"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7" name="Rectangle 347"/>
              <p:cNvSpPr>
                <a:spLocks noChangeArrowheads="1"/>
              </p:cNvSpPr>
              <p:nvPr/>
            </p:nvSpPr>
            <p:spPr bwMode="auto">
              <a:xfrm>
                <a:off x="3494" y="1946"/>
                <a:ext cx="21"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8" name="Freeform 348"/>
              <p:cNvSpPr>
                <a:spLocks/>
              </p:cNvSpPr>
              <p:nvPr/>
            </p:nvSpPr>
            <p:spPr bwMode="auto">
              <a:xfrm>
                <a:off x="3504" y="1920"/>
                <a:ext cx="31" cy="38"/>
              </a:xfrm>
              <a:custGeom>
                <a:avLst/>
                <a:gdLst/>
                <a:ahLst/>
                <a:cxnLst>
                  <a:cxn ang="0">
                    <a:pos x="0" y="26"/>
                  </a:cxn>
                  <a:cxn ang="0">
                    <a:pos x="21" y="0"/>
                  </a:cxn>
                  <a:cxn ang="0">
                    <a:pos x="31" y="13"/>
                  </a:cxn>
                  <a:cxn ang="0">
                    <a:pos x="11" y="38"/>
                  </a:cxn>
                  <a:cxn ang="0">
                    <a:pos x="0" y="26"/>
                  </a:cxn>
                </a:cxnLst>
                <a:rect l="0" t="0" r="r" b="b"/>
                <a:pathLst>
                  <a:path w="31" h="38">
                    <a:moveTo>
                      <a:pt x="0" y="26"/>
                    </a:moveTo>
                    <a:lnTo>
                      <a:pt x="21" y="0"/>
                    </a:lnTo>
                    <a:lnTo>
                      <a:pt x="31" y="13"/>
                    </a:lnTo>
                    <a:lnTo>
                      <a:pt x="11" y="38"/>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69" name="Rectangle 349"/>
              <p:cNvSpPr>
                <a:spLocks noChangeArrowheads="1"/>
              </p:cNvSpPr>
              <p:nvPr/>
            </p:nvSpPr>
            <p:spPr bwMode="auto">
              <a:xfrm>
                <a:off x="3577" y="1933"/>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0" name="Rectangle 350"/>
              <p:cNvSpPr>
                <a:spLocks noChangeArrowheads="1"/>
              </p:cNvSpPr>
              <p:nvPr/>
            </p:nvSpPr>
            <p:spPr bwMode="auto">
              <a:xfrm>
                <a:off x="3587" y="1933"/>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1" name="Rectangle 351"/>
              <p:cNvSpPr>
                <a:spLocks noChangeArrowheads="1"/>
              </p:cNvSpPr>
              <p:nvPr/>
            </p:nvSpPr>
            <p:spPr bwMode="auto">
              <a:xfrm>
                <a:off x="3639" y="1920"/>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2" name="Freeform 352"/>
              <p:cNvSpPr>
                <a:spLocks/>
              </p:cNvSpPr>
              <p:nvPr/>
            </p:nvSpPr>
            <p:spPr bwMode="auto">
              <a:xfrm>
                <a:off x="3660" y="1920"/>
                <a:ext cx="21" cy="26"/>
              </a:xfrm>
              <a:custGeom>
                <a:avLst/>
                <a:gdLst/>
                <a:ahLst/>
                <a:cxnLst>
                  <a:cxn ang="0">
                    <a:pos x="11" y="0"/>
                  </a:cxn>
                  <a:cxn ang="0">
                    <a:pos x="21" y="13"/>
                  </a:cxn>
                  <a:cxn ang="0">
                    <a:pos x="11" y="26"/>
                  </a:cxn>
                  <a:cxn ang="0">
                    <a:pos x="0" y="13"/>
                  </a:cxn>
                  <a:cxn ang="0">
                    <a:pos x="11" y="0"/>
                  </a:cxn>
                </a:cxnLst>
                <a:rect l="0" t="0" r="r" b="b"/>
                <a:pathLst>
                  <a:path w="21" h="26">
                    <a:moveTo>
                      <a:pt x="11" y="0"/>
                    </a:moveTo>
                    <a:lnTo>
                      <a:pt x="21" y="13"/>
                    </a:lnTo>
                    <a:lnTo>
                      <a:pt x="11" y="26"/>
                    </a:lnTo>
                    <a:lnTo>
                      <a:pt x="0" y="13"/>
                    </a:lnTo>
                    <a:lnTo>
                      <a:pt x="11"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3" name="Freeform 353"/>
              <p:cNvSpPr>
                <a:spLocks/>
              </p:cNvSpPr>
              <p:nvPr/>
            </p:nvSpPr>
            <p:spPr bwMode="auto">
              <a:xfrm>
                <a:off x="3660" y="1907"/>
                <a:ext cx="31" cy="39"/>
              </a:xfrm>
              <a:custGeom>
                <a:avLst/>
                <a:gdLst/>
                <a:ahLst/>
                <a:cxnLst>
                  <a:cxn ang="0">
                    <a:pos x="0" y="26"/>
                  </a:cxn>
                  <a:cxn ang="0">
                    <a:pos x="21" y="0"/>
                  </a:cxn>
                  <a:cxn ang="0">
                    <a:pos x="31" y="13"/>
                  </a:cxn>
                  <a:cxn ang="0">
                    <a:pos x="11" y="39"/>
                  </a:cxn>
                  <a:cxn ang="0">
                    <a:pos x="0" y="26"/>
                  </a:cxn>
                </a:cxnLst>
                <a:rect l="0" t="0" r="r" b="b"/>
                <a:pathLst>
                  <a:path w="31" h="39">
                    <a:moveTo>
                      <a:pt x="0" y="26"/>
                    </a:moveTo>
                    <a:lnTo>
                      <a:pt x="21" y="0"/>
                    </a:lnTo>
                    <a:lnTo>
                      <a:pt x="31" y="13"/>
                    </a:lnTo>
                    <a:lnTo>
                      <a:pt x="11" y="39"/>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4" name="Rectangle 354"/>
              <p:cNvSpPr>
                <a:spLocks noChangeArrowheads="1"/>
              </p:cNvSpPr>
              <p:nvPr/>
            </p:nvSpPr>
            <p:spPr bwMode="auto">
              <a:xfrm>
                <a:off x="3691" y="1907"/>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5" name="Rectangle 355"/>
              <p:cNvSpPr>
                <a:spLocks noChangeArrowheads="1"/>
              </p:cNvSpPr>
              <p:nvPr/>
            </p:nvSpPr>
            <p:spPr bwMode="auto">
              <a:xfrm>
                <a:off x="3754" y="1907"/>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6" name="Rectangle 356"/>
              <p:cNvSpPr>
                <a:spLocks noChangeArrowheads="1"/>
              </p:cNvSpPr>
              <p:nvPr/>
            </p:nvSpPr>
            <p:spPr bwMode="auto">
              <a:xfrm>
                <a:off x="3764" y="1907"/>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7" name="Rectangle 357"/>
              <p:cNvSpPr>
                <a:spLocks noChangeArrowheads="1"/>
              </p:cNvSpPr>
              <p:nvPr/>
            </p:nvSpPr>
            <p:spPr bwMode="auto">
              <a:xfrm>
                <a:off x="3816" y="1894"/>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8" name="Rectangle 358"/>
              <p:cNvSpPr>
                <a:spLocks noChangeArrowheads="1"/>
              </p:cNvSpPr>
              <p:nvPr/>
            </p:nvSpPr>
            <p:spPr bwMode="auto">
              <a:xfrm>
                <a:off x="3827" y="1894"/>
                <a:ext cx="2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79" name="Rectangle 359"/>
              <p:cNvSpPr>
                <a:spLocks noChangeArrowheads="1"/>
              </p:cNvSpPr>
              <p:nvPr/>
            </p:nvSpPr>
            <p:spPr bwMode="auto">
              <a:xfrm>
                <a:off x="3847" y="1894"/>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0" name="Rectangle 360"/>
              <p:cNvSpPr>
                <a:spLocks noChangeArrowheads="1"/>
              </p:cNvSpPr>
              <p:nvPr/>
            </p:nvSpPr>
            <p:spPr bwMode="auto">
              <a:xfrm>
                <a:off x="3868" y="1894"/>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1" name="Rectangle 361"/>
              <p:cNvSpPr>
                <a:spLocks noChangeArrowheads="1"/>
              </p:cNvSpPr>
              <p:nvPr/>
            </p:nvSpPr>
            <p:spPr bwMode="auto">
              <a:xfrm>
                <a:off x="3879" y="1894"/>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2" name="Freeform 362"/>
              <p:cNvSpPr>
                <a:spLocks/>
              </p:cNvSpPr>
              <p:nvPr/>
            </p:nvSpPr>
            <p:spPr bwMode="auto">
              <a:xfrm>
                <a:off x="3920" y="1881"/>
                <a:ext cx="31" cy="39"/>
              </a:xfrm>
              <a:custGeom>
                <a:avLst/>
                <a:gdLst/>
                <a:ahLst/>
                <a:cxnLst>
                  <a:cxn ang="0">
                    <a:pos x="0" y="26"/>
                  </a:cxn>
                  <a:cxn ang="0">
                    <a:pos x="21" y="0"/>
                  </a:cxn>
                  <a:cxn ang="0">
                    <a:pos x="31" y="13"/>
                  </a:cxn>
                  <a:cxn ang="0">
                    <a:pos x="11" y="39"/>
                  </a:cxn>
                  <a:cxn ang="0">
                    <a:pos x="0" y="26"/>
                  </a:cxn>
                </a:cxnLst>
                <a:rect l="0" t="0" r="r" b="b"/>
                <a:pathLst>
                  <a:path w="31" h="39">
                    <a:moveTo>
                      <a:pt x="0" y="26"/>
                    </a:moveTo>
                    <a:lnTo>
                      <a:pt x="21" y="0"/>
                    </a:lnTo>
                    <a:lnTo>
                      <a:pt x="31" y="13"/>
                    </a:lnTo>
                    <a:lnTo>
                      <a:pt x="11" y="39"/>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3" name="Rectangle 363"/>
              <p:cNvSpPr>
                <a:spLocks noChangeArrowheads="1"/>
              </p:cNvSpPr>
              <p:nvPr/>
            </p:nvSpPr>
            <p:spPr bwMode="auto">
              <a:xfrm>
                <a:off x="3993" y="1869"/>
                <a:ext cx="10"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4" name="Freeform 364"/>
              <p:cNvSpPr>
                <a:spLocks/>
              </p:cNvSpPr>
              <p:nvPr/>
            </p:nvSpPr>
            <p:spPr bwMode="auto">
              <a:xfrm>
                <a:off x="4003" y="1856"/>
                <a:ext cx="21" cy="25"/>
              </a:xfrm>
              <a:custGeom>
                <a:avLst/>
                <a:gdLst/>
                <a:ahLst/>
                <a:cxnLst>
                  <a:cxn ang="0">
                    <a:pos x="0" y="13"/>
                  </a:cxn>
                  <a:cxn ang="0">
                    <a:pos x="21" y="0"/>
                  </a:cxn>
                  <a:cxn ang="0">
                    <a:pos x="21" y="13"/>
                  </a:cxn>
                  <a:cxn ang="0">
                    <a:pos x="0" y="25"/>
                  </a:cxn>
                  <a:cxn ang="0">
                    <a:pos x="0" y="13"/>
                  </a:cxn>
                </a:cxnLst>
                <a:rect l="0" t="0" r="r" b="b"/>
                <a:pathLst>
                  <a:path w="21" h="25">
                    <a:moveTo>
                      <a:pt x="0" y="13"/>
                    </a:moveTo>
                    <a:lnTo>
                      <a:pt x="21" y="0"/>
                    </a:lnTo>
                    <a:lnTo>
                      <a:pt x="21" y="13"/>
                    </a:lnTo>
                    <a:lnTo>
                      <a:pt x="0" y="25"/>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5" name="Rectangle 365"/>
              <p:cNvSpPr>
                <a:spLocks noChangeArrowheads="1"/>
              </p:cNvSpPr>
              <p:nvPr/>
            </p:nvSpPr>
            <p:spPr bwMode="auto">
              <a:xfrm>
                <a:off x="4024" y="1856"/>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6" name="Rectangle 366"/>
              <p:cNvSpPr>
                <a:spLocks noChangeArrowheads="1"/>
              </p:cNvSpPr>
              <p:nvPr/>
            </p:nvSpPr>
            <p:spPr bwMode="auto">
              <a:xfrm>
                <a:off x="4045" y="1856"/>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7" name="Rectangle 367"/>
              <p:cNvSpPr>
                <a:spLocks noChangeArrowheads="1"/>
              </p:cNvSpPr>
              <p:nvPr/>
            </p:nvSpPr>
            <p:spPr bwMode="auto">
              <a:xfrm>
                <a:off x="4055" y="1856"/>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8" name="Freeform 368"/>
              <p:cNvSpPr>
                <a:spLocks/>
              </p:cNvSpPr>
              <p:nvPr/>
            </p:nvSpPr>
            <p:spPr bwMode="auto">
              <a:xfrm>
                <a:off x="4107" y="1856"/>
                <a:ext cx="21" cy="25"/>
              </a:xfrm>
              <a:custGeom>
                <a:avLst/>
                <a:gdLst/>
                <a:ahLst/>
                <a:cxnLst>
                  <a:cxn ang="0">
                    <a:pos x="0" y="13"/>
                  </a:cxn>
                  <a:cxn ang="0">
                    <a:pos x="21" y="0"/>
                  </a:cxn>
                  <a:cxn ang="0">
                    <a:pos x="21" y="13"/>
                  </a:cxn>
                  <a:cxn ang="0">
                    <a:pos x="0" y="25"/>
                  </a:cxn>
                  <a:cxn ang="0">
                    <a:pos x="0" y="13"/>
                  </a:cxn>
                </a:cxnLst>
                <a:rect l="0" t="0" r="r" b="b"/>
                <a:pathLst>
                  <a:path w="21" h="25">
                    <a:moveTo>
                      <a:pt x="0" y="13"/>
                    </a:moveTo>
                    <a:lnTo>
                      <a:pt x="21" y="0"/>
                    </a:lnTo>
                    <a:lnTo>
                      <a:pt x="21" y="13"/>
                    </a:lnTo>
                    <a:lnTo>
                      <a:pt x="0" y="25"/>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89" name="Rectangle 369"/>
              <p:cNvSpPr>
                <a:spLocks noChangeArrowheads="1"/>
              </p:cNvSpPr>
              <p:nvPr/>
            </p:nvSpPr>
            <p:spPr bwMode="auto">
              <a:xfrm>
                <a:off x="4170" y="1869"/>
                <a:ext cx="10"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0" name="Rectangle 370"/>
              <p:cNvSpPr>
                <a:spLocks noChangeArrowheads="1"/>
              </p:cNvSpPr>
              <p:nvPr/>
            </p:nvSpPr>
            <p:spPr bwMode="auto">
              <a:xfrm>
                <a:off x="4180" y="1869"/>
                <a:ext cx="21" cy="12"/>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1" name="Freeform 371"/>
              <p:cNvSpPr>
                <a:spLocks/>
              </p:cNvSpPr>
              <p:nvPr/>
            </p:nvSpPr>
            <p:spPr bwMode="auto">
              <a:xfrm>
                <a:off x="4191" y="1856"/>
                <a:ext cx="20" cy="25"/>
              </a:xfrm>
              <a:custGeom>
                <a:avLst/>
                <a:gdLst/>
                <a:ahLst/>
                <a:cxnLst>
                  <a:cxn ang="0">
                    <a:pos x="0" y="25"/>
                  </a:cxn>
                  <a:cxn ang="0">
                    <a:pos x="10" y="0"/>
                  </a:cxn>
                  <a:cxn ang="0">
                    <a:pos x="20" y="0"/>
                  </a:cxn>
                  <a:cxn ang="0">
                    <a:pos x="10" y="25"/>
                  </a:cxn>
                  <a:cxn ang="0">
                    <a:pos x="0" y="25"/>
                  </a:cxn>
                </a:cxnLst>
                <a:rect l="0" t="0" r="r" b="b"/>
                <a:pathLst>
                  <a:path w="20" h="25">
                    <a:moveTo>
                      <a:pt x="0" y="25"/>
                    </a:moveTo>
                    <a:lnTo>
                      <a:pt x="10" y="0"/>
                    </a:lnTo>
                    <a:lnTo>
                      <a:pt x="20" y="0"/>
                    </a:lnTo>
                    <a:lnTo>
                      <a:pt x="10" y="25"/>
                    </a:lnTo>
                    <a:lnTo>
                      <a:pt x="0" y="25"/>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2" name="Freeform 372"/>
              <p:cNvSpPr>
                <a:spLocks/>
              </p:cNvSpPr>
              <p:nvPr/>
            </p:nvSpPr>
            <p:spPr bwMode="auto">
              <a:xfrm>
                <a:off x="4211" y="1843"/>
                <a:ext cx="21" cy="26"/>
              </a:xfrm>
              <a:custGeom>
                <a:avLst/>
                <a:gdLst/>
                <a:ahLst/>
                <a:cxnLst>
                  <a:cxn ang="0">
                    <a:pos x="0" y="0"/>
                  </a:cxn>
                  <a:cxn ang="0">
                    <a:pos x="21" y="13"/>
                  </a:cxn>
                  <a:cxn ang="0">
                    <a:pos x="21" y="26"/>
                  </a:cxn>
                  <a:cxn ang="0">
                    <a:pos x="0" y="13"/>
                  </a:cxn>
                  <a:cxn ang="0">
                    <a:pos x="0" y="0"/>
                  </a:cxn>
                </a:cxnLst>
                <a:rect l="0" t="0" r="r" b="b"/>
                <a:pathLst>
                  <a:path w="21" h="26">
                    <a:moveTo>
                      <a:pt x="0" y="0"/>
                    </a:moveTo>
                    <a:lnTo>
                      <a:pt x="21" y="13"/>
                    </a:lnTo>
                    <a:lnTo>
                      <a:pt x="21" y="26"/>
                    </a:lnTo>
                    <a:lnTo>
                      <a:pt x="0" y="13"/>
                    </a:lnTo>
                    <a:lnTo>
                      <a:pt x="0"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3" name="Rectangle 373"/>
              <p:cNvSpPr>
                <a:spLocks noChangeArrowheads="1"/>
              </p:cNvSpPr>
              <p:nvPr/>
            </p:nvSpPr>
            <p:spPr bwMode="auto">
              <a:xfrm>
                <a:off x="4274" y="1830"/>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4" name="Rectangle 374"/>
              <p:cNvSpPr>
                <a:spLocks noChangeArrowheads="1"/>
              </p:cNvSpPr>
              <p:nvPr/>
            </p:nvSpPr>
            <p:spPr bwMode="auto">
              <a:xfrm>
                <a:off x="4284" y="1830"/>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5" name="Rectangle 375"/>
              <p:cNvSpPr>
                <a:spLocks noChangeArrowheads="1"/>
              </p:cNvSpPr>
              <p:nvPr/>
            </p:nvSpPr>
            <p:spPr bwMode="auto">
              <a:xfrm>
                <a:off x="4336" y="1830"/>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6" name="Rectangle 376"/>
              <p:cNvSpPr>
                <a:spLocks noChangeArrowheads="1"/>
              </p:cNvSpPr>
              <p:nvPr/>
            </p:nvSpPr>
            <p:spPr bwMode="auto">
              <a:xfrm>
                <a:off x="4357" y="1830"/>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7" name="Rectangle 377"/>
              <p:cNvSpPr>
                <a:spLocks noChangeArrowheads="1"/>
              </p:cNvSpPr>
              <p:nvPr/>
            </p:nvSpPr>
            <p:spPr bwMode="auto">
              <a:xfrm>
                <a:off x="4367" y="1830"/>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8" name="Rectangle 378"/>
              <p:cNvSpPr>
                <a:spLocks noChangeArrowheads="1"/>
              </p:cNvSpPr>
              <p:nvPr/>
            </p:nvSpPr>
            <p:spPr bwMode="auto">
              <a:xfrm>
                <a:off x="4388" y="1830"/>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899" name="Rectangle 379"/>
              <p:cNvSpPr>
                <a:spLocks noChangeArrowheads="1"/>
              </p:cNvSpPr>
              <p:nvPr/>
            </p:nvSpPr>
            <p:spPr bwMode="auto">
              <a:xfrm>
                <a:off x="4451" y="1843"/>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0" name="Rectangle 380"/>
              <p:cNvSpPr>
                <a:spLocks noChangeArrowheads="1"/>
              </p:cNvSpPr>
              <p:nvPr/>
            </p:nvSpPr>
            <p:spPr bwMode="auto">
              <a:xfrm>
                <a:off x="4461" y="1843"/>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1" name="Rectangle 381"/>
              <p:cNvSpPr>
                <a:spLocks noChangeArrowheads="1"/>
              </p:cNvSpPr>
              <p:nvPr/>
            </p:nvSpPr>
            <p:spPr bwMode="auto">
              <a:xfrm>
                <a:off x="4513" y="1830"/>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2" name="Rectangle 382"/>
              <p:cNvSpPr>
                <a:spLocks noChangeArrowheads="1"/>
              </p:cNvSpPr>
              <p:nvPr/>
            </p:nvSpPr>
            <p:spPr bwMode="auto">
              <a:xfrm>
                <a:off x="4534" y="1830"/>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3" name="Freeform 383"/>
              <p:cNvSpPr>
                <a:spLocks/>
              </p:cNvSpPr>
              <p:nvPr/>
            </p:nvSpPr>
            <p:spPr bwMode="auto">
              <a:xfrm>
                <a:off x="4544" y="1817"/>
                <a:ext cx="21" cy="26"/>
              </a:xfrm>
              <a:custGeom>
                <a:avLst/>
                <a:gdLst/>
                <a:ahLst/>
                <a:cxnLst>
                  <a:cxn ang="0">
                    <a:pos x="0" y="13"/>
                  </a:cxn>
                  <a:cxn ang="0">
                    <a:pos x="21" y="0"/>
                  </a:cxn>
                  <a:cxn ang="0">
                    <a:pos x="21" y="13"/>
                  </a:cxn>
                  <a:cxn ang="0">
                    <a:pos x="0" y="26"/>
                  </a:cxn>
                  <a:cxn ang="0">
                    <a:pos x="0" y="13"/>
                  </a:cxn>
                </a:cxnLst>
                <a:rect l="0" t="0" r="r" b="b"/>
                <a:pathLst>
                  <a:path w="21" h="26">
                    <a:moveTo>
                      <a:pt x="0" y="13"/>
                    </a:moveTo>
                    <a:lnTo>
                      <a:pt x="21" y="0"/>
                    </a:lnTo>
                    <a:lnTo>
                      <a:pt x="21" y="13"/>
                    </a:lnTo>
                    <a:lnTo>
                      <a:pt x="0" y="26"/>
                    </a:lnTo>
                    <a:lnTo>
                      <a:pt x="0" y="13"/>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4" name="Rectangle 384"/>
              <p:cNvSpPr>
                <a:spLocks noChangeArrowheads="1"/>
              </p:cNvSpPr>
              <p:nvPr/>
            </p:nvSpPr>
            <p:spPr bwMode="auto">
              <a:xfrm>
                <a:off x="4565" y="1817"/>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5" name="Rectangle 385"/>
              <p:cNvSpPr>
                <a:spLocks noChangeArrowheads="1"/>
              </p:cNvSpPr>
              <p:nvPr/>
            </p:nvSpPr>
            <p:spPr bwMode="auto">
              <a:xfrm>
                <a:off x="4627" y="1817"/>
                <a:ext cx="1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6" name="Rectangle 386"/>
              <p:cNvSpPr>
                <a:spLocks noChangeArrowheads="1"/>
              </p:cNvSpPr>
              <p:nvPr/>
            </p:nvSpPr>
            <p:spPr bwMode="auto">
              <a:xfrm>
                <a:off x="4638" y="1817"/>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7" name="Rectangle 387"/>
              <p:cNvSpPr>
                <a:spLocks noChangeArrowheads="1"/>
              </p:cNvSpPr>
              <p:nvPr/>
            </p:nvSpPr>
            <p:spPr bwMode="auto">
              <a:xfrm>
                <a:off x="4690" y="1817"/>
                <a:ext cx="10"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8" name="Rectangle 388"/>
              <p:cNvSpPr>
                <a:spLocks noChangeArrowheads="1"/>
              </p:cNvSpPr>
              <p:nvPr/>
            </p:nvSpPr>
            <p:spPr bwMode="auto">
              <a:xfrm>
                <a:off x="4700" y="1817"/>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09" name="Rectangle 389"/>
              <p:cNvSpPr>
                <a:spLocks noChangeArrowheads="1"/>
              </p:cNvSpPr>
              <p:nvPr/>
            </p:nvSpPr>
            <p:spPr bwMode="auto">
              <a:xfrm>
                <a:off x="4721" y="1817"/>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10" name="Freeform 390"/>
              <p:cNvSpPr>
                <a:spLocks/>
              </p:cNvSpPr>
              <p:nvPr/>
            </p:nvSpPr>
            <p:spPr bwMode="auto">
              <a:xfrm>
                <a:off x="4731" y="1804"/>
                <a:ext cx="21" cy="26"/>
              </a:xfrm>
              <a:custGeom>
                <a:avLst/>
                <a:gdLst/>
                <a:ahLst/>
                <a:cxnLst>
                  <a:cxn ang="0">
                    <a:pos x="0" y="26"/>
                  </a:cxn>
                  <a:cxn ang="0">
                    <a:pos x="11" y="0"/>
                  </a:cxn>
                  <a:cxn ang="0">
                    <a:pos x="21" y="0"/>
                  </a:cxn>
                  <a:cxn ang="0">
                    <a:pos x="11" y="26"/>
                  </a:cxn>
                  <a:cxn ang="0">
                    <a:pos x="0" y="26"/>
                  </a:cxn>
                </a:cxnLst>
                <a:rect l="0" t="0" r="r" b="b"/>
                <a:pathLst>
                  <a:path w="21" h="26">
                    <a:moveTo>
                      <a:pt x="0" y="26"/>
                    </a:moveTo>
                    <a:lnTo>
                      <a:pt x="11" y="0"/>
                    </a:lnTo>
                    <a:lnTo>
                      <a:pt x="21" y="0"/>
                    </a:lnTo>
                    <a:lnTo>
                      <a:pt x="11" y="26"/>
                    </a:lnTo>
                    <a:lnTo>
                      <a:pt x="0" y="26"/>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11" name="Rectangle 391"/>
              <p:cNvSpPr>
                <a:spLocks noChangeArrowheads="1"/>
              </p:cNvSpPr>
              <p:nvPr/>
            </p:nvSpPr>
            <p:spPr bwMode="auto">
              <a:xfrm>
                <a:off x="1008" y="3408"/>
                <a:ext cx="222"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0.6</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12" name="Rectangle 392"/>
              <p:cNvSpPr>
                <a:spLocks noChangeArrowheads="1"/>
              </p:cNvSpPr>
              <p:nvPr/>
            </p:nvSpPr>
            <p:spPr bwMode="auto">
              <a:xfrm>
                <a:off x="946" y="3190"/>
                <a:ext cx="31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0.65</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13" name="Rectangle 393"/>
              <p:cNvSpPr>
                <a:spLocks noChangeArrowheads="1"/>
              </p:cNvSpPr>
              <p:nvPr/>
            </p:nvSpPr>
            <p:spPr bwMode="auto">
              <a:xfrm>
                <a:off x="1008" y="2972"/>
                <a:ext cx="222"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0.7</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14" name="Rectangle 394"/>
              <p:cNvSpPr>
                <a:spLocks noChangeArrowheads="1"/>
              </p:cNvSpPr>
              <p:nvPr/>
            </p:nvSpPr>
            <p:spPr bwMode="auto">
              <a:xfrm>
                <a:off x="946" y="2754"/>
                <a:ext cx="31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0.75</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15" name="Rectangle 395"/>
              <p:cNvSpPr>
                <a:spLocks noChangeArrowheads="1"/>
              </p:cNvSpPr>
              <p:nvPr/>
            </p:nvSpPr>
            <p:spPr bwMode="auto">
              <a:xfrm>
                <a:off x="1008" y="2536"/>
                <a:ext cx="222"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0.8</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16" name="Rectangle 396"/>
              <p:cNvSpPr>
                <a:spLocks noChangeArrowheads="1"/>
              </p:cNvSpPr>
              <p:nvPr/>
            </p:nvSpPr>
            <p:spPr bwMode="auto">
              <a:xfrm>
                <a:off x="946" y="2305"/>
                <a:ext cx="31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0.85</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17" name="Rectangle 397"/>
              <p:cNvSpPr>
                <a:spLocks noChangeArrowheads="1"/>
              </p:cNvSpPr>
              <p:nvPr/>
            </p:nvSpPr>
            <p:spPr bwMode="auto">
              <a:xfrm>
                <a:off x="1008" y="2087"/>
                <a:ext cx="222"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0.9</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18" name="Rectangle 398"/>
              <p:cNvSpPr>
                <a:spLocks noChangeArrowheads="1"/>
              </p:cNvSpPr>
              <p:nvPr/>
            </p:nvSpPr>
            <p:spPr bwMode="auto">
              <a:xfrm>
                <a:off x="946" y="1869"/>
                <a:ext cx="31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0.95</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19" name="Rectangle 399"/>
              <p:cNvSpPr>
                <a:spLocks noChangeArrowheads="1"/>
              </p:cNvSpPr>
              <p:nvPr/>
            </p:nvSpPr>
            <p:spPr bwMode="auto">
              <a:xfrm>
                <a:off x="1102" y="1650"/>
                <a:ext cx="94"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1</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20" name="Rectangle 400"/>
              <p:cNvSpPr>
                <a:spLocks noChangeArrowheads="1"/>
              </p:cNvSpPr>
              <p:nvPr/>
            </p:nvSpPr>
            <p:spPr bwMode="auto">
              <a:xfrm>
                <a:off x="1247" y="3652"/>
                <a:ext cx="94"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0</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21" name="Rectangle 401"/>
              <p:cNvSpPr>
                <a:spLocks noChangeArrowheads="1"/>
              </p:cNvSpPr>
              <p:nvPr/>
            </p:nvSpPr>
            <p:spPr bwMode="auto">
              <a:xfrm>
                <a:off x="1882" y="3652"/>
                <a:ext cx="282"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400</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22" name="Rectangle 402"/>
              <p:cNvSpPr>
                <a:spLocks noChangeArrowheads="1"/>
              </p:cNvSpPr>
              <p:nvPr/>
            </p:nvSpPr>
            <p:spPr bwMode="auto">
              <a:xfrm>
                <a:off x="2578" y="3652"/>
                <a:ext cx="282"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800</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23" name="Rectangle 403"/>
              <p:cNvSpPr>
                <a:spLocks noChangeArrowheads="1"/>
              </p:cNvSpPr>
              <p:nvPr/>
            </p:nvSpPr>
            <p:spPr bwMode="auto">
              <a:xfrm>
                <a:off x="3255" y="3652"/>
                <a:ext cx="37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1200</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24" name="Rectangle 404"/>
              <p:cNvSpPr>
                <a:spLocks noChangeArrowheads="1"/>
              </p:cNvSpPr>
              <p:nvPr/>
            </p:nvSpPr>
            <p:spPr bwMode="auto">
              <a:xfrm>
                <a:off x="3951" y="3652"/>
                <a:ext cx="37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1600</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grpSp>
        <p:sp>
          <p:nvSpPr>
            <p:cNvPr id="107926" name="Rectangle 406"/>
            <p:cNvSpPr>
              <a:spLocks noChangeArrowheads="1"/>
            </p:cNvSpPr>
            <p:nvPr/>
          </p:nvSpPr>
          <p:spPr bwMode="auto">
            <a:xfrm>
              <a:off x="4648" y="3652"/>
              <a:ext cx="37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2000</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27" name="Rectangle 407"/>
            <p:cNvSpPr>
              <a:spLocks noChangeArrowheads="1"/>
            </p:cNvSpPr>
            <p:nvPr/>
          </p:nvSpPr>
          <p:spPr bwMode="auto">
            <a:xfrm>
              <a:off x="2048" y="3832"/>
              <a:ext cx="2607"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Number of labels (waveform, p=0.6)</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28" name="Rectangle 408"/>
            <p:cNvSpPr>
              <a:spLocks noChangeArrowheads="1"/>
            </p:cNvSpPr>
            <p:nvPr/>
          </p:nvSpPr>
          <p:spPr bwMode="auto">
            <a:xfrm rot="16200000">
              <a:off x="249" y="2590"/>
              <a:ext cx="116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Labeling quality</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29" name="Rectangle 409"/>
            <p:cNvSpPr>
              <a:spLocks noChangeArrowheads="1"/>
            </p:cNvSpPr>
            <p:nvPr/>
          </p:nvSpPr>
          <p:spPr bwMode="auto">
            <a:xfrm>
              <a:off x="3203" y="3024"/>
              <a:ext cx="1580" cy="474"/>
            </a:xfrm>
            <a:prstGeom prst="rect">
              <a:avLst/>
            </a:prstGeom>
            <a:solidFill>
              <a:srgbClr val="FFFF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0" name="Line 410"/>
            <p:cNvSpPr>
              <a:spLocks noChangeShapeType="1"/>
            </p:cNvSpPr>
            <p:nvPr/>
          </p:nvSpPr>
          <p:spPr bwMode="auto">
            <a:xfrm>
              <a:off x="3244" y="3152"/>
              <a:ext cx="416" cy="1"/>
            </a:xfrm>
            <a:prstGeom prst="line">
              <a:avLst/>
            </a:prstGeom>
            <a:noFill/>
            <a:ln w="10">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1" name="Rectangle 411"/>
            <p:cNvSpPr>
              <a:spLocks noChangeArrowheads="1"/>
            </p:cNvSpPr>
            <p:nvPr/>
          </p:nvSpPr>
          <p:spPr bwMode="auto">
            <a:xfrm>
              <a:off x="3691" y="3049"/>
              <a:ext cx="31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UNF</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32" name="Rectangle 412"/>
            <p:cNvSpPr>
              <a:spLocks noChangeArrowheads="1"/>
            </p:cNvSpPr>
            <p:nvPr/>
          </p:nvSpPr>
          <p:spPr bwMode="auto">
            <a:xfrm>
              <a:off x="4045" y="3139"/>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3" name="Rectangle 413"/>
            <p:cNvSpPr>
              <a:spLocks noChangeArrowheads="1"/>
            </p:cNvSpPr>
            <p:nvPr/>
          </p:nvSpPr>
          <p:spPr bwMode="auto">
            <a:xfrm>
              <a:off x="4107" y="3139"/>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4" name="Rectangle 414"/>
            <p:cNvSpPr>
              <a:spLocks noChangeArrowheads="1"/>
            </p:cNvSpPr>
            <p:nvPr/>
          </p:nvSpPr>
          <p:spPr bwMode="auto">
            <a:xfrm>
              <a:off x="4170" y="3139"/>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5" name="Rectangle 415"/>
            <p:cNvSpPr>
              <a:spLocks noChangeArrowheads="1"/>
            </p:cNvSpPr>
            <p:nvPr/>
          </p:nvSpPr>
          <p:spPr bwMode="auto">
            <a:xfrm>
              <a:off x="4232" y="3139"/>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6" name="Rectangle 416"/>
            <p:cNvSpPr>
              <a:spLocks noChangeArrowheads="1"/>
            </p:cNvSpPr>
            <p:nvPr/>
          </p:nvSpPr>
          <p:spPr bwMode="auto">
            <a:xfrm>
              <a:off x="4295" y="3139"/>
              <a:ext cx="20"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7" name="Rectangle 417"/>
            <p:cNvSpPr>
              <a:spLocks noChangeArrowheads="1"/>
            </p:cNvSpPr>
            <p:nvPr/>
          </p:nvSpPr>
          <p:spPr bwMode="auto">
            <a:xfrm>
              <a:off x="4357" y="3139"/>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8" name="Rectangle 418"/>
            <p:cNvSpPr>
              <a:spLocks noChangeArrowheads="1"/>
            </p:cNvSpPr>
            <p:nvPr/>
          </p:nvSpPr>
          <p:spPr bwMode="auto">
            <a:xfrm>
              <a:off x="4419" y="3139"/>
              <a:ext cx="21"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39" name="Rectangle 419"/>
            <p:cNvSpPr>
              <a:spLocks noChangeArrowheads="1"/>
            </p:cNvSpPr>
            <p:nvPr/>
          </p:nvSpPr>
          <p:spPr bwMode="auto">
            <a:xfrm>
              <a:off x="4492" y="3049"/>
              <a:ext cx="248"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MU</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40" name="Rectangle 420"/>
            <p:cNvSpPr>
              <a:spLocks noChangeArrowheads="1"/>
            </p:cNvSpPr>
            <p:nvPr/>
          </p:nvSpPr>
          <p:spPr bwMode="auto">
            <a:xfrm>
              <a:off x="3244" y="3357"/>
              <a:ext cx="73"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41" name="Rectangle 421"/>
            <p:cNvSpPr>
              <a:spLocks noChangeArrowheads="1"/>
            </p:cNvSpPr>
            <p:nvPr/>
          </p:nvSpPr>
          <p:spPr bwMode="auto">
            <a:xfrm>
              <a:off x="3359" y="3357"/>
              <a:ext cx="72"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42" name="Rectangle 422"/>
            <p:cNvSpPr>
              <a:spLocks noChangeArrowheads="1"/>
            </p:cNvSpPr>
            <p:nvPr/>
          </p:nvSpPr>
          <p:spPr bwMode="auto">
            <a:xfrm>
              <a:off x="3473" y="3357"/>
              <a:ext cx="73"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43" name="Rectangle 423"/>
            <p:cNvSpPr>
              <a:spLocks noChangeArrowheads="1"/>
            </p:cNvSpPr>
            <p:nvPr/>
          </p:nvSpPr>
          <p:spPr bwMode="auto">
            <a:xfrm>
              <a:off x="3587" y="3357"/>
              <a:ext cx="73" cy="13"/>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44" name="Rectangle 424"/>
            <p:cNvSpPr>
              <a:spLocks noChangeArrowheads="1"/>
            </p:cNvSpPr>
            <p:nvPr/>
          </p:nvSpPr>
          <p:spPr bwMode="auto">
            <a:xfrm>
              <a:off x="3691" y="3267"/>
              <a:ext cx="196"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LU</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sp>
          <p:nvSpPr>
            <p:cNvPr id="107945" name="Rectangle 425"/>
            <p:cNvSpPr>
              <a:spLocks noChangeArrowheads="1"/>
            </p:cNvSpPr>
            <p:nvPr/>
          </p:nvSpPr>
          <p:spPr bwMode="auto">
            <a:xfrm>
              <a:off x="4045" y="3357"/>
              <a:ext cx="73"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46" name="Rectangle 426"/>
            <p:cNvSpPr>
              <a:spLocks noChangeArrowheads="1"/>
            </p:cNvSpPr>
            <p:nvPr/>
          </p:nvSpPr>
          <p:spPr bwMode="auto">
            <a:xfrm>
              <a:off x="4159" y="3357"/>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47" name="Rectangle 427"/>
            <p:cNvSpPr>
              <a:spLocks noChangeArrowheads="1"/>
            </p:cNvSpPr>
            <p:nvPr/>
          </p:nvSpPr>
          <p:spPr bwMode="auto">
            <a:xfrm>
              <a:off x="4222" y="3357"/>
              <a:ext cx="73"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48" name="Rectangle 428"/>
            <p:cNvSpPr>
              <a:spLocks noChangeArrowheads="1"/>
            </p:cNvSpPr>
            <p:nvPr/>
          </p:nvSpPr>
          <p:spPr bwMode="auto">
            <a:xfrm>
              <a:off x="4336" y="3357"/>
              <a:ext cx="21"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49" name="Rectangle 429"/>
            <p:cNvSpPr>
              <a:spLocks noChangeArrowheads="1"/>
            </p:cNvSpPr>
            <p:nvPr/>
          </p:nvSpPr>
          <p:spPr bwMode="auto">
            <a:xfrm>
              <a:off x="4399" y="3357"/>
              <a:ext cx="62" cy="13"/>
            </a:xfrm>
            <a:prstGeom prst="rect">
              <a:avLst/>
            </a:prstGeom>
            <a:solidFill>
              <a:srgbClr val="8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latin typeface="Cambria" pitchFamily="18" charset="0"/>
              </a:endParaRPr>
            </a:p>
          </p:txBody>
        </p:sp>
        <p:sp>
          <p:nvSpPr>
            <p:cNvPr id="107950" name="Rectangle 430"/>
            <p:cNvSpPr>
              <a:spLocks noChangeArrowheads="1"/>
            </p:cNvSpPr>
            <p:nvPr/>
          </p:nvSpPr>
          <p:spPr bwMode="auto">
            <a:xfrm>
              <a:off x="4492" y="3267"/>
              <a:ext cx="339"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rgbClr val="000000"/>
                  </a:solidFill>
                  <a:effectLst/>
                  <a:latin typeface="Cambria" pitchFamily="18" charset="0"/>
                  <a:cs typeface="Arial" pitchFamily="34" charset="0"/>
                </a:rPr>
                <a:t>LMU</a:t>
              </a:r>
              <a:endParaRPr kumimoji="0" lang="en-US" sz="1800" b="0" i="0" u="none" strike="noStrike" cap="none" normalizeH="0" baseline="0" smtClean="0">
                <a:ln>
                  <a:noFill/>
                </a:ln>
                <a:solidFill>
                  <a:schemeClr val="tx1"/>
                </a:solidFill>
                <a:effectLst/>
                <a:latin typeface="Cambria" pitchFamily="18" charset="0"/>
                <a:cs typeface="Arial" pitchFamily="34" charset="0"/>
              </a:endParaRPr>
            </a:p>
          </p:txBody>
        </p:sp>
      </p:grpSp>
      <p:cxnSp>
        <p:nvCxnSpPr>
          <p:cNvPr id="95237" name="Straight Arrow Connector 435"/>
          <p:cNvCxnSpPr>
            <a:cxnSpLocks noChangeShapeType="1"/>
            <a:stCxn id="95242" idx="2"/>
          </p:cNvCxnSpPr>
          <p:nvPr/>
        </p:nvCxnSpPr>
        <p:spPr bwMode="auto">
          <a:xfrm rot="5400000">
            <a:off x="5724922" y="1903016"/>
            <a:ext cx="1444627" cy="607218"/>
          </a:xfrm>
          <a:prstGeom prst="straightConnector1">
            <a:avLst/>
          </a:prstGeom>
          <a:noFill/>
          <a:ln w="25400">
            <a:solidFill>
              <a:srgbClr val="A50021"/>
            </a:solidFill>
            <a:round/>
            <a:headEnd/>
            <a:tailEnd type="arrow" w="med" len="med"/>
          </a:ln>
        </p:spPr>
      </p:cxnSp>
      <p:sp>
        <p:nvSpPr>
          <p:cNvPr id="95238" name="TextBox 436"/>
          <p:cNvSpPr txBox="1">
            <a:spLocks noChangeArrowheads="1"/>
          </p:cNvSpPr>
          <p:nvPr/>
        </p:nvSpPr>
        <p:spPr bwMode="auto">
          <a:xfrm>
            <a:off x="7500938" y="1285875"/>
            <a:ext cx="1643062" cy="646113"/>
          </a:xfrm>
          <a:prstGeom prst="rect">
            <a:avLst/>
          </a:prstGeom>
          <a:noFill/>
          <a:ln w="9525">
            <a:noFill/>
            <a:miter lim="800000"/>
            <a:headEnd/>
            <a:tailEnd/>
          </a:ln>
        </p:spPr>
        <p:txBody>
          <a:bodyPr>
            <a:prstTxWarp prst="textNoShape">
              <a:avLst/>
            </a:prstTxWarp>
            <a:spAutoFit/>
          </a:bodyPr>
          <a:lstStyle/>
          <a:p>
            <a:pPr algn="ctr"/>
            <a:r>
              <a:rPr lang="en-US" b="1">
                <a:solidFill>
                  <a:srgbClr val="FF0000"/>
                </a:solidFill>
              </a:rPr>
              <a:t>Label Uncertainty</a:t>
            </a:r>
          </a:p>
        </p:txBody>
      </p:sp>
      <p:cxnSp>
        <p:nvCxnSpPr>
          <p:cNvPr id="95239" name="Straight Arrow Connector 438"/>
          <p:cNvCxnSpPr>
            <a:cxnSpLocks noChangeShapeType="1"/>
          </p:cNvCxnSpPr>
          <p:nvPr/>
        </p:nvCxnSpPr>
        <p:spPr bwMode="auto">
          <a:xfrm rot="10800000">
            <a:off x="7429500" y="3571875"/>
            <a:ext cx="1071563" cy="714375"/>
          </a:xfrm>
          <a:prstGeom prst="straightConnector1">
            <a:avLst/>
          </a:prstGeom>
          <a:noFill/>
          <a:ln w="9525">
            <a:solidFill>
              <a:schemeClr val="tx1"/>
            </a:solidFill>
            <a:round/>
            <a:headEnd/>
            <a:tailEnd type="arrow" w="med" len="med"/>
          </a:ln>
        </p:spPr>
      </p:cxnSp>
      <p:sp>
        <p:nvSpPr>
          <p:cNvPr id="95240" name="TextBox 439"/>
          <p:cNvSpPr txBox="1">
            <a:spLocks noChangeArrowheads="1"/>
          </p:cNvSpPr>
          <p:nvPr/>
        </p:nvSpPr>
        <p:spPr bwMode="auto">
          <a:xfrm>
            <a:off x="7577137" y="4211638"/>
            <a:ext cx="1643063" cy="646112"/>
          </a:xfrm>
          <a:prstGeom prst="rect">
            <a:avLst/>
          </a:prstGeom>
          <a:noFill/>
          <a:ln w="9525">
            <a:noFill/>
            <a:miter lim="800000"/>
            <a:headEnd/>
            <a:tailEnd/>
          </a:ln>
        </p:spPr>
        <p:txBody>
          <a:bodyPr>
            <a:prstTxWarp prst="textNoShape">
              <a:avLst/>
            </a:prstTxWarp>
            <a:spAutoFit/>
          </a:bodyPr>
          <a:lstStyle/>
          <a:p>
            <a:pPr algn="ctr"/>
            <a:r>
              <a:rPr lang="en-US" b="1"/>
              <a:t>Uniform, round robin</a:t>
            </a:r>
          </a:p>
        </p:txBody>
      </p:sp>
      <p:cxnSp>
        <p:nvCxnSpPr>
          <p:cNvPr id="95241" name="Straight Arrow Connector 8"/>
          <p:cNvCxnSpPr>
            <a:cxnSpLocks noChangeShapeType="1"/>
          </p:cNvCxnSpPr>
          <p:nvPr/>
        </p:nvCxnSpPr>
        <p:spPr bwMode="auto">
          <a:xfrm rot="5400000">
            <a:off x="7353301" y="2247901"/>
            <a:ext cx="1142998" cy="762000"/>
          </a:xfrm>
          <a:prstGeom prst="straightConnector1">
            <a:avLst/>
          </a:prstGeom>
          <a:noFill/>
          <a:ln w="9525">
            <a:solidFill>
              <a:srgbClr val="FF0000"/>
            </a:solidFill>
            <a:round/>
            <a:headEnd/>
            <a:tailEnd type="arrow" w="med" len="med"/>
          </a:ln>
        </p:spPr>
      </p:cxnSp>
      <p:sp>
        <p:nvSpPr>
          <p:cNvPr id="95242" name="TextBox 9"/>
          <p:cNvSpPr txBox="1">
            <a:spLocks noChangeArrowheads="1"/>
          </p:cNvSpPr>
          <p:nvPr/>
        </p:nvSpPr>
        <p:spPr bwMode="auto">
          <a:xfrm>
            <a:off x="5786438" y="838200"/>
            <a:ext cx="1928812" cy="646112"/>
          </a:xfrm>
          <a:prstGeom prst="rect">
            <a:avLst/>
          </a:prstGeom>
          <a:noFill/>
          <a:ln w="9525">
            <a:noFill/>
            <a:miter lim="800000"/>
            <a:headEnd/>
            <a:tailEnd/>
          </a:ln>
        </p:spPr>
        <p:txBody>
          <a:bodyPr>
            <a:prstTxWarp prst="textNoShape">
              <a:avLst/>
            </a:prstTxWarp>
            <a:spAutoFit/>
          </a:bodyPr>
          <a:lstStyle/>
          <a:p>
            <a:pPr algn="ctr"/>
            <a:r>
              <a:rPr lang="en-US" b="1">
                <a:solidFill>
                  <a:srgbClr val="C00000"/>
                </a:solidFill>
              </a:rPr>
              <a:t>Label + Model Uncertainty</a:t>
            </a:r>
          </a:p>
        </p:txBody>
      </p:sp>
      <p:cxnSp>
        <p:nvCxnSpPr>
          <p:cNvPr id="95243" name="Straight Arrow Connector 10"/>
          <p:cNvCxnSpPr>
            <a:cxnSpLocks noChangeShapeType="1"/>
            <a:stCxn id="95244" idx="2"/>
          </p:cNvCxnSpPr>
          <p:nvPr/>
        </p:nvCxnSpPr>
        <p:spPr bwMode="auto">
          <a:xfrm rot="16200000" flipH="1">
            <a:off x="4211091" y="2203992"/>
            <a:ext cx="1009852" cy="1728194"/>
          </a:xfrm>
          <a:prstGeom prst="straightConnector1">
            <a:avLst/>
          </a:prstGeom>
          <a:noFill/>
          <a:ln w="9525">
            <a:solidFill>
              <a:schemeClr val="tx1"/>
            </a:solidFill>
            <a:round/>
            <a:headEnd/>
            <a:tailEnd type="arrow" w="med" len="med"/>
          </a:ln>
          <a:effectLst>
            <a:outerShdw blurRad="50800" dist="38100" algn="l" rotWithShape="0">
              <a:schemeClr val="tx1">
                <a:lumMod val="40000"/>
                <a:lumOff val="60000"/>
              </a:schemeClr>
            </a:outerShdw>
          </a:effectLst>
        </p:spPr>
      </p:cxnSp>
      <p:sp>
        <p:nvSpPr>
          <p:cNvPr id="95244" name="TextBox 11"/>
          <p:cNvSpPr txBox="1">
            <a:spLocks noChangeArrowheads="1"/>
          </p:cNvSpPr>
          <p:nvPr/>
        </p:nvSpPr>
        <p:spPr bwMode="auto">
          <a:xfrm>
            <a:off x="2339752" y="1916832"/>
            <a:ext cx="3024336" cy="646331"/>
          </a:xfrm>
          <a:prstGeom prst="rect">
            <a:avLst/>
          </a:prstGeom>
          <a:noFill/>
          <a:ln w="9525">
            <a:noFill/>
            <a:miter lim="800000"/>
            <a:headEnd/>
            <a:tailEnd/>
          </a:ln>
        </p:spPr>
        <p:txBody>
          <a:bodyPr wrap="square">
            <a:prstTxWarp prst="textNoShape">
              <a:avLst/>
            </a:prstTxWarp>
            <a:spAutoFit/>
          </a:bodyPr>
          <a:lstStyle/>
          <a:p>
            <a:pPr algn="ctr"/>
            <a:r>
              <a:rPr lang="en-US" b="1"/>
              <a:t>Model Uncertainty alone also improves quality</a:t>
            </a:r>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Slide Number Placeholder 5"/>
          <p:cNvSpPr txBox="1">
            <a:spLocks noGrp="1"/>
          </p:cNvSpPr>
          <p:nvPr/>
        </p:nvSpPr>
        <p:spPr bwMode="auto">
          <a:xfrm>
            <a:off x="84138" y="6242050"/>
            <a:ext cx="587375" cy="488950"/>
          </a:xfrm>
          <a:prstGeom prst="rect">
            <a:avLst/>
          </a:prstGeom>
          <a:noFill/>
          <a:ln w="9525">
            <a:noFill/>
            <a:miter lim="800000"/>
            <a:headEnd/>
            <a:tailEnd/>
          </a:ln>
        </p:spPr>
        <p:txBody>
          <a:bodyPr anchor="b" anchorCtr="1">
            <a:prstTxWarp prst="textNoShape">
              <a:avLst/>
            </a:prstTxWarp>
          </a:bodyPr>
          <a:lstStyle/>
          <a:p>
            <a:pPr eaLnBrk="1" hangingPunct="1"/>
            <a:fld id="{EF3F5D00-53B0-044D-8B4B-3387C60CED15}" type="slidenum">
              <a:rPr lang="en-US" sz="2600" b="1">
                <a:solidFill>
                  <a:schemeClr val="bg1"/>
                </a:solidFill>
              </a:rPr>
              <a:pPr eaLnBrk="1" hangingPunct="1"/>
              <a:t>58</a:t>
            </a:fld>
            <a:endParaRPr lang="en-US" sz="2600" b="1">
              <a:solidFill>
                <a:schemeClr val="bg1"/>
              </a:solidFill>
            </a:endParaRPr>
          </a:p>
        </p:txBody>
      </p:sp>
      <p:sp>
        <p:nvSpPr>
          <p:cNvPr id="99332" name="AutoShape 5"/>
          <p:cNvSpPr>
            <a:spLocks noGrp="1" noChangeArrowheads="1"/>
          </p:cNvSpPr>
          <p:nvPr>
            <p:ph type="title" idx="4294967295"/>
          </p:nvPr>
        </p:nvSpPr>
        <p:spPr>
          <a:xfrm>
            <a:off x="762000" y="457200"/>
            <a:ext cx="7924800" cy="1143000"/>
          </a:xfrm>
        </p:spPr>
        <p:txBody>
          <a:bodyPr/>
          <a:lstStyle/>
          <a:p>
            <a:pPr eaLnBrk="1" hangingPunct="1"/>
            <a:r>
              <a:rPr lang="en-US" smtClean="0">
                <a:ea typeface="ＭＳ Ｐゴシック" pitchFamily="-107" charset="-128"/>
                <a:cs typeface="ＭＳ Ｐゴシック" pitchFamily="-107" charset="-128"/>
              </a:rPr>
              <a:t>Model Quality</a:t>
            </a:r>
            <a:endParaRPr lang="en-US">
              <a:ea typeface="ＭＳ Ｐゴシック" pitchFamily="-107" charset="-128"/>
              <a:cs typeface="ＭＳ Ｐゴシック" pitchFamily="-107" charset="-128"/>
            </a:endParaRPr>
          </a:p>
        </p:txBody>
      </p:sp>
      <p:sp>
        <p:nvSpPr>
          <p:cNvPr id="99333" name="TextBox 9"/>
          <p:cNvSpPr txBox="1">
            <a:spLocks noChangeArrowheads="1"/>
          </p:cNvSpPr>
          <p:nvPr/>
        </p:nvSpPr>
        <p:spPr bwMode="auto">
          <a:xfrm>
            <a:off x="3492500" y="2349500"/>
            <a:ext cx="1928813" cy="641350"/>
          </a:xfrm>
          <a:prstGeom prst="rect">
            <a:avLst/>
          </a:prstGeom>
          <a:noFill/>
          <a:ln w="9525">
            <a:noFill/>
            <a:miter lim="800000"/>
            <a:headEnd/>
            <a:tailEnd/>
          </a:ln>
        </p:spPr>
        <p:txBody>
          <a:bodyPr>
            <a:prstTxWarp prst="textNoShape">
              <a:avLst/>
            </a:prstTxWarp>
            <a:spAutoFit/>
          </a:bodyPr>
          <a:lstStyle/>
          <a:p>
            <a:pPr algn="ctr"/>
            <a:r>
              <a:rPr lang="en-US" b="1">
                <a:solidFill>
                  <a:srgbClr val="480000"/>
                </a:solidFill>
              </a:rPr>
              <a:t>Label &amp; Model Uncertainty</a:t>
            </a:r>
          </a:p>
        </p:txBody>
      </p:sp>
      <p:sp>
        <p:nvSpPr>
          <p:cNvPr id="99334" name="Text Box 5"/>
          <p:cNvSpPr txBox="1">
            <a:spLocks noChangeArrowheads="1"/>
          </p:cNvSpPr>
          <p:nvPr/>
        </p:nvSpPr>
        <p:spPr bwMode="auto">
          <a:xfrm>
            <a:off x="4656137" y="-27384"/>
            <a:ext cx="4524375" cy="925513"/>
          </a:xfrm>
          <a:prstGeom prst="rect">
            <a:avLst/>
          </a:prstGeom>
          <a:noFill/>
          <a:ln w="9525">
            <a:solidFill>
              <a:srgbClr val="FF0000"/>
            </a:solidFill>
            <a:miter lim="800000"/>
            <a:headEnd/>
            <a:tailEnd/>
          </a:ln>
        </p:spPr>
        <p:txBody>
          <a:bodyPr wrap="none">
            <a:prstTxWarp prst="textNoShape">
              <a:avLst/>
            </a:prstTxWarp>
            <a:spAutoFit/>
          </a:bodyPr>
          <a:lstStyle/>
          <a:p>
            <a:r>
              <a:rPr lang="en-US" i="1">
                <a:solidFill>
                  <a:srgbClr val="C00000"/>
                </a:solidFill>
              </a:rPr>
              <a:t>Across 12 domains, LMU is always better </a:t>
            </a:r>
          </a:p>
          <a:p>
            <a:r>
              <a:rPr lang="en-US" i="1">
                <a:solidFill>
                  <a:srgbClr val="C00000"/>
                </a:solidFill>
              </a:rPr>
              <a:t>than GRR.  LMU is statistically significantly</a:t>
            </a:r>
          </a:p>
          <a:p>
            <a:r>
              <a:rPr lang="en-US" i="1">
                <a:solidFill>
                  <a:srgbClr val="C00000"/>
                </a:solidFill>
              </a:rPr>
              <a:t>better than LU and MU.</a:t>
            </a:r>
          </a:p>
        </p:txBody>
      </p:sp>
      <p:graphicFrame>
        <p:nvGraphicFramePr>
          <p:cNvPr id="99330" name="Object 2"/>
          <p:cNvGraphicFramePr>
            <a:graphicFrameLocks noChangeAspect="1"/>
          </p:cNvGraphicFramePr>
          <p:nvPr/>
        </p:nvGraphicFramePr>
        <p:xfrm>
          <a:off x="1331913" y="2854325"/>
          <a:ext cx="7416800" cy="4003675"/>
        </p:xfrm>
        <a:graphic>
          <a:graphicData uri="http://schemas.openxmlformats.org/presentationml/2006/ole">
            <mc:AlternateContent xmlns:mc="http://schemas.openxmlformats.org/markup-compatibility/2006">
              <mc:Choice xmlns:v="urn:schemas-microsoft-com:vml" Requires="v">
                <p:oleObj spid="_x0000_s172042" name="Chart" r:id="rId4" imgW="4676851" imgH="2524015" progId="Excel.Sheet.8">
                  <p:embed/>
                </p:oleObj>
              </mc:Choice>
              <mc:Fallback>
                <p:oleObj name="Chart" r:id="rId4" imgW="4676851" imgH="2524015" progId="Excel.Shee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2854325"/>
                        <a:ext cx="7416800" cy="400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335" name="Oval 7"/>
          <p:cNvSpPr>
            <a:spLocks noChangeArrowheads="1"/>
          </p:cNvSpPr>
          <p:nvPr/>
        </p:nvSpPr>
        <p:spPr bwMode="auto">
          <a:xfrm>
            <a:off x="1331913" y="3573463"/>
            <a:ext cx="576262" cy="1800225"/>
          </a:xfrm>
          <a:prstGeom prst="ellipse">
            <a:avLst/>
          </a:prstGeom>
          <a:noFill/>
          <a:ln w="9525">
            <a:solidFill>
              <a:srgbClr val="FF0000"/>
            </a:solidFill>
            <a:round/>
            <a:headEnd/>
            <a:tailEnd/>
          </a:ln>
        </p:spPr>
        <p:txBody>
          <a:bodyPr wrap="none" anchor="ctr">
            <a:prstTxWarp prst="textNoShape">
              <a:avLst/>
            </a:prstTxWarp>
          </a:bodyPr>
          <a:lstStyle/>
          <a:p>
            <a:endParaRPr lang="en-US"/>
          </a:p>
        </p:txBody>
      </p:sp>
      <p:sp>
        <p:nvSpPr>
          <p:cNvPr id="99336" name="Line 8"/>
          <p:cNvSpPr>
            <a:spLocks noChangeShapeType="1"/>
          </p:cNvSpPr>
          <p:nvPr/>
        </p:nvSpPr>
        <p:spPr bwMode="auto">
          <a:xfrm flipH="1">
            <a:off x="4284663" y="2924175"/>
            <a:ext cx="215900" cy="720725"/>
          </a:xfrm>
          <a:prstGeom prst="line">
            <a:avLst/>
          </a:prstGeom>
          <a:noFill/>
          <a:ln w="9525">
            <a:solidFill>
              <a:srgbClr val="480000"/>
            </a:solidFill>
            <a:round/>
            <a:headEnd/>
            <a:tailEnd type="triangle" w="med" len="med"/>
          </a:ln>
        </p:spPr>
        <p:txBody>
          <a:bodyPr>
            <a:prstTxWarp prst="textNoShape">
              <a:avLst/>
            </a:prstTxWarp>
          </a:bodyPr>
          <a:lstStyle/>
          <a:p>
            <a:endParaRPr lang="en-US"/>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32"/>
          <p:cNvSpPr>
            <a:spLocks/>
          </p:cNvSpPr>
          <p:nvPr/>
        </p:nvSpPr>
        <p:spPr bwMode="auto">
          <a:xfrm>
            <a:off x="114300" y="2636912"/>
            <a:ext cx="8858250" cy="2454275"/>
          </a:xfrm>
          <a:prstGeom prst="roundRect">
            <a:avLst>
              <a:gd name="adj" fmla="val 14157"/>
            </a:avLst>
          </a:prstGeom>
          <a:gradFill rotWithShape="0">
            <a:gsLst>
              <a:gs pos="0">
                <a:schemeClr val="bg1"/>
              </a:gs>
              <a:gs pos="100000">
                <a:schemeClr val="accent6">
                  <a:lumMod val="60000"/>
                  <a:lumOff val="40000"/>
                </a:schemeClr>
              </a:gs>
            </a:gsLst>
            <a:lin ang="5400000" scaled="1"/>
          </a:gradFill>
          <a:ln w="12700">
            <a:solidFill>
              <a:srgbClr val="E99923"/>
            </a:solidFill>
            <a:round/>
            <a:headEnd/>
            <a:tailEnd/>
          </a:ln>
          <a:effectLst>
            <a:outerShdw dist="12700" dir="2700000" algn="ctr" rotWithShape="0">
              <a:schemeClr val="bg2">
                <a:alpha val="75000"/>
              </a:schemeClr>
            </a:outerShdw>
          </a:effectLst>
        </p:spPr>
        <p:txBody>
          <a:bodyPr lIns="0" tIns="0" rIns="0" bIns="0"/>
          <a:lstStyle/>
          <a:p>
            <a:pPr marL="446088" indent="-457200" eaLnBrk="0" hangingPunct="0">
              <a:spcBef>
                <a:spcPts val="300"/>
              </a:spcBef>
              <a:buSzPct val="100000"/>
              <a:buFont typeface="+mj-lt"/>
              <a:buAutoNum type="arabicPeriod"/>
              <a:defRPr/>
            </a:pPr>
            <a:r>
              <a:rPr lang="en-US" sz="2000" i="1" kern="0" smtClean="0">
                <a:solidFill>
                  <a:srgbClr val="464847"/>
                </a:solidFill>
                <a:latin typeface="Helvetica 35 Thin" charset="0"/>
                <a:sym typeface="Helvetica 35 Thin"/>
              </a:rPr>
              <a:t>Initialize by aggregating labels </a:t>
            </a:r>
            <a:r>
              <a:rPr lang="en-US" sz="2000" i="1" kern="0">
                <a:solidFill>
                  <a:srgbClr val="464847"/>
                </a:solidFill>
                <a:latin typeface="Helvetica 35 Thin" charset="0"/>
                <a:sym typeface="Helvetica 35 Thin"/>
              </a:rPr>
              <a:t>for each object (e.g., use majority vote)</a:t>
            </a:r>
          </a:p>
          <a:p>
            <a:pPr marL="446088" indent="-457200" eaLnBrk="0" hangingPunct="0">
              <a:spcBef>
                <a:spcPts val="300"/>
              </a:spcBef>
              <a:buSzPct val="100000"/>
              <a:buFont typeface="+mj-lt"/>
              <a:buAutoNum type="arabicPeriod"/>
              <a:defRPr/>
            </a:pPr>
            <a:r>
              <a:rPr lang="en-US" sz="2400" kern="0">
                <a:solidFill>
                  <a:srgbClr val="464847"/>
                </a:solidFill>
                <a:latin typeface="Helvetica 35 Thin" charset="0"/>
                <a:sym typeface="Helvetica 35 Thin"/>
              </a:rPr>
              <a:t>Estimate </a:t>
            </a:r>
            <a:r>
              <a:rPr lang="en-US" sz="2400" b="1" kern="0">
                <a:solidFill>
                  <a:srgbClr val="464847"/>
                </a:solidFill>
                <a:latin typeface="Helvetica 35 Thin" charset="0"/>
                <a:sym typeface="Helvetica 35 Thin"/>
              </a:rPr>
              <a:t>error rates </a:t>
            </a:r>
            <a:r>
              <a:rPr lang="en-US" sz="2400" kern="0">
                <a:solidFill>
                  <a:srgbClr val="464847"/>
                </a:solidFill>
                <a:latin typeface="Helvetica 35 Thin" charset="0"/>
                <a:sym typeface="Helvetica 35 Thin"/>
              </a:rPr>
              <a:t>for workers (using </a:t>
            </a:r>
            <a:r>
              <a:rPr lang="en-US" sz="2400" kern="0" smtClean="0">
                <a:solidFill>
                  <a:srgbClr val="464847"/>
                </a:solidFill>
                <a:latin typeface="Helvetica 35 Thin" charset="0"/>
                <a:sym typeface="Helvetica 35 Thin"/>
              </a:rPr>
              <a:t>aggregate </a:t>
            </a:r>
            <a:r>
              <a:rPr lang="en-US" sz="2400" kern="0">
                <a:solidFill>
                  <a:srgbClr val="464847"/>
                </a:solidFill>
                <a:latin typeface="Helvetica 35 Thin" charset="0"/>
                <a:sym typeface="Helvetica 35 Thin"/>
              </a:rPr>
              <a:t>labels)</a:t>
            </a:r>
          </a:p>
          <a:p>
            <a:pPr marL="446088" indent="-457200" eaLnBrk="0" hangingPunct="0">
              <a:spcBef>
                <a:spcPts val="300"/>
              </a:spcBef>
              <a:buSzPct val="100000"/>
              <a:buFont typeface="+mj-lt"/>
              <a:buAutoNum type="arabicPeriod"/>
              <a:defRPr/>
            </a:pPr>
            <a:r>
              <a:rPr lang="en-US" sz="2400" kern="0">
                <a:solidFill>
                  <a:srgbClr val="464847"/>
                </a:solidFill>
                <a:latin typeface="Helvetica 35 Thin" charset="0"/>
                <a:sym typeface="Helvetica 35 Thin"/>
              </a:rPr>
              <a:t>Estimate </a:t>
            </a:r>
            <a:r>
              <a:rPr lang="en-US" sz="2400" b="1" kern="0" smtClean="0">
                <a:solidFill>
                  <a:srgbClr val="464847"/>
                </a:solidFill>
                <a:latin typeface="Helvetica 35 Thin" charset="0"/>
                <a:sym typeface="Helvetica 35 Thin"/>
              </a:rPr>
              <a:t>aggregate labels </a:t>
            </a:r>
            <a:r>
              <a:rPr lang="en-US" sz="2400" kern="0">
                <a:solidFill>
                  <a:srgbClr val="464847"/>
                </a:solidFill>
                <a:latin typeface="Helvetica 35 Thin" charset="0"/>
                <a:sym typeface="Helvetica 35 Thin"/>
              </a:rPr>
              <a:t>(using error rates, weight worker votes according to quality</a:t>
            </a:r>
            <a:r>
              <a:rPr lang="en-US" sz="2400" kern="0" smtClean="0">
                <a:solidFill>
                  <a:srgbClr val="464847"/>
                </a:solidFill>
                <a:latin typeface="Helvetica 35 Thin" charset="0"/>
                <a:sym typeface="Helvetica 35 Thin"/>
              </a:rPr>
              <a:t>)</a:t>
            </a:r>
          </a:p>
          <a:p>
            <a:pPr marL="903288" lvl="1" indent="-457200" eaLnBrk="0" hangingPunct="0">
              <a:spcBef>
                <a:spcPts val="300"/>
              </a:spcBef>
              <a:buSzPct val="100000"/>
              <a:buFont typeface="Arial" pitchFamily="34" charset="0"/>
              <a:buChar char="•"/>
              <a:defRPr/>
            </a:pPr>
            <a:r>
              <a:rPr lang="en-US" sz="2400" b="1" kern="0" smtClean="0">
                <a:solidFill>
                  <a:srgbClr val="C00000"/>
                </a:solidFill>
                <a:latin typeface="Helvetica 35 Thin" charset="0"/>
                <a:sym typeface="Helvetica 35 Thin"/>
              </a:rPr>
              <a:t>Keep labels for “gold data” unchanged</a:t>
            </a:r>
            <a:endParaRPr lang="en-US" sz="2400" b="1" kern="0">
              <a:solidFill>
                <a:srgbClr val="C00000"/>
              </a:solidFill>
              <a:latin typeface="Helvetica 35 Thin" charset="0"/>
              <a:sym typeface="Helvetica 35 Thin"/>
            </a:endParaRPr>
          </a:p>
          <a:p>
            <a:pPr marL="446088" indent="-457200" eaLnBrk="0" hangingPunct="0">
              <a:spcBef>
                <a:spcPts val="300"/>
              </a:spcBef>
              <a:buSzPct val="100000"/>
              <a:buFont typeface="+mj-lt"/>
              <a:buAutoNum type="arabicPeriod"/>
              <a:defRPr/>
            </a:pPr>
            <a:r>
              <a:rPr lang="en-US" sz="2400" kern="0">
                <a:solidFill>
                  <a:srgbClr val="464847"/>
                </a:solidFill>
                <a:latin typeface="Helvetica 35 Thin" charset="0"/>
                <a:sym typeface="Helvetica 35 Thin"/>
              </a:rPr>
              <a:t>Go to Step 2 and iterate until convergence</a:t>
            </a:r>
          </a:p>
        </p:txBody>
      </p:sp>
      <p:sp>
        <p:nvSpPr>
          <p:cNvPr id="19459" name="Title 1"/>
          <p:cNvSpPr>
            <a:spLocks noGrp="1"/>
          </p:cNvSpPr>
          <p:nvPr>
            <p:ph type="title"/>
          </p:nvPr>
        </p:nvSpPr>
        <p:spPr>
          <a:xfrm>
            <a:off x="755576" y="260648"/>
            <a:ext cx="8136904" cy="1210816"/>
          </a:xfrm>
          <a:solidFill>
            <a:schemeClr val="bg1"/>
          </a:solidFill>
        </p:spPr>
        <p:txBody>
          <a:bodyPr>
            <a:normAutofit/>
          </a:bodyPr>
          <a:lstStyle/>
          <a:p>
            <a:r>
              <a:rPr lang="en-US" sz="3600" smtClean="0"/>
              <a:t>What about Gold testing?</a:t>
            </a:r>
            <a:endParaRPr lang="en-US" sz="5400" b="0" i="1" smtClean="0"/>
          </a:p>
        </p:txBody>
      </p:sp>
      <p:sp>
        <p:nvSpPr>
          <p:cNvPr id="19460" name="Content Placeholder 8"/>
          <p:cNvSpPr>
            <a:spLocks noGrp="1"/>
          </p:cNvSpPr>
          <p:nvPr>
            <p:ph idx="1"/>
          </p:nvPr>
        </p:nvSpPr>
        <p:spPr>
          <a:xfrm>
            <a:off x="755576" y="1988840"/>
            <a:ext cx="7992888" cy="648072"/>
          </a:xfrm>
        </p:spPr>
        <p:txBody>
          <a:bodyPr>
            <a:normAutofit/>
          </a:bodyPr>
          <a:lstStyle/>
          <a:p>
            <a:pPr>
              <a:buFont typeface="Wingdings" pitchFamily="2" charset="2"/>
              <a:buNone/>
            </a:pPr>
            <a:r>
              <a:rPr lang="en-US" smtClean="0"/>
              <a:t>Naturally integrated into the latent class model</a:t>
            </a:r>
          </a:p>
        </p:txBody>
      </p:sp>
    </p:spTree>
    <p:extLst>
      <p:ext uri="{BB962C8B-B14F-4D97-AF65-F5344CB8AC3E}">
        <p14:creationId xmlns:p14="http://schemas.microsoft.com/office/powerpoint/2010/main" val="1285446432"/>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p:txBody>
          <a:bodyPr/>
          <a:lstStyle/>
          <a:p>
            <a:r>
              <a:rPr lang="en-US" smtClean="0"/>
              <a:t>Gold Testing?</a:t>
            </a:r>
          </a:p>
        </p:txBody>
      </p:sp>
      <p:sp>
        <p:nvSpPr>
          <p:cNvPr id="14" name="Content Placeholder 2"/>
          <p:cNvSpPr>
            <a:spLocks noGrp="1"/>
          </p:cNvSpPr>
          <p:nvPr>
            <p:ph idx="1"/>
          </p:nvPr>
        </p:nvSpPr>
        <p:spPr>
          <a:xfrm>
            <a:off x="6012160" y="0"/>
            <a:ext cx="3131840" cy="1263650"/>
          </a:xfrm>
          <a:solidFill>
            <a:schemeClr val="bg1"/>
          </a:solidFill>
        </p:spPr>
        <p:txBody>
          <a:bodyPr/>
          <a:lstStyle/>
          <a:p>
            <a:r>
              <a:rPr lang="en-US" sz="1600" b="1" smtClean="0"/>
              <a:t>3 labels per example</a:t>
            </a:r>
          </a:p>
          <a:p>
            <a:r>
              <a:rPr lang="en-US" sz="1600" smtClean="0"/>
              <a:t>2 categories, 50/50</a:t>
            </a:r>
          </a:p>
          <a:p>
            <a:r>
              <a:rPr lang="en-US" sz="1600" smtClean="0"/>
              <a:t>Quality range: 0.55:0.05:1.0</a:t>
            </a:r>
          </a:p>
          <a:p>
            <a:r>
              <a:rPr lang="en-US" sz="1600" smtClean="0"/>
              <a:t>200 labelers</a:t>
            </a:r>
          </a:p>
          <a:p>
            <a:endParaRPr lang="en-US" sz="1600" smtClean="0"/>
          </a:p>
        </p:txBody>
      </p:sp>
      <p:pic>
        <p:nvPicPr>
          <p:cNvPr id="15" name="Picture 2"/>
          <p:cNvPicPr>
            <a:picLocks noChangeAspect="1" noChangeArrowheads="1"/>
          </p:cNvPicPr>
          <p:nvPr/>
        </p:nvPicPr>
        <p:blipFill>
          <a:blip r:embed="rId2" cstate="print"/>
          <a:srcRect/>
          <a:stretch>
            <a:fillRect/>
          </a:stretch>
        </p:blipFill>
        <p:spPr bwMode="auto">
          <a:xfrm>
            <a:off x="1547664" y="1916831"/>
            <a:ext cx="6048672" cy="43254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p:txBody>
          <a:bodyPr/>
          <a:lstStyle/>
          <a:p>
            <a:r>
              <a:rPr lang="en-US" smtClean="0"/>
              <a:t>Gold Testing?</a:t>
            </a:r>
          </a:p>
        </p:txBody>
      </p:sp>
      <p:sp>
        <p:nvSpPr>
          <p:cNvPr id="14" name="Content Placeholder 2"/>
          <p:cNvSpPr>
            <a:spLocks noGrp="1"/>
          </p:cNvSpPr>
          <p:nvPr>
            <p:ph idx="1"/>
          </p:nvPr>
        </p:nvSpPr>
        <p:spPr>
          <a:xfrm>
            <a:off x="6012160" y="0"/>
            <a:ext cx="3131840" cy="1263650"/>
          </a:xfrm>
          <a:solidFill>
            <a:schemeClr val="bg1"/>
          </a:solidFill>
        </p:spPr>
        <p:txBody>
          <a:bodyPr/>
          <a:lstStyle/>
          <a:p>
            <a:r>
              <a:rPr lang="en-US" sz="1600" b="1" smtClean="0"/>
              <a:t>5 labels per example</a:t>
            </a:r>
          </a:p>
          <a:p>
            <a:r>
              <a:rPr lang="en-US" sz="1600" smtClean="0"/>
              <a:t>2 categories, 50/50</a:t>
            </a:r>
          </a:p>
          <a:p>
            <a:r>
              <a:rPr lang="en-US" sz="1600" smtClean="0"/>
              <a:t>Quality range: 0.55:0.05:1.0</a:t>
            </a:r>
          </a:p>
          <a:p>
            <a:r>
              <a:rPr lang="en-US" sz="1600" smtClean="0"/>
              <a:t>200 labelers</a:t>
            </a:r>
          </a:p>
          <a:p>
            <a:endParaRPr lang="en-US" sz="1600" smtClean="0"/>
          </a:p>
        </p:txBody>
      </p:sp>
      <p:pic>
        <p:nvPicPr>
          <p:cNvPr id="5" name="Picture 2"/>
          <p:cNvPicPr>
            <a:picLocks noChangeAspect="1" noChangeArrowheads="1"/>
          </p:cNvPicPr>
          <p:nvPr/>
        </p:nvPicPr>
        <p:blipFill>
          <a:blip r:embed="rId2" cstate="print"/>
          <a:srcRect/>
          <a:stretch>
            <a:fillRect/>
          </a:stretch>
        </p:blipFill>
        <p:spPr bwMode="auto">
          <a:xfrm>
            <a:off x="1526370" y="1916833"/>
            <a:ext cx="6080211" cy="439248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p:txBody>
          <a:bodyPr/>
          <a:lstStyle/>
          <a:p>
            <a:r>
              <a:rPr lang="en-US" smtClean="0"/>
              <a:t>Gold Testing?</a:t>
            </a:r>
          </a:p>
        </p:txBody>
      </p:sp>
      <p:sp>
        <p:nvSpPr>
          <p:cNvPr id="14" name="Content Placeholder 2"/>
          <p:cNvSpPr>
            <a:spLocks noGrp="1"/>
          </p:cNvSpPr>
          <p:nvPr>
            <p:ph idx="1"/>
          </p:nvPr>
        </p:nvSpPr>
        <p:spPr>
          <a:xfrm>
            <a:off x="6012160" y="0"/>
            <a:ext cx="3131840" cy="1263650"/>
          </a:xfrm>
          <a:solidFill>
            <a:schemeClr val="bg1"/>
          </a:solidFill>
        </p:spPr>
        <p:txBody>
          <a:bodyPr/>
          <a:lstStyle/>
          <a:p>
            <a:r>
              <a:rPr lang="en-US" sz="1600" b="1" smtClean="0"/>
              <a:t>10 labels per example</a:t>
            </a:r>
          </a:p>
          <a:p>
            <a:r>
              <a:rPr lang="en-US" sz="1600" smtClean="0"/>
              <a:t>2 categories, 50/50</a:t>
            </a:r>
          </a:p>
          <a:p>
            <a:r>
              <a:rPr lang="en-US" sz="1600" smtClean="0"/>
              <a:t>Quality range: 0.55:0.05:1.0</a:t>
            </a:r>
          </a:p>
          <a:p>
            <a:r>
              <a:rPr lang="en-US" sz="1600" smtClean="0"/>
              <a:t>200 labelers</a:t>
            </a:r>
          </a:p>
          <a:p>
            <a:endParaRPr lang="en-US" sz="1600" smtClean="0"/>
          </a:p>
        </p:txBody>
      </p:sp>
      <p:pic>
        <p:nvPicPr>
          <p:cNvPr id="5" name="Picture 3"/>
          <p:cNvPicPr>
            <a:picLocks noChangeAspect="1" noChangeArrowheads="1"/>
          </p:cNvPicPr>
          <p:nvPr/>
        </p:nvPicPr>
        <p:blipFill>
          <a:blip r:embed="rId2" cstate="print"/>
          <a:srcRect/>
          <a:stretch>
            <a:fillRect/>
          </a:stretch>
        </p:blipFill>
        <p:spPr bwMode="auto">
          <a:xfrm>
            <a:off x="1187624" y="1916832"/>
            <a:ext cx="6388100" cy="454818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mtClean="0"/>
              <a:t>Gold Testing</a:t>
            </a:r>
            <a:endParaRPr lang="en-US"/>
          </a:p>
        </p:txBody>
      </p:sp>
      <p:sp>
        <p:nvSpPr>
          <p:cNvPr id="5" name="Content Placeholder 2"/>
          <p:cNvSpPr txBox="1">
            <a:spLocks/>
          </p:cNvSpPr>
          <p:nvPr/>
        </p:nvSpPr>
        <p:spPr>
          <a:xfrm>
            <a:off x="6012160" y="0"/>
            <a:ext cx="3131840" cy="1263650"/>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smtClean="0"/>
              <a:t>10 labels per example</a:t>
            </a:r>
          </a:p>
          <a:p>
            <a:r>
              <a:rPr lang="en-US" sz="1600" b="1" smtClean="0">
                <a:solidFill>
                  <a:srgbClr val="C00000"/>
                </a:solidFill>
              </a:rPr>
              <a:t>2 categories, 90/10</a:t>
            </a:r>
          </a:p>
          <a:p>
            <a:r>
              <a:rPr lang="en-US" sz="1600" smtClean="0"/>
              <a:t>Quality range: 0.55:0.1.0</a:t>
            </a:r>
          </a:p>
          <a:p>
            <a:r>
              <a:rPr lang="en-US" sz="1600" smtClean="0"/>
              <a:t>200 labelers</a:t>
            </a:r>
          </a:p>
          <a:p>
            <a:endParaRPr lang="en-US" sz="1600" smtClean="0"/>
          </a:p>
        </p:txBody>
      </p:sp>
      <p:sp>
        <p:nvSpPr>
          <p:cNvPr id="6" name="Content Placeholder 2"/>
          <p:cNvSpPr txBox="1">
            <a:spLocks/>
          </p:cNvSpPr>
          <p:nvPr/>
        </p:nvSpPr>
        <p:spPr>
          <a:xfrm>
            <a:off x="827584" y="6165304"/>
            <a:ext cx="8064896" cy="543570"/>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b="1" smtClean="0"/>
              <a:t>Advantage under </a:t>
            </a:r>
            <a:r>
              <a:rPr lang="en-US" sz="2400" b="1" smtClean="0">
                <a:solidFill>
                  <a:srgbClr val="C00000"/>
                </a:solidFill>
              </a:rPr>
              <a:t>imbalanced datasets</a:t>
            </a:r>
          </a:p>
        </p:txBody>
      </p:sp>
      <p:pic>
        <p:nvPicPr>
          <p:cNvPr id="7" name="Picture 6"/>
          <p:cNvPicPr>
            <a:picLocks noChangeAspect="1" noChangeArrowheads="1"/>
          </p:cNvPicPr>
          <p:nvPr/>
        </p:nvPicPr>
        <p:blipFill>
          <a:blip r:embed="rId2" cstate="print"/>
          <a:srcRect/>
          <a:stretch>
            <a:fillRect/>
          </a:stretch>
        </p:blipFill>
        <p:spPr bwMode="auto">
          <a:xfrm>
            <a:off x="1979712" y="2132856"/>
            <a:ext cx="5169976" cy="3548262"/>
          </a:xfrm>
          <a:prstGeom prst="rect">
            <a:avLst/>
          </a:prstGeom>
          <a:solidFill>
            <a:srgbClr val="FFFFFF">
              <a:shade val="85000"/>
            </a:srgbClr>
          </a:solidFill>
          <a:ln w="88900" cap="sq">
            <a:solidFill>
              <a:schemeClr val="bg1"/>
            </a:solidFill>
            <a:miter lim="800000"/>
          </a:ln>
          <a:effectLst/>
          <a:scene3d>
            <a:camera prst="orthographicFront"/>
            <a:lightRig rig="twoPt" dir="t">
              <a:rot lat="0" lon="0" rev="7200000"/>
            </a:lightRig>
          </a:scene3d>
          <a:sp3d>
            <a:contourClr>
              <a:srgbClr val="FFFFFF"/>
            </a:contourClr>
          </a:sp3d>
        </p:spPr>
      </p:pic>
    </p:spTree>
    <p:extLst>
      <p:ext uri="{BB962C8B-B14F-4D97-AF65-F5344CB8AC3E}">
        <p14:creationId xmlns:p14="http://schemas.microsoft.com/office/powerpoint/2010/main" val="370974594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mtClean="0"/>
              <a:t>Gold Testing</a:t>
            </a:r>
            <a:endParaRPr lang="en-US"/>
          </a:p>
        </p:txBody>
      </p:sp>
      <p:sp>
        <p:nvSpPr>
          <p:cNvPr id="5" name="Content Placeholder 2"/>
          <p:cNvSpPr txBox="1">
            <a:spLocks/>
          </p:cNvSpPr>
          <p:nvPr/>
        </p:nvSpPr>
        <p:spPr>
          <a:xfrm>
            <a:off x="6012160" y="0"/>
            <a:ext cx="3131840" cy="1263650"/>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smtClean="0"/>
              <a:t>5 labels per example</a:t>
            </a:r>
          </a:p>
          <a:p>
            <a:r>
              <a:rPr lang="en-US" sz="1600" smtClean="0"/>
              <a:t>2 categories, 50/50</a:t>
            </a:r>
          </a:p>
          <a:p>
            <a:r>
              <a:rPr lang="en-US" sz="1600" b="1" smtClean="0">
                <a:solidFill>
                  <a:srgbClr val="C00000"/>
                </a:solidFill>
              </a:rPr>
              <a:t>Quality range: 0.55:0.65</a:t>
            </a:r>
          </a:p>
          <a:p>
            <a:r>
              <a:rPr lang="en-US" sz="1600" smtClean="0"/>
              <a:t>200 labelers</a:t>
            </a:r>
          </a:p>
          <a:p>
            <a:endParaRPr lang="en-US" sz="1600" smtClean="0"/>
          </a:p>
        </p:txBody>
      </p:sp>
      <p:sp>
        <p:nvSpPr>
          <p:cNvPr id="6" name="Content Placeholder 2"/>
          <p:cNvSpPr txBox="1">
            <a:spLocks/>
          </p:cNvSpPr>
          <p:nvPr/>
        </p:nvSpPr>
        <p:spPr>
          <a:xfrm>
            <a:off x="971600" y="6165304"/>
            <a:ext cx="7920880" cy="543570"/>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b="1" smtClean="0"/>
              <a:t>Advantage with </a:t>
            </a:r>
            <a:r>
              <a:rPr lang="en-US" sz="2400" b="1" smtClean="0">
                <a:solidFill>
                  <a:srgbClr val="C00000"/>
                </a:solidFill>
              </a:rPr>
              <a:t>bad worker quality</a:t>
            </a:r>
          </a:p>
          <a:p>
            <a:pPr marL="0" indent="0" algn="ctr">
              <a:buNone/>
            </a:pPr>
            <a:endParaRPr lang="en-US" sz="2400" b="1" smtClean="0"/>
          </a:p>
        </p:txBody>
      </p:sp>
      <p:pic>
        <p:nvPicPr>
          <p:cNvPr id="7" name="Picture 6"/>
          <p:cNvPicPr>
            <a:picLocks noChangeAspect="1" noChangeArrowheads="1"/>
          </p:cNvPicPr>
          <p:nvPr/>
        </p:nvPicPr>
        <p:blipFill>
          <a:blip r:embed="rId2" cstate="print"/>
          <a:srcRect/>
          <a:stretch>
            <a:fillRect/>
          </a:stretch>
        </p:blipFill>
        <p:spPr bwMode="auto">
          <a:xfrm>
            <a:off x="1835696" y="2060848"/>
            <a:ext cx="5680646" cy="4015396"/>
          </a:xfrm>
          <a:prstGeom prst="rect">
            <a:avLst/>
          </a:prstGeom>
          <a:noFill/>
          <a:ln w="9525">
            <a:noFill/>
            <a:miter lim="800000"/>
            <a:headEnd/>
            <a:tailEnd/>
          </a:ln>
          <a:effectLst/>
        </p:spPr>
      </p:pic>
    </p:spTree>
    <p:extLst>
      <p:ext uri="{BB962C8B-B14F-4D97-AF65-F5344CB8AC3E}">
        <p14:creationId xmlns:p14="http://schemas.microsoft.com/office/powerpoint/2010/main" val="370974594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mtClean="0"/>
              <a:t>Gold Testing?</a:t>
            </a:r>
            <a:endParaRPr lang="en-US"/>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1916832"/>
            <a:ext cx="5976664" cy="4022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6012160" y="0"/>
            <a:ext cx="3131840" cy="1263650"/>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smtClean="0"/>
              <a:t>10 labels per example</a:t>
            </a:r>
          </a:p>
          <a:p>
            <a:r>
              <a:rPr lang="en-US" sz="1600" b="1" smtClean="0"/>
              <a:t>2 categories, 90/10</a:t>
            </a:r>
          </a:p>
          <a:p>
            <a:r>
              <a:rPr lang="en-US" sz="1600" b="1" smtClean="0"/>
              <a:t>Quality range: 0.55:0.65</a:t>
            </a:r>
          </a:p>
          <a:p>
            <a:r>
              <a:rPr lang="en-US" sz="1600" smtClean="0"/>
              <a:t>200 labelers</a:t>
            </a:r>
          </a:p>
          <a:p>
            <a:endParaRPr lang="en-US" sz="1600" smtClean="0"/>
          </a:p>
        </p:txBody>
      </p:sp>
      <p:sp>
        <p:nvSpPr>
          <p:cNvPr id="6" name="Content Placeholder 2"/>
          <p:cNvSpPr txBox="1">
            <a:spLocks/>
          </p:cNvSpPr>
          <p:nvPr/>
        </p:nvSpPr>
        <p:spPr>
          <a:xfrm>
            <a:off x="827584" y="5949280"/>
            <a:ext cx="8064896" cy="908720"/>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b="1" smtClean="0">
                <a:solidFill>
                  <a:srgbClr val="C00000"/>
                </a:solidFill>
              </a:rPr>
              <a:t>Significant advantage </a:t>
            </a:r>
            <a:r>
              <a:rPr lang="en-US" sz="2400" b="1" smtClean="0"/>
              <a:t>under “bad conditions” </a:t>
            </a:r>
            <a:br>
              <a:rPr lang="en-US" sz="2400" b="1" smtClean="0"/>
            </a:br>
            <a:r>
              <a:rPr lang="en-US" sz="2400" b="1" smtClean="0"/>
              <a:t>(imbalanced datasets, bad worker quality)</a:t>
            </a:r>
          </a:p>
          <a:p>
            <a:pPr marL="0" indent="0" algn="ctr">
              <a:buNone/>
            </a:pPr>
            <a:endParaRPr lang="en-US" sz="2400" b="1" smtClean="0"/>
          </a:p>
        </p:txBody>
      </p:sp>
    </p:spTree>
    <p:extLst>
      <p:ext uri="{BB962C8B-B14F-4D97-AF65-F5344CB8AC3E}">
        <p14:creationId xmlns:p14="http://schemas.microsoft.com/office/powerpoint/2010/main" val="2248454205"/>
      </p:ext>
    </p:extLst>
  </p:cSld>
  <p:clrMapOvr>
    <a:masterClrMapping/>
  </p:clrMapOvr>
  <p:timing>
    <p:tnLst>
      <p:par>
        <p:cTn id="1" dur="indefinite" restart="never" nodeType="tmRoot"/>
      </p:par>
    </p:tnLst>
  </p:timing>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50101</TotalTime>
  <Words>3008</Words>
  <Application>Microsoft Office PowerPoint</Application>
  <PresentationFormat>On-screen Show (4:3)</PresentationFormat>
  <Paragraphs>562</Paragraphs>
  <Slides>65</Slides>
  <Notes>29</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65</vt:i4>
      </vt:variant>
    </vt:vector>
  </HeadingPairs>
  <TitlesOfParts>
    <vt:vector size="69" baseType="lpstr">
      <vt:lpstr>Capsules</vt:lpstr>
      <vt:lpstr>Equation</vt:lpstr>
      <vt:lpstr>Worksheet</vt:lpstr>
      <vt:lpstr>Chart</vt:lpstr>
      <vt:lpstr>Crowdsourcing using Mechanical Turk:  Quality Management and Scalability</vt:lpstr>
      <vt:lpstr>PowerPoint Presentation</vt:lpstr>
      <vt:lpstr>PowerPoint Presentation</vt:lpstr>
      <vt:lpstr>PowerPoint Presentation</vt:lpstr>
      <vt:lpstr>PowerPoint Presentation</vt:lpstr>
      <vt:lpstr>Model needed within days</vt:lpstr>
      <vt:lpstr>Need to build models fast</vt:lpstr>
      <vt:lpstr>Example: Build an “Adult Web Site” Classifier</vt:lpstr>
      <vt:lpstr>Bad news: Spammers!  </vt:lpstr>
      <vt:lpstr>Redundant votes, infer quality</vt:lpstr>
      <vt:lpstr>Algorithm of (Dawid &amp; Skene, 1979)  [and many recent variations on the same theme]</vt:lpstr>
      <vt:lpstr>Challenge: From Confusion Matrixes to Quality Scores</vt:lpstr>
      <vt:lpstr>Challenge 1:  Spammers are lazy and smart! </vt:lpstr>
      <vt:lpstr>Challenge 2:  Humans are biased!</vt:lpstr>
      <vt:lpstr>Solution: Reverse errors first, compute error rate afterwards</vt:lpstr>
      <vt:lpstr>PowerPoint Presentation</vt:lpstr>
      <vt:lpstr>PowerPoint Presentation</vt:lpstr>
      <vt:lpstr>PowerPoint Presentation</vt:lpstr>
      <vt:lpstr>PowerPoint Presentation</vt:lpstr>
      <vt:lpstr>Too much theory?</vt:lpstr>
      <vt:lpstr>Example: Build an “Adult Web Site” Classifier</vt:lpstr>
      <vt:lpstr>  Quality and Classification Performance</vt:lpstr>
      <vt:lpstr> Tradeoffs: More data or better data?</vt:lpstr>
      <vt:lpstr>(Very) Basic Results</vt:lpstr>
      <vt:lpstr>Selective Repeated-Labeling</vt:lpstr>
      <vt:lpstr>Improving worker participation</vt:lpstr>
      <vt:lpstr>PowerPoint Presentation</vt:lpstr>
      <vt:lpstr>Limits of Guided Learning</vt:lpstr>
      <vt:lpstr>The result? Blissful ignorance…</vt:lpstr>
      <vt:lpstr>Beat the Machine!</vt:lpstr>
      <vt:lpstr>PowerPoint Presentation</vt:lpstr>
      <vt:lpstr>Structure of Successful Probes</vt:lpstr>
      <vt:lpstr>Unknown unknowns  Known unknowns</vt:lpstr>
      <vt:lpstr>Reward Structure for Humans</vt:lpstr>
      <vt:lpstr>Current Directions</vt:lpstr>
      <vt:lpstr>Workers reacting to bad rewards/scores</vt:lpstr>
      <vt:lpstr>An unexpected connection at the NAS “Frontiers of Science” conf.</vt:lpstr>
      <vt:lpstr>An unexpected connection at the NAS “Frontiers of Science” conf.</vt:lpstr>
      <vt:lpstr>An unexpected connection at the NAS “Frontiers of Science” conf.</vt:lpstr>
      <vt:lpstr>An unexpected connection at the NAS “Frontiers of Science” conf.</vt:lpstr>
      <vt:lpstr>An unexpected connection at the NAS “Frontiers of Science” conf.</vt:lpstr>
      <vt:lpstr>Implicit Feedback using Frustration</vt:lpstr>
      <vt:lpstr>PowerPoint Presentation</vt:lpstr>
      <vt:lpstr>First result</vt:lpstr>
      <vt:lpstr>Second result (more impressive)</vt:lpstr>
      <vt:lpstr>Thanks!  Q &amp; A?</vt:lpstr>
      <vt:lpstr>Overflow Slides</vt:lpstr>
      <vt:lpstr>PowerPoint Presentation</vt:lpstr>
      <vt:lpstr>PowerPoint Presentation</vt:lpstr>
      <vt:lpstr>Why does  Model Uncertainty (MU) work?</vt:lpstr>
      <vt:lpstr>Why does  Model Uncertainty (MU) work?</vt:lpstr>
      <vt:lpstr>Soft Labeling vs. Majority Voting</vt:lpstr>
      <vt:lpstr>Related topic</vt:lpstr>
      <vt:lpstr>More sophisticated LU improves labeling quality under class imbalance and fixes some pesky LU learning curve glitches</vt:lpstr>
      <vt:lpstr>Yet another strategy: Label &amp; Model Uncertainty (LMU)</vt:lpstr>
      <vt:lpstr>Another strategy: Model Uncertainty (MU)</vt:lpstr>
      <vt:lpstr>    Label Quality</vt:lpstr>
      <vt:lpstr>Model Quality</vt:lpstr>
      <vt:lpstr>What about Gold testing?</vt:lpstr>
      <vt:lpstr>Gold Testing?</vt:lpstr>
      <vt:lpstr>Gold Testing?</vt:lpstr>
      <vt:lpstr>Gold Testing?</vt:lpstr>
      <vt:lpstr>Gold Testing</vt:lpstr>
      <vt:lpstr>Gold Testing</vt:lpstr>
      <vt:lpstr>Gold Testing?</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Cost-sensitive Decision Tree and Test Strategies</dc:title>
  <dc:creator>home</dc:creator>
  <cp:lastModifiedBy>Panos Ipeirotis</cp:lastModifiedBy>
  <cp:revision>1215</cp:revision>
  <dcterms:created xsi:type="dcterms:W3CDTF">2010-10-21T11:08:54Z</dcterms:created>
  <dcterms:modified xsi:type="dcterms:W3CDTF">2011-12-17T18:33:05Z</dcterms:modified>
</cp:coreProperties>
</file>