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8" r:id="rId2"/>
    <p:sldId id="274" r:id="rId3"/>
    <p:sldId id="365" r:id="rId4"/>
    <p:sldId id="259" r:id="rId5"/>
    <p:sldId id="289" r:id="rId6"/>
    <p:sldId id="286" r:id="rId7"/>
    <p:sldId id="287" r:id="rId8"/>
    <p:sldId id="275" r:id="rId9"/>
    <p:sldId id="299" r:id="rId10"/>
    <p:sldId id="298" r:id="rId11"/>
    <p:sldId id="297" r:id="rId12"/>
    <p:sldId id="296" r:id="rId13"/>
    <p:sldId id="295" r:id="rId14"/>
    <p:sldId id="294" r:id="rId15"/>
    <p:sldId id="293" r:id="rId16"/>
    <p:sldId id="292" r:id="rId17"/>
    <p:sldId id="276" r:id="rId18"/>
    <p:sldId id="306" r:id="rId19"/>
    <p:sldId id="305" r:id="rId20"/>
    <p:sldId id="358" r:id="rId21"/>
    <p:sldId id="301" r:id="rId22"/>
    <p:sldId id="300" r:id="rId23"/>
    <p:sldId id="366" r:id="rId24"/>
    <p:sldId id="277" r:id="rId25"/>
    <p:sldId id="315" r:id="rId26"/>
    <p:sldId id="314" r:id="rId27"/>
    <p:sldId id="313" r:id="rId28"/>
    <p:sldId id="312" r:id="rId29"/>
    <p:sldId id="311" r:id="rId30"/>
    <p:sldId id="309" r:id="rId31"/>
    <p:sldId id="307" r:id="rId32"/>
    <p:sldId id="278" r:id="rId33"/>
    <p:sldId id="320" r:id="rId34"/>
    <p:sldId id="319" r:id="rId35"/>
    <p:sldId id="317" r:id="rId36"/>
    <p:sldId id="318" r:id="rId37"/>
    <p:sldId id="280" r:id="rId38"/>
    <p:sldId id="326" r:id="rId39"/>
    <p:sldId id="324" r:id="rId40"/>
    <p:sldId id="361" r:id="rId41"/>
    <p:sldId id="322" r:id="rId42"/>
    <p:sldId id="352" r:id="rId43"/>
    <p:sldId id="282" r:id="rId44"/>
    <p:sldId id="335" r:id="rId45"/>
    <p:sldId id="332" r:id="rId46"/>
    <p:sldId id="362" r:id="rId47"/>
    <p:sldId id="283" r:id="rId48"/>
    <p:sldId id="339" r:id="rId49"/>
    <p:sldId id="338" r:id="rId50"/>
    <p:sldId id="337" r:id="rId51"/>
    <p:sldId id="336" r:id="rId52"/>
    <p:sldId id="284" r:id="rId53"/>
    <p:sldId id="357" r:id="rId54"/>
    <p:sldId id="342" r:id="rId55"/>
    <p:sldId id="354" r:id="rId56"/>
    <p:sldId id="348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B29"/>
    <a:srgbClr val="C59EE2"/>
    <a:srgbClr val="EEDD00"/>
    <a:srgbClr val="F59655"/>
    <a:srgbClr val="FF6D6D"/>
    <a:srgbClr val="E2AD82"/>
    <a:srgbClr val="CCCC00"/>
    <a:srgbClr val="8BDAE5"/>
    <a:srgbClr val="BE91DF"/>
    <a:srgbClr val="B07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75" autoAdjust="0"/>
    <p:restoredTop sz="98172" autoAdjust="0"/>
  </p:normalViewPr>
  <p:slideViewPr>
    <p:cSldViewPr>
      <p:cViewPr>
        <p:scale>
          <a:sx n="99" d="100"/>
          <a:sy n="99" d="100"/>
        </p:scale>
        <p:origin x="-1656" y="-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8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2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65DED-BAEB-49AF-99DF-058D6915B0F8}" type="datetimeFigureOut">
              <a:rPr lang="en-US" smtClean="0"/>
              <a:pPr/>
              <a:t>12/8/11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80F328-B44C-499A-B99A-00B12BE4E4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16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7B7B7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64D56-ED5A-445E-9050-F9179143F96F}" type="datetime1">
              <a:rPr lang="en-US" smtClean="0"/>
              <a:pPr/>
              <a:t>12/8/11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>
            <a:lvl1pPr marL="346075" indent="-346075">
              <a:spcBef>
                <a:spcPts val="350"/>
              </a:spcBef>
              <a:buFont typeface="Wingdings" pitchFamily="2" charset="2"/>
              <a:buChar char="Ø"/>
              <a:defRPr sz="2400"/>
            </a:lvl1pPr>
            <a:lvl2pPr marL="568325" indent="-222250">
              <a:spcBef>
                <a:spcPts val="350"/>
              </a:spcBef>
              <a:defRPr sz="2000">
                <a:solidFill>
                  <a:srgbClr val="265A9A"/>
                </a:solidFill>
              </a:defRPr>
            </a:lvl2pPr>
            <a:lvl3pPr marL="747713" indent="-179388">
              <a:spcBef>
                <a:spcPts val="350"/>
              </a:spcBef>
              <a:defRPr sz="2000">
                <a:solidFill>
                  <a:srgbClr val="265A9A"/>
                </a:solidFill>
              </a:defRPr>
            </a:lvl3pPr>
            <a:lvl4pPr>
              <a:spcBef>
                <a:spcPts val="350"/>
              </a:spcBef>
              <a:defRPr sz="2000">
                <a:solidFill>
                  <a:srgbClr val="265A9A"/>
                </a:solidFill>
              </a:defRPr>
            </a:lvl4pPr>
            <a:lvl5pPr>
              <a:spcBef>
                <a:spcPts val="350"/>
              </a:spcBef>
              <a:defRPr sz="2000">
                <a:solidFill>
                  <a:srgbClr val="265A9A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8DD803F9-52CA-46B0-AB54-7E522A5AF494}" type="datetime1">
              <a:rPr lang="en-US" smtClean="0"/>
              <a:pPr/>
              <a:t>12/8/11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61AB781C-464E-419E-8B5A-3BC39DCF8D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A111-6EC8-423D-85A7-802C14C291A5}" type="datetime1">
              <a:rPr lang="en-US" smtClean="0"/>
              <a:pPr/>
              <a:t>12/8/11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C5AB-A923-4338-AD08-AE544DEB9079}" type="datetime1">
              <a:rPr lang="en-US" smtClean="0"/>
              <a:pPr/>
              <a:t>12/8/11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12C39-DE57-49FB-885F-6504D4B3B09C}" type="datetime1">
              <a:rPr lang="en-US" smtClean="0"/>
              <a:pPr/>
              <a:t>12/8/11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B91B-F7D7-4C82-9C31-D71DF1AE136E}" type="datetime1">
              <a:rPr lang="en-US" smtClean="0"/>
              <a:pPr/>
              <a:t>12/8/11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67E7-3901-4924-B6BF-88A992446ABE}" type="datetime1">
              <a:rPr lang="en-US" smtClean="0"/>
              <a:pPr/>
              <a:t>12/8/11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2685-9072-49B5-A828-8D3019F15212}" type="datetime1">
              <a:rPr lang="en-US" smtClean="0"/>
              <a:pPr/>
              <a:t>12/8/11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81F8-EC80-4DC9-9DC1-41FF7ACE0F59}" type="datetime1">
              <a:rPr lang="en-US" smtClean="0"/>
              <a:pPr/>
              <a:t>12/8/11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3B0A-AE27-4F4A-8291-4A01659AB0C3}" type="datetime1">
              <a:rPr lang="en-US" smtClean="0"/>
              <a:pPr/>
              <a:t>12/8/11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840E6-6400-4CEF-B6D8-D63A47C67AC0}" type="datetime1">
              <a:rPr lang="en-US" smtClean="0"/>
              <a:pPr/>
              <a:t>12/8/11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7E506-92A3-482A-9F7D-7D03153090FE}" type="datetime1">
              <a:rPr lang="en-US" smtClean="0"/>
              <a:pPr/>
              <a:t>12/8/11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C0F879E4-307F-432B-9CD8-3079EA657E50}" type="datetime1">
              <a:rPr lang="en-US" smtClean="0"/>
              <a:pPr/>
              <a:t>12/8/11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61AB781C-464E-419E-8B5A-3BC39DCF8D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egoe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egoe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rgbClr val="265A9A"/>
          </a:solidFill>
          <a:latin typeface="Segoe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265A9A"/>
          </a:solidFill>
          <a:latin typeface="Segoe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265A9A"/>
          </a:solidFill>
          <a:latin typeface="Segoe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rgbClr val="265A9A"/>
          </a:solidFill>
          <a:latin typeface="Segoe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queue.ACM.org" TargetMode="Externa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16.wmf"/><Relationship Id="rId5" Type="http://schemas.openxmlformats.org/officeDocument/2006/relationships/image" Target="../media/image44.wmf"/><Relationship Id="rId6" Type="http://schemas.openxmlformats.org/officeDocument/2006/relationships/image" Target="../media/image45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08992"/>
            <a:ext cx="7467600" cy="1719942"/>
          </a:xfrm>
        </p:spPr>
        <p:txBody>
          <a:bodyPr>
            <a:normAutofit/>
          </a:bodyPr>
          <a:lstStyle/>
          <a:p>
            <a:r>
              <a:rPr lang="en-US" sz="3600" b="1" kern="1200" dirty="0" smtClean="0">
                <a:solidFill>
                  <a:schemeClr val="tx1"/>
                </a:solidFill>
                <a:latin typeface="Segoe"/>
                <a:ea typeface="+mj-ea"/>
                <a:cs typeface="+mj-cs"/>
              </a:rPr>
              <a:t>When You Have Too Much Data, “Good Enough” Is Good Enough</a:t>
            </a:r>
            <a:endParaRPr lang="en-US" sz="3600" kern="1200" dirty="0">
              <a:solidFill>
                <a:schemeClr val="tx1"/>
              </a:solidFill>
              <a:latin typeface="Segoe"/>
              <a:ea typeface="+mj-ea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869" y="3720883"/>
            <a:ext cx="7100662" cy="1613117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Pat Helland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Unemployed Software Architect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3400" y="1126375"/>
            <a:ext cx="7315200" cy="516775"/>
          </a:xfrm>
          <a:prstGeom prst="roundRect">
            <a:avLst/>
          </a:prstGeom>
          <a:solidFill>
            <a:srgbClr val="FE9C9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12837"/>
            <a:ext cx="8229600" cy="53641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Introduction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Watering</a:t>
            </a:r>
            <a:r>
              <a:rPr lang="en-US" baseline="0" dirty="0" smtClean="0"/>
              <a:t> Down the ACID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Schema!  We Don’t Need No Stinking Schema!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Contortion and Distortion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Dreaming of Streaming 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Swimming While Syncing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Serendipity When You Least Expect It…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Heisenberg</a:t>
            </a:r>
            <a:r>
              <a:rPr lang="en-US" dirty="0" smtClean="0"/>
              <a:t> Was an Optimist…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Conclusion: My Karma Ran Over</a:t>
            </a:r>
            <a:r>
              <a:rPr lang="en-US" dirty="0" smtClean="0"/>
              <a:t> Your Dogma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447800" y="2438400"/>
            <a:ext cx="5867400" cy="4114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CACM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30763"/>
          </a:xfrm>
        </p:spPr>
        <p:txBody>
          <a:bodyPr/>
          <a:lstStyle/>
          <a:p>
            <a:r>
              <a:rPr lang="en-US" dirty="0" smtClean="0"/>
              <a:t>This talk is captured in a paper from June 2011 in the Communications of the ACM</a:t>
            </a:r>
          </a:p>
          <a:p>
            <a:pPr lvl="1"/>
            <a:r>
              <a:rPr lang="en-US" dirty="0" smtClean="0">
                <a:hlinkClick r:id="rId2"/>
              </a:rPr>
              <a:t>www.queue.ACM.org</a:t>
            </a:r>
            <a:r>
              <a:rPr lang="en-US" dirty="0" smtClean="0"/>
              <a:t> and search for “Helland Too Much”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2438400"/>
            <a:ext cx="5880100" cy="406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023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Classic</a:t>
            </a:r>
            <a:r>
              <a:rPr lang="en-US" sz="2000" baseline="0" dirty="0" smtClean="0"/>
              <a:t> database systems offered crisp answers over relatively small amounts of data</a:t>
            </a:r>
          </a:p>
          <a:p>
            <a:pPr lvl="1"/>
            <a:r>
              <a:rPr lang="en-US" sz="1800" dirty="0" smtClean="0"/>
              <a:t>The classic database fits in</a:t>
            </a:r>
            <a:r>
              <a:rPr lang="en-US" sz="1800" baseline="0" dirty="0" smtClean="0"/>
              <a:t> one (or a small number of) computer(s)</a:t>
            </a:r>
          </a:p>
          <a:p>
            <a:pPr lvl="1"/>
            <a:r>
              <a:rPr lang="en-US" sz="1800" dirty="0" smtClean="0"/>
              <a:t>The</a:t>
            </a:r>
            <a:r>
              <a:rPr lang="en-US" sz="1800" baseline="0" dirty="0" smtClean="0"/>
              <a:t> answers are crisp and accurate </a:t>
            </a:r>
            <a:r>
              <a:rPr lang="en-US" sz="1800" baseline="0" dirty="0" smtClean="0">
                <a:sym typeface="Wingdings" pitchFamily="2" charset="2"/>
              </a:rPr>
              <a:t> well</a:t>
            </a:r>
            <a:r>
              <a:rPr lang="en-US" sz="1800" dirty="0" smtClean="0">
                <a:sym typeface="Wingdings" pitchFamily="2" charset="2"/>
              </a:rPr>
              <a:t> defined schema and transactional consistency</a:t>
            </a:r>
            <a:endParaRPr lang="en-US" sz="1800" baseline="0" dirty="0" smtClean="0"/>
          </a:p>
          <a:p>
            <a:r>
              <a:rPr lang="en-US" sz="2000" dirty="0" smtClean="0"/>
              <a:t>New systems have a humongous amount of data content, </a:t>
            </a:r>
            <a:br>
              <a:rPr lang="en-US" sz="2000" dirty="0" smtClean="0"/>
            </a:br>
            <a:r>
              <a:rPr lang="en-US" sz="2000" dirty="0" smtClean="0"/>
              <a:t>change rate, and querying rate</a:t>
            </a:r>
          </a:p>
          <a:p>
            <a:pPr lvl="1"/>
            <a:r>
              <a:rPr lang="en-US" sz="1800" dirty="0" smtClean="0"/>
              <a:t>They take LOTS of computers to hold and process</a:t>
            </a:r>
          </a:p>
          <a:p>
            <a:r>
              <a:rPr lang="en-US" sz="2000" dirty="0" smtClean="0"/>
              <a:t>The data quality and meaning is fuzzy</a:t>
            </a:r>
          </a:p>
          <a:p>
            <a:pPr lvl="1"/>
            <a:r>
              <a:rPr lang="en-US" sz="1800" dirty="0" smtClean="0"/>
              <a:t>The schema, if present, may vary across the data</a:t>
            </a:r>
          </a:p>
          <a:p>
            <a:pPr lvl="1"/>
            <a:r>
              <a:rPr lang="en-US" sz="1800" dirty="0" smtClean="0"/>
              <a:t>The origin of the data may be suspect and its staleness will vary</a:t>
            </a:r>
          </a:p>
          <a:p>
            <a:r>
              <a:rPr lang="en-US" sz="2000" dirty="0" smtClean="0"/>
              <a:t>Many business solutions are very happy with “good enough”</a:t>
            </a:r>
          </a:p>
          <a:p>
            <a:pPr lvl="1"/>
            <a:r>
              <a:rPr lang="en-US" sz="1800" dirty="0" smtClean="0"/>
              <a:t>We only know how to provide answers with relaxed clarity but that’s OK</a:t>
            </a:r>
          </a:p>
          <a:p>
            <a:r>
              <a:rPr lang="en-US" sz="2000" dirty="0" smtClean="0"/>
              <a:t>Many of our efforts support these trends</a:t>
            </a:r>
          </a:p>
          <a:p>
            <a:pPr lvl="1"/>
            <a:r>
              <a:rPr lang="en-US" sz="1800" dirty="0" smtClean="0"/>
              <a:t>Search, BI, Streaming, Caching, Cloud, Sync, ETL, and more…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800"/>
              </a:spcBef>
            </a:pPr>
            <a:r>
              <a:rPr lang="en-US" dirty="0" smtClean="0"/>
              <a:t>We</a:t>
            </a:r>
            <a:r>
              <a:rPr lang="en-US" baseline="0" dirty="0" smtClean="0"/>
              <a:t> Are Awash in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535363"/>
          </a:xfrm>
        </p:spPr>
        <p:txBody>
          <a:bodyPr/>
          <a:lstStyle/>
          <a:p>
            <a:r>
              <a:rPr lang="en-US" dirty="0" smtClean="0"/>
              <a:t>Internet, B2B, EAI, etc</a:t>
            </a:r>
          </a:p>
          <a:p>
            <a:pPr lvl="1"/>
            <a:r>
              <a:rPr lang="en-US" dirty="0" smtClean="0"/>
              <a:t>Lots of connectivity!</a:t>
            </a:r>
          </a:p>
          <a:p>
            <a:pPr lvl="1"/>
            <a:r>
              <a:rPr lang="en-US" dirty="0" smtClean="0"/>
              <a:t> Seems like everything is</a:t>
            </a:r>
            <a:br>
              <a:rPr lang="en-US" dirty="0" smtClean="0"/>
            </a:br>
            <a:r>
              <a:rPr lang="en-US" dirty="0" smtClean="0"/>
              <a:t>connected to everything else!</a:t>
            </a:r>
          </a:p>
          <a:p>
            <a:r>
              <a:rPr lang="en-US" dirty="0" smtClean="0"/>
              <a:t>No machine is an island!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2" descr="C:\Program Files\Microsoft Resource DVD Artwork\DVD_ART\Artwork_Imagery\HARDWARE_IMAGERY\Illustration - Misc Hardware\XML Icons\Library book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2778552"/>
            <a:ext cx="990600" cy="1141231"/>
          </a:xfrm>
          <a:prstGeom prst="rect">
            <a:avLst/>
          </a:prstGeom>
          <a:noFill/>
        </p:spPr>
      </p:pic>
      <p:pic>
        <p:nvPicPr>
          <p:cNvPr id="1031" name="Picture 7" descr="C:\Program Files\Microsoft Resource DVD Artwork\DVD_ART\Artwork_Imagery\HARDWARE_IMAGERY\Illustration - Misc Hardware\Windows Vista Illustration Icons\Female Us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886200"/>
            <a:ext cx="1349375" cy="1396814"/>
          </a:xfrm>
          <a:prstGeom prst="rect">
            <a:avLst/>
          </a:prstGeom>
          <a:noFill/>
        </p:spPr>
      </p:pic>
      <p:pic>
        <p:nvPicPr>
          <p:cNvPr id="1032" name="Picture 8" descr="C:\Program Files\Microsoft Resource DVD Artwork\DVD_ART\Artwork_Imagery\HARDWARE_IMAGERY\Illustration - Misc Hardware\Windows Vista Illustration Icons\Generic Us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78792" y="1285875"/>
            <a:ext cx="821808" cy="1000125"/>
          </a:xfrm>
          <a:prstGeom prst="rect">
            <a:avLst/>
          </a:prstGeom>
          <a:noFill/>
        </p:spPr>
      </p:pic>
      <p:pic>
        <p:nvPicPr>
          <p:cNvPr id="1033" name="Picture 9" descr="C:\Program Files\Microsoft Resource DVD Artwork\DVD_ART\Artwork_Imagery\HARDWARE_IMAGERY\Illustration - Misc Hardware\XML Icons\Database 4 blu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5387317"/>
            <a:ext cx="1432417" cy="1165883"/>
          </a:xfrm>
          <a:prstGeom prst="rect">
            <a:avLst/>
          </a:prstGeom>
          <a:noFill/>
        </p:spPr>
      </p:pic>
      <p:grpSp>
        <p:nvGrpSpPr>
          <p:cNvPr id="15" name="Group 14"/>
          <p:cNvGrpSpPr/>
          <p:nvPr/>
        </p:nvGrpSpPr>
        <p:grpSpPr>
          <a:xfrm>
            <a:off x="4648200" y="2438400"/>
            <a:ext cx="1143000" cy="1447800"/>
            <a:chOff x="4114800" y="1905000"/>
            <a:chExt cx="1371600" cy="1752600"/>
          </a:xfrm>
        </p:grpSpPr>
        <p:sp>
          <p:nvSpPr>
            <p:cNvPr id="14" name="Rectangle 13"/>
            <p:cNvSpPr/>
            <p:nvPr/>
          </p:nvSpPr>
          <p:spPr>
            <a:xfrm>
              <a:off x="4114800" y="1905000"/>
              <a:ext cx="1371600" cy="17526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34" name="Picture 10" descr="C:\Program Files\Microsoft Resource DVD Artwork\DVD_ART\Artwork_Imagery\HARDWARE_IMAGERY\Illustration - Misc Hardware\Windows Server Icons\Documents\Spreadsheet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91000" y="1981200"/>
              <a:ext cx="1219200" cy="1572126"/>
            </a:xfrm>
            <a:prstGeom prst="rect">
              <a:avLst/>
            </a:prstGeom>
            <a:noFill/>
          </p:spPr>
        </p:pic>
      </p:grpSp>
      <p:pic>
        <p:nvPicPr>
          <p:cNvPr id="1035" name="Picture 11" descr="C:\Program Files\Microsoft Resource DVD Artwork\DVD_ART\Artwork_Imagery\HARDWARE_IMAGERY\Illustration - Misc Hardware\Windows Server Icons\Data\3D Pie Graph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33600" y="4800600"/>
            <a:ext cx="1008063" cy="989651"/>
          </a:xfrm>
          <a:prstGeom prst="rect">
            <a:avLst/>
          </a:prstGeom>
          <a:noFill/>
        </p:spPr>
      </p:pic>
      <p:grpSp>
        <p:nvGrpSpPr>
          <p:cNvPr id="22" name="Group 21"/>
          <p:cNvGrpSpPr/>
          <p:nvPr/>
        </p:nvGrpSpPr>
        <p:grpSpPr>
          <a:xfrm>
            <a:off x="7315200" y="1447800"/>
            <a:ext cx="1219200" cy="1295400"/>
            <a:chOff x="4495800" y="1066800"/>
            <a:chExt cx="1219200" cy="1295400"/>
          </a:xfrm>
        </p:grpSpPr>
        <p:sp>
          <p:nvSpPr>
            <p:cNvPr id="20" name="Rectangle 19"/>
            <p:cNvSpPr/>
            <p:nvPr/>
          </p:nvSpPr>
          <p:spPr>
            <a:xfrm>
              <a:off x="4495800" y="1066800"/>
              <a:ext cx="1219200" cy="12954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36" name="Picture 12" descr="C:\Program Files\Microsoft Resource DVD Artwork\DVD_ART\Artwork_Imagery\HARDWARE_IMAGERY\Illustration - Misc Hardware\Windows Server Icons\Data\3D Bar Graph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572000" y="1143000"/>
              <a:ext cx="1081087" cy="1181099"/>
            </a:xfrm>
            <a:prstGeom prst="rect">
              <a:avLst/>
            </a:prstGeom>
            <a:noFill/>
          </p:spPr>
        </p:pic>
      </p:grpSp>
      <p:grpSp>
        <p:nvGrpSpPr>
          <p:cNvPr id="26" name="Group 25"/>
          <p:cNvGrpSpPr/>
          <p:nvPr/>
        </p:nvGrpSpPr>
        <p:grpSpPr>
          <a:xfrm>
            <a:off x="7239000" y="4052887"/>
            <a:ext cx="1066800" cy="1066800"/>
            <a:chOff x="7772400" y="4452850"/>
            <a:chExt cx="1066800" cy="1066800"/>
          </a:xfrm>
        </p:grpSpPr>
        <p:sp>
          <p:nvSpPr>
            <p:cNvPr id="24" name="Rectangle 23"/>
            <p:cNvSpPr/>
            <p:nvPr/>
          </p:nvSpPr>
          <p:spPr>
            <a:xfrm>
              <a:off x="7772400" y="4452850"/>
              <a:ext cx="1066800" cy="10668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37" name="Picture 13" descr="C:\Program Files\Microsoft Resource DVD Artwork\DVD_ART\Artwork_Imagery\HARDWARE_IMAGERY\Illustration - Misc Hardware\Windows Server Icons\Data\3D Line Graph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48600" y="4495800"/>
              <a:ext cx="909330" cy="993453"/>
            </a:xfrm>
            <a:prstGeom prst="rect">
              <a:avLst/>
            </a:prstGeom>
            <a:noFill/>
          </p:spPr>
        </p:pic>
      </p:grpSp>
      <p:pic>
        <p:nvPicPr>
          <p:cNvPr id="1038" name="Picture 14" descr="C:\Program Files\Microsoft Resource DVD Artwork\DVD_ART\Artwork_Imagery\Shapes and Graphics\documents folders Pages\xml claim status illustration icon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02413" y="5298741"/>
            <a:ext cx="1017587" cy="1178259"/>
          </a:xfrm>
          <a:prstGeom prst="rect">
            <a:avLst/>
          </a:prstGeom>
          <a:noFill/>
        </p:spPr>
      </p:pic>
      <p:pic>
        <p:nvPicPr>
          <p:cNvPr id="1039" name="Picture 15" descr="C:\Program Files\Microsoft Resource DVD Artwork\DVD_ART\Artwork_Imagery\Shapes and Graphics\Charts and Graphs\line chart\economics chart financial chart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181600" y="5791200"/>
            <a:ext cx="984250" cy="757115"/>
          </a:xfrm>
          <a:prstGeom prst="rect">
            <a:avLst/>
          </a:prstGeom>
          <a:noFill/>
        </p:spPr>
      </p:pic>
      <p:pic>
        <p:nvPicPr>
          <p:cNvPr id="1041" name="Picture 17" descr="C:\Program Files\Microsoft Resource DVD Artwork\DVD_ART\Artwork_Imagery\Shapes and Graphics\Charts and Graphs\diagrams\visio process chart 2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40494" y="1335088"/>
            <a:ext cx="1869306" cy="1103312"/>
          </a:xfrm>
          <a:prstGeom prst="rect">
            <a:avLst/>
          </a:prstGeom>
          <a:noFill/>
        </p:spPr>
      </p:pic>
      <p:pic>
        <p:nvPicPr>
          <p:cNvPr id="1042" name="Picture 18" descr="C:\Program Files\Microsoft Resource DVD Artwork\DVD_ART\Artwork_Imagery\Shapes and Graphics\documents folders Pages\xml patient data illustration icon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7255" y="5105400"/>
            <a:ext cx="1052945" cy="1219200"/>
          </a:xfrm>
          <a:prstGeom prst="rect">
            <a:avLst/>
          </a:prstGeom>
          <a:noFill/>
        </p:spPr>
      </p:pic>
      <p:pic>
        <p:nvPicPr>
          <p:cNvPr id="1044" name="Picture 20" descr="C:\Program Files\Microsoft Resource DVD Artwork\DVD_ART\Artwork_Imagery\HARDWARE_IMAGERY\Illustration - Misc Hardware\Windows Server Icons\Documents\Notebook with Dividers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867400" y="1219200"/>
            <a:ext cx="1011166" cy="1169988"/>
          </a:xfrm>
          <a:prstGeom prst="rect">
            <a:avLst/>
          </a:prstGeom>
          <a:noFill/>
        </p:spPr>
      </p:pic>
      <p:pic>
        <p:nvPicPr>
          <p:cNvPr id="25" name="Picture 4" descr="C:\Users\phelland.REDMOND\AppData\Local\Microsoft\Windows\Temporary Internet Files\Content.IE5\HBRH7ZAL\MCj04316390000[1]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411413" y="1295400"/>
            <a:ext cx="1169987" cy="1169987"/>
          </a:xfrm>
          <a:prstGeom prst="rect">
            <a:avLst/>
          </a:prstGeom>
          <a:noFill/>
        </p:spPr>
      </p:pic>
      <p:pic>
        <p:nvPicPr>
          <p:cNvPr id="27" name="Picture 11" descr="C:\Users\phelland.REDMOND\AppData\Local\Microsoft\Windows\Temporary Internet Files\Content.IE5\LQ4CUG58\MCj04260540000[1].wmf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97049" y="4468210"/>
            <a:ext cx="1079751" cy="941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/>
          </a:bodyPr>
          <a:lstStyle/>
          <a:p>
            <a:pPr lvl="0">
              <a:spcBef>
                <a:spcPts val="800"/>
              </a:spcBef>
            </a:pPr>
            <a:r>
              <a:rPr lang="en-US" sz="3600" baseline="0" dirty="0" smtClean="0"/>
              <a:t>Overview:</a:t>
            </a:r>
            <a:r>
              <a:rPr lang="en-US" sz="3600" dirty="0" smtClean="0"/>
              <a:t>   </a:t>
            </a:r>
            <a:r>
              <a:rPr lang="en-US" sz="3600" baseline="0" dirty="0" smtClean="0"/>
              <a:t>the Erosion of Principles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fld id="{61AB781C-464E-419E-8B5A-3BC39DCF8DA6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381000" y="838200"/>
            <a:ext cx="8534400" cy="640080"/>
            <a:chOff x="381000" y="914400"/>
            <a:chExt cx="8534400" cy="640080"/>
          </a:xfrm>
        </p:grpSpPr>
        <p:sp>
          <p:nvSpPr>
            <p:cNvPr id="6" name="Rectangle 5"/>
            <p:cNvSpPr/>
            <p:nvPr/>
          </p:nvSpPr>
          <p:spPr>
            <a:xfrm>
              <a:off x="381000" y="914400"/>
              <a:ext cx="2743200" cy="640080"/>
            </a:xfrm>
            <a:prstGeom prst="rect">
              <a:avLst/>
            </a:prstGeom>
            <a:solidFill>
              <a:srgbClr val="FFD525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Unlocked Data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276600" y="914400"/>
              <a:ext cx="5638800" cy="640080"/>
            </a:xfrm>
            <a:prstGeom prst="rect">
              <a:avLst/>
            </a:prstGeom>
            <a:solidFill>
              <a:srgbClr val="B6B6B6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Messages, Web Links, Documents, Forms, …</a:t>
              </a:r>
            </a:p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Unlocking changes it from classic database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81000" y="1563189"/>
            <a:ext cx="8534400" cy="640080"/>
            <a:chOff x="381000" y="1639389"/>
            <a:chExt cx="8534400" cy="640080"/>
          </a:xfrm>
        </p:grpSpPr>
        <p:sp>
          <p:nvSpPr>
            <p:cNvPr id="19" name="Rectangle 18"/>
            <p:cNvSpPr/>
            <p:nvPr/>
          </p:nvSpPr>
          <p:spPr>
            <a:xfrm>
              <a:off x="381000" y="1639389"/>
              <a:ext cx="2743200" cy="640080"/>
            </a:xfrm>
            <a:prstGeom prst="rect">
              <a:avLst/>
            </a:prstGeom>
            <a:solidFill>
              <a:srgbClr val="FFD525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Inconsistent Schema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276600" y="1639389"/>
              <a:ext cx="5638800" cy="640080"/>
            </a:xfrm>
            <a:prstGeom prst="rect">
              <a:avLst/>
            </a:prstGeom>
            <a:solidFill>
              <a:srgbClr val="B6B6B6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Smashing together data from different sources.  Extensibility, different semantics, unknown semantics…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81000" y="2288178"/>
            <a:ext cx="8534400" cy="640080"/>
            <a:chOff x="381000" y="2364378"/>
            <a:chExt cx="8534400" cy="640080"/>
          </a:xfrm>
        </p:grpSpPr>
        <p:sp>
          <p:nvSpPr>
            <p:cNvPr id="20" name="Rectangle 19"/>
            <p:cNvSpPr/>
            <p:nvPr/>
          </p:nvSpPr>
          <p:spPr>
            <a:xfrm>
              <a:off x="381000" y="2364378"/>
              <a:ext cx="2743200" cy="640080"/>
            </a:xfrm>
            <a:prstGeom prst="rect">
              <a:avLst/>
            </a:prstGeom>
            <a:solidFill>
              <a:srgbClr val="FFD525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Extract, Transform, &amp; Load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276600" y="2364378"/>
              <a:ext cx="5638800" cy="640080"/>
            </a:xfrm>
            <a:prstGeom prst="rect">
              <a:avLst/>
            </a:prstGeom>
            <a:solidFill>
              <a:srgbClr val="B6B6B6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Data from many sources; attempt to shoehorn into shape…  Load it into a large system; what does it mean?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81000" y="3013167"/>
            <a:ext cx="8534400" cy="640080"/>
            <a:chOff x="381000" y="3089367"/>
            <a:chExt cx="8534400" cy="640080"/>
          </a:xfrm>
        </p:grpSpPr>
        <p:sp>
          <p:nvSpPr>
            <p:cNvPr id="21" name="Rectangle 20"/>
            <p:cNvSpPr/>
            <p:nvPr/>
          </p:nvSpPr>
          <p:spPr>
            <a:xfrm>
              <a:off x="381000" y="3089367"/>
              <a:ext cx="2743200" cy="640080"/>
            </a:xfrm>
            <a:prstGeom prst="rect">
              <a:avLst/>
            </a:prstGeom>
            <a:solidFill>
              <a:srgbClr val="FFD525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Streaming Data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276600" y="3089367"/>
              <a:ext cx="5638800" cy="640080"/>
            </a:xfrm>
            <a:prstGeom prst="rect">
              <a:avLst/>
            </a:prstGeom>
            <a:solidFill>
              <a:srgbClr val="B6B6B6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The data doesn’t exist yet but we’re looking for it!  Let me know when you find something matching these rules!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1000" y="3738156"/>
            <a:ext cx="8534400" cy="640080"/>
            <a:chOff x="381000" y="3814356"/>
            <a:chExt cx="8534400" cy="640080"/>
          </a:xfrm>
        </p:grpSpPr>
        <p:sp>
          <p:nvSpPr>
            <p:cNvPr id="22" name="Rectangle 21"/>
            <p:cNvSpPr/>
            <p:nvPr/>
          </p:nvSpPr>
          <p:spPr>
            <a:xfrm>
              <a:off x="381000" y="3814356"/>
              <a:ext cx="2743200" cy="640080"/>
            </a:xfrm>
            <a:prstGeom prst="rect">
              <a:avLst/>
            </a:prstGeom>
            <a:solidFill>
              <a:srgbClr val="FFD525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Replicated Data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276600" y="3814356"/>
              <a:ext cx="5638800" cy="640080"/>
            </a:xfrm>
            <a:prstGeom prst="rect">
              <a:avLst/>
            </a:prstGeom>
            <a:solidFill>
              <a:srgbClr val="B6B6B6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You can change it… I might change it, too.  Let’s make some rules so it’s OK and still sort it out later.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81000" y="4463145"/>
            <a:ext cx="8534400" cy="640080"/>
            <a:chOff x="381000" y="4539345"/>
            <a:chExt cx="8534400" cy="640080"/>
          </a:xfrm>
        </p:grpSpPr>
        <p:sp>
          <p:nvSpPr>
            <p:cNvPr id="23" name="Rectangle 22"/>
            <p:cNvSpPr/>
            <p:nvPr/>
          </p:nvSpPr>
          <p:spPr>
            <a:xfrm>
              <a:off x="381000" y="4539345"/>
              <a:ext cx="2743200" cy="640080"/>
            </a:xfrm>
            <a:prstGeom prst="rect">
              <a:avLst/>
            </a:prstGeom>
            <a:solidFill>
              <a:srgbClr val="FFD525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Business Intelligence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276600" y="4539345"/>
              <a:ext cx="5638800" cy="640080"/>
            </a:xfrm>
            <a:prstGeom prst="rect">
              <a:avLst/>
            </a:prstGeom>
            <a:solidFill>
              <a:srgbClr val="B6B6B6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What can I tell from this old copy of the data?  If I can ask a question, I might learn enough to change my business!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81000" y="5188134"/>
            <a:ext cx="8534400" cy="640080"/>
            <a:chOff x="381000" y="5264334"/>
            <a:chExt cx="8534400" cy="640080"/>
          </a:xfrm>
        </p:grpSpPr>
        <p:sp>
          <p:nvSpPr>
            <p:cNvPr id="24" name="Rectangle 23"/>
            <p:cNvSpPr/>
            <p:nvPr/>
          </p:nvSpPr>
          <p:spPr>
            <a:xfrm>
              <a:off x="381000" y="5264334"/>
              <a:ext cx="2743200" cy="640080"/>
            </a:xfrm>
            <a:prstGeom prst="rect">
              <a:avLst/>
            </a:prstGeom>
            <a:solidFill>
              <a:srgbClr val="FFD525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Patterns by Inference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276600" y="5264334"/>
              <a:ext cx="5638800" cy="640080"/>
            </a:xfrm>
            <a:prstGeom prst="rect">
              <a:avLst/>
            </a:prstGeom>
            <a:solidFill>
              <a:srgbClr val="B6B6B6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Where are the connections that I didn’t think of?  Is something going on we don’t know about?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81000" y="5913120"/>
            <a:ext cx="8534400" cy="640080"/>
            <a:chOff x="381000" y="5989320"/>
            <a:chExt cx="8534400" cy="640080"/>
          </a:xfrm>
        </p:grpSpPr>
        <p:sp>
          <p:nvSpPr>
            <p:cNvPr id="25" name="Rectangle 24"/>
            <p:cNvSpPr/>
            <p:nvPr/>
          </p:nvSpPr>
          <p:spPr>
            <a:xfrm>
              <a:off x="381000" y="5989320"/>
              <a:ext cx="2743200" cy="640080"/>
            </a:xfrm>
            <a:prstGeom prst="rect">
              <a:avLst/>
            </a:prstGeom>
            <a:solidFill>
              <a:srgbClr val="FFD525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Too Much to Be Accurate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276600" y="5989320"/>
              <a:ext cx="5638800" cy="640080"/>
            </a:xfrm>
            <a:prstGeom prst="rect">
              <a:avLst/>
            </a:prstGeom>
            <a:solidFill>
              <a:srgbClr val="B6B6B6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By the time I do the calculation, the answer had changed!  Too much, too fast, need to approximate!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6934200" cy="868362"/>
          </a:xfrm>
        </p:spPr>
        <p:txBody>
          <a:bodyPr>
            <a:normAutofit fontScale="90000"/>
          </a:bodyPr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Business Needs </a:t>
            </a:r>
            <a:br>
              <a:rPr lang="en-US" baseline="0" dirty="0" smtClean="0"/>
            </a:br>
            <a:r>
              <a:rPr lang="en-US" baseline="0" dirty="0" smtClean="0"/>
              <a:t>Lead to </a:t>
            </a:r>
            <a:r>
              <a:rPr lang="en-US" baseline="0" dirty="0" err="1" smtClean="0"/>
              <a:t>Lossy</a:t>
            </a:r>
            <a:r>
              <a:rPr lang="en-US" baseline="0" dirty="0" smtClean="0"/>
              <a:t> 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229600" cy="46783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Sometimes it’s the data </a:t>
            </a:r>
            <a:br>
              <a:rPr lang="en-US" sz="2000" dirty="0" smtClean="0"/>
            </a:br>
            <a:r>
              <a:rPr lang="en-US" sz="2000" dirty="0" smtClean="0"/>
              <a:t>causing challenges</a:t>
            </a:r>
          </a:p>
          <a:p>
            <a:pPr lvl="1"/>
            <a:r>
              <a:rPr lang="en-US" sz="1800" dirty="0" smtClean="0"/>
              <a:t>Huge volumes of data </a:t>
            </a:r>
          </a:p>
          <a:p>
            <a:pPr lvl="1"/>
            <a:r>
              <a:rPr lang="en-US" sz="1800" dirty="0" smtClean="0"/>
              <a:t>Data from many sources</a:t>
            </a:r>
          </a:p>
          <a:p>
            <a:pPr lvl="1"/>
            <a:r>
              <a:rPr lang="en-US" sz="1800" dirty="0" smtClean="0"/>
              <a:t>Unclear sources of data</a:t>
            </a:r>
          </a:p>
          <a:p>
            <a:pPr lvl="1"/>
            <a:r>
              <a:rPr lang="en-US" sz="1800" dirty="0" smtClean="0"/>
              <a:t>Data arriving over time</a:t>
            </a:r>
          </a:p>
          <a:p>
            <a:r>
              <a:rPr lang="en-US" sz="2000" dirty="0" smtClean="0"/>
              <a:t>Sometimes it’s the processing that is causing challenges</a:t>
            </a:r>
          </a:p>
          <a:p>
            <a:pPr lvl="1"/>
            <a:r>
              <a:rPr lang="en-US" sz="1800" dirty="0" smtClean="0"/>
              <a:t>Conversions, transformations, interpreting different than intended</a:t>
            </a:r>
          </a:p>
          <a:p>
            <a:pPr lvl="1"/>
            <a:r>
              <a:rPr lang="en-US" sz="1800" dirty="0" smtClean="0"/>
              <a:t>Multiple updaters to the data at different replicas</a:t>
            </a:r>
          </a:p>
          <a:p>
            <a:pPr lvl="1"/>
            <a:r>
              <a:rPr lang="en-US" sz="1800" dirty="0" smtClean="0"/>
              <a:t>Inference and assumptions about interpreting the data</a:t>
            </a:r>
          </a:p>
          <a:p>
            <a:r>
              <a:rPr lang="en-US" sz="2000" dirty="0" smtClean="0"/>
              <a:t>We no longer can pretend we live in a clean world!</a:t>
            </a:r>
          </a:p>
          <a:p>
            <a:pPr lvl="1"/>
            <a:r>
              <a:rPr lang="en-US" sz="1800" dirty="0" smtClean="0"/>
              <a:t>SQL and it’s DDL assume a crisp and clear definition of the data</a:t>
            </a:r>
          </a:p>
          <a:p>
            <a:pPr lvl="1"/>
            <a:r>
              <a:rPr lang="en-US" sz="1800" dirty="0" smtClean="0"/>
              <a:t>That is a subset of the reality of the world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5060" y="1524000"/>
            <a:ext cx="170354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2295525"/>
            <a:ext cx="180325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Bent Arrow 7"/>
          <p:cNvSpPr/>
          <p:nvPr/>
        </p:nvSpPr>
        <p:spPr>
          <a:xfrm rot="5400000" flipV="1">
            <a:off x="6781800" y="838200"/>
            <a:ext cx="838200" cy="8382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00B050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endParaRPr lang="en-US" dirty="0" err="1" smtClean="0">
              <a:solidFill>
                <a:schemeClr val="tx1"/>
              </a:solidFill>
            </a:endParaRPr>
          </a:p>
        </p:txBody>
      </p:sp>
      <p:pic>
        <p:nvPicPr>
          <p:cNvPr id="7" name="Picture 9" descr="C:\Program Files\Microsoft Resource DVD Artwork\DVD_ART\Artwork_Imagery\HARDWARE_IMAGERY\Illustration - Misc Hardware\XML Icons\Database 4 blu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06783" y="228600"/>
            <a:ext cx="1432417" cy="1165883"/>
          </a:xfrm>
          <a:prstGeom prst="rect">
            <a:avLst/>
          </a:prstGeom>
          <a:noFill/>
        </p:spPr>
      </p:pic>
      <p:sp>
        <p:nvSpPr>
          <p:cNvPr id="10" name="Left Arrow 9"/>
          <p:cNvSpPr/>
          <p:nvPr/>
        </p:nvSpPr>
        <p:spPr>
          <a:xfrm rot="20498748">
            <a:off x="5451410" y="2177769"/>
            <a:ext cx="977599" cy="457200"/>
          </a:xfrm>
          <a:prstGeom prst="leftArrow">
            <a:avLst/>
          </a:prstGeom>
          <a:solidFill>
            <a:srgbClr val="00B050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11" name="Oval Callout 10"/>
          <p:cNvSpPr/>
          <p:nvPr/>
        </p:nvSpPr>
        <p:spPr>
          <a:xfrm>
            <a:off x="3886200" y="1447800"/>
            <a:ext cx="1752600" cy="685800"/>
          </a:xfrm>
          <a:prstGeom prst="wedgeEllipseCallout">
            <a:avLst>
              <a:gd name="adj1" fmla="val -22730"/>
              <a:gd name="adj2" fmla="val 110985"/>
            </a:avLst>
          </a:prstGeom>
          <a:solidFill>
            <a:srgbClr val="FFD525"/>
          </a:solidFill>
          <a:ln w="19050">
            <a:solidFill>
              <a:schemeClr val="tx1">
                <a:lumMod val="85000"/>
                <a:lumOff val="1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r>
              <a:rPr lang="en-US" sz="2800" b="1" i="1" dirty="0" smtClean="0">
                <a:solidFill>
                  <a:schemeClr val="tx1"/>
                </a:solidFill>
              </a:rPr>
              <a:t>Tasty!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5410200" y="1371600"/>
            <a:ext cx="3095194" cy="2633750"/>
            <a:chOff x="5439206" y="1404850"/>
            <a:chExt cx="3095194" cy="2633750"/>
          </a:xfrm>
        </p:grpSpPr>
        <p:sp>
          <p:nvSpPr>
            <p:cNvPr id="18" name="Left Arrow 17"/>
            <p:cNvSpPr/>
            <p:nvPr/>
          </p:nvSpPr>
          <p:spPr>
            <a:xfrm rot="802084">
              <a:off x="5439206" y="3347376"/>
              <a:ext cx="1559226" cy="286252"/>
            </a:xfrm>
            <a:prstGeom prst="leftArrow">
              <a:avLst>
                <a:gd name="adj1" fmla="val 50000"/>
                <a:gd name="adj2" fmla="val 111667"/>
              </a:avLst>
            </a:prstGeom>
            <a:solidFill>
              <a:srgbClr val="EA3A3A"/>
            </a:solidFill>
            <a:ln w="3175">
              <a:solidFill>
                <a:schemeClr val="tx1">
                  <a:lumMod val="85000"/>
                  <a:lumOff val="1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9" name="Left Arrow 18"/>
            <p:cNvSpPr/>
            <p:nvPr/>
          </p:nvSpPr>
          <p:spPr>
            <a:xfrm rot="5400000">
              <a:off x="7051001" y="2328524"/>
              <a:ext cx="2133600" cy="286252"/>
            </a:xfrm>
            <a:prstGeom prst="leftArrow">
              <a:avLst>
                <a:gd name="adj1" fmla="val 50000"/>
                <a:gd name="adj2" fmla="val 111667"/>
              </a:avLst>
            </a:prstGeom>
            <a:solidFill>
              <a:srgbClr val="EA3A3A"/>
            </a:solidFill>
            <a:ln w="3175">
              <a:solidFill>
                <a:schemeClr val="tx1">
                  <a:lumMod val="85000"/>
                  <a:lumOff val="1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6934200" y="3429000"/>
              <a:ext cx="1600200" cy="609600"/>
            </a:xfrm>
            <a:prstGeom prst="roundRect">
              <a:avLst/>
            </a:prstGeom>
            <a:solidFill>
              <a:srgbClr val="EA3A3A"/>
            </a:solidFill>
            <a:ln w="3175">
              <a:solidFill>
                <a:schemeClr val="tx1">
                  <a:lumMod val="85000"/>
                  <a:lumOff val="1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 i="1" dirty="0" err="1" smtClean="0">
                  <a:solidFill>
                    <a:schemeClr val="tx1"/>
                  </a:solidFill>
                </a:rPr>
                <a:t>Lossy</a:t>
              </a:r>
              <a:r>
                <a:rPr lang="en-US" sz="2800" b="1" i="1" dirty="0" smtClean="0">
                  <a:solidFill>
                    <a:schemeClr val="tx1"/>
                  </a:solidFill>
                </a:rPr>
                <a:t>!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3400" y="1633450"/>
            <a:ext cx="7315200" cy="516775"/>
          </a:xfrm>
          <a:prstGeom prst="roundRect">
            <a:avLst/>
          </a:prstGeom>
          <a:solidFill>
            <a:srgbClr val="FE9C9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229600" cy="53641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Introduction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Watering</a:t>
            </a:r>
            <a:r>
              <a:rPr lang="en-US" baseline="0" dirty="0" smtClean="0"/>
              <a:t> Down the ACID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Schema!  We Don’t Need No Stinking Schema!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Contortion and Distortion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Dreaming of Streaming 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Swimming While Syncing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Serendipity When You Least Expect It…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Heisenberg</a:t>
            </a:r>
            <a:r>
              <a:rPr lang="en-US" dirty="0" smtClean="0"/>
              <a:t> Was an Optimist…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Conclusion: My Karma Ran Over</a:t>
            </a:r>
            <a:r>
              <a:rPr lang="en-US" dirty="0" smtClean="0"/>
              <a:t> Your Dogma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868362"/>
          </a:xfrm>
        </p:spPr>
        <p:txBody>
          <a:bodyPr>
            <a:normAutofit fontScale="90000"/>
          </a:bodyPr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Transactions Inside </a:t>
            </a:r>
            <a:br>
              <a:rPr lang="en-US" baseline="0" dirty="0" smtClean="0"/>
            </a:br>
            <a:r>
              <a:rPr lang="en-US" baseline="0" dirty="0" smtClean="0"/>
              <a:t>the Classic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Transactions make you feel alone</a:t>
            </a:r>
          </a:p>
          <a:p>
            <a:pPr lvl="1">
              <a:defRPr/>
            </a:pPr>
            <a:r>
              <a:rPr lang="en-US" dirty="0" smtClean="0"/>
              <a:t>No one else manipulates the data when you are</a:t>
            </a:r>
          </a:p>
          <a:p>
            <a:pPr>
              <a:defRPr/>
            </a:pPr>
            <a:r>
              <a:rPr lang="en-US" dirty="0" smtClean="0"/>
              <a:t>Transactional </a:t>
            </a:r>
            <a:r>
              <a:rPr lang="en-US" u="sng" dirty="0" err="1" smtClean="0"/>
              <a:t>serializability</a:t>
            </a:r>
            <a:endParaRPr lang="en-US" u="sng" dirty="0" smtClean="0"/>
          </a:p>
          <a:p>
            <a:pPr lvl="1">
              <a:defRPr/>
            </a:pPr>
            <a:r>
              <a:rPr lang="en-US" dirty="0" smtClean="0"/>
              <a:t>The behavior is as if a serial order exists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102" descr="TransactionalSerializabil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875" y="2898775"/>
            <a:ext cx="7816850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Life in the “Now”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229600" cy="48307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Transactions live in the “now” inside services</a:t>
            </a:r>
          </a:p>
          <a:p>
            <a:pPr lvl="1">
              <a:defRPr/>
            </a:pPr>
            <a:r>
              <a:rPr lang="en-US" dirty="0" smtClean="0"/>
              <a:t>Time marches forward</a:t>
            </a:r>
          </a:p>
          <a:p>
            <a:pPr lvl="1">
              <a:defRPr/>
            </a:pPr>
            <a:r>
              <a:rPr lang="en-US" dirty="0" smtClean="0"/>
              <a:t>Transactions commit </a:t>
            </a:r>
          </a:p>
          <a:p>
            <a:pPr lvl="1">
              <a:defRPr/>
            </a:pPr>
            <a:r>
              <a:rPr lang="en-US" dirty="0" smtClean="0"/>
              <a:t>Advancing time</a:t>
            </a:r>
          </a:p>
          <a:p>
            <a:pPr lvl="1">
              <a:defRPr/>
            </a:pPr>
            <a:r>
              <a:rPr lang="en-US" dirty="0" smtClean="0"/>
              <a:t>Transactions see </a:t>
            </a:r>
            <a:br>
              <a:rPr lang="en-US" dirty="0" smtClean="0"/>
            </a:br>
            <a:r>
              <a:rPr lang="en-US" dirty="0" smtClean="0"/>
              <a:t>the committed </a:t>
            </a:r>
            <a:br>
              <a:rPr lang="en-US" dirty="0" smtClean="0"/>
            </a:br>
            <a:r>
              <a:rPr lang="en-US" dirty="0" smtClean="0"/>
              <a:t>transactions</a:t>
            </a:r>
          </a:p>
          <a:p>
            <a:pPr>
              <a:defRPr/>
            </a:pPr>
            <a:r>
              <a:rPr lang="en-US" dirty="0" smtClean="0"/>
              <a:t>A “Service” is </a:t>
            </a:r>
            <a:br>
              <a:rPr lang="en-US" dirty="0" smtClean="0"/>
            </a:br>
            <a:r>
              <a:rPr lang="en-US" dirty="0" smtClean="0"/>
              <a:t>a database and its</a:t>
            </a:r>
            <a:br>
              <a:rPr lang="en-US" dirty="0" smtClean="0"/>
            </a:br>
            <a:r>
              <a:rPr lang="en-US" dirty="0" smtClean="0"/>
              <a:t>accompanying </a:t>
            </a:r>
            <a:br>
              <a:rPr lang="en-US" dirty="0" smtClean="0"/>
            </a:br>
            <a:r>
              <a:rPr lang="en-US" dirty="0" smtClean="0"/>
              <a:t>application logic</a:t>
            </a:r>
          </a:p>
          <a:p>
            <a:pPr lvl="1">
              <a:defRPr/>
            </a:pPr>
            <a:r>
              <a:rPr lang="en-US" dirty="0" smtClean="0"/>
              <a:t>The transaction does</a:t>
            </a:r>
            <a:br>
              <a:rPr lang="en-US" dirty="0" smtClean="0"/>
            </a:br>
            <a:r>
              <a:rPr lang="en-US" dirty="0" smtClean="0"/>
              <a:t>not leave this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83" descr="LifeInTheN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4263" y="1752600"/>
            <a:ext cx="5273675" cy="470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Sending Unlocked Data Isn’t “Now”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8307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000" dirty="0" smtClean="0"/>
              <a:t>Messages contain unlocked data</a:t>
            </a:r>
          </a:p>
          <a:p>
            <a:pPr lvl="1">
              <a:defRPr/>
            </a:pPr>
            <a:r>
              <a:rPr lang="en-US" sz="1800" dirty="0" smtClean="0"/>
              <a:t>Assume no shared transactions</a:t>
            </a:r>
          </a:p>
          <a:p>
            <a:pPr>
              <a:defRPr/>
            </a:pPr>
            <a:r>
              <a:rPr lang="en-US" sz="2000" dirty="0" smtClean="0"/>
              <a:t>Unlocked data may change</a:t>
            </a:r>
          </a:p>
          <a:p>
            <a:pPr lvl="1">
              <a:defRPr/>
            </a:pPr>
            <a:r>
              <a:rPr lang="en-US" sz="1800" dirty="0" smtClean="0"/>
              <a:t>Unlocking it allows change</a:t>
            </a:r>
          </a:p>
          <a:p>
            <a:pPr>
              <a:defRPr/>
            </a:pPr>
            <a:r>
              <a:rPr lang="en-US" sz="2000" dirty="0" smtClean="0"/>
              <a:t>Messages are not from the “now”</a:t>
            </a:r>
          </a:p>
          <a:p>
            <a:pPr lvl="1">
              <a:defRPr/>
            </a:pPr>
            <a:r>
              <a:rPr lang="en-US" sz="1800" dirty="0" smtClean="0"/>
              <a:t>They are from the past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8463" y="3124200"/>
            <a:ext cx="8347075" cy="1822450"/>
          </a:xfrm>
          <a:prstGeom prst="rect">
            <a:avLst/>
          </a:prstGeom>
          <a:solidFill>
            <a:srgbClr val="05A0FF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anchor="ctr" anchorCtr="0"/>
          <a:lstStyle/>
          <a:p>
            <a:pPr>
              <a:defRPr/>
            </a:pPr>
            <a:r>
              <a:rPr lang="en-US" sz="24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There is no simultaneity at a distance!</a:t>
            </a:r>
          </a:p>
          <a:p>
            <a:pPr marL="0" lvl="1">
              <a:buFontTx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Similar to speed of light</a:t>
            </a:r>
          </a:p>
          <a:p>
            <a:pPr marL="0" lvl="1">
              <a:buFontTx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Knowledge travels at speed of light</a:t>
            </a:r>
          </a:p>
          <a:p>
            <a:pPr marL="0" lvl="1">
              <a:buFontTx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By the time you see a distant object it may have changed!</a:t>
            </a:r>
          </a:p>
          <a:p>
            <a:pPr marL="0" lvl="1">
              <a:buFontTx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By the time you see a message, the data may have changed!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98463" y="5099050"/>
            <a:ext cx="8347075" cy="1365250"/>
          </a:xfrm>
          <a:prstGeom prst="rect">
            <a:avLst/>
          </a:prstGeom>
          <a:solidFill>
            <a:srgbClr val="00B050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anchor="ctr" anchorCtr="0"/>
          <a:lstStyle/>
          <a:p>
            <a:pPr>
              <a:defRPr/>
            </a:pPr>
            <a:r>
              <a:rPr lang="en-US" sz="24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Services, transactions, and locks bound simultaneity!</a:t>
            </a:r>
          </a:p>
          <a:p>
            <a:pPr marL="0" lvl="1">
              <a:buFontTx/>
              <a:buChar char="•"/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Inside a transaction, things appear simultaneous (to others)</a:t>
            </a:r>
          </a:p>
          <a:p>
            <a:pPr marL="0" lvl="1">
              <a:buFontTx/>
              <a:buChar char="•"/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Simultaneity only inside a transaction!</a:t>
            </a:r>
          </a:p>
          <a:p>
            <a:pPr marL="0" lvl="1">
              <a:buFontTx/>
              <a:buChar char="•"/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Simultaneity only inside a service!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868362"/>
          </a:xfrm>
        </p:spPr>
        <p:txBody>
          <a:bodyPr>
            <a:normAutofit fontScale="90000"/>
          </a:bodyPr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Outside Data: a Blast from the Past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98787"/>
            <a:ext cx="8229600" cy="2925763"/>
          </a:xfrm>
        </p:spPr>
        <p:txBody>
          <a:bodyPr/>
          <a:lstStyle/>
          <a:p>
            <a:pPr>
              <a:defRPr/>
            </a:pPr>
            <a:r>
              <a:rPr lang="en-US" sz="2000" dirty="0" smtClean="0"/>
              <a:t>All data seen from a distant service is from the “past”</a:t>
            </a:r>
          </a:p>
          <a:p>
            <a:pPr lvl="1">
              <a:defRPr/>
            </a:pPr>
            <a:r>
              <a:rPr lang="en-US" sz="1800" dirty="0" smtClean="0"/>
              <a:t>By the time you see it, it has been unlocked and may change</a:t>
            </a:r>
          </a:p>
          <a:p>
            <a:pPr>
              <a:defRPr/>
            </a:pPr>
            <a:r>
              <a:rPr lang="en-US" sz="2000" dirty="0" smtClean="0"/>
              <a:t>Each service has its own perspective</a:t>
            </a:r>
          </a:p>
          <a:p>
            <a:pPr lvl="1">
              <a:defRPr/>
            </a:pPr>
            <a:r>
              <a:rPr lang="en-US" sz="1800" dirty="0" smtClean="0"/>
              <a:t>Inside data is “now”; outside data is “past”</a:t>
            </a:r>
          </a:p>
          <a:p>
            <a:pPr lvl="1">
              <a:defRPr/>
            </a:pPr>
            <a:r>
              <a:rPr lang="en-US" sz="1800" dirty="0" smtClean="0"/>
              <a:t>My inside is not your inside; my outside is not your outside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85378"/>
            <a:ext cx="2133600" cy="365125"/>
          </a:xfrm>
        </p:spPr>
        <p:txBody>
          <a:bodyPr/>
          <a:lstStyle/>
          <a:p>
            <a:fld id="{61AB781C-464E-419E-8B5A-3BC39DCF8DA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8463" y="838200"/>
            <a:ext cx="8347075" cy="1441450"/>
          </a:xfrm>
          <a:prstGeom prst="rect">
            <a:avLst/>
          </a:prstGeom>
          <a:solidFill>
            <a:srgbClr val="FFD629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anchor="ctr" anchorCtr="0"/>
          <a:lstStyle/>
          <a:p>
            <a:pPr>
              <a:defRPr/>
            </a:pPr>
            <a:r>
              <a:rPr lang="en-US" sz="2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All data from distant stars is from the past</a:t>
            </a:r>
          </a:p>
          <a:p>
            <a:pPr marL="0" lvl="1">
              <a:buFontTx/>
              <a:buChar char="•"/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10 light years away; 10 year old knowledge</a:t>
            </a:r>
          </a:p>
          <a:p>
            <a:pPr marL="0" lvl="1">
              <a:buFontTx/>
              <a:buChar char="•"/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 sun may have blown up 5 minutes ago</a:t>
            </a:r>
          </a:p>
          <a:p>
            <a:pPr marL="0" lvl="2">
              <a:buFontTx/>
              <a:buChar char="•"/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We won’t know for 3 minutes more…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98463" y="4038600"/>
            <a:ext cx="8347075" cy="2428875"/>
          </a:xfrm>
          <a:prstGeom prst="rect">
            <a:avLst/>
          </a:prstGeom>
          <a:solidFill>
            <a:srgbClr val="F69A5C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anchor="ctr" anchorCtr="0"/>
          <a:lstStyle/>
          <a:p>
            <a:pPr>
              <a:defRPr/>
            </a:pPr>
            <a:r>
              <a:rPr lang="en-US" sz="2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Going to SOA is like going from Newtonian to </a:t>
            </a:r>
            <a:r>
              <a:rPr lang="en-US" sz="2000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Einstonian</a:t>
            </a:r>
            <a:r>
              <a:rPr lang="en-US" sz="2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physics</a:t>
            </a:r>
          </a:p>
          <a:p>
            <a:pPr marL="0" lvl="1">
              <a:buFontTx/>
              <a:buChar char="•"/>
              <a:defRPr/>
            </a:pP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Newton’s time marched forward uniformly</a:t>
            </a:r>
          </a:p>
          <a:p>
            <a:pPr marL="0" lvl="2">
              <a:buFontTx/>
              <a:buChar char="•"/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Instant knowledge</a:t>
            </a:r>
          </a:p>
          <a:p>
            <a:pPr marL="0" lvl="1">
              <a:buFontTx/>
              <a:buChar char="•"/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Before SOA, distributed computing many systems look like one</a:t>
            </a:r>
          </a:p>
          <a:p>
            <a:pPr marL="0" lvl="2">
              <a:buFontTx/>
              <a:buChar char="•"/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RPC, 2-phase commit, remote method calls…</a:t>
            </a:r>
          </a:p>
          <a:p>
            <a:pPr marL="0" lvl="1">
              <a:buFontTx/>
              <a:buChar char="•"/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In Einstein’s world, everything is “relative” to one’s perspective</a:t>
            </a:r>
          </a:p>
          <a:p>
            <a:pPr marL="0" lvl="1">
              <a:buFontTx/>
              <a:buChar char="•"/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SOA has “now” inside and the “past” arriving in messages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Operators: Hope for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229600" cy="48307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000" dirty="0" smtClean="0"/>
              <a:t>Messages may contain operators</a:t>
            </a:r>
          </a:p>
          <a:p>
            <a:pPr lvl="1">
              <a:defRPr/>
            </a:pPr>
            <a:r>
              <a:rPr lang="en-US" sz="1800" dirty="0" smtClean="0"/>
              <a:t>Requests for business functionality part of the contract</a:t>
            </a:r>
          </a:p>
          <a:p>
            <a:pPr lvl="1">
              <a:defRPr/>
            </a:pPr>
            <a:r>
              <a:rPr lang="en-US" sz="1800" dirty="0" smtClean="0"/>
              <a:t>Service-B sends an operator to Service-A</a:t>
            </a:r>
          </a:p>
          <a:p>
            <a:pPr>
              <a:defRPr/>
            </a:pPr>
            <a:r>
              <a:rPr lang="en-US" sz="2000" dirty="0" smtClean="0"/>
              <a:t>If Service-A accepts the operator, it is part of its future</a:t>
            </a:r>
          </a:p>
          <a:p>
            <a:pPr lvl="1">
              <a:defRPr/>
            </a:pPr>
            <a:r>
              <a:rPr lang="en-US" sz="1800" dirty="0" smtClean="0"/>
              <a:t>It changes the state of</a:t>
            </a:r>
            <a:br>
              <a:rPr lang="en-US" sz="1800" dirty="0" smtClean="0"/>
            </a:br>
            <a:r>
              <a:rPr lang="en-US" sz="1800" dirty="0" smtClean="0"/>
              <a:t>Service-A</a:t>
            </a:r>
          </a:p>
          <a:p>
            <a:pPr>
              <a:defRPr/>
            </a:pPr>
            <a:r>
              <a:rPr lang="en-US" sz="2000" dirty="0" smtClean="0"/>
              <a:t>Service-B is hopeful</a:t>
            </a:r>
          </a:p>
          <a:p>
            <a:pPr lvl="1">
              <a:defRPr/>
            </a:pPr>
            <a:r>
              <a:rPr lang="en-US" sz="1800" dirty="0" smtClean="0"/>
              <a:t>It wants Service-A to do</a:t>
            </a:r>
            <a:br>
              <a:rPr lang="en-US" sz="1800" dirty="0" smtClean="0"/>
            </a:br>
            <a:r>
              <a:rPr lang="en-US" sz="1800" dirty="0" smtClean="0"/>
              <a:t>the work</a:t>
            </a:r>
          </a:p>
          <a:p>
            <a:pPr lvl="1">
              <a:defRPr/>
            </a:pPr>
            <a:r>
              <a:rPr lang="en-US" sz="1800" dirty="0" smtClean="0"/>
              <a:t>When it receives a reply,</a:t>
            </a:r>
            <a:br>
              <a:rPr lang="en-US" sz="1800" dirty="0" smtClean="0"/>
            </a:br>
            <a:r>
              <a:rPr lang="en-US" sz="1800" dirty="0" smtClean="0"/>
              <a:t>its future is changed!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0" descr="HopeForTheFu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362200"/>
            <a:ext cx="4705350" cy="419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Operands: Past and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8900"/>
            <a:ext cx="8229600" cy="51054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000" dirty="0" smtClean="0"/>
              <a:t>Operands may live in the past</a:t>
            </a:r>
          </a:p>
          <a:p>
            <a:pPr lvl="1">
              <a:defRPr/>
            </a:pPr>
            <a:r>
              <a:rPr lang="en-US" sz="1800" dirty="0" smtClean="0"/>
              <a:t>Values published as reference data</a:t>
            </a:r>
          </a:p>
          <a:p>
            <a:pPr lvl="1">
              <a:defRPr/>
            </a:pPr>
            <a:r>
              <a:rPr lang="en-US" sz="1800" dirty="0" smtClean="0"/>
              <a:t>Come from Service-A’s past</a:t>
            </a:r>
          </a:p>
          <a:p>
            <a:pPr lvl="1">
              <a:buNone/>
              <a:defRPr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pPr lvl="1">
              <a:buNone/>
              <a:defRPr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pPr>
              <a:defRPr/>
            </a:pPr>
            <a:r>
              <a:rPr lang="en-US" sz="2000" dirty="0" smtClean="0"/>
              <a:t>Operands may live in the future</a:t>
            </a:r>
          </a:p>
          <a:p>
            <a:pPr lvl="1">
              <a:defRPr/>
            </a:pPr>
            <a:r>
              <a:rPr lang="en-US" sz="1800" dirty="0" smtClean="0"/>
              <a:t>They may contain a proposed value submitted to Service-A</a:t>
            </a:r>
          </a:p>
          <a:p>
            <a:pPr lvl="1">
              <a:buNone/>
              <a:defRPr/>
            </a:pPr>
            <a:endParaRPr lang="en-US" sz="18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 descr="OperandsPastAndFu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7425" y="2260600"/>
            <a:ext cx="7075488" cy="314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2"/>
          </a:xfrm>
        </p:spPr>
        <p:txBody>
          <a:bodyPr>
            <a:normAutofit/>
          </a:bodyPr>
          <a:lstStyle/>
          <a:p>
            <a:pPr lvl="0">
              <a:spcBef>
                <a:spcPts val="800"/>
              </a:spcBef>
            </a:pPr>
            <a:r>
              <a:rPr lang="en-US" sz="3600" baseline="0" dirty="0" smtClean="0"/>
              <a:t>Between Services: Life in the “Then”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4830763"/>
          </a:xfrm>
        </p:spPr>
        <p:txBody>
          <a:bodyPr/>
          <a:lstStyle/>
          <a:p>
            <a:pPr>
              <a:defRPr/>
            </a:pPr>
            <a:r>
              <a:rPr lang="en-US" sz="2000" dirty="0" smtClean="0"/>
              <a:t>Everything between services lives in the past or future</a:t>
            </a:r>
          </a:p>
          <a:p>
            <a:pPr lvl="1">
              <a:defRPr/>
            </a:pPr>
            <a:r>
              <a:rPr lang="en-US" sz="1800" dirty="0" smtClean="0"/>
              <a:t>Operators live in the future</a:t>
            </a:r>
          </a:p>
          <a:p>
            <a:pPr lvl="1">
              <a:defRPr/>
            </a:pPr>
            <a:r>
              <a:rPr lang="en-US" sz="1800" dirty="0" smtClean="0"/>
              <a:t>Operands live in the past or the future</a:t>
            </a:r>
          </a:p>
          <a:p>
            <a:pPr>
              <a:defRPr/>
            </a:pPr>
            <a:r>
              <a:rPr lang="en-US" sz="2000" dirty="0" smtClean="0"/>
              <a:t>It’s not meaningful to speak of “now” between services</a:t>
            </a:r>
          </a:p>
          <a:p>
            <a:pPr lvl="1">
              <a:defRPr/>
            </a:pPr>
            <a:r>
              <a:rPr lang="en-US" sz="1800" dirty="0" smtClean="0"/>
              <a:t>No shared transactions </a:t>
            </a:r>
            <a:r>
              <a:rPr lang="en-US" sz="1800" dirty="0" smtClean="0">
                <a:sym typeface="Wingdings" pitchFamily="2" charset="2"/>
              </a:rPr>
              <a:t> no simultaneity</a:t>
            </a:r>
          </a:p>
          <a:p>
            <a:pPr>
              <a:defRPr/>
            </a:pPr>
            <a:r>
              <a:rPr lang="en-US" sz="2000" dirty="0" smtClean="0"/>
              <a:t>Life in the “then”</a:t>
            </a:r>
          </a:p>
          <a:p>
            <a:pPr lvl="1">
              <a:defRPr/>
            </a:pPr>
            <a:r>
              <a:rPr lang="en-US" sz="1800" dirty="0" smtClean="0"/>
              <a:t>Past or future</a:t>
            </a:r>
          </a:p>
          <a:p>
            <a:pPr lvl="1">
              <a:defRPr/>
            </a:pPr>
            <a:r>
              <a:rPr lang="en-US" sz="1800" dirty="0" smtClean="0"/>
              <a:t>Not now</a:t>
            </a:r>
          </a:p>
          <a:p>
            <a:pPr>
              <a:defRPr/>
            </a:pPr>
            <a:r>
              <a:rPr lang="en-US" sz="2000" dirty="0" smtClean="0"/>
              <a:t>Each service has</a:t>
            </a:r>
            <a:br>
              <a:rPr lang="en-US" sz="2000" dirty="0" smtClean="0"/>
            </a:br>
            <a:r>
              <a:rPr lang="en-US" sz="2000" dirty="0" smtClean="0"/>
              <a:t>a separate “now”</a:t>
            </a:r>
          </a:p>
          <a:p>
            <a:pPr lvl="1">
              <a:defRPr/>
            </a:pPr>
            <a:r>
              <a:rPr lang="en-US" sz="1800" dirty="0" smtClean="0"/>
              <a:t>Different temporal</a:t>
            </a:r>
            <a:br>
              <a:rPr lang="en-US" sz="1800" dirty="0" smtClean="0"/>
            </a:br>
            <a:r>
              <a:rPr lang="en-US" sz="1800" dirty="0" smtClean="0"/>
              <a:t>environments!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 descr="NoNowBetweenServi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63" y="2590800"/>
            <a:ext cx="5692775" cy="390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868362"/>
          </a:xfrm>
        </p:spPr>
        <p:txBody>
          <a:bodyPr>
            <a:noAutofit/>
          </a:bodyPr>
          <a:lstStyle/>
          <a:p>
            <a:pPr lvl="0">
              <a:spcBef>
                <a:spcPts val="800"/>
              </a:spcBef>
            </a:pPr>
            <a:r>
              <a:rPr lang="en-US" sz="3600" baseline="0" dirty="0" smtClean="0"/>
              <a:t>Services Dealing with “Now” and “Then”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15541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000" dirty="0" smtClean="0"/>
              <a:t>Services Make the “Now” Meet the “Then”</a:t>
            </a:r>
          </a:p>
          <a:p>
            <a:pPr lvl="1">
              <a:defRPr/>
            </a:pPr>
            <a:r>
              <a:rPr lang="en-US" sz="1800" dirty="0" smtClean="0"/>
              <a:t>Each Service Lives in Its Own “Now”</a:t>
            </a:r>
          </a:p>
          <a:p>
            <a:pPr lvl="1">
              <a:defRPr/>
            </a:pPr>
            <a:r>
              <a:rPr lang="en-US" sz="1800" dirty="0" smtClean="0"/>
              <a:t>Messages Come and Go Dealing with the “Then”</a:t>
            </a:r>
          </a:p>
          <a:p>
            <a:pPr lvl="1">
              <a:defRPr/>
            </a:pPr>
            <a:r>
              <a:rPr lang="en-US" sz="1800" dirty="0" smtClean="0"/>
              <a:t>The Business-Logic of the Service Must Reconcile This!!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</p:spPr>
        <p:txBody>
          <a:bodyPr/>
          <a:lstStyle/>
          <a:p>
            <a:fld id="{61AB781C-464E-419E-8B5A-3BC39DCF8DA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8463" y="4714875"/>
            <a:ext cx="8347075" cy="1670050"/>
          </a:xfrm>
          <a:prstGeom prst="rect">
            <a:avLst/>
          </a:prstGeom>
          <a:solidFill>
            <a:srgbClr val="2DA5FF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anchor="ctr" anchorCtr="0"/>
          <a:lstStyle/>
          <a:p>
            <a:pPr>
              <a:defRPr/>
            </a:pPr>
            <a:r>
              <a:rPr lang="en-US" sz="2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world is no longer flat!</a:t>
            </a:r>
          </a:p>
          <a:p>
            <a:pPr marL="0" lvl="1">
              <a:buFontTx/>
              <a:buChar char="•"/>
              <a:defRPr/>
            </a:pP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SOA is recognizing that there is more than one computer</a:t>
            </a:r>
          </a:p>
          <a:p>
            <a:pPr marL="0" lvl="1">
              <a:buFontTx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Multiple machines mean multiple time domains</a:t>
            </a:r>
          </a:p>
          <a:p>
            <a:pPr marL="0" lvl="1">
              <a:buFontTx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Multiple time domains mandate we cope with ambiguity to </a:t>
            </a:r>
            <a:b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allow coexistence, cooperation, and joint work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98463" y="2270125"/>
            <a:ext cx="4097337" cy="2352675"/>
          </a:xfrm>
          <a:prstGeom prst="rect">
            <a:avLst/>
          </a:prstGeom>
          <a:solidFill>
            <a:srgbClr val="FFD629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anchor="ctr" anchorCtr="0"/>
          <a:lstStyle/>
          <a:p>
            <a:pPr>
              <a:defRPr/>
            </a:pPr>
            <a:r>
              <a:rPr lang="en-US" sz="2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Example: accepting an order</a:t>
            </a:r>
          </a:p>
          <a:p>
            <a:pPr>
              <a:buFontTx/>
              <a:buChar char="•"/>
              <a:defRPr/>
            </a:pP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biz publishes daily prices</a:t>
            </a:r>
          </a:p>
          <a:p>
            <a:pPr>
              <a:buFontTx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Probably want to accept </a:t>
            </a:r>
            <a:b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yesterday’s prices for a while</a:t>
            </a:r>
          </a:p>
          <a:p>
            <a:pPr>
              <a:buFontTx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Tolerance for time differences</a:t>
            </a:r>
            <a:b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must be programmed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48200" y="2286000"/>
            <a:ext cx="4097338" cy="2352675"/>
          </a:xfrm>
          <a:prstGeom prst="rect">
            <a:avLst/>
          </a:prstGeom>
          <a:solidFill>
            <a:srgbClr val="9AD35B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anchor="ctr" anchorCtr="0"/>
          <a:lstStyle/>
          <a:p>
            <a:pPr>
              <a:defRPr/>
            </a:pPr>
            <a:r>
              <a:rPr lang="en-US" sz="2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Example: </a:t>
            </a:r>
            <a:br>
              <a:rPr lang="en-US" sz="2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“Usually ships in 24 hours”</a:t>
            </a:r>
          </a:p>
          <a:p>
            <a:pPr>
              <a:buFontTx/>
              <a:buChar char="•"/>
              <a:defRPr/>
            </a:pP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Order processing has old info</a:t>
            </a:r>
          </a:p>
          <a:p>
            <a:pPr>
              <a:buFontTx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Available inventory not accurate</a:t>
            </a:r>
          </a:p>
          <a:p>
            <a:pPr>
              <a:buFontTx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Deliberately “fuzzy”</a:t>
            </a:r>
          </a:p>
          <a:p>
            <a:pPr>
              <a:buFontTx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Allows both sides to cope with</a:t>
            </a:r>
            <a:b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difference in time domains!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33400" y="2116975"/>
            <a:ext cx="7315200" cy="516775"/>
          </a:xfrm>
          <a:prstGeom prst="roundRect">
            <a:avLst/>
          </a:prstGeom>
          <a:solidFill>
            <a:srgbClr val="FE9C9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95828"/>
            <a:ext cx="8229600" cy="53641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Introduction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Watering</a:t>
            </a:r>
            <a:r>
              <a:rPr lang="en-US" baseline="0" dirty="0" smtClean="0"/>
              <a:t> Down the ACID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Schema!  We Don’t Need No Stinking Schema!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Contortion and Distortion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Dreaming of Streaming 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Swimming While Syncing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Serendipity When You Least Expect It…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Heisenberg</a:t>
            </a:r>
            <a:r>
              <a:rPr lang="en-US" dirty="0" smtClean="0"/>
              <a:t> Was an Optimist…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Conclusion: My Karma Ran Over</a:t>
            </a:r>
            <a:r>
              <a:rPr lang="en-US" dirty="0" smtClean="0"/>
              <a:t> Your Dogma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Messages and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26719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Schema for a message describes the message’s contents and form</a:t>
            </a:r>
          </a:p>
          <a:p>
            <a:pPr lvl="1"/>
            <a:r>
              <a:rPr lang="en-US" sz="1800" dirty="0" smtClean="0"/>
              <a:t>Both the message and the schema should be immutable</a:t>
            </a:r>
          </a:p>
          <a:p>
            <a:pPr lvl="1"/>
            <a:r>
              <a:rPr lang="en-US" sz="1800" dirty="0" smtClean="0"/>
              <a:t>The purpose of the message is to communicate and be understood</a:t>
            </a:r>
          </a:p>
          <a:p>
            <a:pPr lvl="1"/>
            <a:r>
              <a:rPr lang="en-US" sz="1800" dirty="0" smtClean="0"/>
              <a:t>If the message (or its schema) change, the meaning will change!</a:t>
            </a:r>
          </a:p>
          <a:p>
            <a:r>
              <a:rPr lang="en-US" sz="2000" dirty="0" smtClean="0"/>
              <a:t>Hopefully, the schema is understandable to the message’s reader</a:t>
            </a:r>
          </a:p>
          <a:p>
            <a:pPr lvl="1"/>
            <a:r>
              <a:rPr lang="en-US" sz="1800" dirty="0" smtClean="0"/>
              <a:t>Understanding is a fascinating concept</a:t>
            </a:r>
          </a:p>
          <a:p>
            <a:pPr lvl="1"/>
            <a:r>
              <a:rPr lang="en-US" sz="1800" dirty="0" smtClean="0"/>
              <a:t>Sometimes, people from different countries “understand” each other but miss the nuances</a:t>
            </a:r>
          </a:p>
          <a:p>
            <a:pPr lvl="1"/>
            <a:r>
              <a:rPr lang="en-US" sz="1800" dirty="0" smtClean="0"/>
              <a:t>This kind of “understanding” happens all the time across systems</a:t>
            </a:r>
          </a:p>
          <a:p>
            <a:pPr lvl="1"/>
            <a:r>
              <a:rPr lang="en-US" sz="1800" dirty="0" smtClean="0"/>
              <a:t>Happens with me and my wife, too!!!</a:t>
            </a:r>
          </a:p>
          <a:p>
            <a:r>
              <a:rPr lang="en-US" sz="2000" dirty="0" smtClean="0"/>
              <a:t>Sometimes, only part of the schema maps to concepts understood by the message’s reader</a:t>
            </a:r>
          </a:p>
          <a:p>
            <a:pPr lvl="1"/>
            <a:r>
              <a:rPr lang="en-US" sz="1800" dirty="0" smtClean="0"/>
              <a:t>The reader must approximate its understanding of the rest!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1905000" y="5334000"/>
            <a:ext cx="4648200" cy="1219200"/>
            <a:chOff x="1295400" y="5334000"/>
            <a:chExt cx="4648200" cy="1219200"/>
          </a:xfrm>
        </p:grpSpPr>
        <p:sp>
          <p:nvSpPr>
            <p:cNvPr id="15" name="Vertical Scroll 14"/>
            <p:cNvSpPr/>
            <p:nvPr/>
          </p:nvSpPr>
          <p:spPr>
            <a:xfrm>
              <a:off x="3886200" y="5334000"/>
              <a:ext cx="2057400" cy="1219200"/>
            </a:xfrm>
            <a:prstGeom prst="verticalScroll">
              <a:avLst>
                <a:gd name="adj" fmla="val 24773"/>
              </a:avLst>
            </a:prstGeom>
            <a:solidFill>
              <a:srgbClr val="69BBAD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sz="2800" dirty="0" smtClean="0">
                  <a:solidFill>
                    <a:schemeClr val="tx1"/>
                  </a:solidFill>
                </a:rPr>
                <a:t>Schema</a:t>
              </a:r>
            </a:p>
          </p:txBody>
        </p:sp>
        <p:sp>
          <p:nvSpPr>
            <p:cNvPr id="16" name="Left Arrow 15"/>
            <p:cNvSpPr/>
            <p:nvPr/>
          </p:nvSpPr>
          <p:spPr>
            <a:xfrm rot="10800000">
              <a:off x="2971799" y="5638799"/>
              <a:ext cx="1143001" cy="457200"/>
            </a:xfrm>
            <a:prstGeom prst="leftArrow">
              <a:avLst/>
            </a:prstGeom>
            <a:solidFill>
              <a:srgbClr val="FEE19A"/>
            </a:solidFill>
            <a:ln w="9525">
              <a:solidFill>
                <a:schemeClr val="tx1">
                  <a:lumMod val="85000"/>
                  <a:lumOff val="1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295400" y="5410200"/>
              <a:ext cx="1752600" cy="914400"/>
              <a:chOff x="1143000" y="5334000"/>
              <a:chExt cx="1752600" cy="9144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1143000" y="5334000"/>
                <a:ext cx="1752600" cy="914400"/>
                <a:chOff x="909637" y="5333826"/>
                <a:chExt cx="1985963" cy="914574"/>
              </a:xfrm>
            </p:grpSpPr>
            <p:sp>
              <p:nvSpPr>
                <p:cNvPr id="5" name="Rectangle 4"/>
                <p:cNvSpPr/>
                <p:nvPr/>
              </p:nvSpPr>
              <p:spPr>
                <a:xfrm>
                  <a:off x="914400" y="5334000"/>
                  <a:ext cx="1981200" cy="914400"/>
                </a:xfrm>
                <a:prstGeom prst="rect">
                  <a:avLst/>
                </a:prstGeom>
                <a:solidFill>
                  <a:srgbClr val="FEE19A"/>
                </a:solidFill>
                <a:ln w="9525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 algn="ctr">
                    <a:defRPr/>
                  </a:pPr>
                  <a:endParaRPr lang="en-US" dirty="0" err="1" smtClean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9" name="Straight Connector 8"/>
                <p:cNvCxnSpPr/>
                <p:nvPr/>
              </p:nvCxnSpPr>
              <p:spPr>
                <a:xfrm flipV="1">
                  <a:off x="1893138" y="5333826"/>
                  <a:ext cx="990600" cy="457200"/>
                </a:xfrm>
                <a:prstGeom prst="line">
                  <a:avLst/>
                </a:prstGeom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 flipH="1" flipV="1">
                  <a:off x="909637" y="5334091"/>
                  <a:ext cx="990600" cy="457200"/>
                </a:xfrm>
                <a:prstGeom prst="line">
                  <a:avLst/>
                </a:prstGeom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Rectangle 12"/>
              <p:cNvSpPr/>
              <p:nvPr/>
            </p:nvSpPr>
            <p:spPr>
              <a:xfrm>
                <a:off x="1143000" y="5784275"/>
                <a:ext cx="17526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Message</a:t>
                </a:r>
                <a:endPara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58200" cy="868362"/>
          </a:xfrm>
        </p:spPr>
        <p:txBody>
          <a:bodyPr>
            <a:noAutofit/>
          </a:bodyPr>
          <a:lstStyle/>
          <a:p>
            <a:pPr lvl="0">
              <a:spcBef>
                <a:spcPts val="800"/>
              </a:spcBef>
            </a:pPr>
            <a:r>
              <a:rPr lang="en-US" sz="3600" baseline="0" dirty="0" smtClean="0"/>
              <a:t>Extensibility </a:t>
            </a:r>
            <a:r>
              <a:rPr lang="en-US" sz="3600" baseline="0" dirty="0" smtClean="0">
                <a:sym typeface="Wingdings" pitchFamily="2" charset="2"/>
              </a:rPr>
              <a:t> Scribbling in the Margins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831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Extensibility is the addition of non-schema specified information into the message</a:t>
            </a:r>
          </a:p>
          <a:p>
            <a:pPr lvl="1">
              <a:defRPr/>
            </a:pPr>
            <a:r>
              <a:rPr lang="en-US" dirty="0" smtClean="0"/>
              <a:t>The schema does not specify the additional stuff</a:t>
            </a:r>
          </a:p>
          <a:p>
            <a:pPr lvl="1">
              <a:defRPr/>
            </a:pPr>
            <a:r>
              <a:rPr lang="en-US" dirty="0" smtClean="0"/>
              <a:t>The sender wanted to add it anyway</a:t>
            </a:r>
          </a:p>
          <a:p>
            <a:pPr>
              <a:defRPr/>
            </a:pPr>
            <a:r>
              <a:rPr lang="en-US" dirty="0" smtClean="0"/>
              <a:t>Adding extensions is like scribbling in the margins</a:t>
            </a:r>
          </a:p>
          <a:p>
            <a:pPr lvl="1">
              <a:defRPr/>
            </a:pPr>
            <a:r>
              <a:rPr lang="en-US" dirty="0" smtClean="0"/>
              <a:t>Sometimes adding notes to a form helps!</a:t>
            </a:r>
          </a:p>
          <a:p>
            <a:pPr lvl="1">
              <a:defRPr/>
            </a:pPr>
            <a:r>
              <a:rPr lang="en-US" dirty="0" smtClean="0"/>
              <a:t>Sometimes it does no good at all!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</p:spPr>
        <p:txBody>
          <a:bodyPr/>
          <a:lstStyle/>
          <a:p>
            <a:fld id="{61AB781C-464E-419E-8B5A-3BC39DCF8DA6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381000" y="3886200"/>
            <a:ext cx="8458200" cy="2590800"/>
            <a:chOff x="381000" y="152400"/>
            <a:chExt cx="8458200" cy="2590800"/>
          </a:xfrm>
        </p:grpSpPr>
        <p:sp>
          <p:nvSpPr>
            <p:cNvPr id="28" name="Rectangle 27"/>
            <p:cNvSpPr/>
            <p:nvPr/>
          </p:nvSpPr>
          <p:spPr>
            <a:xfrm>
              <a:off x="381000" y="152400"/>
              <a:ext cx="8458200" cy="2590800"/>
            </a:xfrm>
            <a:prstGeom prst="rect">
              <a:avLst/>
            </a:prstGeom>
            <a:solidFill>
              <a:srgbClr val="A5A5A5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9" name="Vertical Scroll 28"/>
            <p:cNvSpPr/>
            <p:nvPr/>
          </p:nvSpPr>
          <p:spPr>
            <a:xfrm>
              <a:off x="533400" y="762000"/>
              <a:ext cx="2438400" cy="1752600"/>
            </a:xfrm>
            <a:prstGeom prst="verticalScroll">
              <a:avLst>
                <a:gd name="adj" fmla="val 15445"/>
              </a:avLst>
            </a:prstGeom>
            <a:solidFill>
              <a:srgbClr val="69BBAD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0" name="Left Arrow 29"/>
            <p:cNvSpPr/>
            <p:nvPr/>
          </p:nvSpPr>
          <p:spPr>
            <a:xfrm rot="20851557">
              <a:off x="2702887" y="1710753"/>
              <a:ext cx="1143001" cy="457200"/>
            </a:xfrm>
            <a:prstGeom prst="leftArrow">
              <a:avLst/>
            </a:prstGeom>
            <a:solidFill>
              <a:srgbClr val="FEE19A"/>
            </a:solidFill>
            <a:ln w="9525">
              <a:solidFill>
                <a:schemeClr val="tx1">
                  <a:lumMod val="85000"/>
                  <a:lumOff val="1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066800" y="685800"/>
              <a:ext cx="17526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Schema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914400" y="1219200"/>
              <a:ext cx="1676400" cy="1219200"/>
            </a:xfrm>
            <a:prstGeom prst="rect">
              <a:avLst/>
            </a:prstGeom>
            <a:solidFill>
              <a:srgbClr val="E9660D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u="sng" dirty="0" smtClean="0">
                  <a:solidFill>
                    <a:schemeClr val="tx1"/>
                  </a:solidFill>
                </a:rPr>
                <a:t>Purchase Order</a:t>
              </a:r>
            </a:p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  Customer</a:t>
              </a:r>
            </a:p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  Delivery </a:t>
              </a:r>
              <a:r>
                <a:rPr lang="en-US" dirty="0" err="1" smtClean="0">
                  <a:solidFill>
                    <a:schemeClr val="tx1"/>
                  </a:solidFill>
                </a:rPr>
                <a:t>Addr</a:t>
              </a:r>
              <a:endParaRPr lang="en-US" dirty="0" smtClean="0">
                <a:solidFill>
                  <a:schemeClr val="tx1"/>
                </a:solidFill>
              </a:endParaRPr>
            </a:p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  SKUs</a:t>
              </a:r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 rot="10800000">
              <a:off x="2895600" y="1295401"/>
              <a:ext cx="4572000" cy="1588"/>
            </a:xfrm>
            <a:prstGeom prst="straightConnector1">
              <a:avLst/>
            </a:prstGeom>
            <a:ln w="152400">
              <a:solidFill>
                <a:schemeClr val="tx1">
                  <a:lumMod val="95000"/>
                  <a:lumOff val="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47"/>
            <p:cNvGrpSpPr/>
            <p:nvPr/>
          </p:nvGrpSpPr>
          <p:grpSpPr>
            <a:xfrm>
              <a:off x="3581400" y="457200"/>
              <a:ext cx="2743200" cy="2057400"/>
              <a:chOff x="3581400" y="500742"/>
              <a:chExt cx="2743200" cy="2057400"/>
            </a:xfrm>
          </p:grpSpPr>
          <p:grpSp>
            <p:nvGrpSpPr>
              <p:cNvPr id="36" name="Group 11"/>
              <p:cNvGrpSpPr/>
              <p:nvPr/>
            </p:nvGrpSpPr>
            <p:grpSpPr>
              <a:xfrm>
                <a:off x="3581400" y="500742"/>
                <a:ext cx="2743200" cy="2057400"/>
                <a:chOff x="909637" y="5333826"/>
                <a:chExt cx="1985963" cy="914574"/>
              </a:xfrm>
            </p:grpSpPr>
            <p:sp>
              <p:nvSpPr>
                <p:cNvPr id="41" name="Rectangle 4"/>
                <p:cNvSpPr/>
                <p:nvPr/>
              </p:nvSpPr>
              <p:spPr>
                <a:xfrm>
                  <a:off x="914400" y="5334000"/>
                  <a:ext cx="1981200" cy="914400"/>
                </a:xfrm>
                <a:prstGeom prst="rect">
                  <a:avLst/>
                </a:prstGeom>
                <a:solidFill>
                  <a:srgbClr val="FEE19A"/>
                </a:solidFill>
                <a:ln w="9525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 algn="ctr">
                    <a:defRPr/>
                  </a:pPr>
                  <a:endParaRPr lang="en-US" dirty="0" err="1" smtClean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2" name="Straight Connector 11"/>
                <p:cNvCxnSpPr/>
                <p:nvPr/>
              </p:nvCxnSpPr>
              <p:spPr>
                <a:xfrm flipV="1">
                  <a:off x="1893138" y="5333826"/>
                  <a:ext cx="990600" cy="457200"/>
                </a:xfrm>
                <a:prstGeom prst="line">
                  <a:avLst/>
                </a:prstGeom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 flipH="1" flipV="1">
                  <a:off x="909637" y="5334091"/>
                  <a:ext cx="990600" cy="457200"/>
                </a:xfrm>
                <a:prstGeom prst="line">
                  <a:avLst/>
                </a:prstGeom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46"/>
              <p:cNvGrpSpPr/>
              <p:nvPr/>
            </p:nvGrpSpPr>
            <p:grpSpPr>
              <a:xfrm>
                <a:off x="3810000" y="838200"/>
                <a:ext cx="2286000" cy="1600200"/>
                <a:chOff x="1066800" y="2928258"/>
                <a:chExt cx="2286000" cy="1600200"/>
              </a:xfrm>
            </p:grpSpPr>
            <p:sp>
              <p:nvSpPr>
                <p:cNvPr id="39" name="Rectangle 38"/>
                <p:cNvSpPr/>
                <p:nvPr/>
              </p:nvSpPr>
              <p:spPr>
                <a:xfrm>
                  <a:off x="1066800" y="2928258"/>
                  <a:ext cx="2286000" cy="1600200"/>
                </a:xfrm>
                <a:prstGeom prst="rect">
                  <a:avLst/>
                </a:prstGeom>
                <a:solidFill>
                  <a:srgbClr val="E9660D"/>
                </a:solidFill>
                <a:ln w="19050"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>
                    <a:defRPr/>
                  </a:pPr>
                  <a:r>
                    <a:rPr lang="en-US" u="sng" dirty="0" smtClean="0">
                      <a:solidFill>
                        <a:schemeClr val="tx1"/>
                      </a:solidFill>
                    </a:rPr>
                    <a:t>Purchase Order</a:t>
                  </a:r>
                </a:p>
                <a:p>
                  <a:pPr>
                    <a:defRPr/>
                  </a:pPr>
                  <a:r>
                    <a:rPr lang="en-US" dirty="0" smtClean="0">
                      <a:solidFill>
                        <a:schemeClr val="tx1"/>
                      </a:solidFill>
                    </a:rPr>
                    <a:t>  Customer</a:t>
                  </a:r>
                </a:p>
                <a:p>
                  <a:pPr>
                    <a:defRPr/>
                  </a:pPr>
                  <a:r>
                    <a:rPr lang="en-US" dirty="0" smtClean="0">
                      <a:solidFill>
                        <a:schemeClr val="tx1"/>
                      </a:solidFill>
                    </a:rPr>
                    <a:t>  Delivery </a:t>
                  </a:r>
                  <a:r>
                    <a:rPr lang="en-US" dirty="0" err="1" smtClean="0">
                      <a:solidFill>
                        <a:schemeClr val="tx1"/>
                      </a:solidFill>
                    </a:rPr>
                    <a:t>Addr</a:t>
                  </a:r>
                  <a:endParaRPr lang="en-US" dirty="0" smtClean="0">
                    <a:solidFill>
                      <a:schemeClr val="tx1"/>
                    </a:solidFill>
                  </a:endParaRPr>
                </a:p>
                <a:p>
                  <a:pPr>
                    <a:defRPr/>
                  </a:pPr>
                  <a:endParaRPr lang="en-US" sz="100" dirty="0" smtClean="0">
                    <a:solidFill>
                      <a:schemeClr val="tx1"/>
                    </a:solidFill>
                  </a:endParaRPr>
                </a:p>
                <a:p>
                  <a:pPr>
                    <a:defRPr/>
                  </a:pPr>
                  <a:endParaRPr lang="en-US" sz="100" dirty="0" smtClean="0">
                    <a:solidFill>
                      <a:schemeClr val="tx1"/>
                    </a:solidFill>
                  </a:endParaRPr>
                </a:p>
                <a:p>
                  <a:pPr>
                    <a:defRPr/>
                  </a:pPr>
                  <a:endParaRPr lang="en-US" sz="100" dirty="0" smtClean="0">
                    <a:solidFill>
                      <a:schemeClr val="tx1"/>
                    </a:solidFill>
                  </a:endParaRPr>
                </a:p>
                <a:p>
                  <a:pPr>
                    <a:defRPr/>
                  </a:pPr>
                  <a:endParaRPr lang="en-US" sz="100" dirty="0" smtClean="0">
                    <a:solidFill>
                      <a:schemeClr val="tx1"/>
                    </a:solidFill>
                  </a:endParaRPr>
                </a:p>
                <a:p>
                  <a:pPr>
                    <a:defRPr/>
                  </a:pPr>
                  <a:endParaRPr lang="en-US" sz="100" dirty="0" smtClean="0">
                    <a:solidFill>
                      <a:schemeClr val="tx1"/>
                    </a:solidFill>
                  </a:endParaRPr>
                </a:p>
                <a:p>
                  <a:pPr>
                    <a:defRPr/>
                  </a:pPr>
                  <a:r>
                    <a:rPr lang="en-US" sz="100" dirty="0" smtClean="0">
                      <a:solidFill>
                        <a:schemeClr val="tx1"/>
                      </a:solidFill>
                    </a:rPr>
                    <a:t> </a:t>
                  </a:r>
                  <a:r>
                    <a:rPr lang="en-US" dirty="0" smtClean="0">
                      <a:solidFill>
                        <a:schemeClr val="tx1"/>
                      </a:solidFill>
                    </a:rPr>
                    <a:t> </a:t>
                  </a:r>
                </a:p>
                <a:p>
                  <a:pPr>
                    <a:defRPr/>
                  </a:pPr>
                  <a:r>
                    <a:rPr lang="en-US" dirty="0" smtClean="0">
                      <a:solidFill>
                        <a:schemeClr val="tx1"/>
                      </a:solidFill>
                    </a:rPr>
                    <a:t>SKUs</a:t>
                  </a: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1143000" y="3886200"/>
                  <a:ext cx="2133600" cy="304800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dirty="0" smtClean="0">
                      <a:solidFill>
                        <a:schemeClr val="tx1"/>
                      </a:solidFill>
                    </a:rPr>
                    <a:t>Don’t Deliver in AM</a:t>
                  </a:r>
                </a:p>
              </p:txBody>
            </p:sp>
          </p:grpSp>
          <p:sp>
            <p:nvSpPr>
              <p:cNvPr id="38" name="Rectangle 37"/>
              <p:cNvSpPr/>
              <p:nvPr/>
            </p:nvSpPr>
            <p:spPr>
              <a:xfrm>
                <a:off x="4038600" y="500742"/>
                <a:ext cx="17526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Message</a:t>
                </a:r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35" name="Cube 34"/>
            <p:cNvSpPr/>
            <p:nvPr/>
          </p:nvSpPr>
          <p:spPr>
            <a:xfrm>
              <a:off x="6781800" y="609600"/>
              <a:ext cx="1828800" cy="1143000"/>
            </a:xfrm>
            <a:prstGeom prst="cube">
              <a:avLst/>
            </a:prstGeom>
            <a:solidFill>
              <a:srgbClr val="0087DA"/>
            </a:solidFill>
            <a:ln w="19050">
              <a:solidFill>
                <a:srgbClr val="142F50"/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sz="3200" dirty="0" smtClean="0">
                  <a:solidFill>
                    <a:schemeClr val="tx1"/>
                  </a:solidFill>
                </a:rPr>
                <a:t>Service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</a:t>
            </a:r>
            <a:r>
              <a:rPr lang="en-US" baseline="0" dirty="0" smtClean="0"/>
              <a:t> versus Name/Value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800"/>
              </a:spcBef>
            </a:pPr>
            <a:r>
              <a:rPr lang="en-US" baseline="0" dirty="0" smtClean="0"/>
              <a:t>Moving from DDL </a:t>
            </a:r>
            <a:r>
              <a:rPr lang="en-US" baseline="0" dirty="0" smtClean="0">
                <a:sym typeface="Wingdings" pitchFamily="2" charset="2"/>
              </a:rPr>
              <a:t></a:t>
            </a:r>
            <a:r>
              <a:rPr lang="en-US" baseline="0" dirty="0" smtClean="0"/>
              <a:t> XSD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N</a:t>
            </a:r>
            <a:r>
              <a:rPr lang="en-US" dirty="0" smtClean="0"/>
              <a:t>ame/Value</a:t>
            </a:r>
          </a:p>
          <a:p>
            <a:pPr lvl="1">
              <a:spcBef>
                <a:spcPts val="800"/>
              </a:spcBef>
            </a:pPr>
            <a:r>
              <a:rPr lang="en-US" baseline="0" dirty="0" smtClean="0"/>
              <a:t>SQL to XML for communication</a:t>
            </a:r>
          </a:p>
          <a:p>
            <a:pPr lvl="1">
              <a:spcBef>
                <a:spcPts val="800"/>
              </a:spcBef>
            </a:pPr>
            <a:r>
              <a:rPr lang="en-US" baseline="0" dirty="0" smtClean="0"/>
              <a:t>Many</a:t>
            </a:r>
            <a:r>
              <a:rPr lang="en-US" dirty="0" smtClean="0"/>
              <a:t> storage systems moving to name/value pairs</a:t>
            </a:r>
          </a:p>
          <a:p>
            <a:pPr lvl="2">
              <a:spcBef>
                <a:spcPts val="800"/>
              </a:spcBef>
            </a:pPr>
            <a:r>
              <a:rPr lang="en-US" baseline="0" dirty="0" smtClean="0"/>
              <a:t>E.g.</a:t>
            </a:r>
            <a:r>
              <a:rPr lang="en-US" dirty="0" smtClean="0"/>
              <a:t> Microsoft’s SSDS and Amazon’s </a:t>
            </a:r>
            <a:r>
              <a:rPr lang="en-US" dirty="0" err="1" smtClean="0"/>
              <a:t>SimpleDB</a:t>
            </a:r>
            <a:endParaRPr lang="en-US" dirty="0" smtClean="0"/>
          </a:p>
          <a:p>
            <a:pPr lvl="1">
              <a:spcBef>
                <a:spcPts val="800"/>
              </a:spcBef>
            </a:pPr>
            <a:r>
              <a:rPr lang="en-US" baseline="0" dirty="0" smtClean="0"/>
              <a:t>Name/Value pairs becoming</a:t>
            </a:r>
            <a:r>
              <a:rPr lang="en-US" dirty="0" smtClean="0"/>
              <a:t> one standard for data interchange</a:t>
            </a:r>
            <a:endParaRPr lang="en-US" baseline="0" dirty="0" smtClean="0"/>
          </a:p>
          <a:p>
            <a:pPr>
              <a:spcBef>
                <a:spcPts val="800"/>
              </a:spcBef>
            </a:pPr>
            <a:r>
              <a:rPr lang="en-US" u="sng" baseline="0" dirty="0" smtClean="0"/>
              <a:t>Devolving</a:t>
            </a:r>
            <a:r>
              <a:rPr lang="en-US" baseline="0" dirty="0" smtClean="0"/>
              <a:t> from Schema to Name/Value</a:t>
            </a:r>
          </a:p>
          <a:p>
            <a:pPr lvl="1">
              <a:spcBef>
                <a:spcPts val="800"/>
              </a:spcBef>
            </a:pPr>
            <a:r>
              <a:rPr lang="en-US" dirty="0" smtClean="0"/>
              <a:t>Arguably, the transition AWAY from strict and formal typing is causing a loss of correctness</a:t>
            </a:r>
          </a:p>
          <a:p>
            <a:pPr lvl="1">
              <a:spcBef>
                <a:spcPts val="800"/>
              </a:spcBef>
            </a:pPr>
            <a:r>
              <a:rPr lang="en-US" baseline="0" dirty="0" smtClean="0"/>
              <a:t>Bugs</a:t>
            </a:r>
            <a:r>
              <a:rPr lang="en-US" dirty="0" smtClean="0"/>
              <a:t> are allowed through that would have been caught!</a:t>
            </a:r>
            <a:endParaRPr lang="en-US" baseline="0" dirty="0" smtClean="0"/>
          </a:p>
          <a:p>
            <a:pPr lvl="0">
              <a:spcBef>
                <a:spcPts val="800"/>
              </a:spcBef>
            </a:pPr>
            <a:r>
              <a:rPr lang="en-US" u="sng" baseline="0" dirty="0" smtClean="0"/>
              <a:t>Evolving</a:t>
            </a:r>
            <a:r>
              <a:rPr lang="en-US" baseline="0" dirty="0" smtClean="0"/>
              <a:t> from Structure to Name/Value</a:t>
            </a:r>
          </a:p>
          <a:p>
            <a:pPr lvl="1">
              <a:spcBef>
                <a:spcPts val="800"/>
              </a:spcBef>
            </a:pPr>
            <a:r>
              <a:rPr lang="en-US" dirty="0" smtClean="0"/>
              <a:t>Name/Value allows for more adaptive systems</a:t>
            </a:r>
          </a:p>
          <a:p>
            <a:pPr lvl="1">
              <a:spcBef>
                <a:spcPts val="800"/>
              </a:spcBef>
            </a:pPr>
            <a:r>
              <a:rPr lang="en-US" dirty="0" smtClean="0"/>
              <a:t>They look at what is available and make do!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Railroads Led to Stereotypes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307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Before railroads, most people didn’t travel</a:t>
            </a:r>
          </a:p>
          <a:p>
            <a:pPr lvl="1"/>
            <a:r>
              <a:rPr lang="en-US" sz="1800" dirty="0" smtClean="0"/>
              <a:t>You were not likely to see people you didn’t know!</a:t>
            </a:r>
          </a:p>
          <a:p>
            <a:pPr lvl="1"/>
            <a:r>
              <a:rPr lang="en-US" sz="1800" dirty="0" smtClean="0"/>
              <a:t>People lived in small villages and rarely saw strangers…</a:t>
            </a:r>
          </a:p>
          <a:p>
            <a:r>
              <a:rPr lang="en-US" sz="2000" dirty="0" smtClean="0"/>
              <a:t>In America, railroads took people far away more often</a:t>
            </a:r>
          </a:p>
          <a:p>
            <a:pPr lvl="1"/>
            <a:r>
              <a:rPr lang="en-US" sz="1800" dirty="0" smtClean="0"/>
              <a:t>They were thrown into train stations and trains with strangers!</a:t>
            </a:r>
          </a:p>
          <a:p>
            <a:pPr lvl="1"/>
            <a:r>
              <a:rPr lang="en-US" sz="1800" dirty="0" smtClean="0"/>
              <a:t>People didn’t know who to trust and who to be suspicious of!</a:t>
            </a:r>
          </a:p>
          <a:p>
            <a:r>
              <a:rPr lang="en-US" sz="2000" dirty="0" smtClean="0"/>
              <a:t>Standard dress styles emerged to identify roles</a:t>
            </a:r>
          </a:p>
          <a:p>
            <a:pPr lvl="1"/>
            <a:r>
              <a:rPr lang="en-US" sz="1800" dirty="0" smtClean="0"/>
              <a:t>You dressed as you wished to be treated</a:t>
            </a:r>
          </a:p>
          <a:p>
            <a:pPr lvl="1"/>
            <a:r>
              <a:rPr lang="en-US" sz="1800" dirty="0" smtClean="0"/>
              <a:t>People treated you in accordance with your appearance</a:t>
            </a:r>
          </a:p>
          <a:p>
            <a:r>
              <a:rPr lang="en-US" sz="2000" dirty="0" smtClean="0"/>
              <a:t>People adopt the conventions of a stereotype to gain the benefits of a community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156014"/>
            <a:ext cx="1066800" cy="1549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7802" y="5105400"/>
            <a:ext cx="87159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5372523"/>
            <a:ext cx="1790700" cy="133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64073" y="5167312"/>
            <a:ext cx="627127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75747" y="5105400"/>
            <a:ext cx="95845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86600" y="5101328"/>
            <a:ext cx="1066800" cy="160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868362"/>
          </a:xfrm>
        </p:spPr>
        <p:txBody>
          <a:bodyPr>
            <a:noAutofit/>
          </a:bodyPr>
          <a:lstStyle/>
          <a:p>
            <a:pPr lvl="0">
              <a:spcBef>
                <a:spcPts val="800"/>
              </a:spcBef>
            </a:pPr>
            <a:r>
              <a:rPr lang="en-US" sz="3600" baseline="0" dirty="0" smtClean="0"/>
              <a:t>Stereotypes Are in </a:t>
            </a:r>
            <a:br>
              <a:rPr lang="en-US" sz="3600" baseline="0" dirty="0" smtClean="0"/>
            </a:br>
            <a:r>
              <a:rPr lang="en-US" sz="3600" baseline="0" dirty="0" smtClean="0"/>
              <a:t>the Eye of the Beholder!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114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People dynamically adapt and evolve their dress to identify their stereotype and community</a:t>
            </a:r>
          </a:p>
          <a:p>
            <a:pPr lvl="1"/>
            <a:r>
              <a:rPr lang="en-US" sz="1800" dirty="0" smtClean="0"/>
              <a:t>Some groups change fast to maintain elitism (e.g. grunge)</a:t>
            </a:r>
          </a:p>
          <a:p>
            <a:pPr lvl="1"/>
            <a:r>
              <a:rPr lang="en-US" sz="1800" dirty="0" smtClean="0"/>
              <a:t>Others change slow to encourage conformity (e.g. bankers)</a:t>
            </a:r>
          </a:p>
          <a:p>
            <a:r>
              <a:rPr lang="en-US" sz="2000" dirty="0" smtClean="0"/>
              <a:t>Dynamic and loose typing allows for adaptability</a:t>
            </a:r>
          </a:p>
          <a:p>
            <a:pPr lvl="1"/>
            <a:r>
              <a:rPr lang="en-US" sz="1800" dirty="0" smtClean="0"/>
              <a:t>What name/value pairs are YOU interested in?</a:t>
            </a:r>
          </a:p>
          <a:p>
            <a:r>
              <a:rPr lang="en-US" sz="2000" dirty="0" smtClean="0"/>
              <a:t>Schema-less interoperability is NOT as crisp and correct as tightly defined schemas</a:t>
            </a:r>
          </a:p>
          <a:p>
            <a:pPr lvl="1"/>
            <a:r>
              <a:rPr lang="en-US" sz="1800" dirty="0" smtClean="0"/>
              <a:t>There are more opportunities for confusion and mistakes</a:t>
            </a:r>
          </a:p>
          <a:p>
            <a:r>
              <a:rPr lang="en-US" sz="2000" dirty="0" smtClean="0"/>
              <a:t>Look for patterns and infer the role</a:t>
            </a:r>
          </a:p>
          <a:p>
            <a:pPr lvl="1"/>
            <a:r>
              <a:rPr lang="en-US" sz="1800" dirty="0" smtClean="0"/>
              <a:t>It works for humans with stereotypes and styles</a:t>
            </a:r>
          </a:p>
          <a:p>
            <a:pPr lvl="1"/>
            <a:r>
              <a:rPr lang="en-US" sz="1800" dirty="0" smtClean="0"/>
              <a:t>It allows flexibility (with a cost of screw ups) for data sharing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05600" y="6400800"/>
            <a:ext cx="2133600" cy="365125"/>
          </a:xfrm>
        </p:spPr>
        <p:txBody>
          <a:bodyPr/>
          <a:lstStyle/>
          <a:p>
            <a:fld id="{61AB781C-464E-419E-8B5A-3BC39DCF8DA6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8463" y="5257800"/>
            <a:ext cx="8135937" cy="1447800"/>
          </a:xfrm>
          <a:prstGeom prst="rect">
            <a:avLst/>
          </a:prstGeom>
          <a:solidFill>
            <a:srgbClr val="FFD629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anchor="t" anchorCtr="0"/>
          <a:lstStyle/>
          <a:p>
            <a:pPr algn="ctr">
              <a:defRPr/>
            </a:pP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Sure and Certain Knowledge of the Person (or Schema) Has Advantages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5638800"/>
            <a:ext cx="7620000" cy="381000"/>
          </a:xfrm>
          <a:prstGeom prst="rect">
            <a:avLst/>
          </a:prstGeom>
          <a:solidFill>
            <a:srgbClr val="92D050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anchor="ctr" anchorCtr="0"/>
          <a:lstStyle/>
          <a:p>
            <a:pPr algn="ctr">
              <a:defRPr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Scaling to Infinite Numbers of Friends Isn’t Possible, Though!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6125028"/>
            <a:ext cx="7620000" cy="381000"/>
          </a:xfrm>
          <a:prstGeom prst="rect">
            <a:avLst/>
          </a:prstGeom>
          <a:solidFill>
            <a:srgbClr val="F2741E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Emerging Adaptive Schemes  for Data (Analogous to Stereotypes)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Descriptive vs. Prescriptive Schema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609600"/>
          </a:xfrm>
        </p:spPr>
        <p:txBody>
          <a:bodyPr/>
          <a:lstStyle/>
          <a:p>
            <a:r>
              <a:rPr lang="en-US" dirty="0" smtClean="0"/>
              <a:t>Increasingly, we use descriptive schema, not prescriptive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533400" y="1981200"/>
            <a:ext cx="8077200" cy="1828800"/>
            <a:chOff x="533400" y="2133600"/>
            <a:chExt cx="8077200" cy="1828800"/>
          </a:xfrm>
        </p:grpSpPr>
        <p:sp>
          <p:nvSpPr>
            <p:cNvPr id="5" name="Rectangle 4"/>
            <p:cNvSpPr/>
            <p:nvPr/>
          </p:nvSpPr>
          <p:spPr>
            <a:xfrm>
              <a:off x="533400" y="2133600"/>
              <a:ext cx="2590800" cy="18288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Prescriptive Schema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276600" y="2133600"/>
              <a:ext cx="5334000" cy="18288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 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352800" y="2286000"/>
              <a:ext cx="51054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One Schema for All the Data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352800" y="2819400"/>
              <a:ext cx="51054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We Can Change It and the Data Changes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352800" y="3352800"/>
              <a:ext cx="51054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Example: DDL in the SQL Database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33400" y="3962400"/>
            <a:ext cx="8077200" cy="1828800"/>
            <a:chOff x="533400" y="2133600"/>
            <a:chExt cx="8077200" cy="1828800"/>
          </a:xfrm>
        </p:grpSpPr>
        <p:sp>
          <p:nvSpPr>
            <p:cNvPr id="13" name="Rectangle 12"/>
            <p:cNvSpPr/>
            <p:nvPr/>
          </p:nvSpPr>
          <p:spPr>
            <a:xfrm>
              <a:off x="533400" y="2133600"/>
              <a:ext cx="2590800" cy="18288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Descriptive Schema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76600" y="2133600"/>
              <a:ext cx="5334000" cy="18288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 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52800" y="2286000"/>
              <a:ext cx="51054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I’m Writing a Unique Document/Entity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352800" y="2819400"/>
              <a:ext cx="51054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Here’s What I Mean When I Write It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352800" y="3352800"/>
              <a:ext cx="51054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The Doc Is Immutable and So Is the Schema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1665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33400" y="2640675"/>
            <a:ext cx="7315200" cy="516775"/>
          </a:xfrm>
          <a:prstGeom prst="roundRect">
            <a:avLst/>
          </a:prstGeom>
          <a:solidFill>
            <a:srgbClr val="FE9C9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12837"/>
            <a:ext cx="8229600" cy="53641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Introduction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Watering</a:t>
            </a:r>
            <a:r>
              <a:rPr lang="en-US" baseline="0" dirty="0" smtClean="0"/>
              <a:t> Down the ACID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Schema!  We Don’t Need No Stinking Schema!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Contortion and Distortion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Dreaming of Streaming 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Swimming While Syncing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Serendipity When You Least Expect It…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Heisenberg</a:t>
            </a:r>
            <a:r>
              <a:rPr lang="en-US" dirty="0" smtClean="0"/>
              <a:t> Was an Optimist…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Conclusion: My Karma Ran Over</a:t>
            </a:r>
            <a:r>
              <a:rPr lang="en-US" dirty="0" smtClean="0"/>
              <a:t> Your Dogma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>
            <a:off x="1828800" y="5638800"/>
            <a:ext cx="2286000" cy="990600"/>
            <a:chOff x="1828800" y="5562600"/>
            <a:chExt cx="2286000" cy="990600"/>
          </a:xfrm>
        </p:grpSpPr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3192049" y="5562600"/>
              <a:ext cx="922751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Left Arrow 47"/>
            <p:cNvSpPr/>
            <p:nvPr/>
          </p:nvSpPr>
          <p:spPr>
            <a:xfrm rot="10800000">
              <a:off x="1828800" y="5867400"/>
              <a:ext cx="1600200" cy="304800"/>
            </a:xfrm>
            <a:prstGeom prst="leftArrow">
              <a:avLst/>
            </a:prstGeom>
            <a:solidFill>
              <a:srgbClr val="FF0000"/>
            </a:solidFill>
            <a:ln w="9525">
              <a:solidFill>
                <a:schemeClr val="tx1">
                  <a:lumMod val="85000"/>
                  <a:lumOff val="1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828798" y="4953000"/>
            <a:ext cx="1371602" cy="990600"/>
            <a:chOff x="1828798" y="5029200"/>
            <a:chExt cx="1371602" cy="990600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2277649" y="5029200"/>
              <a:ext cx="922751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1" name="Left Arrow 40"/>
            <p:cNvSpPr/>
            <p:nvPr/>
          </p:nvSpPr>
          <p:spPr>
            <a:xfrm rot="10800000">
              <a:off x="1828798" y="5334000"/>
              <a:ext cx="685802" cy="304800"/>
            </a:xfrm>
            <a:prstGeom prst="leftArrow">
              <a:avLst/>
            </a:prstGeom>
            <a:solidFill>
              <a:srgbClr val="F2741E"/>
            </a:solidFill>
            <a:ln w="9525">
              <a:solidFill>
                <a:schemeClr val="tx1">
                  <a:lumMod val="85000"/>
                  <a:lumOff val="1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828800" y="4343400"/>
            <a:ext cx="2286000" cy="990600"/>
            <a:chOff x="1828800" y="4419600"/>
            <a:chExt cx="2286000" cy="990600"/>
          </a:xfrm>
        </p:grpSpPr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3192049" y="4419600"/>
              <a:ext cx="922751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8" name="Left Arrow 37"/>
            <p:cNvSpPr/>
            <p:nvPr/>
          </p:nvSpPr>
          <p:spPr>
            <a:xfrm rot="10800000">
              <a:off x="1828800" y="4724400"/>
              <a:ext cx="1600200" cy="304800"/>
            </a:xfrm>
            <a:prstGeom prst="leftArrow">
              <a:avLst/>
            </a:prstGeom>
            <a:solidFill>
              <a:srgbClr val="FFFF00"/>
            </a:solidFill>
            <a:ln w="9525">
              <a:solidFill>
                <a:schemeClr val="tx1">
                  <a:lumMod val="85000"/>
                  <a:lumOff val="1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828798" y="3657600"/>
            <a:ext cx="1371602" cy="990600"/>
            <a:chOff x="1828798" y="3733800"/>
            <a:chExt cx="1371602" cy="990600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2277649" y="3733800"/>
              <a:ext cx="922751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7" name="Left Arrow 26"/>
            <p:cNvSpPr/>
            <p:nvPr/>
          </p:nvSpPr>
          <p:spPr>
            <a:xfrm rot="10800000">
              <a:off x="1828798" y="4038600"/>
              <a:ext cx="685802" cy="304800"/>
            </a:xfrm>
            <a:prstGeom prst="leftArrow">
              <a:avLst/>
            </a:prstGeom>
            <a:solidFill>
              <a:srgbClr val="00B050"/>
            </a:solidFill>
            <a:ln w="9525">
              <a:solidFill>
                <a:schemeClr val="tx1">
                  <a:lumMod val="85000"/>
                  <a:lumOff val="1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Extract, Transform, and 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1143000"/>
            <a:ext cx="5410200" cy="32766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Extract</a:t>
            </a:r>
          </a:p>
          <a:p>
            <a:pPr lvl="1"/>
            <a:r>
              <a:rPr lang="en-US" sz="1800" dirty="0" smtClean="0"/>
              <a:t>Take a subset of the source data</a:t>
            </a:r>
          </a:p>
          <a:p>
            <a:r>
              <a:rPr lang="en-US" sz="2000" b="1" dirty="0" smtClean="0"/>
              <a:t>Transform</a:t>
            </a:r>
          </a:p>
          <a:p>
            <a:pPr lvl="1"/>
            <a:r>
              <a:rPr lang="en-US" sz="1800" dirty="0" smtClean="0"/>
              <a:t>Apply some (perhaps very complicated) modifications to the data</a:t>
            </a:r>
          </a:p>
          <a:p>
            <a:r>
              <a:rPr lang="en-US" sz="2000" b="1" dirty="0" smtClean="0"/>
              <a:t>Load</a:t>
            </a:r>
          </a:p>
          <a:p>
            <a:pPr lvl="1"/>
            <a:r>
              <a:rPr lang="en-US" sz="1800" dirty="0" smtClean="0"/>
              <a:t>Stuff it into a database for further usage</a:t>
            </a:r>
          </a:p>
          <a:p>
            <a:pPr lvl="1"/>
            <a:r>
              <a:rPr lang="en-US" sz="1800" dirty="0" smtClean="0"/>
              <a:t>Hopefully, in a form where information across the different sources can be used fruitfully!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2050" name="Picture 2" descr="C:\Program Files\Microsoft Resource DVD Artwork\DVD_ART\Artwork_Imagery\HARDWARE_IMAGERY\Illustration - Misc Hardware\XML Icons\Database 4 blu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4419600"/>
            <a:ext cx="2047941" cy="1666875"/>
          </a:xfrm>
          <a:prstGeom prst="rect">
            <a:avLst/>
          </a:prstGeom>
          <a:noFill/>
        </p:spPr>
      </p:pic>
      <p:grpSp>
        <p:nvGrpSpPr>
          <p:cNvPr id="12" name="Group 11"/>
          <p:cNvGrpSpPr/>
          <p:nvPr/>
        </p:nvGrpSpPr>
        <p:grpSpPr>
          <a:xfrm>
            <a:off x="685800" y="3810000"/>
            <a:ext cx="1219200" cy="533400"/>
            <a:chOff x="685800" y="4529050"/>
            <a:chExt cx="1219200" cy="533400"/>
          </a:xfrm>
        </p:grpSpPr>
        <p:sp>
          <p:nvSpPr>
            <p:cNvPr id="10" name="Left Arrow 9"/>
            <p:cNvSpPr/>
            <p:nvPr/>
          </p:nvSpPr>
          <p:spPr>
            <a:xfrm rot="10800000">
              <a:off x="990600" y="4648200"/>
              <a:ext cx="685802" cy="304800"/>
            </a:xfrm>
            <a:prstGeom prst="leftArrow">
              <a:avLst/>
            </a:prstGeom>
            <a:solidFill>
              <a:srgbClr val="00B050"/>
            </a:solidFill>
            <a:ln w="9525">
              <a:solidFill>
                <a:schemeClr val="tx1">
                  <a:lumMod val="85000"/>
                  <a:lumOff val="1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8" name="Flowchart: Magnetic Disk 7"/>
            <p:cNvSpPr/>
            <p:nvPr/>
          </p:nvSpPr>
          <p:spPr>
            <a:xfrm>
              <a:off x="685800" y="4529050"/>
              <a:ext cx="457200" cy="533400"/>
            </a:xfrm>
            <a:prstGeom prst="flowChartMagneticDisk">
              <a:avLst/>
            </a:prstGeom>
            <a:solidFill>
              <a:srgbClr val="00B050"/>
            </a:solidFill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Magnetic Disk 10"/>
            <p:cNvSpPr/>
            <p:nvPr/>
          </p:nvSpPr>
          <p:spPr>
            <a:xfrm>
              <a:off x="1676400" y="4648200"/>
              <a:ext cx="228600" cy="304800"/>
            </a:xfrm>
            <a:prstGeom prst="flowChartMagneticDisk">
              <a:avLst/>
            </a:prstGeom>
            <a:solidFill>
              <a:srgbClr val="00B050"/>
            </a:solidFill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85800" y="4470400"/>
            <a:ext cx="1219200" cy="533400"/>
            <a:chOff x="685800" y="4529050"/>
            <a:chExt cx="1219200" cy="533400"/>
          </a:xfrm>
          <a:solidFill>
            <a:srgbClr val="FFFF00"/>
          </a:solidFill>
        </p:grpSpPr>
        <p:sp>
          <p:nvSpPr>
            <p:cNvPr id="14" name="Left Arrow 13"/>
            <p:cNvSpPr/>
            <p:nvPr/>
          </p:nvSpPr>
          <p:spPr>
            <a:xfrm rot="10800000">
              <a:off x="990600" y="4648200"/>
              <a:ext cx="685802" cy="304800"/>
            </a:xfrm>
            <a:prstGeom prst="leftArrow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5" name="Flowchart: Magnetic Disk 14"/>
            <p:cNvSpPr/>
            <p:nvPr/>
          </p:nvSpPr>
          <p:spPr>
            <a:xfrm>
              <a:off x="685800" y="4529050"/>
              <a:ext cx="457200" cy="533400"/>
            </a:xfrm>
            <a:prstGeom prst="flowChartMagneticDisk">
              <a:avLst/>
            </a:prstGeom>
            <a:grpFill/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lowchart: Magnetic Disk 15"/>
            <p:cNvSpPr/>
            <p:nvPr/>
          </p:nvSpPr>
          <p:spPr>
            <a:xfrm>
              <a:off x="1676400" y="4648200"/>
              <a:ext cx="228600" cy="304800"/>
            </a:xfrm>
            <a:prstGeom prst="flowChartMagneticDisk">
              <a:avLst/>
            </a:prstGeom>
            <a:grpFill/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85800" y="5130800"/>
            <a:ext cx="1219200" cy="533400"/>
            <a:chOff x="685800" y="4529050"/>
            <a:chExt cx="1219200" cy="533400"/>
          </a:xfrm>
          <a:solidFill>
            <a:srgbClr val="F2741E"/>
          </a:solidFill>
        </p:grpSpPr>
        <p:sp>
          <p:nvSpPr>
            <p:cNvPr id="18" name="Left Arrow 17"/>
            <p:cNvSpPr/>
            <p:nvPr/>
          </p:nvSpPr>
          <p:spPr>
            <a:xfrm rot="10800000">
              <a:off x="990600" y="4648200"/>
              <a:ext cx="685802" cy="304800"/>
            </a:xfrm>
            <a:prstGeom prst="leftArrow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9" name="Flowchart: Magnetic Disk 18"/>
            <p:cNvSpPr/>
            <p:nvPr/>
          </p:nvSpPr>
          <p:spPr>
            <a:xfrm>
              <a:off x="685800" y="4529050"/>
              <a:ext cx="457200" cy="533400"/>
            </a:xfrm>
            <a:prstGeom prst="flowChartMagneticDisk">
              <a:avLst/>
            </a:prstGeom>
            <a:grpFill/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lowchart: Magnetic Disk 19"/>
            <p:cNvSpPr/>
            <p:nvPr/>
          </p:nvSpPr>
          <p:spPr>
            <a:xfrm>
              <a:off x="1676400" y="4648200"/>
              <a:ext cx="228600" cy="304800"/>
            </a:xfrm>
            <a:prstGeom prst="flowChartMagneticDisk">
              <a:avLst/>
            </a:prstGeom>
            <a:grpFill/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85800" y="5791200"/>
            <a:ext cx="1219200" cy="533400"/>
            <a:chOff x="685800" y="4529050"/>
            <a:chExt cx="1219200" cy="533400"/>
          </a:xfrm>
          <a:solidFill>
            <a:srgbClr val="FF0000"/>
          </a:solidFill>
        </p:grpSpPr>
        <p:sp>
          <p:nvSpPr>
            <p:cNvPr id="22" name="Left Arrow 21"/>
            <p:cNvSpPr/>
            <p:nvPr/>
          </p:nvSpPr>
          <p:spPr>
            <a:xfrm rot="10800000">
              <a:off x="990600" y="4648200"/>
              <a:ext cx="685802" cy="304800"/>
            </a:xfrm>
            <a:prstGeom prst="leftArrow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3" name="Flowchart: Magnetic Disk 22"/>
            <p:cNvSpPr/>
            <p:nvPr/>
          </p:nvSpPr>
          <p:spPr>
            <a:xfrm>
              <a:off x="685800" y="4529050"/>
              <a:ext cx="457200" cy="533400"/>
            </a:xfrm>
            <a:prstGeom prst="flowChartMagneticDisk">
              <a:avLst/>
            </a:prstGeom>
            <a:grpFill/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lowchart: Magnetic Disk 23"/>
            <p:cNvSpPr/>
            <p:nvPr/>
          </p:nvSpPr>
          <p:spPr>
            <a:xfrm>
              <a:off x="1676400" y="4648200"/>
              <a:ext cx="228600" cy="304800"/>
            </a:xfrm>
            <a:prstGeom prst="flowChartMagneticDisk">
              <a:avLst/>
            </a:prstGeom>
            <a:grpFill/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Rectangle 49"/>
          <p:cNvSpPr/>
          <p:nvPr/>
        </p:nvSpPr>
        <p:spPr>
          <a:xfrm>
            <a:off x="76200" y="6324600"/>
            <a:ext cx="1905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Extract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828800" y="6324600"/>
            <a:ext cx="1905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Transform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3" name="Left Arrow 52"/>
          <p:cNvSpPr/>
          <p:nvPr/>
        </p:nvSpPr>
        <p:spPr>
          <a:xfrm rot="11404595">
            <a:off x="3123957" y="4269700"/>
            <a:ext cx="3482765" cy="304769"/>
          </a:xfrm>
          <a:prstGeom prst="leftArrow">
            <a:avLst/>
          </a:prstGeom>
          <a:solidFill>
            <a:srgbClr val="00B050"/>
          </a:solidFill>
          <a:ln w="9525">
            <a:solidFill>
              <a:schemeClr val="tx1">
                <a:lumMod val="85000"/>
                <a:lumOff val="1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54" name="Left Arrow 53"/>
          <p:cNvSpPr/>
          <p:nvPr/>
        </p:nvSpPr>
        <p:spPr>
          <a:xfrm rot="11466966">
            <a:off x="4042979" y="4851319"/>
            <a:ext cx="2412206" cy="329437"/>
          </a:xfrm>
          <a:prstGeom prst="leftArrow">
            <a:avLst/>
          </a:prstGeom>
          <a:solidFill>
            <a:srgbClr val="FFFF00"/>
          </a:solidFill>
          <a:ln w="9525">
            <a:solidFill>
              <a:schemeClr val="tx1">
                <a:lumMod val="85000"/>
                <a:lumOff val="1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55" name="Left Arrow 54"/>
          <p:cNvSpPr/>
          <p:nvPr/>
        </p:nvSpPr>
        <p:spPr>
          <a:xfrm rot="10984076">
            <a:off x="3204369" y="5314048"/>
            <a:ext cx="3222112" cy="314954"/>
          </a:xfrm>
          <a:prstGeom prst="leftArrow">
            <a:avLst/>
          </a:prstGeom>
          <a:solidFill>
            <a:srgbClr val="F2741E"/>
          </a:solidFill>
          <a:ln w="9525">
            <a:solidFill>
              <a:schemeClr val="tx1">
                <a:lumMod val="85000"/>
                <a:lumOff val="1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56" name="Left Arrow 55"/>
          <p:cNvSpPr/>
          <p:nvPr/>
        </p:nvSpPr>
        <p:spPr>
          <a:xfrm rot="10505358">
            <a:off x="4114553" y="5762521"/>
            <a:ext cx="2583282" cy="292183"/>
          </a:xfrm>
          <a:prstGeom prst="leftArrow">
            <a:avLst/>
          </a:prstGeom>
          <a:solidFill>
            <a:srgbClr val="FF0000"/>
          </a:solidFill>
          <a:ln w="9525">
            <a:solidFill>
              <a:schemeClr val="tx1">
                <a:lumMod val="85000"/>
                <a:lumOff val="1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638800" y="6324600"/>
            <a:ext cx="1905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Load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0" grpId="0"/>
      <p:bldP spid="51" grpId="0"/>
      <p:bldP spid="53" grpId="0" animBg="1"/>
      <p:bldP spid="54" grpId="0" animBg="1"/>
      <p:bldP spid="55" grpId="0" animBg="1"/>
      <p:bldP spid="56" grpId="0" animBg="1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868362"/>
          </a:xfrm>
        </p:spPr>
        <p:txBody>
          <a:bodyPr/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The Amazon Product Catalog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3001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Tens of millions of </a:t>
            </a:r>
            <a:br>
              <a:rPr lang="en-US" sz="2000" dirty="0" smtClean="0"/>
            </a:br>
            <a:r>
              <a:rPr lang="en-US" sz="2000" dirty="0" smtClean="0"/>
              <a:t>products</a:t>
            </a:r>
          </a:p>
          <a:p>
            <a:r>
              <a:rPr lang="en-US" sz="2000" dirty="0" smtClean="0"/>
              <a:t>&gt; Million merchants</a:t>
            </a:r>
          </a:p>
          <a:p>
            <a:r>
              <a:rPr lang="en-US" sz="2000" dirty="0" smtClean="0"/>
              <a:t>Hundreds of millions</a:t>
            </a:r>
            <a:br>
              <a:rPr lang="en-US" sz="2000" dirty="0" smtClean="0"/>
            </a:br>
            <a:r>
              <a:rPr lang="en-US" sz="2000" dirty="0" smtClean="0"/>
              <a:t>of product feeds per day</a:t>
            </a:r>
          </a:p>
          <a:p>
            <a:r>
              <a:rPr lang="en-US" sz="2000" dirty="0" smtClean="0"/>
              <a:t>Hundreds of millions of</a:t>
            </a:r>
            <a:br>
              <a:rPr lang="en-US" sz="2000" dirty="0" smtClean="0"/>
            </a:br>
            <a:r>
              <a:rPr lang="en-US" sz="2000" dirty="0" smtClean="0"/>
              <a:t>catalog references / 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26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657600" y="990600"/>
            <a:ext cx="5334000" cy="3048000"/>
            <a:chOff x="3505200" y="1066800"/>
            <a:chExt cx="5334000" cy="3048000"/>
          </a:xfrm>
        </p:grpSpPr>
        <p:sp>
          <p:nvSpPr>
            <p:cNvPr id="6" name="Rectangle 5"/>
            <p:cNvSpPr/>
            <p:nvPr/>
          </p:nvSpPr>
          <p:spPr>
            <a:xfrm>
              <a:off x="3505200" y="1066800"/>
              <a:ext cx="5334000" cy="30480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58540" y="1143000"/>
              <a:ext cx="5204460" cy="2926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51" name="Group 50"/>
          <p:cNvGrpSpPr/>
          <p:nvPr/>
        </p:nvGrpSpPr>
        <p:grpSpPr>
          <a:xfrm>
            <a:off x="4191000" y="4495800"/>
            <a:ext cx="1828800" cy="1447800"/>
            <a:chOff x="4191000" y="4495800"/>
            <a:chExt cx="1828800" cy="1447800"/>
          </a:xfrm>
        </p:grpSpPr>
        <p:sp>
          <p:nvSpPr>
            <p:cNvPr id="28" name="Right Arrow 27"/>
            <p:cNvSpPr/>
            <p:nvPr/>
          </p:nvSpPr>
          <p:spPr>
            <a:xfrm>
              <a:off x="4191000" y="5029200"/>
              <a:ext cx="457200" cy="381000"/>
            </a:xfrm>
            <a:prstGeom prst="rightArrow">
              <a:avLst/>
            </a:prstGeom>
            <a:solidFill>
              <a:srgbClr val="FF1111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48200" y="4495800"/>
              <a:ext cx="1371600" cy="1447800"/>
            </a:xfrm>
            <a:prstGeom prst="rect">
              <a:avLst/>
            </a:prstGeom>
            <a:solidFill>
              <a:srgbClr val="0087DA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sz="2000" b="1" dirty="0" smtClean="0">
                  <a:solidFill>
                    <a:schemeClr val="tx1"/>
                  </a:solidFill>
                </a:rPr>
                <a:t>Amazon</a:t>
              </a:r>
            </a:p>
            <a:p>
              <a:pPr algn="ctr">
                <a:defRPr/>
              </a:pPr>
              <a:r>
                <a:rPr lang="en-US" sz="2000" b="1" dirty="0" smtClean="0">
                  <a:solidFill>
                    <a:schemeClr val="tx1"/>
                  </a:solidFill>
                </a:rPr>
                <a:t>Product</a:t>
              </a:r>
            </a:p>
            <a:p>
              <a:pPr algn="ctr">
                <a:defRPr/>
              </a:pPr>
              <a:r>
                <a:rPr lang="en-US" sz="2000" b="1" dirty="0" smtClean="0">
                  <a:solidFill>
                    <a:schemeClr val="tx1"/>
                  </a:solidFill>
                </a:rPr>
                <a:t>Catalog</a:t>
              </a:r>
            </a:p>
            <a:p>
              <a:pPr algn="ctr">
                <a:defRPr/>
              </a:pPr>
              <a:r>
                <a:rPr lang="en-US" sz="2000" b="1" dirty="0" smtClean="0">
                  <a:solidFill>
                    <a:schemeClr val="tx1"/>
                  </a:solidFill>
                </a:rPr>
                <a:t>Caches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95400" y="4353100"/>
            <a:ext cx="3048000" cy="1590500"/>
            <a:chOff x="1295400" y="4353100"/>
            <a:chExt cx="3048000" cy="1590500"/>
          </a:xfrm>
        </p:grpSpPr>
        <p:sp>
          <p:nvSpPr>
            <p:cNvPr id="16" name="Rectangle 15"/>
            <p:cNvSpPr/>
            <p:nvPr/>
          </p:nvSpPr>
          <p:spPr>
            <a:xfrm>
              <a:off x="2971800" y="4495800"/>
              <a:ext cx="1371600" cy="1447800"/>
            </a:xfrm>
            <a:prstGeom prst="rect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sz="2000" b="1" dirty="0" smtClean="0">
                  <a:solidFill>
                    <a:schemeClr val="tx1"/>
                  </a:solidFill>
                </a:rPr>
                <a:t>Amazon</a:t>
              </a:r>
            </a:p>
            <a:p>
              <a:pPr algn="ctr">
                <a:defRPr/>
              </a:pPr>
              <a:r>
                <a:rPr lang="en-US" sz="2000" b="1" dirty="0" smtClean="0">
                  <a:solidFill>
                    <a:schemeClr val="tx1"/>
                  </a:solidFill>
                </a:rPr>
                <a:t>Product</a:t>
              </a:r>
            </a:p>
            <a:p>
              <a:pPr algn="ctr">
                <a:defRPr/>
              </a:pPr>
              <a:r>
                <a:rPr lang="en-US" sz="2000" b="1" dirty="0" smtClean="0">
                  <a:solidFill>
                    <a:schemeClr val="tx1"/>
                  </a:solidFill>
                </a:rPr>
                <a:t>Catalog</a:t>
              </a:r>
            </a:p>
          </p:txBody>
        </p:sp>
        <p:sp>
          <p:nvSpPr>
            <p:cNvPr id="35" name="Right Arrow 34"/>
            <p:cNvSpPr/>
            <p:nvPr/>
          </p:nvSpPr>
          <p:spPr>
            <a:xfrm>
              <a:off x="1295400" y="4800601"/>
              <a:ext cx="1676400" cy="304800"/>
            </a:xfrm>
            <a:prstGeom prst="rightArrow">
              <a:avLst/>
            </a:prstGeom>
            <a:solidFill>
              <a:srgbClr val="FF1111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9" name="Right Arrow 38"/>
            <p:cNvSpPr/>
            <p:nvPr/>
          </p:nvSpPr>
          <p:spPr>
            <a:xfrm rot="615315">
              <a:off x="2127712" y="4353100"/>
              <a:ext cx="838200" cy="304800"/>
            </a:xfrm>
            <a:prstGeom prst="rightArrow">
              <a:avLst/>
            </a:prstGeom>
            <a:solidFill>
              <a:srgbClr val="FF1111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40" name="Right Arrow 39"/>
            <p:cNvSpPr/>
            <p:nvPr/>
          </p:nvSpPr>
          <p:spPr>
            <a:xfrm rot="21419510">
              <a:off x="2141021" y="5279584"/>
              <a:ext cx="838200" cy="304800"/>
            </a:xfrm>
            <a:prstGeom prst="rightArrow">
              <a:avLst/>
            </a:prstGeom>
            <a:solidFill>
              <a:srgbClr val="FF1111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6200" y="3581400"/>
            <a:ext cx="2438400" cy="2895600"/>
            <a:chOff x="76200" y="3816587"/>
            <a:chExt cx="2438400" cy="2895600"/>
          </a:xfrm>
        </p:grpSpPr>
        <p:grpSp>
          <p:nvGrpSpPr>
            <p:cNvPr id="13" name="Group 12"/>
            <p:cNvGrpSpPr/>
            <p:nvPr/>
          </p:nvGrpSpPr>
          <p:grpSpPr>
            <a:xfrm>
              <a:off x="304800" y="3816587"/>
              <a:ext cx="2209800" cy="2736613"/>
              <a:chOff x="1219200" y="3816587"/>
              <a:chExt cx="2209800" cy="2736613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240691" y="3816587"/>
                <a:ext cx="1188309" cy="2736613"/>
                <a:chOff x="228600" y="3733800"/>
                <a:chExt cx="1188309" cy="2736613"/>
              </a:xfrm>
            </p:grpSpPr>
            <p:pic>
              <p:nvPicPr>
                <p:cNvPr id="3076" name="Picture 4" descr="C:\Program Files\Microsoft Resource DVD Artwork\DVD_ART\Artwork_Imagery\Shapes and Graphics\Buidlings and dwellings\building purple w awning.png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228600" y="5181600"/>
                  <a:ext cx="1188309" cy="1288813"/>
                </a:xfrm>
                <a:prstGeom prst="rect">
                  <a:avLst/>
                </a:prstGeom>
                <a:noFill/>
              </p:spPr>
            </p:pic>
            <p:pic>
              <p:nvPicPr>
                <p:cNvPr id="3077" name="Picture 5" descr="C:\Program Files\Microsoft Resource DVD Artwork\DVD_ART\Artwork_Imagery\Shapes and Graphics\Buidlings and dwellings\building brick with awning.png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228600" y="3733800"/>
                  <a:ext cx="1188309" cy="1288813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3078" name="Picture 6" descr="C:\Program Files\Microsoft Resource DVD Artwork\DVD_ART\Artwork_Imagery\Shapes and Graphics\Buidlings and dwellings\building white w awning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19200" y="4495800"/>
                <a:ext cx="1188309" cy="1288813"/>
              </a:xfrm>
              <a:prstGeom prst="rect">
                <a:avLst/>
              </a:prstGeom>
              <a:noFill/>
            </p:spPr>
          </p:pic>
        </p:grpSp>
        <p:sp>
          <p:nvSpPr>
            <p:cNvPr id="14" name="Rectangle 13"/>
            <p:cNvSpPr/>
            <p:nvPr/>
          </p:nvSpPr>
          <p:spPr>
            <a:xfrm>
              <a:off x="76200" y="6331187"/>
              <a:ext cx="19050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Merchants</a:t>
              </a:r>
              <a:endPara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2362200" y="6172200"/>
            <a:ext cx="4114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Extract, Transform, </a:t>
            </a:r>
            <a:b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&amp; Load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6019800" y="3886200"/>
            <a:ext cx="3124200" cy="2590800"/>
            <a:chOff x="6019800" y="3886200"/>
            <a:chExt cx="3124200" cy="2590800"/>
          </a:xfrm>
        </p:grpSpPr>
        <p:pic>
          <p:nvPicPr>
            <p:cNvPr id="20" name="Picture 5" descr="C:\Program Files\Microsoft Resource DVD Artwork\DVD_ART\Artwork_Imagery\HARDWARE_IMAGERY\Illustration - Misc Hardware\Windows Vista Illustration Icons\Female User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010400" y="5109343"/>
              <a:ext cx="609600" cy="598726"/>
            </a:xfrm>
            <a:prstGeom prst="rect">
              <a:avLst/>
            </a:prstGeom>
            <a:noFill/>
          </p:spPr>
        </p:pic>
        <p:sp>
          <p:nvSpPr>
            <p:cNvPr id="27" name="Rectangle 26"/>
            <p:cNvSpPr/>
            <p:nvPr/>
          </p:nvSpPr>
          <p:spPr>
            <a:xfrm>
              <a:off x="6324600" y="4495800"/>
              <a:ext cx="1371600" cy="1447800"/>
            </a:xfrm>
            <a:prstGeom prst="rect">
              <a:avLst/>
            </a:prstGeom>
            <a:solidFill>
              <a:srgbClr val="E9660D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sz="2000" b="1" dirty="0" err="1" smtClean="0">
                  <a:solidFill>
                    <a:schemeClr val="tx1"/>
                  </a:solidFill>
                </a:rPr>
                <a:t>Amazon</a:t>
              </a:r>
            </a:p>
            <a:p>
              <a:pPr algn="ctr">
                <a:defRPr/>
              </a:pPr>
              <a:r>
                <a:rPr lang="en-US" sz="2000" b="1" dirty="0" smtClean="0">
                  <a:solidFill>
                    <a:schemeClr val="tx1"/>
                  </a:solidFill>
                </a:rPr>
                <a:t>Website</a:t>
              </a: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7239000" y="3886200"/>
              <a:ext cx="1905000" cy="2590800"/>
              <a:chOff x="7239000" y="3886200"/>
              <a:chExt cx="1905000" cy="2590800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7651766" y="3886200"/>
                <a:ext cx="1492234" cy="2170789"/>
                <a:chOff x="7651766" y="3886200"/>
                <a:chExt cx="1492234" cy="2170789"/>
              </a:xfrm>
            </p:grpSpPr>
            <p:sp>
              <p:nvSpPr>
                <p:cNvPr id="32" name="Right Arrow 31"/>
                <p:cNvSpPr/>
                <p:nvPr/>
              </p:nvSpPr>
              <p:spPr>
                <a:xfrm rot="8813848">
                  <a:off x="7651766" y="4541309"/>
                  <a:ext cx="469867" cy="255969"/>
                </a:xfrm>
                <a:prstGeom prst="rightArrow">
                  <a:avLst/>
                </a:prstGeom>
                <a:solidFill>
                  <a:srgbClr val="E9660D"/>
                </a:solidFill>
                <a:ln w="19050"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 algn="ctr">
                    <a:defRPr/>
                  </a:pPr>
                  <a:endParaRPr lang="en-US" sz="2000" b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Right Arrow 32"/>
                <p:cNvSpPr/>
                <p:nvPr/>
              </p:nvSpPr>
              <p:spPr>
                <a:xfrm rot="10800000">
                  <a:off x="7705784" y="5063632"/>
                  <a:ext cx="971429" cy="305147"/>
                </a:xfrm>
                <a:prstGeom prst="rightArrow">
                  <a:avLst/>
                </a:prstGeom>
                <a:solidFill>
                  <a:srgbClr val="E9660D"/>
                </a:solidFill>
                <a:ln w="19050"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 algn="ctr">
                    <a:defRPr/>
                  </a:pPr>
                  <a:endParaRPr lang="en-US" sz="2000" b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Right Arrow 33"/>
                <p:cNvSpPr/>
                <p:nvPr/>
              </p:nvSpPr>
              <p:spPr>
                <a:xfrm rot="11153808">
                  <a:off x="7696201" y="5444631"/>
                  <a:ext cx="523816" cy="270368"/>
                </a:xfrm>
                <a:prstGeom prst="rightArrow">
                  <a:avLst/>
                </a:prstGeom>
                <a:solidFill>
                  <a:srgbClr val="E9660D"/>
                </a:solidFill>
                <a:ln w="19050"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 algn="ctr">
                    <a:defRPr/>
                  </a:pPr>
                  <a:endParaRPr lang="en-US" sz="2000" b="1" dirty="0" err="1" smtClean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21" name="Picture 6" descr="C:\Program Files\Microsoft Resource DVD Artwork\DVD_ART\Artwork_Imagery\HARDWARE_IMAGERY\Illustration - Misc Hardware\Windows Vista Illustration Icons\Generic User.png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8517861" y="4648200"/>
                  <a:ext cx="626139" cy="722989"/>
                </a:xfrm>
                <a:prstGeom prst="rect">
                  <a:avLst/>
                </a:prstGeom>
                <a:noFill/>
              </p:spPr>
            </p:pic>
            <p:pic>
              <p:nvPicPr>
                <p:cNvPr id="22" name="Picture 7" descr="C:\Program Files\Microsoft Resource DVD Artwork\DVD_ART\Artwork_Imagery\HARDWARE_IMAGERY\Illustration - Misc Hardware\Windows Vista Illustration Icons\Child User.png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7696200" y="3886200"/>
                  <a:ext cx="1073150" cy="1054006"/>
                </a:xfrm>
                <a:prstGeom prst="rect">
                  <a:avLst/>
                </a:prstGeom>
                <a:noFill/>
              </p:spPr>
            </p:pic>
            <p:pic>
              <p:nvPicPr>
                <p:cNvPr id="23" name="Picture 8" descr="C:\Program Files\Microsoft Resource DVD Artwork\DVD_ART\Artwork_Imagery\HARDWARE_IMAGERY\Illustration - Misc Hardware\Windows Vista Illustration Icons\Users.png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 flipH="1">
                  <a:off x="8077200" y="5334000"/>
                  <a:ext cx="762000" cy="722989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37" name="Rectangle 36"/>
              <p:cNvSpPr/>
              <p:nvPr/>
            </p:nvSpPr>
            <p:spPr>
              <a:xfrm>
                <a:off x="7239000" y="6096000"/>
                <a:ext cx="19050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Shoppers</a:t>
                </a:r>
                <a:endParaRPr lang="en-US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6019800" y="4495800"/>
              <a:ext cx="304800" cy="1447800"/>
              <a:chOff x="6019800" y="4495800"/>
              <a:chExt cx="304800" cy="1447800"/>
            </a:xfrm>
          </p:grpSpPr>
          <p:sp>
            <p:nvSpPr>
              <p:cNvPr id="29" name="Right Arrow 28"/>
              <p:cNvSpPr/>
              <p:nvPr/>
            </p:nvSpPr>
            <p:spPr>
              <a:xfrm flipH="1">
                <a:off x="6019800" y="4495800"/>
                <a:ext cx="304800" cy="228600"/>
              </a:xfrm>
              <a:prstGeom prst="rightArrow">
                <a:avLst/>
              </a:prstGeom>
              <a:solidFill>
                <a:srgbClr val="E9660D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en-US" sz="2000" b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ight Arrow 43"/>
              <p:cNvSpPr/>
              <p:nvPr/>
            </p:nvSpPr>
            <p:spPr>
              <a:xfrm flipH="1">
                <a:off x="6019800" y="4800600"/>
                <a:ext cx="304800" cy="228600"/>
              </a:xfrm>
              <a:prstGeom prst="rightArrow">
                <a:avLst/>
              </a:prstGeom>
              <a:solidFill>
                <a:srgbClr val="E9660D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en-US" sz="2000" b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Right Arrow 44"/>
              <p:cNvSpPr/>
              <p:nvPr/>
            </p:nvSpPr>
            <p:spPr>
              <a:xfrm flipH="1">
                <a:off x="6019800" y="5105400"/>
                <a:ext cx="304800" cy="228600"/>
              </a:xfrm>
              <a:prstGeom prst="rightArrow">
                <a:avLst/>
              </a:prstGeom>
              <a:solidFill>
                <a:srgbClr val="E9660D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en-US" sz="2000" b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Right Arrow 45"/>
              <p:cNvSpPr/>
              <p:nvPr/>
            </p:nvSpPr>
            <p:spPr>
              <a:xfrm flipH="1">
                <a:off x="6019800" y="5410200"/>
                <a:ext cx="304800" cy="228600"/>
              </a:xfrm>
              <a:prstGeom prst="rightArrow">
                <a:avLst/>
              </a:prstGeom>
              <a:solidFill>
                <a:srgbClr val="E9660D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en-US" sz="2000" b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Right Arrow 46"/>
              <p:cNvSpPr/>
              <p:nvPr/>
            </p:nvSpPr>
            <p:spPr>
              <a:xfrm flipH="1">
                <a:off x="6019800" y="5715000"/>
                <a:ext cx="304800" cy="228600"/>
              </a:xfrm>
              <a:prstGeom prst="rightArrow">
                <a:avLst/>
              </a:prstGeom>
              <a:solidFill>
                <a:srgbClr val="E9660D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en-US" sz="2000" b="1" dirty="0" err="1" smtClean="0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19800" cy="868362"/>
          </a:xfrm>
        </p:spPr>
        <p:txBody>
          <a:bodyPr>
            <a:normAutofit fontScale="90000"/>
          </a:bodyPr>
          <a:lstStyle/>
          <a:p>
            <a:pPr lvl="0">
              <a:spcBef>
                <a:spcPts val="800"/>
              </a:spcBef>
            </a:pPr>
            <a:r>
              <a:rPr lang="en-US" sz="4000" baseline="0" dirty="0" smtClean="0"/>
              <a:t>Merchant Feeds and SKUs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fld id="{61AB781C-464E-419E-8B5A-3BC39DCF8DA6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307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Over 1,000,000 merchants feed Amazon product and/or pricing data </a:t>
            </a:r>
          </a:p>
          <a:p>
            <a:pPr lvl="1"/>
            <a:r>
              <a:rPr lang="en-US" sz="1800" dirty="0" smtClean="0"/>
              <a:t>Amazon is a marketplace in addition to a retailer</a:t>
            </a:r>
          </a:p>
          <a:p>
            <a:r>
              <a:rPr lang="en-US" sz="2000" dirty="0" smtClean="0"/>
              <a:t>Merchants specify their product by THEIR unique SKU</a:t>
            </a:r>
          </a:p>
          <a:p>
            <a:pPr lvl="1"/>
            <a:r>
              <a:rPr lang="en-US" sz="1800" dirty="0" smtClean="0"/>
              <a:t>SKU </a:t>
            </a:r>
            <a:r>
              <a:rPr lang="en-US" sz="1800" dirty="0" smtClean="0">
                <a:sym typeface="Wingdings" pitchFamily="2" charset="2"/>
              </a:rPr>
              <a:t>(</a:t>
            </a:r>
            <a:r>
              <a:rPr lang="en-US" sz="1800" u="sng" dirty="0" smtClean="0">
                <a:sym typeface="Wingdings" pitchFamily="2" charset="2"/>
              </a:rPr>
              <a:t>S</a:t>
            </a:r>
            <a:r>
              <a:rPr lang="en-US" sz="1800" dirty="0" smtClean="0">
                <a:sym typeface="Wingdings" pitchFamily="2" charset="2"/>
              </a:rPr>
              <a:t>tock </a:t>
            </a:r>
            <a:r>
              <a:rPr lang="en-US" sz="1800" u="sng" dirty="0" smtClean="0">
                <a:sym typeface="Wingdings" pitchFamily="2" charset="2"/>
              </a:rPr>
              <a:t>K</a:t>
            </a:r>
            <a:r>
              <a:rPr lang="en-US" sz="1800" dirty="0" smtClean="0">
                <a:sym typeface="Wingdings" pitchFamily="2" charset="2"/>
              </a:rPr>
              <a:t>eeping </a:t>
            </a:r>
            <a:r>
              <a:rPr lang="en-US" sz="1800" u="sng" dirty="0" smtClean="0">
                <a:sym typeface="Wingdings" pitchFamily="2" charset="2"/>
              </a:rPr>
              <a:t>U</a:t>
            </a:r>
            <a:r>
              <a:rPr lang="en-US" sz="1800" dirty="0" smtClean="0">
                <a:sym typeface="Wingdings" pitchFamily="2" charset="2"/>
              </a:rPr>
              <a:t>nit) is a unique number </a:t>
            </a:r>
            <a:r>
              <a:rPr lang="en-US" sz="1800" i="1" u="sng" dirty="0" smtClean="0">
                <a:sym typeface="Wingdings" pitchFamily="2" charset="2"/>
              </a:rPr>
              <a:t>within the merchant</a:t>
            </a:r>
          </a:p>
          <a:p>
            <a:pPr lvl="1"/>
            <a:r>
              <a:rPr lang="en-US" sz="1800" dirty="0" smtClean="0">
                <a:sym typeface="Wingdings" pitchFamily="2" charset="2"/>
              </a:rPr>
              <a:t>Some merchants recycle their SKUs</a:t>
            </a:r>
          </a:p>
          <a:p>
            <a:r>
              <a:rPr lang="en-US" sz="2000" dirty="0" smtClean="0">
                <a:sym typeface="Wingdings" pitchFamily="2" charset="2"/>
              </a:rPr>
              <a:t>The Amazon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Catalog must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MATCH the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product identity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to similar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(or identical)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products from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other merchants</a:t>
            </a:r>
            <a:endParaRPr lang="en-US" sz="2000" dirty="0" smtClean="0"/>
          </a:p>
          <a:p>
            <a:endParaRPr lang="en-US" sz="2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3958" y="2971800"/>
            <a:ext cx="6370042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3" name="Group 22"/>
          <p:cNvGrpSpPr/>
          <p:nvPr/>
        </p:nvGrpSpPr>
        <p:grpSpPr>
          <a:xfrm>
            <a:off x="381000" y="2362200"/>
            <a:ext cx="5105400" cy="3276600"/>
            <a:chOff x="381000" y="2362200"/>
            <a:chExt cx="5105400" cy="3276600"/>
          </a:xfrm>
        </p:grpSpPr>
        <p:grpSp>
          <p:nvGrpSpPr>
            <p:cNvPr id="13" name="Group 12"/>
            <p:cNvGrpSpPr/>
            <p:nvPr/>
          </p:nvGrpSpPr>
          <p:grpSpPr>
            <a:xfrm>
              <a:off x="443592" y="2362200"/>
              <a:ext cx="4833258" cy="1714500"/>
              <a:chOff x="443592" y="2362200"/>
              <a:chExt cx="4833258" cy="17145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443592" y="2362200"/>
                <a:ext cx="4833258" cy="1714500"/>
                <a:chOff x="443592" y="3276600"/>
                <a:chExt cx="4833258" cy="1714500"/>
              </a:xfrm>
            </p:grpSpPr>
            <p:sp>
              <p:nvSpPr>
                <p:cNvPr id="10" name="Rectangle 9"/>
                <p:cNvSpPr/>
                <p:nvPr/>
              </p:nvSpPr>
              <p:spPr>
                <a:xfrm>
                  <a:off x="443592" y="3276600"/>
                  <a:ext cx="4833258" cy="1714500"/>
                </a:xfrm>
                <a:prstGeom prst="rect">
                  <a:avLst/>
                </a:prstGeom>
                <a:noFill/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027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459921" y="3328988"/>
                  <a:ext cx="4800600" cy="160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sp>
            <p:nvSpPr>
              <p:cNvPr id="12" name="Rounded Rectangle 11"/>
              <p:cNvSpPr/>
              <p:nvPr/>
            </p:nvSpPr>
            <p:spPr>
              <a:xfrm>
                <a:off x="1113972" y="3399972"/>
                <a:ext cx="762000" cy="304800"/>
              </a:xfrm>
              <a:prstGeom prst="roundRect">
                <a:avLst/>
              </a:prstGeom>
              <a:noFill/>
              <a:ln w="762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2895600" y="4800600"/>
              <a:ext cx="2590800" cy="8382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 rot="16200000" flipH="1">
              <a:off x="4152900" y="3467100"/>
              <a:ext cx="2438400" cy="22860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381000" y="4038600"/>
              <a:ext cx="2514600" cy="160020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ISBN and ASINs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30763"/>
          </a:xfrm>
        </p:spPr>
        <p:txBody>
          <a:bodyPr>
            <a:noAutofit/>
          </a:bodyPr>
          <a:lstStyle/>
          <a:p>
            <a:r>
              <a:rPr lang="en-US" sz="2000" dirty="0" smtClean="0"/>
              <a:t>ISBN – International Standard Book Number</a:t>
            </a:r>
          </a:p>
          <a:p>
            <a:pPr lvl="1"/>
            <a:r>
              <a:rPr lang="en-US" sz="1800" dirty="0" smtClean="0"/>
              <a:t>10 digit number assigned to books – developed in 1970</a:t>
            </a:r>
          </a:p>
          <a:p>
            <a:r>
              <a:rPr lang="en-US" sz="2000" dirty="0" smtClean="0"/>
              <a:t>ASIN – Amazon Standard Identification Number</a:t>
            </a:r>
          </a:p>
          <a:p>
            <a:pPr lvl="1"/>
            <a:r>
              <a:rPr lang="en-US" sz="1800" dirty="0" smtClean="0"/>
              <a:t>Begins with 0 if it is a book with an ISBN </a:t>
            </a:r>
            <a:r>
              <a:rPr lang="en-US" sz="1800" dirty="0" smtClean="0">
                <a:sym typeface="Wingdings" pitchFamily="2" charset="2"/>
              </a:rPr>
              <a:t> it IS the ISBN</a:t>
            </a:r>
          </a:p>
          <a:p>
            <a:pPr lvl="1"/>
            <a:r>
              <a:rPr lang="en-US" sz="1800" dirty="0" smtClean="0">
                <a:sym typeface="Wingdings" pitchFamily="2" charset="2"/>
              </a:rPr>
              <a:t>Begins with a B if it is not an ISBN</a:t>
            </a:r>
          </a:p>
          <a:p>
            <a:r>
              <a:rPr lang="en-US" sz="2000" dirty="0" smtClean="0">
                <a:sym typeface="Wingdings" pitchFamily="2" charset="2"/>
              </a:rPr>
              <a:t>In the early days, Amazon sold only new books</a:t>
            </a:r>
          </a:p>
          <a:p>
            <a:pPr lvl="1"/>
            <a:r>
              <a:rPr lang="en-US" sz="1800" dirty="0" smtClean="0">
                <a:sym typeface="Wingdings" pitchFamily="2" charset="2"/>
              </a:rPr>
              <a:t>The publisher gave them ISBNs and there was no confusion!</a:t>
            </a:r>
          </a:p>
          <a:p>
            <a:r>
              <a:rPr lang="en-US" sz="2000" dirty="0" smtClean="0">
                <a:sym typeface="Wingdings" pitchFamily="2" charset="2"/>
              </a:rPr>
              <a:t>Later Amazon sold non-books with ASINs assigned by the Retail branch of Amazon as SKUs</a:t>
            </a:r>
          </a:p>
          <a:p>
            <a:pPr lvl="1"/>
            <a:r>
              <a:rPr lang="en-US" sz="1800" dirty="0" smtClean="0">
                <a:sym typeface="Wingdings" pitchFamily="2" charset="2"/>
              </a:rPr>
              <a:t>These were 10 digits beginning with B</a:t>
            </a:r>
          </a:p>
          <a:p>
            <a:r>
              <a:rPr lang="en-US" sz="2000" dirty="0" smtClean="0"/>
              <a:t>When Amazon started selling stuff for others (i.e. a marketplace), the identity fun began!</a:t>
            </a:r>
          </a:p>
          <a:p>
            <a:pPr lvl="1"/>
            <a:r>
              <a:rPr lang="en-US" sz="1800" dirty="0" smtClean="0"/>
              <a:t>SKUs can be offered by a merchant</a:t>
            </a:r>
          </a:p>
          <a:p>
            <a:pPr lvl="1"/>
            <a:r>
              <a:rPr lang="en-US" sz="1800" dirty="0" smtClean="0"/>
              <a:t>Amazon “Retail” feeds became the same SKU feeds as other merchants</a:t>
            </a:r>
          </a:p>
          <a:p>
            <a:pPr lvl="1"/>
            <a:r>
              <a:rPr lang="en-US" sz="1800" dirty="0" smtClean="0"/>
              <a:t>When is one merchant selling the SAME thing as the next?</a:t>
            </a:r>
          </a:p>
          <a:p>
            <a:pPr lvl="1"/>
            <a:r>
              <a:rPr lang="en-US" sz="1800" dirty="0" smtClean="0"/>
              <a:t>How do they ensure a consistent product display?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11" name="Picture 9" descr="C:\Program Files\Microsoft Resource DVD Artwork\DVD_ART\Artwork_Imagery\HARDWARE_IMAGERY\Illustration - Misc Hardware\XML Icons\Library book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838200"/>
            <a:ext cx="487373" cy="561484"/>
          </a:xfrm>
          <a:prstGeom prst="rect">
            <a:avLst/>
          </a:prstGeom>
          <a:noFill/>
        </p:spPr>
      </p:pic>
      <p:pic>
        <p:nvPicPr>
          <p:cNvPr id="13" name="Picture 13" descr="C:\Users\phelland.REDMOND\AppData\Local\Microsoft\Windows\Temporary Internet Files\Content.IE5\LQ4CUG58\MCj0432645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200" y="457200"/>
            <a:ext cx="609600" cy="609600"/>
          </a:xfrm>
          <a:prstGeom prst="rect">
            <a:avLst/>
          </a:prstGeom>
          <a:noFill/>
        </p:spPr>
      </p:pic>
      <p:pic>
        <p:nvPicPr>
          <p:cNvPr id="14" name="Picture 11" descr="C:\Users\phelland.REDMOND\AppData\Local\Microsoft\Windows\Temporary Internet Files\Content.IE5\LQ4CUG58\MCj0426054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88049" y="1524000"/>
            <a:ext cx="698751" cy="609600"/>
          </a:xfrm>
          <a:prstGeom prst="rect">
            <a:avLst/>
          </a:prstGeom>
          <a:noFill/>
        </p:spPr>
      </p:pic>
      <p:pic>
        <p:nvPicPr>
          <p:cNvPr id="2051" name="Picture 3" descr="C:\Program Files\Microsoft Office\MEDIA\CAGCAT10\j0234266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3657600"/>
            <a:ext cx="1012760" cy="987112"/>
          </a:xfrm>
          <a:prstGeom prst="rect">
            <a:avLst/>
          </a:prstGeom>
          <a:noFill/>
        </p:spPr>
      </p:pic>
      <p:pic>
        <p:nvPicPr>
          <p:cNvPr id="2052" name="Picture 4" descr="C:\Program Files\Microsoft Office\MEDIA\CAGCAT10\j0199283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3810000"/>
            <a:ext cx="804108" cy="7223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Ambiguity of Identity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ISBN, UPC (Universal Product Code), and other “unique” identifiers help a LOT in matching</a:t>
            </a:r>
          </a:p>
          <a:p>
            <a:pPr lvl="1"/>
            <a:r>
              <a:rPr lang="en-US" dirty="0" smtClean="0"/>
              <a:t>Not all SKU descriptions have unique codes!</a:t>
            </a:r>
          </a:p>
          <a:p>
            <a:pPr lvl="1"/>
            <a:r>
              <a:rPr lang="en-US" dirty="0" smtClean="0"/>
              <a:t>Not all UPCs refer to a unique item</a:t>
            </a:r>
          </a:p>
          <a:p>
            <a:pPr lvl="2"/>
            <a:r>
              <a:rPr lang="en-US" dirty="0" smtClean="0"/>
              <a:t>Sometimes the same UPC for multiple related items!</a:t>
            </a:r>
          </a:p>
          <a:p>
            <a:r>
              <a:rPr lang="en-US" dirty="0" smtClean="0"/>
              <a:t>Shoes don’t seem to have UPCs…</a:t>
            </a:r>
          </a:p>
          <a:p>
            <a:pPr lvl="1"/>
            <a:r>
              <a:rPr lang="en-US" dirty="0" smtClean="0"/>
              <a:t>Lots of stuff needs matching by description</a:t>
            </a:r>
          </a:p>
          <a:p>
            <a:pPr lvl="1"/>
            <a:r>
              <a:rPr lang="en-US" dirty="0" smtClean="0"/>
              <a:t>Manufacturer identifier helps!</a:t>
            </a:r>
          </a:p>
          <a:p>
            <a:r>
              <a:rPr lang="en-US" dirty="0" smtClean="0"/>
              <a:t>Who’s the manufacturer?</a:t>
            </a:r>
          </a:p>
          <a:p>
            <a:pPr lvl="1"/>
            <a:r>
              <a:rPr lang="en-US" dirty="0" smtClean="0"/>
              <a:t>Hewlett-Packard, HP, Hewlett Packard, H-P, H/P, Compaq, </a:t>
            </a:r>
            <a:br>
              <a:rPr lang="en-US" dirty="0" smtClean="0"/>
            </a:br>
            <a:r>
              <a:rPr lang="en-US" dirty="0" smtClean="0"/>
              <a:t>Digital, … Hmmm…</a:t>
            </a:r>
          </a:p>
          <a:p>
            <a:r>
              <a:rPr lang="en-US" dirty="0" smtClean="0"/>
              <a:t>What’s the color?</a:t>
            </a:r>
          </a:p>
          <a:p>
            <a:pPr lvl="1"/>
            <a:r>
              <a:rPr lang="en-US" dirty="0" smtClean="0"/>
              <a:t>Green, Emerald, Asparagus, Chartreuse, Olive, Pear, Shamrock, Jade, Kelly Green, Myrtle, Pine Green, Spinach, Forest Green…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800"/>
              </a:spcBef>
            </a:pPr>
            <a:r>
              <a:rPr lang="en-US" sz="3600" baseline="0" dirty="0" smtClean="0"/>
              <a:t>Data Transformation and Consolidation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r>
              <a:rPr lang="en-US" dirty="0" smtClean="0"/>
              <a:t>Merchants feed in product descriptions and they are matched and consolidated</a:t>
            </a:r>
          </a:p>
          <a:p>
            <a:pPr lvl="1"/>
            <a:r>
              <a:rPr lang="en-US" dirty="0" smtClean="0"/>
              <a:t>Portions of the description may come from different merchants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52400" y="2576286"/>
            <a:ext cx="8763000" cy="4053114"/>
            <a:chOff x="152400" y="2576286"/>
            <a:chExt cx="8763000" cy="4053114"/>
          </a:xfrm>
        </p:grpSpPr>
        <p:grpSp>
          <p:nvGrpSpPr>
            <p:cNvPr id="17" name="Group 16"/>
            <p:cNvGrpSpPr/>
            <p:nvPr/>
          </p:nvGrpSpPr>
          <p:grpSpPr>
            <a:xfrm>
              <a:off x="7086600" y="2819400"/>
              <a:ext cx="1828800" cy="1447800"/>
              <a:chOff x="4191000" y="4495800"/>
              <a:chExt cx="1828800" cy="1447800"/>
            </a:xfrm>
          </p:grpSpPr>
          <p:sp>
            <p:nvSpPr>
              <p:cNvPr id="18" name="Right Arrow 17"/>
              <p:cNvSpPr/>
              <p:nvPr/>
            </p:nvSpPr>
            <p:spPr>
              <a:xfrm>
                <a:off x="4191000" y="5029200"/>
                <a:ext cx="457200" cy="381000"/>
              </a:xfrm>
              <a:prstGeom prst="rightArrow">
                <a:avLst/>
              </a:prstGeom>
              <a:solidFill>
                <a:srgbClr val="FF1111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648200" y="4495800"/>
                <a:ext cx="1371600" cy="1447800"/>
              </a:xfrm>
              <a:prstGeom prst="rect">
                <a:avLst/>
              </a:prstGeom>
              <a:solidFill>
                <a:srgbClr val="0087DA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r>
                  <a:rPr lang="en-US" sz="2000" b="1" dirty="0" smtClean="0">
                    <a:solidFill>
                      <a:schemeClr val="tx1"/>
                    </a:solidFill>
                  </a:rPr>
                  <a:t>Amazon</a:t>
                </a:r>
              </a:p>
              <a:p>
                <a:pPr algn="ctr">
                  <a:defRPr/>
                </a:pPr>
                <a:r>
                  <a:rPr lang="en-US" sz="2000" b="1" dirty="0" smtClean="0">
                    <a:solidFill>
                      <a:schemeClr val="tx1"/>
                    </a:solidFill>
                  </a:rPr>
                  <a:t>Product</a:t>
                </a:r>
              </a:p>
              <a:p>
                <a:pPr algn="ctr">
                  <a:defRPr/>
                </a:pPr>
                <a:r>
                  <a:rPr lang="en-US" sz="2000" b="1" dirty="0" smtClean="0">
                    <a:solidFill>
                      <a:schemeClr val="tx1"/>
                    </a:solidFill>
                  </a:rPr>
                  <a:t>Catalog</a:t>
                </a:r>
              </a:p>
              <a:p>
                <a:pPr algn="ctr">
                  <a:defRPr/>
                </a:pPr>
                <a:r>
                  <a:rPr lang="en-US" sz="2000" b="1" dirty="0" smtClean="0">
                    <a:solidFill>
                      <a:schemeClr val="tx1"/>
                    </a:solidFill>
                  </a:rPr>
                  <a:t>Caches</a:t>
                </a:r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2514600" y="2590800"/>
              <a:ext cx="4724400" cy="4038600"/>
            </a:xfrm>
            <a:prstGeom prst="rect">
              <a:avLst/>
            </a:prstGeom>
            <a:solidFill>
              <a:srgbClr val="00CC5C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1"/>
            <a:lstStyle/>
            <a:p>
              <a:pPr algn="ctr">
                <a:defRPr/>
              </a:pPr>
              <a:r>
                <a:rPr lang="en-US" sz="2000" b="1" dirty="0" smtClean="0">
                  <a:solidFill>
                    <a:schemeClr val="tx1"/>
                  </a:solidFill>
                </a:rPr>
                <a:t>Amazon Product Catalog</a:t>
              </a: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52400" y="2576286"/>
              <a:ext cx="2382637" cy="1905000"/>
              <a:chOff x="152400" y="2743200"/>
              <a:chExt cx="2382637" cy="1905000"/>
            </a:xfrm>
          </p:grpSpPr>
          <p:sp>
            <p:nvSpPr>
              <p:cNvPr id="14" name="Right Arrow 13"/>
              <p:cNvSpPr/>
              <p:nvPr/>
            </p:nvSpPr>
            <p:spPr>
              <a:xfrm>
                <a:off x="838200" y="3505200"/>
                <a:ext cx="1676400" cy="304800"/>
              </a:xfrm>
              <a:prstGeom prst="rightArrow">
                <a:avLst/>
              </a:prstGeom>
              <a:solidFill>
                <a:srgbClr val="FF1111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ight Arrow 14"/>
              <p:cNvSpPr/>
              <p:nvPr/>
            </p:nvSpPr>
            <p:spPr>
              <a:xfrm rot="615315">
                <a:off x="1696837" y="3120179"/>
                <a:ext cx="838200" cy="304800"/>
              </a:xfrm>
              <a:prstGeom prst="rightArrow">
                <a:avLst/>
              </a:prstGeom>
              <a:solidFill>
                <a:srgbClr val="FF1111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ight Arrow 15"/>
              <p:cNvSpPr/>
              <p:nvPr/>
            </p:nvSpPr>
            <p:spPr>
              <a:xfrm rot="21419510">
                <a:off x="1683820" y="3907984"/>
                <a:ext cx="838200" cy="304800"/>
              </a:xfrm>
              <a:prstGeom prst="rightArrow">
                <a:avLst/>
              </a:prstGeom>
              <a:solidFill>
                <a:srgbClr val="FF1111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152400" y="2743200"/>
                <a:ext cx="1905000" cy="1905000"/>
                <a:chOff x="76200" y="3816587"/>
                <a:chExt cx="2438400" cy="2895600"/>
              </a:xfrm>
            </p:grpSpPr>
            <p:grpSp>
              <p:nvGrpSpPr>
                <p:cNvPr id="6" name="Group 12"/>
                <p:cNvGrpSpPr/>
                <p:nvPr/>
              </p:nvGrpSpPr>
              <p:grpSpPr>
                <a:xfrm>
                  <a:off x="304800" y="3816587"/>
                  <a:ext cx="2209800" cy="2736613"/>
                  <a:chOff x="1219200" y="3816587"/>
                  <a:chExt cx="2209800" cy="2736613"/>
                </a:xfrm>
              </p:grpSpPr>
              <p:grpSp>
                <p:nvGrpSpPr>
                  <p:cNvPr id="8" name="Group 11"/>
                  <p:cNvGrpSpPr/>
                  <p:nvPr/>
                </p:nvGrpSpPr>
                <p:grpSpPr>
                  <a:xfrm>
                    <a:off x="2240691" y="3816587"/>
                    <a:ext cx="1188309" cy="2736613"/>
                    <a:chOff x="228600" y="3733800"/>
                    <a:chExt cx="1188309" cy="2736613"/>
                  </a:xfrm>
                </p:grpSpPr>
                <p:pic>
                  <p:nvPicPr>
                    <p:cNvPr id="10" name="Picture 4" descr="C:\Program Files\Microsoft Resource DVD Artwork\DVD_ART\Artwork_Imagery\Shapes and Graphics\Buidlings and dwellings\building purple w awning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28600" y="5181600"/>
                      <a:ext cx="1188309" cy="1288813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11" name="Picture 5" descr="C:\Program Files\Microsoft Resource DVD Artwork\DVD_ART\Artwork_Imagery\Shapes and Graphics\Buidlings and dwellings\building brick with awning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28600" y="3733800"/>
                      <a:ext cx="1188309" cy="1288813"/>
                    </a:xfrm>
                    <a:prstGeom prst="rect">
                      <a:avLst/>
                    </a:prstGeom>
                    <a:noFill/>
                  </p:spPr>
                </p:pic>
              </p:grpSp>
              <p:pic>
                <p:nvPicPr>
                  <p:cNvPr id="9" name="Picture 6" descr="C:\Program Files\Microsoft Resource DVD Artwork\DVD_ART\Artwork_Imagery\Shapes and Graphics\Buidlings and dwellings\building white w awning.pn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/>
                  <a:stretch>
                    <a:fillRect/>
                  </a:stretch>
                </p:blipFill>
                <p:spPr bwMode="auto">
                  <a:xfrm>
                    <a:off x="1219200" y="4495800"/>
                    <a:ext cx="1188309" cy="1288813"/>
                  </a:xfrm>
                  <a:prstGeom prst="rect">
                    <a:avLst/>
                  </a:prstGeom>
                  <a:noFill/>
                </p:spPr>
              </p:pic>
            </p:grpSp>
            <p:sp>
              <p:nvSpPr>
                <p:cNvPr id="7" name="Rectangle 6"/>
                <p:cNvSpPr/>
                <p:nvPr/>
              </p:nvSpPr>
              <p:spPr>
                <a:xfrm>
                  <a:off x="76200" y="6331187"/>
                  <a:ext cx="19050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Merchants</a:t>
                  </a:r>
                  <a:endPara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23" name="Right Arrow 22"/>
            <p:cNvSpPr/>
            <p:nvPr/>
          </p:nvSpPr>
          <p:spPr>
            <a:xfrm rot="5400000">
              <a:off x="3390900" y="3771900"/>
              <a:ext cx="457200" cy="381000"/>
            </a:xfrm>
            <a:prstGeom prst="rightArrow">
              <a:avLst/>
            </a:prstGeom>
            <a:solidFill>
              <a:srgbClr val="FF1111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2514600" y="3276600"/>
              <a:ext cx="304800" cy="381000"/>
            </a:xfrm>
            <a:prstGeom prst="rightArrow">
              <a:avLst/>
            </a:prstGeom>
            <a:solidFill>
              <a:srgbClr val="FF1111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857500" y="2895600"/>
              <a:ext cx="1524000" cy="990600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Data Cleanup</a:t>
              </a:r>
            </a:p>
          </p:txBody>
        </p:sp>
        <p:sp>
          <p:nvSpPr>
            <p:cNvPr id="28" name="Right Arrow 27"/>
            <p:cNvSpPr/>
            <p:nvPr/>
          </p:nvSpPr>
          <p:spPr>
            <a:xfrm>
              <a:off x="4267200" y="4495800"/>
              <a:ext cx="457200" cy="381000"/>
            </a:xfrm>
            <a:prstGeom prst="rightArrow">
              <a:avLst/>
            </a:prstGeom>
            <a:solidFill>
              <a:srgbClr val="FF1111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2819400" y="5029200"/>
              <a:ext cx="1600200" cy="1219200"/>
              <a:chOff x="2819400" y="5029200"/>
              <a:chExt cx="1600200" cy="1219200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3467100" y="5029200"/>
                <a:ext cx="304800" cy="533400"/>
              </a:xfrm>
              <a:prstGeom prst="rect">
                <a:avLst/>
              </a:prstGeom>
              <a:solidFill>
                <a:srgbClr val="A568D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Can 25"/>
              <p:cNvSpPr/>
              <p:nvPr/>
            </p:nvSpPr>
            <p:spPr>
              <a:xfrm>
                <a:off x="2819400" y="5334000"/>
                <a:ext cx="1600200" cy="914400"/>
              </a:xfrm>
              <a:prstGeom prst="can">
                <a:avLst>
                  <a:gd name="adj" fmla="val 18651"/>
                </a:avLst>
              </a:prstGeom>
              <a:solidFill>
                <a:srgbClr val="A568D2"/>
              </a:solidFill>
              <a:ln>
                <a:solidFill>
                  <a:srgbClr val="3C1A5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Matching</a:t>
                </a:r>
              </a:p>
              <a:p>
                <a:pPr algn="ctr"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Data</a:t>
                </a: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4991100" y="5029200"/>
              <a:ext cx="1600200" cy="1219200"/>
              <a:chOff x="2819400" y="5029200"/>
              <a:chExt cx="1600200" cy="1219200"/>
            </a:xfrm>
            <a:solidFill>
              <a:srgbClr val="ED680D"/>
            </a:solidFill>
          </p:grpSpPr>
          <p:sp>
            <p:nvSpPr>
              <p:cNvPr id="34" name="Rectangle 33"/>
              <p:cNvSpPr/>
              <p:nvPr/>
            </p:nvSpPr>
            <p:spPr>
              <a:xfrm>
                <a:off x="3467100" y="5029200"/>
                <a:ext cx="304800" cy="533400"/>
              </a:xfrm>
              <a:prstGeom prst="rect">
                <a:avLst/>
              </a:prstGeom>
              <a:grpFill/>
              <a:ln>
                <a:solidFill>
                  <a:srgbClr val="7B3607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Can 34"/>
              <p:cNvSpPr/>
              <p:nvPr/>
            </p:nvSpPr>
            <p:spPr>
              <a:xfrm>
                <a:off x="2819400" y="5334000"/>
                <a:ext cx="1600200" cy="914400"/>
              </a:xfrm>
              <a:prstGeom prst="can">
                <a:avLst>
                  <a:gd name="adj" fmla="val 18651"/>
                </a:avLst>
              </a:prstGeom>
              <a:grpFill/>
              <a:ln>
                <a:solidFill>
                  <a:srgbClr val="7B3607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Product</a:t>
                </a:r>
              </a:p>
              <a:p>
                <a:pPr algn="ctr"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Data</a:t>
                </a:r>
              </a:p>
            </p:txBody>
          </p:sp>
        </p:grpSp>
        <p:sp>
          <p:nvSpPr>
            <p:cNvPr id="29" name="Rounded Rectangle 28"/>
            <p:cNvSpPr/>
            <p:nvPr/>
          </p:nvSpPr>
          <p:spPr>
            <a:xfrm>
              <a:off x="4724400" y="4191000"/>
              <a:ext cx="2133600" cy="990600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Description Consolidation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857500" y="4191000"/>
              <a:ext cx="1524000" cy="990600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Item Matching</a:t>
              </a:r>
            </a:p>
          </p:txBody>
        </p:sp>
        <p:sp>
          <p:nvSpPr>
            <p:cNvPr id="37" name="Bent Arrow 36"/>
            <p:cNvSpPr/>
            <p:nvPr/>
          </p:nvSpPr>
          <p:spPr>
            <a:xfrm>
              <a:off x="5638800" y="3352800"/>
              <a:ext cx="1524000" cy="838200"/>
            </a:xfrm>
            <a:prstGeom prst="bentArrow">
              <a:avLst>
                <a:gd name="adj1" fmla="val 25000"/>
                <a:gd name="adj2" fmla="val 23268"/>
                <a:gd name="adj3" fmla="val 28463"/>
                <a:gd name="adj4" fmla="val 59335"/>
              </a:avLst>
            </a:prstGeom>
            <a:solidFill>
              <a:srgbClr val="FF1111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2743200"/>
            <a:ext cx="1638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4876800" cy="1295400"/>
          </a:xfrm>
        </p:spPr>
        <p:txBody>
          <a:bodyPr>
            <a:normAutofit fontScale="90000"/>
          </a:bodyPr>
          <a:lstStyle/>
          <a:p>
            <a:pPr lvl="0" algn="l">
              <a:spcBef>
                <a:spcPts val="800"/>
              </a:spcBef>
            </a:pPr>
            <a:r>
              <a:rPr lang="en-US" sz="4000" baseline="0" dirty="0" smtClean="0"/>
              <a:t>Through the </a:t>
            </a:r>
            <a:br>
              <a:rPr lang="en-US" sz="4000" baseline="0" dirty="0" smtClean="0"/>
            </a:br>
            <a:r>
              <a:rPr lang="en-US" sz="4000" baseline="0" dirty="0" smtClean="0"/>
              <a:t>Looking Glass…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276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Extract, Transform, and Load is usually </a:t>
            </a:r>
            <a:r>
              <a:rPr lang="en-US" sz="2000" dirty="0" err="1" smtClean="0"/>
              <a:t>lossy</a:t>
            </a:r>
            <a:endParaRPr lang="en-US" sz="2000" dirty="0" smtClean="0"/>
          </a:p>
          <a:p>
            <a:pPr lvl="1"/>
            <a:r>
              <a:rPr lang="en-US" sz="1800" dirty="0" smtClean="0"/>
              <a:t> In fact, frequently the data is riddled with problems!</a:t>
            </a:r>
          </a:p>
          <a:p>
            <a:r>
              <a:rPr lang="en-US" sz="2000" dirty="0" smtClean="0"/>
              <a:t>Amazon’s product catalog processes HUGE amounts of input from millions of vendors</a:t>
            </a:r>
          </a:p>
          <a:p>
            <a:pPr lvl="1"/>
            <a:r>
              <a:rPr lang="en-US" sz="1800" dirty="0" smtClean="0"/>
              <a:t>It has problems, inaccuracies, and duplicates!</a:t>
            </a:r>
          </a:p>
          <a:p>
            <a:pPr lvl="1"/>
            <a:r>
              <a:rPr lang="en-US" sz="1800" dirty="0" smtClean="0"/>
              <a:t>It creates tremendous value for Amazon, its merchants, and customers</a:t>
            </a:r>
          </a:p>
          <a:p>
            <a:pPr lvl="1"/>
            <a:r>
              <a:rPr lang="en-US" sz="1800" dirty="0" smtClean="0"/>
              <a:t>Amazon does a phenomenal job creating value!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31</a:t>
            </a:fld>
            <a:endParaRPr lang="en-US" dirty="0"/>
          </a:p>
        </p:txBody>
      </p:sp>
      <p:grpSp>
        <p:nvGrpSpPr>
          <p:cNvPr id="43" name="Group 42"/>
          <p:cNvGrpSpPr/>
          <p:nvPr/>
        </p:nvGrpSpPr>
        <p:grpSpPr>
          <a:xfrm>
            <a:off x="152400" y="4191000"/>
            <a:ext cx="8382000" cy="1995714"/>
            <a:chOff x="152400" y="2576285"/>
            <a:chExt cx="8382000" cy="1995714"/>
          </a:xfrm>
        </p:grpSpPr>
        <p:sp>
          <p:nvSpPr>
            <p:cNvPr id="32" name="Right Arrow 31"/>
            <p:cNvSpPr/>
            <p:nvPr/>
          </p:nvSpPr>
          <p:spPr>
            <a:xfrm>
              <a:off x="5638800" y="3124200"/>
              <a:ext cx="457200" cy="381000"/>
            </a:xfrm>
            <a:prstGeom prst="rightArrow">
              <a:avLst/>
            </a:prstGeom>
            <a:solidFill>
              <a:srgbClr val="FF1111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96000" y="2819400"/>
              <a:ext cx="2438400" cy="990600"/>
            </a:xfrm>
            <a:prstGeom prst="rect">
              <a:avLst/>
            </a:prstGeom>
            <a:solidFill>
              <a:srgbClr val="0087DA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sz="2000" b="1" dirty="0" smtClean="0">
                  <a:solidFill>
                    <a:schemeClr val="tx1"/>
                  </a:solidFill>
                </a:rPr>
                <a:t>Amazon Product</a:t>
              </a:r>
            </a:p>
            <a:p>
              <a:pPr algn="ctr">
                <a:defRPr/>
              </a:pPr>
              <a:r>
                <a:rPr lang="en-US" sz="2000" b="1" dirty="0" smtClean="0">
                  <a:solidFill>
                    <a:schemeClr val="tx1"/>
                  </a:solidFill>
                </a:rPr>
                <a:t>Catalog Caches</a:t>
              </a:r>
            </a:p>
          </p:txBody>
        </p:sp>
        <p:sp>
          <p:nvSpPr>
            <p:cNvPr id="22" name="Right Arrow 21"/>
            <p:cNvSpPr/>
            <p:nvPr/>
          </p:nvSpPr>
          <p:spPr>
            <a:xfrm>
              <a:off x="838200" y="3338286"/>
              <a:ext cx="1676400" cy="304800"/>
            </a:xfrm>
            <a:prstGeom prst="rightArrow">
              <a:avLst/>
            </a:prstGeom>
            <a:solidFill>
              <a:srgbClr val="FF1111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3" name="Right Arrow 22"/>
            <p:cNvSpPr/>
            <p:nvPr/>
          </p:nvSpPr>
          <p:spPr>
            <a:xfrm rot="615315">
              <a:off x="1696837" y="2953265"/>
              <a:ext cx="838200" cy="304800"/>
            </a:xfrm>
            <a:prstGeom prst="rightArrow">
              <a:avLst/>
            </a:prstGeom>
            <a:solidFill>
              <a:srgbClr val="FF1111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4" name="Right Arrow 23"/>
            <p:cNvSpPr/>
            <p:nvPr/>
          </p:nvSpPr>
          <p:spPr>
            <a:xfrm rot="21419510">
              <a:off x="1683820" y="3741070"/>
              <a:ext cx="838200" cy="304800"/>
            </a:xfrm>
            <a:prstGeom prst="rightArrow">
              <a:avLst/>
            </a:prstGeom>
            <a:solidFill>
              <a:srgbClr val="FF1111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grpSp>
          <p:nvGrpSpPr>
            <p:cNvPr id="25" name="Group 4"/>
            <p:cNvGrpSpPr/>
            <p:nvPr/>
          </p:nvGrpSpPr>
          <p:grpSpPr>
            <a:xfrm>
              <a:off x="152400" y="2576285"/>
              <a:ext cx="1905000" cy="1995714"/>
              <a:chOff x="76200" y="3816587"/>
              <a:chExt cx="2438400" cy="3033486"/>
            </a:xfrm>
          </p:grpSpPr>
          <p:grpSp>
            <p:nvGrpSpPr>
              <p:cNvPr id="26" name="Group 12"/>
              <p:cNvGrpSpPr/>
              <p:nvPr/>
            </p:nvGrpSpPr>
            <p:grpSpPr>
              <a:xfrm>
                <a:off x="304800" y="3816587"/>
                <a:ext cx="2209800" cy="2736613"/>
                <a:chOff x="1219200" y="3816587"/>
                <a:chExt cx="2209800" cy="2736613"/>
              </a:xfrm>
            </p:grpSpPr>
            <p:grpSp>
              <p:nvGrpSpPr>
                <p:cNvPr id="28" name="Group 11"/>
                <p:cNvGrpSpPr/>
                <p:nvPr/>
              </p:nvGrpSpPr>
              <p:grpSpPr>
                <a:xfrm>
                  <a:off x="2240691" y="3816587"/>
                  <a:ext cx="1188309" cy="2736613"/>
                  <a:chOff x="228600" y="3733800"/>
                  <a:chExt cx="1188309" cy="2736613"/>
                </a:xfrm>
              </p:grpSpPr>
              <p:pic>
                <p:nvPicPr>
                  <p:cNvPr id="30" name="Picture 4" descr="C:\Program Files\Microsoft Resource DVD Artwork\DVD_ART\Artwork_Imagery\Shapes and Graphics\Buidlings and dwellings\building purple w awning.png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/>
                  <a:srcRect/>
                  <a:stretch>
                    <a:fillRect/>
                  </a:stretch>
                </p:blipFill>
                <p:spPr bwMode="auto">
                  <a:xfrm>
                    <a:off x="228600" y="5181600"/>
                    <a:ext cx="1188309" cy="1288813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</p:pic>
              <p:pic>
                <p:nvPicPr>
                  <p:cNvPr id="31" name="Picture 5" descr="C:\Program Files\Microsoft Resource DVD Artwork\DVD_ART\Artwork_Imagery\Shapes and Graphics\Buidlings and dwellings\building brick with awning.png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228600" y="3733800"/>
                    <a:ext cx="1188309" cy="1288813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</p:pic>
            </p:grpSp>
            <p:pic>
              <p:nvPicPr>
                <p:cNvPr id="29" name="Picture 6" descr="C:\Program Files\Microsoft Resource DVD Artwork\DVD_ART\Artwork_Imagery\Shapes and Graphics\Buidlings and dwellings\building white w awning.png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1219200" y="4495800"/>
                  <a:ext cx="1188309" cy="1288813"/>
                </a:xfrm>
                <a:prstGeom prst="rect">
                  <a:avLst/>
                </a:prstGeom>
                <a:noFill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</p:pic>
          </p:grpSp>
          <p:sp>
            <p:nvSpPr>
              <p:cNvPr id="27" name="Rectangle 26"/>
              <p:cNvSpPr/>
              <p:nvPr/>
            </p:nvSpPr>
            <p:spPr>
              <a:xfrm>
                <a:off x="76200" y="6408838"/>
                <a:ext cx="2048256" cy="441235"/>
              </a:xfrm>
              <a:prstGeom prst="rect">
                <a:avLst/>
              </a:prstGeom>
              <a:no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Merchants</a:t>
                </a:r>
                <a:endParaRPr 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2514600" y="2590800"/>
              <a:ext cx="3124200" cy="1905000"/>
              <a:chOff x="2514600" y="2590800"/>
              <a:chExt cx="3124200" cy="19050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2514600" y="2590800"/>
                <a:ext cx="3124200" cy="1905000"/>
              </a:xfrm>
              <a:prstGeom prst="rect">
                <a:avLst/>
              </a:prstGeom>
              <a:solidFill>
                <a:srgbClr val="00B050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 anchorCtr="1"/>
              <a:lstStyle/>
              <a:p>
                <a:pPr algn="ctr">
                  <a:defRPr/>
                </a:pPr>
                <a:r>
                  <a:rPr lang="en-US" sz="2000" b="1" dirty="0" smtClean="0">
                    <a:solidFill>
                      <a:schemeClr val="tx1"/>
                    </a:solidFill>
                  </a:rPr>
                  <a:t>Amazon Product Catalog</a:t>
                </a:r>
              </a:p>
            </p:txBody>
          </p:sp>
          <p:pic>
            <p:nvPicPr>
              <p:cNvPr id="34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453530" y="2743200"/>
                <a:ext cx="1246340" cy="13379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pic>
        </p:grpSp>
      </p:grpSp>
      <p:grpSp>
        <p:nvGrpSpPr>
          <p:cNvPr id="42" name="Group 41"/>
          <p:cNvGrpSpPr/>
          <p:nvPr/>
        </p:nvGrpSpPr>
        <p:grpSpPr>
          <a:xfrm>
            <a:off x="2057400" y="5486400"/>
            <a:ext cx="5867400" cy="1233714"/>
            <a:chOff x="2057400" y="3795486"/>
            <a:chExt cx="5867400" cy="1233714"/>
          </a:xfrm>
        </p:grpSpPr>
        <p:sp>
          <p:nvSpPr>
            <p:cNvPr id="40" name="Bent Arrow 39"/>
            <p:cNvSpPr/>
            <p:nvPr/>
          </p:nvSpPr>
          <p:spPr>
            <a:xfrm rot="16200000">
              <a:off x="3543300" y="2476500"/>
              <a:ext cx="914400" cy="3886200"/>
            </a:xfrm>
            <a:prstGeom prst="bentArrow">
              <a:avLst>
                <a:gd name="adj1" fmla="val 17063"/>
                <a:gd name="adj2" fmla="val 17857"/>
                <a:gd name="adj3" fmla="val 25000"/>
                <a:gd name="adj4" fmla="val 29464"/>
              </a:avLst>
            </a:prstGeom>
            <a:solidFill>
              <a:srgbClr val="ED680D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41" name="Bent Arrow 40"/>
            <p:cNvSpPr/>
            <p:nvPr/>
          </p:nvSpPr>
          <p:spPr>
            <a:xfrm rot="5400000" flipH="1">
              <a:off x="6393543" y="3345543"/>
              <a:ext cx="1081314" cy="1981200"/>
            </a:xfrm>
            <a:prstGeom prst="bentArrow">
              <a:avLst>
                <a:gd name="adj1" fmla="val 12981"/>
                <a:gd name="adj2" fmla="val 17857"/>
                <a:gd name="adj3" fmla="val 25000"/>
                <a:gd name="adj4" fmla="val 29464"/>
              </a:avLst>
            </a:prstGeom>
            <a:solidFill>
              <a:srgbClr val="ED680D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5867400" y="4267200"/>
              <a:ext cx="1600200" cy="762000"/>
            </a:xfrm>
            <a:prstGeom prst="roundRect">
              <a:avLst/>
            </a:prstGeom>
            <a:solidFill>
              <a:srgbClr val="ED680D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 i="1" dirty="0" err="1" smtClean="0">
                  <a:solidFill>
                    <a:schemeClr val="tx1"/>
                  </a:solidFill>
                </a:rPr>
                <a:t>Lossy</a:t>
              </a:r>
              <a:r>
                <a:rPr lang="en-US" sz="2800" b="1" i="1" dirty="0" smtClean="0">
                  <a:solidFill>
                    <a:schemeClr val="tx1"/>
                  </a:solidFill>
                </a:rPr>
                <a:t>!</a:t>
              </a:r>
            </a:p>
          </p:txBody>
        </p:sp>
      </p:grpSp>
      <p:sp>
        <p:nvSpPr>
          <p:cNvPr id="44" name="Rounded Rectangle 43"/>
          <p:cNvSpPr/>
          <p:nvPr/>
        </p:nvSpPr>
        <p:spPr>
          <a:xfrm>
            <a:off x="4495800" y="228600"/>
            <a:ext cx="4343400" cy="1600200"/>
          </a:xfrm>
          <a:prstGeom prst="roundRect">
            <a:avLst>
              <a:gd name="adj" fmla="val 10000"/>
            </a:avLst>
          </a:prstGeom>
          <a:solidFill>
            <a:schemeClr val="bg1">
              <a:lumMod val="65000"/>
            </a:schemeClr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1"/>
          <a:lstStyle/>
          <a:p>
            <a:pPr algn="ctr">
              <a:defRPr/>
            </a:pPr>
            <a:r>
              <a:rPr lang="en-US" sz="2400" b="1" i="1" dirty="0" smtClean="0">
                <a:solidFill>
                  <a:schemeClr val="tx1"/>
                </a:solidFill>
              </a:rPr>
              <a:t>The Data Quality and </a:t>
            </a:r>
            <a:br>
              <a:rPr lang="en-US" sz="2400" b="1" i="1" dirty="0" smtClean="0">
                <a:solidFill>
                  <a:schemeClr val="tx1"/>
                </a:solidFill>
              </a:rPr>
            </a:br>
            <a:r>
              <a:rPr lang="en-US" sz="2400" b="1" i="1" dirty="0" smtClean="0">
                <a:solidFill>
                  <a:schemeClr val="tx1"/>
                </a:solidFill>
              </a:rPr>
              <a:t>Meaning Are Fuzzy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838700" y="1143000"/>
            <a:ext cx="3657600" cy="457200"/>
          </a:xfrm>
          <a:prstGeom prst="roundRect">
            <a:avLst/>
          </a:prstGeom>
          <a:solidFill>
            <a:srgbClr val="FBE43B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r>
              <a:rPr lang="en-US" sz="2000" b="1" dirty="0" smtClean="0">
                <a:solidFill>
                  <a:schemeClr val="tx1"/>
                </a:solidFill>
              </a:rPr>
              <a:t>We’re All Happy They Are!!!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4" grpId="0" animBg="1"/>
      <p:bldP spid="4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3400" y="3174075"/>
            <a:ext cx="7315200" cy="516775"/>
          </a:xfrm>
          <a:prstGeom prst="roundRect">
            <a:avLst/>
          </a:prstGeom>
          <a:solidFill>
            <a:srgbClr val="FE9C9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12837"/>
            <a:ext cx="8229600" cy="53641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Introduction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Watering</a:t>
            </a:r>
            <a:r>
              <a:rPr lang="en-US" baseline="0" dirty="0" smtClean="0"/>
              <a:t> Down the ACID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Schema!  We Don’t Need No Stinking Schema!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Contortion and Distortion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Dreaming of Streaming 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Swimming While Syncing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Serendipity When You Least Expect It…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Heisenberg</a:t>
            </a:r>
            <a:r>
              <a:rPr lang="en-US" dirty="0" smtClean="0"/>
              <a:t> Was an Optimist…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Conclusion: My Karma Ran Over</a:t>
            </a:r>
            <a:r>
              <a:rPr lang="en-US" dirty="0" smtClean="0"/>
              <a:t> Your Dogma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Classic Relational Is Set Oriented against Existing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676400"/>
          </a:xfrm>
        </p:spPr>
        <p:txBody>
          <a:bodyPr>
            <a:normAutofit/>
          </a:bodyPr>
          <a:lstStyle/>
          <a:p>
            <a:r>
              <a:rPr lang="en-US" dirty="0" smtClean="0"/>
              <a:t>SQL counts on transactions to “freeze” the database</a:t>
            </a:r>
          </a:p>
          <a:p>
            <a:pPr lvl="1"/>
            <a:r>
              <a:rPr lang="en-US" dirty="0" smtClean="0"/>
              <a:t>A set-oriented query against the records there at the time</a:t>
            </a:r>
          </a:p>
          <a:p>
            <a:pPr lvl="1"/>
            <a:r>
              <a:rPr lang="en-US" dirty="0" smtClean="0"/>
              <a:t>It doesn’t matter what will be there AFTER the query is executed!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33</a:t>
            </a:fld>
            <a:endParaRPr lang="en-US" dirty="0"/>
          </a:p>
        </p:txBody>
      </p:sp>
      <p:grpSp>
        <p:nvGrpSpPr>
          <p:cNvPr id="58" name="Group 57"/>
          <p:cNvGrpSpPr/>
          <p:nvPr/>
        </p:nvGrpSpPr>
        <p:grpSpPr>
          <a:xfrm>
            <a:off x="228600" y="2895600"/>
            <a:ext cx="6629400" cy="3581400"/>
            <a:chOff x="228600" y="2895600"/>
            <a:chExt cx="6629400" cy="3581400"/>
          </a:xfrm>
        </p:grpSpPr>
        <p:sp>
          <p:nvSpPr>
            <p:cNvPr id="9" name="Rectangle 8"/>
            <p:cNvSpPr/>
            <p:nvPr/>
          </p:nvSpPr>
          <p:spPr>
            <a:xfrm>
              <a:off x="228600" y="2895600"/>
              <a:ext cx="4953000" cy="3581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r>
                <a:rPr lang="en-US" sz="2000" b="1" dirty="0" smtClean="0">
                  <a:solidFill>
                    <a:schemeClr val="tx1"/>
                  </a:solidFill>
                  <a:cs typeface="Courier New" pitchFamily="49" charset="0"/>
                </a:rPr>
                <a:t>Suspend Time with Transaction!</a:t>
              </a:r>
            </a:p>
          </p:txBody>
        </p:sp>
        <p:sp>
          <p:nvSpPr>
            <p:cNvPr id="57" name="Right Arrow 56"/>
            <p:cNvSpPr/>
            <p:nvPr/>
          </p:nvSpPr>
          <p:spPr>
            <a:xfrm>
              <a:off x="4876800" y="5196114"/>
              <a:ext cx="838200" cy="381000"/>
            </a:xfrm>
            <a:prstGeom prst="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pic>
          <p:nvPicPr>
            <p:cNvPr id="1026" name="Picture 2" descr="C:\Program Files\Microsoft Resource DVD Artwork\DVD_ART\Artwork_Imagery\HARDWARE_IMAGERY\Illustration - Misc Hardware\Windows Vista Illustration Icons\Time limits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9600" y="4343400"/>
              <a:ext cx="1458912" cy="145891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</p:pic>
        <p:sp>
          <p:nvSpPr>
            <p:cNvPr id="6" name="Can 5"/>
            <p:cNvSpPr/>
            <p:nvPr/>
          </p:nvSpPr>
          <p:spPr>
            <a:xfrm>
              <a:off x="2286000" y="4343400"/>
              <a:ext cx="2667000" cy="1752600"/>
            </a:xfrm>
            <a:prstGeom prst="can">
              <a:avLst/>
            </a:prstGeom>
            <a:solidFill>
              <a:srgbClr val="FF5D5D"/>
            </a:solidFill>
            <a:ln w="6350">
              <a:solidFill>
                <a:srgbClr val="B00000"/>
              </a:solidFill>
            </a:ln>
            <a:effectLst/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2590800" y="4876800"/>
              <a:ext cx="2057400" cy="990600"/>
              <a:chOff x="5943600" y="4191000"/>
              <a:chExt cx="2057400" cy="99060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5943600" y="4191000"/>
                <a:ext cx="2057400" cy="9906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 anchorCtr="0"/>
              <a:lstStyle/>
              <a:p>
                <a:pPr algn="ctr">
                  <a:defRPr/>
                </a:pPr>
                <a:endParaRPr lang="en-US" sz="2000" dirty="0" smtClean="0">
                  <a:solidFill>
                    <a:schemeClr val="tx1"/>
                  </a:solidFill>
                  <a:cs typeface="Courier New" pitchFamily="49" charset="0"/>
                </a:endParaRPr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6019800" y="4267200"/>
                <a:ext cx="1905000" cy="838200"/>
                <a:chOff x="5715000" y="2971800"/>
                <a:chExt cx="1905000" cy="838200"/>
              </a:xfrm>
            </p:grpSpPr>
            <p:sp>
              <p:nvSpPr>
                <p:cNvPr id="11" name="Rectangle 10"/>
                <p:cNvSpPr/>
                <p:nvPr/>
              </p:nvSpPr>
              <p:spPr>
                <a:xfrm>
                  <a:off x="5715000" y="2971800"/>
                  <a:ext cx="476250" cy="209550"/>
                </a:xfrm>
                <a:prstGeom prst="rect">
                  <a:avLst/>
                </a:prstGeom>
                <a:solidFill>
                  <a:srgbClr val="ED680D"/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6191250" y="2971800"/>
                  <a:ext cx="476250" cy="209550"/>
                </a:xfrm>
                <a:prstGeom prst="rect">
                  <a:avLst/>
                </a:prstGeom>
                <a:solidFill>
                  <a:srgbClr val="92D050"/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6667500" y="2971800"/>
                  <a:ext cx="476250" cy="209550"/>
                </a:xfrm>
                <a:prstGeom prst="rect">
                  <a:avLst/>
                </a:prstGeom>
                <a:solidFill>
                  <a:srgbClr val="7030A0"/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7143750" y="2971800"/>
                  <a:ext cx="476250" cy="209550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15000" y="3181350"/>
                  <a:ext cx="476250" cy="209550"/>
                </a:xfrm>
                <a:prstGeom prst="rect">
                  <a:avLst/>
                </a:prstGeom>
                <a:solidFill>
                  <a:srgbClr val="00B0F0"/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6191250" y="3181350"/>
                  <a:ext cx="476250" cy="20955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6667500" y="3181350"/>
                  <a:ext cx="476250" cy="209550"/>
                </a:xfrm>
                <a:prstGeom prst="rect">
                  <a:avLst/>
                </a:prstGeom>
                <a:solidFill>
                  <a:srgbClr val="7B3607"/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7143750" y="3181350"/>
                  <a:ext cx="476250" cy="209550"/>
                </a:xfrm>
                <a:prstGeom prst="rect">
                  <a:avLst/>
                </a:prstGeom>
                <a:solidFill>
                  <a:srgbClr val="3F95BB"/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5715000" y="3390900"/>
                  <a:ext cx="476250" cy="209550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6191250" y="3390900"/>
                  <a:ext cx="476250" cy="20955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6667500" y="3390900"/>
                  <a:ext cx="476250" cy="209550"/>
                </a:xfrm>
                <a:prstGeom prst="rect">
                  <a:avLst/>
                </a:prstGeom>
                <a:solidFill>
                  <a:srgbClr val="FF33CC"/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7143750" y="3390900"/>
                  <a:ext cx="476250" cy="209550"/>
                </a:xfrm>
                <a:prstGeom prst="rect">
                  <a:avLst/>
                </a:prstGeom>
                <a:solidFill>
                  <a:srgbClr val="FFFF66"/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5715000" y="3600450"/>
                  <a:ext cx="476250" cy="209550"/>
                </a:xfrm>
                <a:prstGeom prst="rect">
                  <a:avLst/>
                </a:prstGeom>
                <a:solidFill>
                  <a:srgbClr val="CC6600"/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6191250" y="3600450"/>
                  <a:ext cx="476250" cy="209550"/>
                </a:xfrm>
                <a:prstGeom prst="rect">
                  <a:avLst/>
                </a:prstGeom>
                <a:solidFill>
                  <a:srgbClr val="00B0F0"/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6667500" y="3600450"/>
                  <a:ext cx="476250" cy="209550"/>
                </a:xfrm>
                <a:prstGeom prst="rect">
                  <a:avLst/>
                </a:prstGeom>
                <a:solidFill>
                  <a:srgbClr val="ED680D"/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7143750" y="3600450"/>
                  <a:ext cx="476250" cy="209550"/>
                </a:xfrm>
                <a:prstGeom prst="rect">
                  <a:avLst/>
                </a:prstGeom>
                <a:solidFill>
                  <a:srgbClr val="92D050"/>
                </a:solidFill>
                <a:ln w="317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36" name="Bent Arrow 35"/>
            <p:cNvSpPr/>
            <p:nvPr/>
          </p:nvSpPr>
          <p:spPr>
            <a:xfrm rot="5400000">
              <a:off x="3086100" y="3771900"/>
              <a:ext cx="838200" cy="762000"/>
            </a:xfrm>
            <a:prstGeom prst="bentArrow">
              <a:avLst>
                <a:gd name="adj1" fmla="val 34524"/>
                <a:gd name="adj2" fmla="val 33571"/>
                <a:gd name="adj3" fmla="val 23095"/>
                <a:gd name="adj4" fmla="val 43750"/>
              </a:avLst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81000" y="3124200"/>
              <a:ext cx="2819400" cy="1143000"/>
            </a:xfrm>
            <a:prstGeom prst="rect">
              <a:avLst/>
            </a:prstGeom>
            <a:solidFill>
              <a:srgbClr val="19A7FF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sz="2000" b="1" dirty="0" smtClean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  Select * </a:t>
              </a:r>
              <a:br>
                <a:rPr lang="en-US" sz="2000" b="1" dirty="0" smtClean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</a:br>
              <a:r>
                <a:rPr lang="en-US" sz="2000" b="1" dirty="0" smtClean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  WHERE &lt;clause&gt;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715000" y="5105400"/>
              <a:ext cx="1143000" cy="6096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810250" y="5200650"/>
              <a:ext cx="476250" cy="209550"/>
            </a:xfrm>
            <a:prstGeom prst="rect">
              <a:avLst/>
            </a:prstGeom>
            <a:solidFill>
              <a:srgbClr val="7030A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286500" y="5200650"/>
              <a:ext cx="476250" cy="209550"/>
            </a:xfrm>
            <a:prstGeom prst="rect">
              <a:avLst/>
            </a:prstGeom>
            <a:solidFill>
              <a:srgbClr val="00B0F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810250" y="5410200"/>
              <a:ext cx="476250" cy="209550"/>
            </a:xfrm>
            <a:prstGeom prst="rect">
              <a:avLst/>
            </a:prstGeom>
            <a:solidFill>
              <a:srgbClr val="ED680D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286500" y="5410200"/>
              <a:ext cx="476250" cy="209550"/>
            </a:xfrm>
            <a:prstGeom prst="rect">
              <a:avLst/>
            </a:prstGeom>
            <a:solidFill>
              <a:srgbClr val="92D05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</p:grpSp>
      <p:sp>
        <p:nvSpPr>
          <p:cNvPr id="59" name="Rounded Rectangle 58"/>
          <p:cNvSpPr/>
          <p:nvPr/>
        </p:nvSpPr>
        <p:spPr>
          <a:xfrm>
            <a:off x="5410200" y="2895600"/>
            <a:ext cx="3276600" cy="2057400"/>
          </a:xfrm>
          <a:prstGeom prst="roundRect">
            <a:avLst/>
          </a:prstGeom>
          <a:solidFill>
            <a:srgbClr val="FBE43B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r>
              <a:rPr lang="en-US" sz="2000" b="1" i="1" dirty="0" smtClean="0">
                <a:solidFill>
                  <a:schemeClr val="tx1"/>
                </a:solidFill>
              </a:rPr>
              <a:t>Arguably,  classic SQL runs at a single location in space (one database) and at a single point in time</a:t>
            </a:r>
            <a:br>
              <a:rPr lang="en-US" sz="2000" b="1" i="1" dirty="0" smtClean="0">
                <a:solidFill>
                  <a:schemeClr val="tx1"/>
                </a:solidFill>
              </a:rPr>
            </a:br>
            <a:r>
              <a:rPr lang="en-US" sz="2000" b="1" i="1" dirty="0" smtClean="0">
                <a:solidFill>
                  <a:schemeClr val="tx1"/>
                </a:solidFill>
              </a:rPr>
              <a:t>(one transaction) 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 144"/>
          <p:cNvSpPr/>
          <p:nvPr/>
        </p:nvSpPr>
        <p:spPr>
          <a:xfrm>
            <a:off x="304800" y="3352800"/>
            <a:ext cx="8610600" cy="3124200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/>
          <a:lstStyle/>
          <a:p>
            <a:pPr algn="ctr">
              <a:defRPr/>
            </a:pPr>
            <a:endParaRPr lang="en-US" sz="2000" dirty="0" smtClean="0">
              <a:solidFill>
                <a:schemeClr val="tx1"/>
              </a:solidFill>
              <a:cs typeface="Courier New" pitchFamily="49" charset="0"/>
            </a:endParaRPr>
          </a:p>
        </p:txBody>
      </p:sp>
      <p:sp>
        <p:nvSpPr>
          <p:cNvPr id="9" name="Can 8"/>
          <p:cNvSpPr/>
          <p:nvPr/>
        </p:nvSpPr>
        <p:spPr>
          <a:xfrm>
            <a:off x="990600" y="3657600"/>
            <a:ext cx="7848600" cy="2057400"/>
          </a:xfrm>
          <a:prstGeom prst="can">
            <a:avLst>
              <a:gd name="adj" fmla="val 14418"/>
            </a:avLst>
          </a:prstGeom>
          <a:solidFill>
            <a:srgbClr val="FF5D5D"/>
          </a:solidFill>
          <a:ln w="6350">
            <a:solidFill>
              <a:srgbClr val="B00000"/>
            </a:solidFill>
          </a:ln>
          <a:effectLst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6" name="Group 125"/>
          <p:cNvGrpSpPr/>
          <p:nvPr/>
        </p:nvGrpSpPr>
        <p:grpSpPr>
          <a:xfrm>
            <a:off x="2076450" y="4114800"/>
            <a:ext cx="857250" cy="990600"/>
            <a:chOff x="2076450" y="4648200"/>
            <a:chExt cx="857250" cy="990600"/>
          </a:xfrm>
        </p:grpSpPr>
        <p:sp>
          <p:nvSpPr>
            <p:cNvPr id="103" name="Right Arrow 102"/>
            <p:cNvSpPr/>
            <p:nvPr/>
          </p:nvSpPr>
          <p:spPr>
            <a:xfrm rot="16200000">
              <a:off x="2238375" y="5181600"/>
              <a:ext cx="533400" cy="381000"/>
            </a:xfrm>
            <a:prstGeom prst="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2076450" y="4648200"/>
              <a:ext cx="85725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2147888" y="4876800"/>
              <a:ext cx="357188" cy="157163"/>
            </a:xfrm>
            <a:prstGeom prst="rect">
              <a:avLst/>
            </a:prstGeom>
            <a:solidFill>
              <a:srgbClr val="ED680D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28" y="228600"/>
            <a:ext cx="8229600" cy="868362"/>
          </a:xfrm>
        </p:spPr>
        <p:txBody>
          <a:bodyPr>
            <a:normAutofit fontScale="90000"/>
          </a:bodyPr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Streaming Is Set Oriented against Not-Yet-Existing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620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Events arrive into some databases</a:t>
            </a:r>
          </a:p>
          <a:p>
            <a:pPr lvl="1"/>
            <a:r>
              <a:rPr lang="en-US" sz="1800" dirty="0" smtClean="0"/>
              <a:t>Sensors, messages, or record inserts by applications</a:t>
            </a:r>
          </a:p>
          <a:p>
            <a:pPr lvl="1"/>
            <a:r>
              <a:rPr lang="en-US" sz="1800" dirty="0" smtClean="0"/>
              <a:t>The contents of the database change over time!</a:t>
            </a:r>
          </a:p>
          <a:p>
            <a:r>
              <a:rPr lang="en-US" sz="2000" dirty="0" smtClean="0"/>
              <a:t>Streaming databases provide set-oriented operations across time</a:t>
            </a:r>
          </a:p>
          <a:p>
            <a:pPr lvl="1"/>
            <a:r>
              <a:rPr lang="en-US" sz="1800" dirty="0" smtClean="0"/>
              <a:t>The query waits around looking for stuff that satisfies the WHERE</a:t>
            </a:r>
          </a:p>
          <a:p>
            <a:pPr lvl="1"/>
            <a:r>
              <a:rPr lang="en-US" sz="1800" dirty="0" smtClean="0"/>
              <a:t>When stuff matches, it is delivered to the new set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fld id="{61AB781C-464E-419E-8B5A-3BC39DCF8DA6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12" name="Rectangle 6"/>
          <p:cNvSpPr/>
          <p:nvPr/>
        </p:nvSpPr>
        <p:spPr>
          <a:xfrm>
            <a:off x="457200" y="3581400"/>
            <a:ext cx="3657600" cy="381000"/>
          </a:xfrm>
          <a:prstGeom prst="rect">
            <a:avLst/>
          </a:prstGeom>
          <a:solidFill>
            <a:srgbClr val="19A7FF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Select * WHERE &lt;clause&gt;</a:t>
            </a:r>
          </a:p>
        </p:txBody>
      </p:sp>
      <p:grpSp>
        <p:nvGrpSpPr>
          <p:cNvPr id="10" name="Group 34"/>
          <p:cNvGrpSpPr/>
          <p:nvPr/>
        </p:nvGrpSpPr>
        <p:grpSpPr>
          <a:xfrm>
            <a:off x="6534150" y="4895850"/>
            <a:ext cx="1543050" cy="742950"/>
            <a:chOff x="5943600" y="4191000"/>
            <a:chExt cx="2057400" cy="990600"/>
          </a:xfrm>
        </p:grpSpPr>
        <p:sp>
          <p:nvSpPr>
            <p:cNvPr id="18" name="Rectangle 17"/>
            <p:cNvSpPr/>
            <p:nvPr/>
          </p:nvSpPr>
          <p:spPr>
            <a:xfrm>
              <a:off x="5943600" y="4191000"/>
              <a:ext cx="2057400" cy="9906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grpSp>
          <p:nvGrpSpPr>
            <p:cNvPr id="19" name="Group 32"/>
            <p:cNvGrpSpPr/>
            <p:nvPr/>
          </p:nvGrpSpPr>
          <p:grpSpPr>
            <a:xfrm>
              <a:off x="6019800" y="4267200"/>
              <a:ext cx="1905000" cy="838200"/>
              <a:chOff x="5715000" y="2971800"/>
              <a:chExt cx="1905000" cy="838200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5715000" y="2971800"/>
                <a:ext cx="476250" cy="209550"/>
              </a:xfrm>
              <a:prstGeom prst="rect">
                <a:avLst/>
              </a:prstGeom>
              <a:solidFill>
                <a:srgbClr val="ED680D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191250" y="2971800"/>
                <a:ext cx="476250" cy="209550"/>
              </a:xfrm>
              <a:prstGeom prst="rect">
                <a:avLst/>
              </a:prstGeom>
              <a:solidFill>
                <a:srgbClr val="92D050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667500" y="2971800"/>
                <a:ext cx="476250" cy="209550"/>
              </a:xfrm>
              <a:prstGeom prst="rect">
                <a:avLst/>
              </a:prstGeom>
              <a:solidFill>
                <a:srgbClr val="7030A0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143750" y="2971800"/>
                <a:ext cx="476250" cy="209550"/>
              </a:xfrm>
              <a:prstGeom prst="rect">
                <a:avLst/>
              </a:prstGeom>
              <a:solidFill>
                <a:srgbClr val="FFFF00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715000" y="3181350"/>
                <a:ext cx="476250" cy="209550"/>
              </a:xfrm>
              <a:prstGeom prst="rect">
                <a:avLst/>
              </a:prstGeom>
              <a:solidFill>
                <a:srgbClr val="CC99FF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6191250" y="3181350"/>
                <a:ext cx="476250" cy="20955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667500" y="3181350"/>
                <a:ext cx="476250" cy="209550"/>
              </a:xfrm>
              <a:prstGeom prst="rect">
                <a:avLst/>
              </a:prstGeom>
              <a:solidFill>
                <a:srgbClr val="7B3607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143750" y="3181350"/>
                <a:ext cx="476250" cy="209550"/>
              </a:xfrm>
              <a:prstGeom prst="rect">
                <a:avLst/>
              </a:prstGeom>
              <a:solidFill>
                <a:srgbClr val="C00000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5715000" y="3390900"/>
                <a:ext cx="476250" cy="209550"/>
              </a:xfrm>
              <a:prstGeom prst="rect">
                <a:avLst/>
              </a:prstGeom>
              <a:solidFill>
                <a:srgbClr val="FFFF00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6191250" y="3390900"/>
                <a:ext cx="476250" cy="20955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6667500" y="3390900"/>
                <a:ext cx="476250" cy="209550"/>
              </a:xfrm>
              <a:prstGeom prst="rect">
                <a:avLst/>
              </a:prstGeom>
              <a:solidFill>
                <a:srgbClr val="FF33CC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7143750" y="3390900"/>
                <a:ext cx="476250" cy="209550"/>
              </a:xfrm>
              <a:prstGeom prst="rect">
                <a:avLst/>
              </a:prstGeom>
              <a:solidFill>
                <a:srgbClr val="FFFF66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5715000" y="3600450"/>
                <a:ext cx="476250" cy="209550"/>
              </a:xfrm>
              <a:prstGeom prst="rect">
                <a:avLst/>
              </a:prstGeom>
              <a:solidFill>
                <a:srgbClr val="006600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6191250" y="3600450"/>
                <a:ext cx="476250" cy="209550"/>
              </a:xfrm>
              <a:prstGeom prst="rect">
                <a:avLst/>
              </a:prstGeom>
              <a:solidFill>
                <a:srgbClr val="00B0F0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667500" y="3600450"/>
                <a:ext cx="476250" cy="209550"/>
              </a:xfrm>
              <a:prstGeom prst="rect">
                <a:avLst/>
              </a:prstGeom>
              <a:solidFill>
                <a:srgbClr val="006600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7143750" y="3600450"/>
                <a:ext cx="476250" cy="209550"/>
              </a:xfrm>
              <a:prstGeom prst="rect">
                <a:avLst/>
              </a:prstGeom>
              <a:solidFill>
                <a:srgbClr val="3366FF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3" name="Group 132"/>
          <p:cNvGrpSpPr/>
          <p:nvPr/>
        </p:nvGrpSpPr>
        <p:grpSpPr>
          <a:xfrm>
            <a:off x="6877050" y="4133850"/>
            <a:ext cx="857250" cy="990600"/>
            <a:chOff x="6877050" y="4667250"/>
            <a:chExt cx="857250" cy="990600"/>
          </a:xfrm>
        </p:grpSpPr>
        <p:sp>
          <p:nvSpPr>
            <p:cNvPr id="7" name="Right Arrow 6"/>
            <p:cNvSpPr/>
            <p:nvPr/>
          </p:nvSpPr>
          <p:spPr>
            <a:xfrm rot="16200000">
              <a:off x="7038975" y="5200650"/>
              <a:ext cx="533400" cy="381000"/>
            </a:xfrm>
            <a:prstGeom prst="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6877050" y="4667250"/>
              <a:ext cx="857250" cy="457200"/>
              <a:chOff x="5715000" y="5105400"/>
              <a:chExt cx="1143000" cy="60960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5715000" y="5105400"/>
                <a:ext cx="1143000" cy="6096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 anchorCtr="0"/>
              <a:lstStyle/>
              <a:p>
                <a:pPr algn="ctr">
                  <a:defRPr/>
                </a:pPr>
                <a:endParaRPr lang="en-US" sz="2000" dirty="0" smtClean="0">
                  <a:solidFill>
                    <a:schemeClr val="tx1"/>
                  </a:solidFill>
                  <a:cs typeface="Courier New" pitchFamily="49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810250" y="5200650"/>
                <a:ext cx="476250" cy="209550"/>
              </a:xfrm>
              <a:prstGeom prst="rect">
                <a:avLst/>
              </a:prstGeom>
              <a:solidFill>
                <a:srgbClr val="7030A0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286500" y="5200650"/>
                <a:ext cx="476250" cy="209550"/>
              </a:xfrm>
              <a:prstGeom prst="rect">
                <a:avLst/>
              </a:prstGeom>
              <a:solidFill>
                <a:srgbClr val="00B0F0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810250" y="5410200"/>
                <a:ext cx="476250" cy="209550"/>
              </a:xfrm>
              <a:prstGeom prst="rect">
                <a:avLst/>
              </a:prstGeom>
              <a:solidFill>
                <a:srgbClr val="ED680D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286500" y="5410200"/>
                <a:ext cx="476250" cy="209550"/>
              </a:xfrm>
              <a:prstGeom prst="rect">
                <a:avLst/>
              </a:prstGeom>
              <a:solidFill>
                <a:srgbClr val="92D050"/>
              </a:solidFill>
              <a:ln w="3175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800" b="1" i="1" dirty="0" err="1" smtClean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1" name="Group 130"/>
          <p:cNvGrpSpPr/>
          <p:nvPr/>
        </p:nvGrpSpPr>
        <p:grpSpPr>
          <a:xfrm>
            <a:off x="4933950" y="4876800"/>
            <a:ext cx="1543050" cy="742950"/>
            <a:chOff x="4933950" y="5410200"/>
            <a:chExt cx="1543050" cy="742950"/>
          </a:xfrm>
        </p:grpSpPr>
        <p:sp>
          <p:nvSpPr>
            <p:cNvPr id="51" name="Rectangle 50"/>
            <p:cNvSpPr/>
            <p:nvPr/>
          </p:nvSpPr>
          <p:spPr>
            <a:xfrm>
              <a:off x="4933950" y="5410200"/>
              <a:ext cx="1543050" cy="7429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991100" y="5467350"/>
              <a:ext cx="357188" cy="157163"/>
            </a:xfrm>
            <a:prstGeom prst="rect">
              <a:avLst/>
            </a:prstGeom>
            <a:solidFill>
              <a:srgbClr val="ED680D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348288" y="5467350"/>
              <a:ext cx="357188" cy="157163"/>
            </a:xfrm>
            <a:prstGeom prst="rect">
              <a:avLst/>
            </a:prstGeom>
            <a:solidFill>
              <a:srgbClr val="92D05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6062663" y="5467350"/>
              <a:ext cx="357188" cy="157163"/>
            </a:xfrm>
            <a:prstGeom prst="rect">
              <a:avLst/>
            </a:prstGeom>
            <a:solidFill>
              <a:srgbClr val="FFFF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91100" y="5624513"/>
              <a:ext cx="357188" cy="157163"/>
            </a:xfrm>
            <a:prstGeom prst="rect">
              <a:avLst/>
            </a:prstGeom>
            <a:solidFill>
              <a:srgbClr val="CC99FF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348288" y="5624513"/>
              <a:ext cx="357188" cy="1571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705475" y="5624513"/>
              <a:ext cx="357188" cy="157163"/>
            </a:xfrm>
            <a:prstGeom prst="rect">
              <a:avLst/>
            </a:prstGeom>
            <a:solidFill>
              <a:srgbClr val="7B3607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062663" y="5624513"/>
              <a:ext cx="357188" cy="157163"/>
            </a:xfrm>
            <a:prstGeom prst="rect">
              <a:avLst/>
            </a:prstGeom>
            <a:solidFill>
              <a:srgbClr val="C000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348288" y="5781675"/>
              <a:ext cx="357188" cy="15716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062663" y="5781675"/>
              <a:ext cx="357188" cy="157163"/>
            </a:xfrm>
            <a:prstGeom prst="rect">
              <a:avLst/>
            </a:prstGeom>
            <a:solidFill>
              <a:srgbClr val="FFFF66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991100" y="5938838"/>
              <a:ext cx="357188" cy="157163"/>
            </a:xfrm>
            <a:prstGeom prst="rect">
              <a:avLst/>
            </a:prstGeom>
            <a:solidFill>
              <a:srgbClr val="0066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5348288" y="5938838"/>
              <a:ext cx="357188" cy="157163"/>
            </a:xfrm>
            <a:prstGeom prst="rect">
              <a:avLst/>
            </a:prstGeom>
            <a:solidFill>
              <a:srgbClr val="00B0F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705475" y="5938838"/>
              <a:ext cx="357188" cy="157163"/>
            </a:xfrm>
            <a:prstGeom prst="rect">
              <a:avLst/>
            </a:prstGeom>
            <a:solidFill>
              <a:srgbClr val="0066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062663" y="5938838"/>
              <a:ext cx="357188" cy="157163"/>
            </a:xfrm>
            <a:prstGeom prst="rect">
              <a:avLst/>
            </a:prstGeom>
            <a:solidFill>
              <a:srgbClr val="3366FF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5276850" y="4114800"/>
            <a:ext cx="857250" cy="990600"/>
            <a:chOff x="5276850" y="4648200"/>
            <a:chExt cx="857250" cy="990600"/>
          </a:xfrm>
        </p:grpSpPr>
        <p:sp>
          <p:nvSpPr>
            <p:cNvPr id="43" name="Right Arrow 42"/>
            <p:cNvSpPr/>
            <p:nvPr/>
          </p:nvSpPr>
          <p:spPr>
            <a:xfrm rot="16200000">
              <a:off x="5438775" y="5181600"/>
              <a:ext cx="533400" cy="381000"/>
            </a:xfrm>
            <a:prstGeom prst="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76850" y="4648200"/>
              <a:ext cx="85725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705475" y="4719638"/>
              <a:ext cx="357188" cy="157163"/>
            </a:xfrm>
            <a:prstGeom prst="rect">
              <a:avLst/>
            </a:prstGeom>
            <a:solidFill>
              <a:srgbClr val="00B0F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348288" y="4876800"/>
              <a:ext cx="357188" cy="157163"/>
            </a:xfrm>
            <a:prstGeom prst="rect">
              <a:avLst/>
            </a:prstGeom>
            <a:solidFill>
              <a:srgbClr val="ED680D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705475" y="4876800"/>
              <a:ext cx="357188" cy="157163"/>
            </a:xfrm>
            <a:prstGeom prst="rect">
              <a:avLst/>
            </a:prstGeom>
            <a:solidFill>
              <a:srgbClr val="92D05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1733550" y="4876800"/>
            <a:ext cx="1543050" cy="742950"/>
            <a:chOff x="1733550" y="5410200"/>
            <a:chExt cx="1543050" cy="742950"/>
          </a:xfrm>
        </p:grpSpPr>
        <p:sp>
          <p:nvSpPr>
            <p:cNvPr id="104" name="Rectangle 103"/>
            <p:cNvSpPr/>
            <p:nvPr/>
          </p:nvSpPr>
          <p:spPr>
            <a:xfrm>
              <a:off x="1733550" y="5410200"/>
              <a:ext cx="1543050" cy="7429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1790700" y="5467350"/>
              <a:ext cx="357188" cy="157163"/>
            </a:xfrm>
            <a:prstGeom prst="rect">
              <a:avLst/>
            </a:prstGeom>
            <a:solidFill>
              <a:srgbClr val="ED680D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2862263" y="5467350"/>
              <a:ext cx="357188" cy="157163"/>
            </a:xfrm>
            <a:prstGeom prst="rect">
              <a:avLst/>
            </a:prstGeom>
            <a:solidFill>
              <a:srgbClr val="FFFF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2147888" y="5624513"/>
              <a:ext cx="357188" cy="1571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2505075" y="5624513"/>
              <a:ext cx="357188" cy="157163"/>
            </a:xfrm>
            <a:prstGeom prst="rect">
              <a:avLst/>
            </a:prstGeom>
            <a:solidFill>
              <a:srgbClr val="7B3607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2862263" y="5624513"/>
              <a:ext cx="357188" cy="157163"/>
            </a:xfrm>
            <a:prstGeom prst="rect">
              <a:avLst/>
            </a:prstGeom>
            <a:solidFill>
              <a:srgbClr val="C000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2862263" y="5781675"/>
              <a:ext cx="357188" cy="157163"/>
            </a:xfrm>
            <a:prstGeom prst="rect">
              <a:avLst/>
            </a:prstGeom>
            <a:solidFill>
              <a:srgbClr val="FFFF66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1790700" y="5938838"/>
              <a:ext cx="357188" cy="157163"/>
            </a:xfrm>
            <a:prstGeom prst="rect">
              <a:avLst/>
            </a:prstGeom>
            <a:solidFill>
              <a:srgbClr val="0066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2505075" y="5938838"/>
              <a:ext cx="357188" cy="157163"/>
            </a:xfrm>
            <a:prstGeom prst="rect">
              <a:avLst/>
            </a:prstGeom>
            <a:solidFill>
              <a:srgbClr val="0066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3333750" y="4876800"/>
            <a:ext cx="1543050" cy="742950"/>
            <a:chOff x="3333750" y="5410200"/>
            <a:chExt cx="1543050" cy="742950"/>
          </a:xfrm>
        </p:grpSpPr>
        <p:sp>
          <p:nvSpPr>
            <p:cNvPr id="82" name="Rectangle 81"/>
            <p:cNvSpPr/>
            <p:nvPr/>
          </p:nvSpPr>
          <p:spPr>
            <a:xfrm>
              <a:off x="3333750" y="5410200"/>
              <a:ext cx="1543050" cy="7429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390900" y="5467350"/>
              <a:ext cx="357188" cy="157163"/>
            </a:xfrm>
            <a:prstGeom prst="rect">
              <a:avLst/>
            </a:prstGeom>
            <a:solidFill>
              <a:srgbClr val="ED680D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3748088" y="5467350"/>
              <a:ext cx="357188" cy="157163"/>
            </a:xfrm>
            <a:prstGeom prst="rect">
              <a:avLst/>
            </a:prstGeom>
            <a:solidFill>
              <a:srgbClr val="92D05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4462463" y="5467350"/>
              <a:ext cx="357188" cy="157163"/>
            </a:xfrm>
            <a:prstGeom prst="rect">
              <a:avLst/>
            </a:prstGeom>
            <a:solidFill>
              <a:srgbClr val="FFFF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3748088" y="5624513"/>
              <a:ext cx="357188" cy="1571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4105275" y="5624513"/>
              <a:ext cx="357188" cy="157163"/>
            </a:xfrm>
            <a:prstGeom prst="rect">
              <a:avLst/>
            </a:prstGeom>
            <a:solidFill>
              <a:srgbClr val="7B3607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4462463" y="5624513"/>
              <a:ext cx="357188" cy="157163"/>
            </a:xfrm>
            <a:prstGeom prst="rect">
              <a:avLst/>
            </a:prstGeom>
            <a:solidFill>
              <a:srgbClr val="C000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462463" y="5781675"/>
              <a:ext cx="357188" cy="157163"/>
            </a:xfrm>
            <a:prstGeom prst="rect">
              <a:avLst/>
            </a:prstGeom>
            <a:solidFill>
              <a:srgbClr val="FFFF66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3390900" y="5938838"/>
              <a:ext cx="357188" cy="157163"/>
            </a:xfrm>
            <a:prstGeom prst="rect">
              <a:avLst/>
            </a:prstGeom>
            <a:solidFill>
              <a:srgbClr val="0066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4105275" y="5938838"/>
              <a:ext cx="357188" cy="157163"/>
            </a:xfrm>
            <a:prstGeom prst="rect">
              <a:avLst/>
            </a:prstGeom>
            <a:solidFill>
              <a:srgbClr val="0066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4462463" y="5938838"/>
              <a:ext cx="357188" cy="157163"/>
            </a:xfrm>
            <a:prstGeom prst="rect">
              <a:avLst/>
            </a:prstGeom>
            <a:solidFill>
              <a:srgbClr val="3366FF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3676650" y="4114800"/>
            <a:ext cx="857250" cy="990600"/>
            <a:chOff x="3676650" y="4648200"/>
            <a:chExt cx="857250" cy="990600"/>
          </a:xfrm>
        </p:grpSpPr>
        <p:sp>
          <p:nvSpPr>
            <p:cNvPr id="81" name="Right Arrow 80"/>
            <p:cNvSpPr/>
            <p:nvPr/>
          </p:nvSpPr>
          <p:spPr>
            <a:xfrm rot="16200000">
              <a:off x="3838575" y="5181600"/>
              <a:ext cx="533400" cy="381000"/>
            </a:xfrm>
            <a:prstGeom prst="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3676650" y="4648200"/>
              <a:ext cx="85725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748088" y="4876800"/>
              <a:ext cx="357188" cy="157163"/>
            </a:xfrm>
            <a:prstGeom prst="rect">
              <a:avLst/>
            </a:prstGeom>
            <a:solidFill>
              <a:srgbClr val="ED680D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4105275" y="4876800"/>
              <a:ext cx="357188" cy="157163"/>
            </a:xfrm>
            <a:prstGeom prst="rect">
              <a:avLst/>
            </a:prstGeom>
            <a:solidFill>
              <a:srgbClr val="92D05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533400" y="5943600"/>
            <a:ext cx="8077200" cy="304800"/>
            <a:chOff x="533400" y="6248400"/>
            <a:chExt cx="8077200" cy="304800"/>
          </a:xfrm>
        </p:grpSpPr>
        <p:cxnSp>
          <p:nvCxnSpPr>
            <p:cNvPr id="39" name="Straight Arrow Connector 38"/>
            <p:cNvCxnSpPr/>
            <p:nvPr/>
          </p:nvCxnSpPr>
          <p:spPr>
            <a:xfrm>
              <a:off x="609600" y="6248400"/>
              <a:ext cx="8001000" cy="1588"/>
            </a:xfrm>
            <a:prstGeom prst="straightConnector1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  <a:headEnd type="none" w="med" len="med"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Rectangle 133"/>
            <p:cNvSpPr/>
            <p:nvPr/>
          </p:nvSpPr>
          <p:spPr>
            <a:xfrm>
              <a:off x="533400" y="6324600"/>
              <a:ext cx="685800" cy="2286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Time</a:t>
              </a:r>
              <a:endParaRPr lang="en-US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205412" y="5715000"/>
            <a:ext cx="1042988" cy="685799"/>
            <a:chOff x="5205412" y="5867401"/>
            <a:chExt cx="1042988" cy="685799"/>
          </a:xfrm>
        </p:grpSpPr>
        <p:sp>
          <p:nvSpPr>
            <p:cNvPr id="86" name="Rectangle 85"/>
            <p:cNvSpPr/>
            <p:nvPr/>
          </p:nvSpPr>
          <p:spPr>
            <a:xfrm>
              <a:off x="5891212" y="6172200"/>
              <a:ext cx="357188" cy="157163"/>
            </a:xfrm>
            <a:prstGeom prst="rect">
              <a:avLst/>
            </a:prstGeom>
            <a:solidFill>
              <a:srgbClr val="CC99FF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372100" y="6396037"/>
              <a:ext cx="357188" cy="15716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5205412" y="6243637"/>
              <a:ext cx="357188" cy="157163"/>
            </a:xfrm>
            <a:prstGeom prst="rect">
              <a:avLst/>
            </a:prstGeom>
            <a:solidFill>
              <a:srgbClr val="00B0F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38" name="Right Arrow 137"/>
            <p:cNvSpPr/>
            <p:nvPr/>
          </p:nvSpPr>
          <p:spPr>
            <a:xfrm rot="16200000">
              <a:off x="5448300" y="5981701"/>
              <a:ext cx="609600" cy="381000"/>
            </a:xfrm>
            <a:prstGeom prst="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3657600" y="5715000"/>
            <a:ext cx="814388" cy="609600"/>
            <a:chOff x="3657600" y="5867401"/>
            <a:chExt cx="814388" cy="609600"/>
          </a:xfrm>
        </p:grpSpPr>
        <p:sp>
          <p:nvSpPr>
            <p:cNvPr id="114" name="Rectangle 113"/>
            <p:cNvSpPr/>
            <p:nvPr/>
          </p:nvSpPr>
          <p:spPr>
            <a:xfrm>
              <a:off x="3657600" y="6248400"/>
              <a:ext cx="357188" cy="157163"/>
            </a:xfrm>
            <a:prstGeom prst="rect">
              <a:avLst/>
            </a:prstGeom>
            <a:solidFill>
              <a:srgbClr val="3366FF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4114800" y="6248400"/>
              <a:ext cx="357188" cy="157163"/>
            </a:xfrm>
            <a:prstGeom prst="rect">
              <a:avLst/>
            </a:prstGeom>
            <a:solidFill>
              <a:srgbClr val="92D05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42" name="Right Arrow 141"/>
            <p:cNvSpPr/>
            <p:nvPr/>
          </p:nvSpPr>
          <p:spPr>
            <a:xfrm rot="16200000">
              <a:off x="3848100" y="5981701"/>
              <a:ext cx="609600" cy="381000"/>
            </a:xfrm>
            <a:prstGeom prst="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6934200" y="5638800"/>
            <a:ext cx="723900" cy="761999"/>
            <a:chOff x="6934200" y="5791201"/>
            <a:chExt cx="723900" cy="761999"/>
          </a:xfrm>
        </p:grpSpPr>
        <p:sp>
          <p:nvSpPr>
            <p:cNvPr id="71" name="Right Arrow 70"/>
            <p:cNvSpPr/>
            <p:nvPr/>
          </p:nvSpPr>
          <p:spPr>
            <a:xfrm rot="16200000">
              <a:off x="7001554" y="5905501"/>
              <a:ext cx="609600" cy="381000"/>
            </a:xfrm>
            <a:prstGeom prst="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7300912" y="6243637"/>
              <a:ext cx="357188" cy="157163"/>
            </a:xfrm>
            <a:prstGeom prst="rect">
              <a:avLst/>
            </a:prstGeom>
            <a:solidFill>
              <a:srgbClr val="FFFF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300912" y="6396037"/>
              <a:ext cx="357188" cy="157163"/>
            </a:xfrm>
            <a:prstGeom prst="rect">
              <a:avLst/>
            </a:prstGeom>
            <a:solidFill>
              <a:srgbClr val="FF33CC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934200" y="6319837"/>
              <a:ext cx="357188" cy="157163"/>
            </a:xfrm>
            <a:prstGeom prst="rect">
              <a:avLst/>
            </a:prstGeom>
            <a:solidFill>
              <a:srgbClr val="7030A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9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Non-Yet-Existing Stuff </a:t>
            </a:r>
            <a:br>
              <a:rPr lang="en-US" baseline="0" dirty="0" smtClean="0"/>
            </a:br>
            <a:r>
              <a:rPr lang="en-US" baseline="0" dirty="0" smtClean="0"/>
              <a:t>Arrives in Clumps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830763"/>
          </a:xfrm>
        </p:spPr>
        <p:txBody>
          <a:bodyPr/>
          <a:lstStyle/>
          <a:p>
            <a:r>
              <a:rPr lang="en-US" dirty="0" smtClean="0"/>
              <a:t>It’s hard to think about the newly arriving stuff as completely normalized</a:t>
            </a:r>
          </a:p>
          <a:p>
            <a:pPr lvl="1"/>
            <a:r>
              <a:rPr lang="en-US" dirty="0" smtClean="0"/>
              <a:t>It is easier to think of it as entities which arrive as a clump</a:t>
            </a:r>
          </a:p>
          <a:p>
            <a:pPr lvl="1"/>
            <a:r>
              <a:rPr lang="en-US" dirty="0" smtClean="0"/>
              <a:t>You can think of these as messages, records, entities, or events</a:t>
            </a:r>
          </a:p>
          <a:p>
            <a:pPr lvl="1"/>
            <a:r>
              <a:rPr lang="en-US" dirty="0" smtClean="0"/>
              <a:t>They are rarely normalized!</a:t>
            </a:r>
          </a:p>
          <a:p>
            <a:r>
              <a:rPr lang="en-US" dirty="0" smtClean="0"/>
              <a:t>It’s OK the events are not normalized!</a:t>
            </a:r>
          </a:p>
          <a:p>
            <a:pPr lvl="1"/>
            <a:r>
              <a:rPr lang="en-US" dirty="0" smtClean="0"/>
              <a:t>They aren’t going to be changed!</a:t>
            </a:r>
          </a:p>
          <a:p>
            <a:pPr lvl="1"/>
            <a:r>
              <a:rPr lang="en-US" dirty="0" smtClean="0"/>
              <a:t>They are immutable evidence of something that occurred</a:t>
            </a:r>
          </a:p>
          <a:p>
            <a:pPr lvl="1"/>
            <a:r>
              <a:rPr lang="en-US" dirty="0" smtClean="0"/>
              <a:t>There is no need to change them</a:t>
            </a:r>
          </a:p>
          <a:p>
            <a:r>
              <a:rPr lang="en-US" dirty="0" smtClean="0"/>
              <a:t>Typically, the incoming events have some unique identity</a:t>
            </a:r>
          </a:p>
          <a:p>
            <a:pPr lvl="1"/>
            <a:r>
              <a:rPr lang="en-US" dirty="0" smtClean="0"/>
              <a:t>They are unique and immutable…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Ambiguity in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3124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Streaming databases blur time</a:t>
            </a:r>
          </a:p>
          <a:p>
            <a:pPr lvl="1"/>
            <a:r>
              <a:rPr lang="en-US" sz="1800" dirty="0" smtClean="0"/>
              <a:t>You ask a question and it remains standing for a while</a:t>
            </a:r>
          </a:p>
          <a:p>
            <a:pPr lvl="1"/>
            <a:r>
              <a:rPr lang="en-US" sz="1800" dirty="0" smtClean="0"/>
              <a:t>Data items passing the qualifications are delivered</a:t>
            </a:r>
          </a:p>
          <a:p>
            <a:r>
              <a:rPr lang="en-US" sz="2000" dirty="0" smtClean="0"/>
              <a:t>Streaming databases usually remain in a single point in space</a:t>
            </a:r>
          </a:p>
          <a:p>
            <a:pPr lvl="1"/>
            <a:r>
              <a:rPr lang="en-US" sz="1800" dirty="0" smtClean="0"/>
              <a:t>The work is (typically) processed in a single database</a:t>
            </a:r>
          </a:p>
          <a:p>
            <a:pPr lvl="1"/>
            <a:r>
              <a:rPr lang="en-US" sz="1800" dirty="0" smtClean="0"/>
              <a:t>Stuff arrives at that database and is delivered as a result of the query </a:t>
            </a:r>
            <a:br>
              <a:rPr lang="en-US" sz="1800" dirty="0" smtClean="0"/>
            </a:br>
            <a:r>
              <a:rPr lang="en-US" sz="1800" dirty="0" smtClean="0"/>
              <a:t>(if it matches)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</p:spPr>
        <p:txBody>
          <a:bodyPr/>
          <a:lstStyle/>
          <a:p>
            <a:fld id="{61AB781C-464E-419E-8B5A-3BC39DCF8DA6}" type="slidenum">
              <a:rPr lang="en-US" smtClean="0"/>
              <a:pPr/>
              <a:t>36</a:t>
            </a:fld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304800" y="3276600"/>
            <a:ext cx="8610600" cy="2895600"/>
            <a:chOff x="304800" y="3581400"/>
            <a:chExt cx="8610600" cy="2895600"/>
          </a:xfrm>
        </p:grpSpPr>
        <p:sp>
          <p:nvSpPr>
            <p:cNvPr id="5" name="Rectangle 4"/>
            <p:cNvSpPr/>
            <p:nvPr/>
          </p:nvSpPr>
          <p:spPr>
            <a:xfrm>
              <a:off x="304800" y="3581400"/>
              <a:ext cx="8610600" cy="28956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9" name="Can 8"/>
            <p:cNvSpPr/>
            <p:nvPr/>
          </p:nvSpPr>
          <p:spPr>
            <a:xfrm>
              <a:off x="4038600" y="3886200"/>
              <a:ext cx="2667000" cy="2133600"/>
            </a:xfrm>
            <a:prstGeom prst="can">
              <a:avLst/>
            </a:prstGeom>
            <a:solidFill>
              <a:srgbClr val="FF5D5D"/>
            </a:solidFill>
            <a:ln w="6350">
              <a:solidFill>
                <a:srgbClr val="B00000"/>
              </a:solidFill>
            </a:ln>
            <a:effectLst/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4648200" y="4419600"/>
              <a:ext cx="1295400" cy="1295400"/>
              <a:chOff x="381000" y="3810000"/>
              <a:chExt cx="2057400" cy="2057400"/>
            </a:xfrm>
          </p:grpSpPr>
          <p:pic>
            <p:nvPicPr>
              <p:cNvPr id="6" name="Picture 2" descr="C:\Program Files\Microsoft Resource DVD Artwork\DVD_ART\Artwork_Imagery\HARDWARE_IMAGERY\Illustration - Misc Hardware\Windows Vista Illustration Icons\Time limits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50888" y="4038600"/>
                <a:ext cx="1458912" cy="1458912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/>
              </a:sp3d>
            </p:spPr>
          </p:pic>
          <p:sp>
            <p:nvSpPr>
              <p:cNvPr id="7" name="Block Arc 6"/>
              <p:cNvSpPr>
                <a:spLocks noChangeAspect="1"/>
              </p:cNvSpPr>
              <p:nvPr/>
            </p:nvSpPr>
            <p:spPr>
              <a:xfrm rot="4914060">
                <a:off x="381000" y="3810000"/>
                <a:ext cx="2057400" cy="2057400"/>
              </a:xfrm>
              <a:prstGeom prst="blockArc">
                <a:avLst>
                  <a:gd name="adj1" fmla="val 16718220"/>
                  <a:gd name="adj2" fmla="val 309026"/>
                  <a:gd name="adj3" fmla="val 20264"/>
                </a:avLst>
              </a:prstGeom>
              <a:solidFill>
                <a:srgbClr val="7030A0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 anchorCtr="0"/>
              <a:lstStyle/>
              <a:p>
                <a:pPr algn="ctr">
                  <a:defRPr/>
                </a:pPr>
                <a:endParaRPr lang="en-US" sz="2000" dirty="0" smtClean="0">
                  <a:solidFill>
                    <a:schemeClr val="tx1"/>
                  </a:solidFill>
                  <a:cs typeface="Courier New" pitchFamily="49" charset="0"/>
                </a:endParaRPr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1828800" y="3810000"/>
              <a:ext cx="2971800" cy="914400"/>
            </a:xfrm>
            <a:prstGeom prst="rect">
              <a:avLst/>
            </a:prstGeom>
            <a:solidFill>
              <a:srgbClr val="19A7FF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sz="2000" b="1" dirty="0" smtClean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  Select * </a:t>
              </a:r>
              <a:br>
                <a:rPr lang="en-US" sz="2000" b="1" dirty="0" smtClean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</a:br>
              <a:r>
                <a:rPr lang="en-US" sz="2000" b="1" dirty="0" smtClean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  WHERE &lt;clause&gt;</a:t>
              </a:r>
            </a:p>
          </p:txBody>
        </p:sp>
        <p:sp>
          <p:nvSpPr>
            <p:cNvPr id="11" name="Right Arrow 10"/>
            <p:cNvSpPr/>
            <p:nvPr/>
          </p:nvSpPr>
          <p:spPr>
            <a:xfrm>
              <a:off x="914400" y="4648200"/>
              <a:ext cx="3886200" cy="1600200"/>
            </a:xfrm>
            <a:prstGeom prst="rightArrow">
              <a:avLst>
                <a:gd name="adj1" fmla="val 75397"/>
                <a:gd name="adj2" fmla="val 42858"/>
              </a:avLst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6324600" y="4419600"/>
              <a:ext cx="2362200" cy="1066800"/>
            </a:xfrm>
            <a:prstGeom prst="rightArrow">
              <a:avLst>
                <a:gd name="adj1" fmla="val 77211"/>
                <a:gd name="adj2" fmla="val 50000"/>
              </a:avLst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752600" y="5253037"/>
              <a:ext cx="357188" cy="157163"/>
            </a:xfrm>
            <a:prstGeom prst="rect">
              <a:avLst/>
            </a:prstGeom>
            <a:solidFill>
              <a:srgbClr val="ED680D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719388" y="5105400"/>
              <a:ext cx="357188" cy="157163"/>
            </a:xfrm>
            <a:prstGeom prst="rect">
              <a:avLst/>
            </a:prstGeom>
            <a:solidFill>
              <a:srgbClr val="92D05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276600" y="5029200"/>
              <a:ext cx="357188" cy="157163"/>
            </a:xfrm>
            <a:prstGeom prst="rect">
              <a:avLst/>
            </a:prstGeom>
            <a:solidFill>
              <a:srgbClr val="7030A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886200" y="4953000"/>
              <a:ext cx="357188" cy="157163"/>
            </a:xfrm>
            <a:prstGeom prst="rect">
              <a:avLst/>
            </a:prstGeom>
            <a:solidFill>
              <a:srgbClr val="FFFF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286000" y="5181600"/>
              <a:ext cx="357188" cy="157163"/>
            </a:xfrm>
            <a:prstGeom prst="rect">
              <a:avLst/>
            </a:prstGeom>
            <a:solidFill>
              <a:srgbClr val="CC99FF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295400" y="5562600"/>
              <a:ext cx="357188" cy="1571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676400" y="4953000"/>
              <a:ext cx="357188" cy="157163"/>
            </a:xfrm>
            <a:prstGeom prst="rect">
              <a:avLst/>
            </a:prstGeom>
            <a:solidFill>
              <a:srgbClr val="7B3607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810000" y="5410200"/>
              <a:ext cx="357188" cy="157163"/>
            </a:xfrm>
            <a:prstGeom prst="rect">
              <a:avLst/>
            </a:prstGeom>
            <a:solidFill>
              <a:srgbClr val="C000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362200" y="5419725"/>
              <a:ext cx="357188" cy="157163"/>
            </a:xfrm>
            <a:prstGeom prst="rect">
              <a:avLst/>
            </a:prstGeom>
            <a:solidFill>
              <a:srgbClr val="FFFF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209800" y="4876800"/>
              <a:ext cx="357188" cy="15716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076575" y="5419725"/>
              <a:ext cx="357188" cy="157163"/>
            </a:xfrm>
            <a:prstGeom prst="rect">
              <a:avLst/>
            </a:prstGeom>
            <a:solidFill>
              <a:srgbClr val="FF33CC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657600" y="5710237"/>
              <a:ext cx="357188" cy="157163"/>
            </a:xfrm>
            <a:prstGeom prst="rect">
              <a:avLst/>
            </a:prstGeom>
            <a:solidFill>
              <a:srgbClr val="FFFF66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143000" y="5181600"/>
              <a:ext cx="357188" cy="157163"/>
            </a:xfrm>
            <a:prstGeom prst="rect">
              <a:avLst/>
            </a:prstGeom>
            <a:solidFill>
              <a:srgbClr val="0066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362200" y="5715000"/>
              <a:ext cx="357188" cy="157163"/>
            </a:xfrm>
            <a:prstGeom prst="rect">
              <a:avLst/>
            </a:prstGeom>
            <a:solidFill>
              <a:srgbClr val="00B0F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048000" y="5791200"/>
              <a:ext cx="357188" cy="157163"/>
            </a:xfrm>
            <a:prstGeom prst="rect">
              <a:avLst/>
            </a:prstGeom>
            <a:solidFill>
              <a:srgbClr val="0066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828800" y="5638800"/>
              <a:ext cx="357188" cy="157163"/>
            </a:xfrm>
            <a:prstGeom prst="rect">
              <a:avLst/>
            </a:prstGeom>
            <a:solidFill>
              <a:srgbClr val="3366FF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858000" y="4953000"/>
              <a:ext cx="357188" cy="157163"/>
            </a:xfrm>
            <a:prstGeom prst="rect">
              <a:avLst/>
            </a:prstGeom>
            <a:solidFill>
              <a:srgbClr val="ED680D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696200" y="4953000"/>
              <a:ext cx="357188" cy="157163"/>
            </a:xfrm>
            <a:prstGeom prst="rect">
              <a:avLst/>
            </a:prstGeom>
            <a:solidFill>
              <a:srgbClr val="7030A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924800" y="4648200"/>
              <a:ext cx="357188" cy="157163"/>
            </a:xfrm>
            <a:prstGeom prst="rect">
              <a:avLst/>
            </a:prstGeom>
            <a:solidFill>
              <a:srgbClr val="C000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424612" y="4724400"/>
              <a:ext cx="357188" cy="157163"/>
            </a:xfrm>
            <a:prstGeom prst="rect">
              <a:avLst/>
            </a:prstGeom>
            <a:solidFill>
              <a:srgbClr val="0066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239000" y="4724400"/>
              <a:ext cx="357188" cy="157163"/>
            </a:xfrm>
            <a:prstGeom prst="rect">
              <a:avLst/>
            </a:prstGeom>
            <a:solidFill>
              <a:srgbClr val="00B0F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i="1" dirty="0" err="1" smtClean="0">
                <a:solidFill>
                  <a:schemeClr val="tx1"/>
                </a:solidFill>
              </a:endParaRPr>
            </a:p>
          </p:txBody>
        </p:sp>
      </p:grpSp>
      <p:sp>
        <p:nvSpPr>
          <p:cNvPr id="38" name="Rounded Rectangle 37"/>
          <p:cNvSpPr/>
          <p:nvPr/>
        </p:nvSpPr>
        <p:spPr>
          <a:xfrm>
            <a:off x="914400" y="5867400"/>
            <a:ext cx="5334000" cy="914400"/>
          </a:xfrm>
          <a:prstGeom prst="roundRect">
            <a:avLst/>
          </a:prstGeom>
          <a:solidFill>
            <a:srgbClr val="ED680D"/>
          </a:solidFill>
          <a:ln w="317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b="1" i="1" dirty="0" smtClean="0">
                <a:solidFill>
                  <a:schemeClr val="tx1"/>
                </a:solidFill>
              </a:rPr>
              <a:t>A Trend Towards Loosening </a:t>
            </a:r>
            <a:br>
              <a:rPr lang="en-US" sz="2400" b="1" i="1" dirty="0" smtClean="0">
                <a:solidFill>
                  <a:schemeClr val="tx1"/>
                </a:solidFill>
              </a:rPr>
            </a:br>
            <a:r>
              <a:rPr lang="en-US" sz="2400" b="1" i="1" dirty="0" smtClean="0">
                <a:solidFill>
                  <a:schemeClr val="tx1"/>
                </a:solidFill>
              </a:rPr>
              <a:t>the Definition of Time for Data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3400" y="3690850"/>
            <a:ext cx="7315200" cy="516775"/>
          </a:xfrm>
          <a:prstGeom prst="roundRect">
            <a:avLst/>
          </a:prstGeom>
          <a:solidFill>
            <a:srgbClr val="FE9C9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12837"/>
            <a:ext cx="8229600" cy="53641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Introduction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Watering</a:t>
            </a:r>
            <a:r>
              <a:rPr lang="en-US" baseline="0" dirty="0" smtClean="0"/>
              <a:t> Down the ACID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Schema!  We Don’t Need No Stinking Schema!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Contortion and Distortion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Dreaming of Streaming 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Swimming While Syncing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Serendipity When You Least Expect It…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Heisenberg</a:t>
            </a:r>
            <a:r>
              <a:rPr lang="en-US" dirty="0" smtClean="0"/>
              <a:t> Was an Optimist…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Conclusion: My Karma Ran Over</a:t>
            </a:r>
            <a:r>
              <a:rPr lang="en-US" dirty="0" smtClean="0"/>
              <a:t> Your Dogma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Replicated Data and Sync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3429000"/>
          </a:xfrm>
        </p:spPr>
        <p:txBody>
          <a:bodyPr/>
          <a:lstStyle/>
          <a:p>
            <a:r>
              <a:rPr lang="en-US" dirty="0" smtClean="0"/>
              <a:t>Replication provides multiple copies of the same entity</a:t>
            </a:r>
          </a:p>
          <a:p>
            <a:pPr lvl="1"/>
            <a:r>
              <a:rPr lang="en-US" dirty="0" smtClean="0"/>
              <a:t>If it is read only, this is the same as caching</a:t>
            </a:r>
          </a:p>
          <a:p>
            <a:pPr lvl="1"/>
            <a:r>
              <a:rPr lang="en-US" dirty="0" smtClean="0"/>
              <a:t>If it is single writer, this is the same a pub-sub</a:t>
            </a:r>
          </a:p>
          <a:p>
            <a:r>
              <a:rPr lang="en-US" dirty="0" smtClean="0"/>
              <a:t>Replication usually implies multi-master replication</a:t>
            </a:r>
          </a:p>
          <a:p>
            <a:pPr lvl="1"/>
            <a:r>
              <a:rPr lang="en-US" dirty="0" smtClean="0"/>
              <a:t>Unlike caching and pub-sub, more than one replica may be the origination point for changes</a:t>
            </a:r>
          </a:p>
          <a:p>
            <a:pPr lvl="1"/>
            <a:r>
              <a:rPr lang="en-US" dirty="0" smtClean="0"/>
              <a:t>The changes are occasionally synchronized</a:t>
            </a:r>
          </a:p>
          <a:p>
            <a:pPr lvl="1"/>
            <a:r>
              <a:rPr lang="en-US" dirty="0" smtClean="0"/>
              <a:t>Sometimes, there are changes made to different replicas which require reconciliation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38</a:t>
            </a:fld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1295401" y="4343400"/>
            <a:ext cx="7543799" cy="2286000"/>
            <a:chOff x="1295401" y="4343400"/>
            <a:chExt cx="7543799" cy="2286000"/>
          </a:xfrm>
        </p:grpSpPr>
        <p:grpSp>
          <p:nvGrpSpPr>
            <p:cNvPr id="11" name="Group 10"/>
            <p:cNvGrpSpPr/>
            <p:nvPr/>
          </p:nvGrpSpPr>
          <p:grpSpPr>
            <a:xfrm>
              <a:off x="1295401" y="4648200"/>
              <a:ext cx="1371599" cy="1240648"/>
              <a:chOff x="1295401" y="4724400"/>
              <a:chExt cx="1371599" cy="1240648"/>
            </a:xfrm>
          </p:grpSpPr>
          <p:pic>
            <p:nvPicPr>
              <p:cNvPr id="3075" name="Picture 3" descr="C:\Program Files\Microsoft Resource DVD Artwork\DVD_ART\Artwork_Imagery\HARDWARE_IMAGERY\Illustration - Misc Hardware\XML Icons\Server SQL database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95401" y="4724400"/>
                <a:ext cx="838200" cy="1240648"/>
              </a:xfrm>
              <a:prstGeom prst="rect">
                <a:avLst/>
              </a:prstGeom>
              <a:noFill/>
            </p:spPr>
          </p:pic>
          <p:grpSp>
            <p:nvGrpSpPr>
              <p:cNvPr id="10" name="Group 9"/>
              <p:cNvGrpSpPr/>
              <p:nvPr/>
            </p:nvGrpSpPr>
            <p:grpSpPr>
              <a:xfrm>
                <a:off x="1752600" y="4800600"/>
                <a:ext cx="914400" cy="609600"/>
                <a:chOff x="4572000" y="5562600"/>
                <a:chExt cx="914400" cy="609600"/>
              </a:xfrm>
            </p:grpSpPr>
            <p:sp>
              <p:nvSpPr>
                <p:cNvPr id="7" name="Folded Corner 6"/>
                <p:cNvSpPr/>
                <p:nvPr/>
              </p:nvSpPr>
              <p:spPr>
                <a:xfrm>
                  <a:off x="4572000" y="5562600"/>
                  <a:ext cx="914400" cy="6096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FF6D6D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4572000" y="5562600"/>
                  <a:ext cx="914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Entity-X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2" name="Group 11"/>
            <p:cNvGrpSpPr/>
            <p:nvPr/>
          </p:nvGrpSpPr>
          <p:grpSpPr>
            <a:xfrm>
              <a:off x="3124200" y="5388752"/>
              <a:ext cx="1371599" cy="1240648"/>
              <a:chOff x="1295401" y="4724400"/>
              <a:chExt cx="1371599" cy="1240648"/>
            </a:xfrm>
          </p:grpSpPr>
          <p:pic>
            <p:nvPicPr>
              <p:cNvPr id="13" name="Picture 3" descr="C:\Program Files\Microsoft Resource DVD Artwork\DVD_ART\Artwork_Imagery\HARDWARE_IMAGERY\Illustration - Misc Hardware\XML Icons\Server SQL database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95401" y="4724400"/>
                <a:ext cx="838200" cy="1240648"/>
              </a:xfrm>
              <a:prstGeom prst="rect">
                <a:avLst/>
              </a:prstGeom>
              <a:noFill/>
            </p:spPr>
          </p:pic>
          <p:grpSp>
            <p:nvGrpSpPr>
              <p:cNvPr id="14" name="Group 9"/>
              <p:cNvGrpSpPr/>
              <p:nvPr/>
            </p:nvGrpSpPr>
            <p:grpSpPr>
              <a:xfrm>
                <a:off x="1752600" y="4800600"/>
                <a:ext cx="914400" cy="609600"/>
                <a:chOff x="4572000" y="5562600"/>
                <a:chExt cx="914400" cy="609600"/>
              </a:xfrm>
            </p:grpSpPr>
            <p:sp>
              <p:nvSpPr>
                <p:cNvPr id="15" name="Folded Corner 14"/>
                <p:cNvSpPr/>
                <p:nvPr/>
              </p:nvSpPr>
              <p:spPr>
                <a:xfrm>
                  <a:off x="4572000" y="5562600"/>
                  <a:ext cx="914400" cy="6096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FF6D6D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572000" y="5562600"/>
                  <a:ext cx="914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Entity-X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7" name="Group 16"/>
            <p:cNvGrpSpPr/>
            <p:nvPr/>
          </p:nvGrpSpPr>
          <p:grpSpPr>
            <a:xfrm>
              <a:off x="5410201" y="4343400"/>
              <a:ext cx="1371599" cy="1240648"/>
              <a:chOff x="1295401" y="4724400"/>
              <a:chExt cx="1371599" cy="1240648"/>
            </a:xfrm>
          </p:grpSpPr>
          <p:pic>
            <p:nvPicPr>
              <p:cNvPr id="18" name="Picture 3" descr="C:\Program Files\Microsoft Resource DVD Artwork\DVD_ART\Artwork_Imagery\HARDWARE_IMAGERY\Illustration - Misc Hardware\XML Icons\Server SQL database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95401" y="4724400"/>
                <a:ext cx="838200" cy="1240648"/>
              </a:xfrm>
              <a:prstGeom prst="rect">
                <a:avLst/>
              </a:prstGeom>
              <a:noFill/>
            </p:spPr>
          </p:pic>
          <p:grpSp>
            <p:nvGrpSpPr>
              <p:cNvPr id="19" name="Group 9"/>
              <p:cNvGrpSpPr/>
              <p:nvPr/>
            </p:nvGrpSpPr>
            <p:grpSpPr>
              <a:xfrm>
                <a:off x="1752600" y="4800600"/>
                <a:ext cx="914400" cy="609600"/>
                <a:chOff x="4572000" y="5562600"/>
                <a:chExt cx="914400" cy="609600"/>
              </a:xfrm>
            </p:grpSpPr>
            <p:sp>
              <p:nvSpPr>
                <p:cNvPr id="20" name="Folded Corner 19"/>
                <p:cNvSpPr/>
                <p:nvPr/>
              </p:nvSpPr>
              <p:spPr>
                <a:xfrm>
                  <a:off x="4572000" y="5562600"/>
                  <a:ext cx="914400" cy="6096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FF6D6D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4572000" y="5562600"/>
                  <a:ext cx="914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Entity-X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2" name="Group 21"/>
            <p:cNvGrpSpPr/>
            <p:nvPr/>
          </p:nvGrpSpPr>
          <p:grpSpPr>
            <a:xfrm>
              <a:off x="7467601" y="5312552"/>
              <a:ext cx="1371599" cy="1240648"/>
              <a:chOff x="1295401" y="4724400"/>
              <a:chExt cx="1371599" cy="1240648"/>
            </a:xfrm>
          </p:grpSpPr>
          <p:pic>
            <p:nvPicPr>
              <p:cNvPr id="23" name="Picture 3" descr="C:\Program Files\Microsoft Resource DVD Artwork\DVD_ART\Artwork_Imagery\HARDWARE_IMAGERY\Illustration - Misc Hardware\XML Icons\Server SQL database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95401" y="4724400"/>
                <a:ext cx="838200" cy="1240648"/>
              </a:xfrm>
              <a:prstGeom prst="rect">
                <a:avLst/>
              </a:prstGeom>
              <a:noFill/>
            </p:spPr>
          </p:pic>
          <p:grpSp>
            <p:nvGrpSpPr>
              <p:cNvPr id="24" name="Group 9"/>
              <p:cNvGrpSpPr/>
              <p:nvPr/>
            </p:nvGrpSpPr>
            <p:grpSpPr>
              <a:xfrm>
                <a:off x="1752600" y="4800600"/>
                <a:ext cx="914400" cy="609600"/>
                <a:chOff x="4572000" y="5562600"/>
                <a:chExt cx="914400" cy="609600"/>
              </a:xfrm>
            </p:grpSpPr>
            <p:sp>
              <p:nvSpPr>
                <p:cNvPr id="25" name="Folded Corner 24"/>
                <p:cNvSpPr/>
                <p:nvPr/>
              </p:nvSpPr>
              <p:spPr>
                <a:xfrm>
                  <a:off x="4572000" y="5562600"/>
                  <a:ext cx="914400" cy="6096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FF6D6D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4572000" y="5562600"/>
                  <a:ext cx="914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Entity-X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27" name="Left-Right Arrow 26"/>
            <p:cNvSpPr/>
            <p:nvPr/>
          </p:nvSpPr>
          <p:spPr>
            <a:xfrm>
              <a:off x="2743200" y="4724400"/>
              <a:ext cx="2590800" cy="533400"/>
            </a:xfrm>
            <a:prstGeom prst="left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29" name="Left-Right Arrow 28"/>
            <p:cNvSpPr/>
            <p:nvPr/>
          </p:nvSpPr>
          <p:spPr>
            <a:xfrm>
              <a:off x="4419600" y="5943600"/>
              <a:ext cx="2895600" cy="533400"/>
            </a:xfrm>
            <a:prstGeom prst="left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30" name="Left-Right Arrow 29"/>
            <p:cNvSpPr/>
            <p:nvPr/>
          </p:nvSpPr>
          <p:spPr>
            <a:xfrm rot="1717520">
              <a:off x="6735594" y="4880000"/>
              <a:ext cx="1103772" cy="533400"/>
            </a:xfrm>
            <a:prstGeom prst="left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31" name="Left-Right Arrow 30"/>
            <p:cNvSpPr/>
            <p:nvPr/>
          </p:nvSpPr>
          <p:spPr>
            <a:xfrm rot="1717520">
              <a:off x="2278710" y="5359320"/>
              <a:ext cx="878007" cy="533400"/>
            </a:xfrm>
            <a:prstGeom prst="left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Identity and Replication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3581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When managing different replicas, it is essential to have a crisp and clear notion of </a:t>
            </a:r>
            <a:r>
              <a:rPr lang="en-US" sz="2000" i="1" u="sng" dirty="0" smtClean="0"/>
              <a:t>identity</a:t>
            </a:r>
          </a:p>
          <a:p>
            <a:pPr lvl="1"/>
            <a:r>
              <a:rPr lang="en-US" sz="1800" i="1" u="sng" dirty="0" smtClean="0"/>
              <a:t>This</a:t>
            </a:r>
            <a:r>
              <a:rPr lang="en-US" sz="1800" dirty="0" smtClean="0"/>
              <a:t> is a replica of </a:t>
            </a:r>
            <a:r>
              <a:rPr lang="en-US" sz="1800" i="1" u="sng" dirty="0" smtClean="0"/>
              <a:t>that</a:t>
            </a:r>
          </a:p>
          <a:p>
            <a:pPr lvl="1"/>
            <a:r>
              <a:rPr lang="en-US" sz="1800" dirty="0" smtClean="0"/>
              <a:t>They have the SAME identity even if they are on different machines</a:t>
            </a:r>
          </a:p>
          <a:p>
            <a:pPr lvl="1"/>
            <a:r>
              <a:rPr lang="en-US" sz="1800" dirty="0" smtClean="0"/>
              <a:t>They may have a different set of updates but they have the SAME identity</a:t>
            </a:r>
          </a:p>
          <a:p>
            <a:r>
              <a:rPr lang="en-US" sz="2200" dirty="0" smtClean="0"/>
              <a:t>There are many different ways to label a shared identity</a:t>
            </a:r>
          </a:p>
          <a:p>
            <a:pPr lvl="1"/>
            <a:r>
              <a:rPr lang="en-US" sz="1800" dirty="0" smtClean="0"/>
              <a:t>Most map beautifully to a URL representation</a:t>
            </a:r>
          </a:p>
          <a:p>
            <a:r>
              <a:rPr lang="en-US" sz="2200" dirty="0" smtClean="0"/>
              <a:t>Need a crisp and clear notion of </a:t>
            </a:r>
            <a:r>
              <a:rPr lang="en-US" sz="2200" i="1" u="sng" dirty="0" smtClean="0"/>
              <a:t>versions</a:t>
            </a:r>
            <a:r>
              <a:rPr lang="en-US" sz="2200" dirty="0" smtClean="0"/>
              <a:t> and </a:t>
            </a:r>
            <a:r>
              <a:rPr lang="en-US" sz="2200" i="1" u="sng" dirty="0" smtClean="0"/>
              <a:t>lineage</a:t>
            </a:r>
          </a:p>
          <a:p>
            <a:pPr lvl="1"/>
            <a:r>
              <a:rPr lang="en-US" sz="1800" dirty="0" smtClean="0"/>
              <a:t>This version has that version as a parent</a:t>
            </a:r>
          </a:p>
          <a:p>
            <a:pPr lvl="1"/>
            <a:r>
              <a:rPr lang="en-US" sz="1800" dirty="0" smtClean="0"/>
              <a:t>Versions are within the same entity which has a unique identity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39</a:t>
            </a:fld>
            <a:endParaRPr lang="en-US" dirty="0"/>
          </a:p>
        </p:txBody>
      </p:sp>
      <p:grpSp>
        <p:nvGrpSpPr>
          <p:cNvPr id="83" name="Group 82"/>
          <p:cNvGrpSpPr/>
          <p:nvPr/>
        </p:nvGrpSpPr>
        <p:grpSpPr>
          <a:xfrm>
            <a:off x="1066800" y="4419600"/>
            <a:ext cx="7086600" cy="2307448"/>
            <a:chOff x="1447800" y="4495800"/>
            <a:chExt cx="7086600" cy="2307448"/>
          </a:xfrm>
        </p:grpSpPr>
        <p:sp>
          <p:nvSpPr>
            <p:cNvPr id="10" name="Left-Right Arrow 9"/>
            <p:cNvSpPr/>
            <p:nvPr/>
          </p:nvSpPr>
          <p:spPr>
            <a:xfrm>
              <a:off x="2590800" y="4876800"/>
              <a:ext cx="2895600" cy="533400"/>
            </a:xfrm>
            <a:prstGeom prst="left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11" name="Left-Right Arrow 10"/>
            <p:cNvSpPr/>
            <p:nvPr/>
          </p:nvSpPr>
          <p:spPr>
            <a:xfrm>
              <a:off x="4572000" y="6096000"/>
              <a:ext cx="2895600" cy="533400"/>
            </a:xfrm>
            <a:prstGeom prst="left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12" name="Left-Right Arrow 11"/>
            <p:cNvSpPr/>
            <p:nvPr/>
          </p:nvSpPr>
          <p:spPr>
            <a:xfrm rot="1717520">
              <a:off x="6887994" y="5032400"/>
              <a:ext cx="1103772" cy="533400"/>
            </a:xfrm>
            <a:prstGeom prst="left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sp>
          <p:nvSpPr>
            <p:cNvPr id="13" name="Left-Right Arrow 12"/>
            <p:cNvSpPr/>
            <p:nvPr/>
          </p:nvSpPr>
          <p:spPr>
            <a:xfrm rot="1717520">
              <a:off x="2431110" y="5511720"/>
              <a:ext cx="878007" cy="533400"/>
            </a:xfrm>
            <a:prstGeom prst="leftRightArrow">
              <a:avLst/>
            </a:prstGeom>
            <a:solidFill>
              <a:srgbClr val="00B05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  <a:cs typeface="Courier New" pitchFamily="49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5410200" y="4495800"/>
              <a:ext cx="1066800" cy="1240648"/>
              <a:chOff x="5410200" y="4495800"/>
              <a:chExt cx="1066800" cy="1240648"/>
            </a:xfrm>
          </p:grpSpPr>
          <p:pic>
            <p:nvPicPr>
              <p:cNvPr id="18" name="Picture 3" descr="C:\Program Files\Microsoft Resource DVD Artwork\DVD_ART\Artwork_Imagery\HARDWARE_IMAGERY\Illustration - Misc Hardware\XML Icons\Server SQL database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562601" y="4495800"/>
                <a:ext cx="838200" cy="1240648"/>
              </a:xfrm>
              <a:prstGeom prst="rect">
                <a:avLst/>
              </a:prstGeom>
              <a:noFill/>
            </p:spPr>
          </p:pic>
          <p:grpSp>
            <p:nvGrpSpPr>
              <p:cNvPr id="30" name="Group 29"/>
              <p:cNvGrpSpPr/>
              <p:nvPr/>
            </p:nvGrpSpPr>
            <p:grpSpPr>
              <a:xfrm>
                <a:off x="5410200" y="4648200"/>
                <a:ext cx="609600" cy="381000"/>
                <a:chOff x="7848600" y="4038600"/>
                <a:chExt cx="609600" cy="381000"/>
              </a:xfrm>
            </p:grpSpPr>
            <p:sp>
              <p:nvSpPr>
                <p:cNvPr id="20" name="Folded Corner 19"/>
                <p:cNvSpPr/>
                <p:nvPr/>
              </p:nvSpPr>
              <p:spPr>
                <a:xfrm>
                  <a:off x="8001000" y="4038600"/>
                  <a:ext cx="381000" cy="3810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FF6D6D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7848600" y="4038600"/>
                  <a:ext cx="609600" cy="2381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X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31" name="Group 30"/>
              <p:cNvGrpSpPr/>
              <p:nvPr/>
            </p:nvGrpSpPr>
            <p:grpSpPr>
              <a:xfrm>
                <a:off x="5867400" y="4648200"/>
                <a:ext cx="609600" cy="381000"/>
                <a:chOff x="7848600" y="4038600"/>
                <a:chExt cx="609600" cy="381000"/>
              </a:xfrm>
            </p:grpSpPr>
            <p:sp>
              <p:nvSpPr>
                <p:cNvPr id="32" name="Folded Corner 31"/>
                <p:cNvSpPr/>
                <p:nvPr/>
              </p:nvSpPr>
              <p:spPr>
                <a:xfrm>
                  <a:off x="8001000" y="4038600"/>
                  <a:ext cx="381000" cy="3810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EEDD00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7848600" y="4038600"/>
                  <a:ext cx="609600" cy="2381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Y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34" name="Group 33"/>
              <p:cNvGrpSpPr/>
              <p:nvPr/>
            </p:nvGrpSpPr>
            <p:grpSpPr>
              <a:xfrm>
                <a:off x="5562600" y="5181600"/>
                <a:ext cx="609600" cy="381000"/>
                <a:chOff x="7848600" y="4038600"/>
                <a:chExt cx="609600" cy="381000"/>
              </a:xfrm>
            </p:grpSpPr>
            <p:sp>
              <p:nvSpPr>
                <p:cNvPr id="35" name="Folded Corner 34"/>
                <p:cNvSpPr/>
                <p:nvPr/>
              </p:nvSpPr>
              <p:spPr>
                <a:xfrm>
                  <a:off x="8001000" y="4038600"/>
                  <a:ext cx="381000" cy="3810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F69A5C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7848600" y="4038600"/>
                  <a:ext cx="609600" cy="2381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Z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50" name="Group 49"/>
            <p:cNvGrpSpPr/>
            <p:nvPr/>
          </p:nvGrpSpPr>
          <p:grpSpPr>
            <a:xfrm>
              <a:off x="1447800" y="4648200"/>
              <a:ext cx="1066800" cy="1240648"/>
              <a:chOff x="5410200" y="4495800"/>
              <a:chExt cx="1066800" cy="1240648"/>
            </a:xfrm>
          </p:grpSpPr>
          <p:pic>
            <p:nvPicPr>
              <p:cNvPr id="51" name="Picture 3" descr="C:\Program Files\Microsoft Resource DVD Artwork\DVD_ART\Artwork_Imagery\HARDWARE_IMAGERY\Illustration - Misc Hardware\XML Icons\Server SQL database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562601" y="4495800"/>
                <a:ext cx="838200" cy="1240648"/>
              </a:xfrm>
              <a:prstGeom prst="rect">
                <a:avLst/>
              </a:prstGeom>
              <a:noFill/>
            </p:spPr>
          </p:pic>
          <p:grpSp>
            <p:nvGrpSpPr>
              <p:cNvPr id="52" name="Group 29"/>
              <p:cNvGrpSpPr/>
              <p:nvPr/>
            </p:nvGrpSpPr>
            <p:grpSpPr>
              <a:xfrm>
                <a:off x="5410200" y="4648200"/>
                <a:ext cx="609600" cy="381000"/>
                <a:chOff x="7848600" y="4038600"/>
                <a:chExt cx="609600" cy="381000"/>
              </a:xfrm>
            </p:grpSpPr>
            <p:sp>
              <p:nvSpPr>
                <p:cNvPr id="59" name="Folded Corner 58"/>
                <p:cNvSpPr/>
                <p:nvPr/>
              </p:nvSpPr>
              <p:spPr>
                <a:xfrm>
                  <a:off x="8001000" y="4038600"/>
                  <a:ext cx="381000" cy="3810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FF6D6D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0" name="Rectangle 59"/>
                <p:cNvSpPr/>
                <p:nvPr/>
              </p:nvSpPr>
              <p:spPr>
                <a:xfrm>
                  <a:off x="7848600" y="4038600"/>
                  <a:ext cx="609600" cy="2381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X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53" name="Group 30"/>
              <p:cNvGrpSpPr/>
              <p:nvPr/>
            </p:nvGrpSpPr>
            <p:grpSpPr>
              <a:xfrm>
                <a:off x="5867400" y="4648200"/>
                <a:ext cx="609600" cy="381000"/>
                <a:chOff x="7848600" y="4038600"/>
                <a:chExt cx="609600" cy="381000"/>
              </a:xfrm>
            </p:grpSpPr>
            <p:sp>
              <p:nvSpPr>
                <p:cNvPr id="57" name="Folded Corner 56"/>
                <p:cNvSpPr/>
                <p:nvPr/>
              </p:nvSpPr>
              <p:spPr>
                <a:xfrm>
                  <a:off x="8001000" y="4038600"/>
                  <a:ext cx="381000" cy="3810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EEDD00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Rectangle 57"/>
                <p:cNvSpPr/>
                <p:nvPr/>
              </p:nvSpPr>
              <p:spPr>
                <a:xfrm>
                  <a:off x="7848600" y="4038600"/>
                  <a:ext cx="609600" cy="2381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Y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54" name="Group 33"/>
              <p:cNvGrpSpPr/>
              <p:nvPr/>
            </p:nvGrpSpPr>
            <p:grpSpPr>
              <a:xfrm>
                <a:off x="5562600" y="5181600"/>
                <a:ext cx="609600" cy="381000"/>
                <a:chOff x="7848600" y="4038600"/>
                <a:chExt cx="609600" cy="381000"/>
              </a:xfrm>
            </p:grpSpPr>
            <p:sp>
              <p:nvSpPr>
                <p:cNvPr id="55" name="Folded Corner 54"/>
                <p:cNvSpPr/>
                <p:nvPr/>
              </p:nvSpPr>
              <p:spPr>
                <a:xfrm>
                  <a:off x="8001000" y="4038600"/>
                  <a:ext cx="381000" cy="3810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F69A5C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7848600" y="4038600"/>
                  <a:ext cx="609600" cy="2381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Z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1" name="Group 60"/>
            <p:cNvGrpSpPr/>
            <p:nvPr/>
          </p:nvGrpSpPr>
          <p:grpSpPr>
            <a:xfrm>
              <a:off x="3276600" y="5486400"/>
              <a:ext cx="1066800" cy="1240648"/>
              <a:chOff x="5410200" y="4495800"/>
              <a:chExt cx="1066800" cy="1240648"/>
            </a:xfrm>
          </p:grpSpPr>
          <p:pic>
            <p:nvPicPr>
              <p:cNvPr id="62" name="Picture 3" descr="C:\Program Files\Microsoft Resource DVD Artwork\DVD_ART\Artwork_Imagery\HARDWARE_IMAGERY\Illustration - Misc Hardware\XML Icons\Server SQL database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562601" y="4495800"/>
                <a:ext cx="838200" cy="1240648"/>
              </a:xfrm>
              <a:prstGeom prst="rect">
                <a:avLst/>
              </a:prstGeom>
              <a:noFill/>
            </p:spPr>
          </p:pic>
          <p:grpSp>
            <p:nvGrpSpPr>
              <p:cNvPr id="63" name="Group 29"/>
              <p:cNvGrpSpPr/>
              <p:nvPr/>
            </p:nvGrpSpPr>
            <p:grpSpPr>
              <a:xfrm>
                <a:off x="5410200" y="4648200"/>
                <a:ext cx="609600" cy="381000"/>
                <a:chOff x="7848600" y="4038600"/>
                <a:chExt cx="609600" cy="381000"/>
              </a:xfrm>
            </p:grpSpPr>
            <p:sp>
              <p:nvSpPr>
                <p:cNvPr id="70" name="Folded Corner 69"/>
                <p:cNvSpPr/>
                <p:nvPr/>
              </p:nvSpPr>
              <p:spPr>
                <a:xfrm>
                  <a:off x="8001000" y="4038600"/>
                  <a:ext cx="381000" cy="3810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FF6D6D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7848600" y="4038600"/>
                  <a:ext cx="609600" cy="2381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X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64" name="Group 30"/>
              <p:cNvGrpSpPr/>
              <p:nvPr/>
            </p:nvGrpSpPr>
            <p:grpSpPr>
              <a:xfrm>
                <a:off x="5867400" y="4648200"/>
                <a:ext cx="609600" cy="381000"/>
                <a:chOff x="7848600" y="4038600"/>
                <a:chExt cx="609600" cy="381000"/>
              </a:xfrm>
            </p:grpSpPr>
            <p:sp>
              <p:nvSpPr>
                <p:cNvPr id="68" name="Folded Corner 67"/>
                <p:cNvSpPr/>
                <p:nvPr/>
              </p:nvSpPr>
              <p:spPr>
                <a:xfrm>
                  <a:off x="8001000" y="4038600"/>
                  <a:ext cx="381000" cy="3810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EEDD00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9" name="Rectangle 68"/>
                <p:cNvSpPr/>
                <p:nvPr/>
              </p:nvSpPr>
              <p:spPr>
                <a:xfrm>
                  <a:off x="7848600" y="4038600"/>
                  <a:ext cx="609600" cy="2381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Y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65" name="Group 33"/>
              <p:cNvGrpSpPr/>
              <p:nvPr/>
            </p:nvGrpSpPr>
            <p:grpSpPr>
              <a:xfrm>
                <a:off x="5562600" y="5181600"/>
                <a:ext cx="609600" cy="381000"/>
                <a:chOff x="7848600" y="4038600"/>
                <a:chExt cx="609600" cy="381000"/>
              </a:xfrm>
            </p:grpSpPr>
            <p:sp>
              <p:nvSpPr>
                <p:cNvPr id="66" name="Folded Corner 65"/>
                <p:cNvSpPr/>
                <p:nvPr/>
              </p:nvSpPr>
              <p:spPr>
                <a:xfrm>
                  <a:off x="8001000" y="4038600"/>
                  <a:ext cx="381000" cy="3810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F69A5C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Rectangle 66"/>
                <p:cNvSpPr/>
                <p:nvPr/>
              </p:nvSpPr>
              <p:spPr>
                <a:xfrm>
                  <a:off x="7848600" y="4038600"/>
                  <a:ext cx="609600" cy="2381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Z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2" name="Group 71"/>
            <p:cNvGrpSpPr/>
            <p:nvPr/>
          </p:nvGrpSpPr>
          <p:grpSpPr>
            <a:xfrm>
              <a:off x="7467600" y="5562600"/>
              <a:ext cx="1066800" cy="1240648"/>
              <a:chOff x="5410200" y="4495800"/>
              <a:chExt cx="1066800" cy="1240648"/>
            </a:xfrm>
          </p:grpSpPr>
          <p:pic>
            <p:nvPicPr>
              <p:cNvPr id="73" name="Picture 3" descr="C:\Program Files\Microsoft Resource DVD Artwork\DVD_ART\Artwork_Imagery\HARDWARE_IMAGERY\Illustration - Misc Hardware\XML Icons\Server SQL database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562601" y="4495800"/>
                <a:ext cx="838200" cy="1240648"/>
              </a:xfrm>
              <a:prstGeom prst="rect">
                <a:avLst/>
              </a:prstGeom>
              <a:noFill/>
            </p:spPr>
          </p:pic>
          <p:grpSp>
            <p:nvGrpSpPr>
              <p:cNvPr id="74" name="Group 29"/>
              <p:cNvGrpSpPr/>
              <p:nvPr/>
            </p:nvGrpSpPr>
            <p:grpSpPr>
              <a:xfrm>
                <a:off x="5410200" y="4648200"/>
                <a:ext cx="609600" cy="381000"/>
                <a:chOff x="7848600" y="4038600"/>
                <a:chExt cx="609600" cy="381000"/>
              </a:xfrm>
            </p:grpSpPr>
            <p:sp>
              <p:nvSpPr>
                <p:cNvPr id="81" name="Folded Corner 80"/>
                <p:cNvSpPr/>
                <p:nvPr/>
              </p:nvSpPr>
              <p:spPr>
                <a:xfrm>
                  <a:off x="8001000" y="4038600"/>
                  <a:ext cx="381000" cy="3810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FF6D6D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7848600" y="4038600"/>
                  <a:ext cx="609600" cy="2381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X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75" name="Group 30"/>
              <p:cNvGrpSpPr/>
              <p:nvPr/>
            </p:nvGrpSpPr>
            <p:grpSpPr>
              <a:xfrm>
                <a:off x="5867400" y="4648200"/>
                <a:ext cx="609600" cy="381000"/>
                <a:chOff x="7848600" y="4038600"/>
                <a:chExt cx="609600" cy="381000"/>
              </a:xfrm>
            </p:grpSpPr>
            <p:sp>
              <p:nvSpPr>
                <p:cNvPr id="79" name="Folded Corner 78"/>
                <p:cNvSpPr/>
                <p:nvPr/>
              </p:nvSpPr>
              <p:spPr>
                <a:xfrm>
                  <a:off x="8001000" y="4038600"/>
                  <a:ext cx="381000" cy="3810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EEDD00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7848600" y="4038600"/>
                  <a:ext cx="609600" cy="2381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Y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76" name="Group 33"/>
              <p:cNvGrpSpPr/>
              <p:nvPr/>
            </p:nvGrpSpPr>
            <p:grpSpPr>
              <a:xfrm>
                <a:off x="5562600" y="5181600"/>
                <a:ext cx="609600" cy="381000"/>
                <a:chOff x="7848600" y="4038600"/>
                <a:chExt cx="609600" cy="381000"/>
              </a:xfrm>
            </p:grpSpPr>
            <p:sp>
              <p:nvSpPr>
                <p:cNvPr id="77" name="Folded Corner 76"/>
                <p:cNvSpPr/>
                <p:nvPr/>
              </p:nvSpPr>
              <p:spPr>
                <a:xfrm>
                  <a:off x="8001000" y="4038600"/>
                  <a:ext cx="381000" cy="381000"/>
                </a:xfrm>
                <a:prstGeom prst="foldedCorner">
                  <a:avLst>
                    <a:gd name="adj" fmla="val 50000"/>
                  </a:avLst>
                </a:prstGeom>
                <a:solidFill>
                  <a:srgbClr val="F69A5C"/>
                </a:solidFill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2800" b="1" i="1" dirty="0" err="1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8" name="Rectangle 77"/>
                <p:cNvSpPr/>
                <p:nvPr/>
              </p:nvSpPr>
              <p:spPr>
                <a:xfrm>
                  <a:off x="7848600" y="4038600"/>
                  <a:ext cx="609600" cy="2381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Z</a:t>
                  </a:r>
                  <a:endPara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dirty="0" smtClean="0"/>
              <a:t>Version</a:t>
            </a:r>
            <a:r>
              <a:rPr lang="en-US" sz="3200" baseline="0" dirty="0" smtClean="0"/>
              <a:t> Management</a:t>
            </a:r>
            <a:br>
              <a:rPr lang="en-US" sz="3200" baseline="0" dirty="0" smtClean="0"/>
            </a:br>
            <a:r>
              <a:rPr lang="en-US" sz="3200" baseline="0" dirty="0" smtClean="0"/>
              <a:t>in a Replicated World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It is essential</a:t>
            </a:r>
            <a:r>
              <a:rPr lang="en-US" sz="2400" baseline="0" dirty="0" smtClean="0"/>
              <a:t> to be able to capture lineage in the versions of an entity</a:t>
            </a:r>
          </a:p>
          <a:p>
            <a:pPr lvl="1"/>
            <a:r>
              <a:rPr lang="en-US" sz="2000" dirty="0" smtClean="0"/>
              <a:t>Who is my</a:t>
            </a:r>
            <a:r>
              <a:rPr lang="en-US" sz="2000" baseline="0" dirty="0" smtClean="0"/>
              <a:t> parent(s)?</a:t>
            </a:r>
          </a:p>
          <a:p>
            <a:pPr lvl="0"/>
            <a:r>
              <a:rPr lang="en-US" sz="2400" dirty="0" smtClean="0"/>
              <a:t>We must also be able to support multiple</a:t>
            </a:r>
            <a:r>
              <a:rPr lang="en-US" sz="2400" baseline="0" dirty="0" smtClean="0"/>
              <a:t> parents merging and reconciling</a:t>
            </a:r>
          </a:p>
          <a:p>
            <a:pPr lvl="1"/>
            <a:r>
              <a:rPr lang="en-US" sz="2000" dirty="0" smtClean="0"/>
              <a:t>Independent</a:t>
            </a:r>
            <a:r>
              <a:rPr lang="en-US" sz="2000" baseline="0" dirty="0" smtClean="0"/>
              <a:t> changes coming together and reconciling</a:t>
            </a:r>
            <a:endParaRPr lang="en-US" sz="2000" dirty="0"/>
          </a:p>
        </p:txBody>
      </p:sp>
      <p:grpSp>
        <p:nvGrpSpPr>
          <p:cNvPr id="5" name="Group 18"/>
          <p:cNvGrpSpPr/>
          <p:nvPr/>
        </p:nvGrpSpPr>
        <p:grpSpPr>
          <a:xfrm>
            <a:off x="4648200" y="76200"/>
            <a:ext cx="4343400" cy="6629400"/>
            <a:chOff x="4876800" y="76200"/>
            <a:chExt cx="4114800" cy="6629400"/>
          </a:xfrm>
        </p:grpSpPr>
        <p:grpSp>
          <p:nvGrpSpPr>
            <p:cNvPr id="6" name="Group 7"/>
            <p:cNvGrpSpPr/>
            <p:nvPr/>
          </p:nvGrpSpPr>
          <p:grpSpPr>
            <a:xfrm>
              <a:off x="4876800" y="76200"/>
              <a:ext cx="1371600" cy="6629400"/>
              <a:chOff x="4876800" y="76200"/>
              <a:chExt cx="1371600" cy="6629400"/>
            </a:xfrm>
          </p:grpSpPr>
          <p:sp>
            <p:nvSpPr>
              <p:cNvPr id="17" name="Rectangle 6"/>
              <p:cNvSpPr/>
              <p:nvPr/>
            </p:nvSpPr>
            <p:spPr bwMode="auto">
              <a:xfrm>
                <a:off x="4953000" y="76200"/>
                <a:ext cx="1295400" cy="6629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00" dirty="0" smtClean="0">
                  <a:solidFill>
                    <a:srgbClr val="FFFFFF"/>
                  </a:solidFill>
                  <a:latin typeface="Segoe" pitchFamily="34" charset="0"/>
                </a:endParaRPr>
              </a:p>
            </p:txBody>
          </p:sp>
          <p:grpSp>
            <p:nvGrpSpPr>
              <p:cNvPr id="18" name="Group 5"/>
              <p:cNvGrpSpPr/>
              <p:nvPr/>
            </p:nvGrpSpPr>
            <p:grpSpPr>
              <a:xfrm>
                <a:off x="4876800" y="152400"/>
                <a:ext cx="1371600" cy="1295400"/>
                <a:chOff x="4876800" y="152400"/>
                <a:chExt cx="1371600" cy="1295400"/>
              </a:xfrm>
            </p:grpSpPr>
            <p:pic>
              <p:nvPicPr>
                <p:cNvPr id="19" name="Picture 2" descr="C:\Program Files\Microsoft Resource DVD Artwork\DVD_ART\Artwork_Imagery\HARDWARE_IMAGERY\Illustration - Misc Hardware\XML Icons\Server.png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75263" y="152400"/>
                  <a:ext cx="665098" cy="981075"/>
                </a:xfrm>
                <a:prstGeom prst="rect">
                  <a:avLst/>
                </a:prstGeom>
                <a:noFill/>
              </p:spPr>
            </p:pic>
            <p:sp>
              <p:nvSpPr>
                <p:cNvPr id="20" name="Rectangle 4"/>
                <p:cNvSpPr/>
                <p:nvPr/>
              </p:nvSpPr>
              <p:spPr bwMode="auto">
                <a:xfrm>
                  <a:off x="4876800" y="1066800"/>
                  <a:ext cx="1371600" cy="381000"/>
                </a:xfrm>
                <a:prstGeom prst="rect">
                  <a:avLst/>
                </a:prstGeom>
                <a:noFill/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099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dirty="0" smtClean="0">
                      <a:solidFill>
                        <a:schemeClr val="tx1"/>
                      </a:solidFill>
                      <a:latin typeface="Segoe" pitchFamily="34" charset="0"/>
                    </a:rPr>
                    <a:t>Replica-R1</a:t>
                  </a:r>
                </a:p>
              </p:txBody>
            </p:sp>
          </p:grpSp>
        </p:grpSp>
        <p:grpSp>
          <p:nvGrpSpPr>
            <p:cNvPr id="7" name="Group 8"/>
            <p:cNvGrpSpPr/>
            <p:nvPr/>
          </p:nvGrpSpPr>
          <p:grpSpPr>
            <a:xfrm>
              <a:off x="6248400" y="76200"/>
              <a:ext cx="1371600" cy="6629400"/>
              <a:chOff x="4876800" y="76200"/>
              <a:chExt cx="1371600" cy="6629400"/>
            </a:xfrm>
          </p:grpSpPr>
          <p:sp>
            <p:nvSpPr>
              <p:cNvPr id="13" name="Rectangle 12"/>
              <p:cNvSpPr/>
              <p:nvPr/>
            </p:nvSpPr>
            <p:spPr bwMode="auto">
              <a:xfrm>
                <a:off x="4953000" y="76200"/>
                <a:ext cx="1295400" cy="6629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00" dirty="0" smtClean="0">
                  <a:solidFill>
                    <a:srgbClr val="FFFFFF"/>
                  </a:solidFill>
                  <a:latin typeface="Segoe" pitchFamily="34" charset="0"/>
                </a:endParaRPr>
              </a:p>
            </p:txBody>
          </p:sp>
          <p:grpSp>
            <p:nvGrpSpPr>
              <p:cNvPr id="14" name="Group 5"/>
              <p:cNvGrpSpPr/>
              <p:nvPr/>
            </p:nvGrpSpPr>
            <p:grpSpPr>
              <a:xfrm>
                <a:off x="4876800" y="152400"/>
                <a:ext cx="1371600" cy="1295400"/>
                <a:chOff x="4876800" y="152400"/>
                <a:chExt cx="1371600" cy="1295400"/>
              </a:xfrm>
            </p:grpSpPr>
            <p:pic>
              <p:nvPicPr>
                <p:cNvPr id="15" name="Picture 2" descr="C:\Program Files\Microsoft Resource DVD Artwork\DVD_ART\Artwork_Imagery\HARDWARE_IMAGERY\Illustration - Misc Hardware\XML Icons\Server.png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75263" y="152400"/>
                  <a:ext cx="665098" cy="981075"/>
                </a:xfrm>
                <a:prstGeom prst="rect">
                  <a:avLst/>
                </a:prstGeom>
                <a:noFill/>
              </p:spPr>
            </p:pic>
            <p:sp>
              <p:nvSpPr>
                <p:cNvPr id="16" name="Rectangle 15"/>
                <p:cNvSpPr/>
                <p:nvPr/>
              </p:nvSpPr>
              <p:spPr bwMode="auto">
                <a:xfrm>
                  <a:off x="4876800" y="1066800"/>
                  <a:ext cx="1371600" cy="381000"/>
                </a:xfrm>
                <a:prstGeom prst="rect">
                  <a:avLst/>
                </a:prstGeom>
                <a:noFill/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099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dirty="0" smtClean="0">
                      <a:solidFill>
                        <a:schemeClr val="tx1"/>
                      </a:solidFill>
                      <a:latin typeface="Segoe" pitchFamily="34" charset="0"/>
                    </a:rPr>
                    <a:t>Replica-R2</a:t>
                  </a:r>
                </a:p>
              </p:txBody>
            </p:sp>
          </p:grpSp>
        </p:grpSp>
        <p:grpSp>
          <p:nvGrpSpPr>
            <p:cNvPr id="8" name="Group 13"/>
            <p:cNvGrpSpPr/>
            <p:nvPr/>
          </p:nvGrpSpPr>
          <p:grpSpPr>
            <a:xfrm>
              <a:off x="7620000" y="76200"/>
              <a:ext cx="1371600" cy="6629400"/>
              <a:chOff x="4876800" y="76200"/>
              <a:chExt cx="1371600" cy="6629400"/>
            </a:xfrm>
          </p:grpSpPr>
          <p:sp>
            <p:nvSpPr>
              <p:cNvPr id="9" name="Rectangle 8"/>
              <p:cNvSpPr/>
              <p:nvPr/>
            </p:nvSpPr>
            <p:spPr bwMode="auto">
              <a:xfrm>
                <a:off x="4953000" y="76200"/>
                <a:ext cx="1295400" cy="6629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00" dirty="0" smtClean="0">
                  <a:solidFill>
                    <a:srgbClr val="FFFFFF"/>
                  </a:solidFill>
                  <a:latin typeface="Segoe" pitchFamily="34" charset="0"/>
                </a:endParaRPr>
              </a:p>
            </p:txBody>
          </p:sp>
          <p:grpSp>
            <p:nvGrpSpPr>
              <p:cNvPr id="10" name="Group 5"/>
              <p:cNvGrpSpPr/>
              <p:nvPr/>
            </p:nvGrpSpPr>
            <p:grpSpPr>
              <a:xfrm>
                <a:off x="4876800" y="152400"/>
                <a:ext cx="1371600" cy="1295400"/>
                <a:chOff x="4876800" y="152400"/>
                <a:chExt cx="1371600" cy="1295400"/>
              </a:xfrm>
            </p:grpSpPr>
            <p:pic>
              <p:nvPicPr>
                <p:cNvPr id="11" name="Picture 2" descr="C:\Program Files\Microsoft Resource DVD Artwork\DVD_ART\Artwork_Imagery\HARDWARE_IMAGERY\Illustration - Misc Hardware\XML Icons\Server.png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75263" y="152400"/>
                  <a:ext cx="665098" cy="981075"/>
                </a:xfrm>
                <a:prstGeom prst="rect">
                  <a:avLst/>
                </a:prstGeom>
                <a:noFill/>
              </p:spPr>
            </p:pic>
            <p:sp>
              <p:nvSpPr>
                <p:cNvPr id="12" name="Rectangle 11"/>
                <p:cNvSpPr/>
                <p:nvPr/>
              </p:nvSpPr>
              <p:spPr bwMode="auto">
                <a:xfrm>
                  <a:off x="4876800" y="1066800"/>
                  <a:ext cx="1371600" cy="381000"/>
                </a:xfrm>
                <a:prstGeom prst="rect">
                  <a:avLst/>
                </a:prstGeom>
                <a:noFill/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099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dirty="0" smtClean="0">
                      <a:solidFill>
                        <a:schemeClr val="tx1"/>
                      </a:solidFill>
                      <a:latin typeface="Segoe" pitchFamily="34" charset="0"/>
                    </a:rPr>
                    <a:t>Replica-R3</a:t>
                  </a:r>
                </a:p>
              </p:txBody>
            </p:sp>
          </p:grpSp>
        </p:grpSp>
      </p:grpSp>
      <p:grpSp>
        <p:nvGrpSpPr>
          <p:cNvPr id="21" name="Group 113"/>
          <p:cNvGrpSpPr/>
          <p:nvPr/>
        </p:nvGrpSpPr>
        <p:grpSpPr>
          <a:xfrm>
            <a:off x="7010400" y="4267201"/>
            <a:ext cx="1905000" cy="2285999"/>
            <a:chOff x="7010400" y="4267201"/>
            <a:chExt cx="1905000" cy="2285999"/>
          </a:xfrm>
        </p:grpSpPr>
        <p:sp>
          <p:nvSpPr>
            <p:cNvPr id="22" name="Freeform 21"/>
            <p:cNvSpPr/>
            <p:nvPr/>
          </p:nvSpPr>
          <p:spPr>
            <a:xfrm>
              <a:off x="7010400" y="4876800"/>
              <a:ext cx="1114425" cy="542925"/>
            </a:xfrm>
            <a:custGeom>
              <a:avLst/>
              <a:gdLst>
                <a:gd name="connsiteX0" fmla="*/ 0 w 1114425"/>
                <a:gd name="connsiteY0" fmla="*/ 0 h 542925"/>
                <a:gd name="connsiteX1" fmla="*/ 700088 w 1114425"/>
                <a:gd name="connsiteY1" fmla="*/ 128587 h 542925"/>
                <a:gd name="connsiteX2" fmla="*/ 1114425 w 1114425"/>
                <a:gd name="connsiteY2" fmla="*/ 542925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4425" h="542925">
                  <a:moveTo>
                    <a:pt x="0" y="0"/>
                  </a:moveTo>
                  <a:cubicBezTo>
                    <a:pt x="257175" y="19050"/>
                    <a:pt x="514351" y="38100"/>
                    <a:pt x="700088" y="128587"/>
                  </a:cubicBezTo>
                  <a:cubicBezTo>
                    <a:pt x="885825" y="219074"/>
                    <a:pt x="1000125" y="380999"/>
                    <a:pt x="1114425" y="542925"/>
                  </a:cubicBezTo>
                </a:path>
              </a:pathLst>
            </a:cu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92"/>
            <p:cNvGrpSpPr/>
            <p:nvPr/>
          </p:nvGrpSpPr>
          <p:grpSpPr>
            <a:xfrm>
              <a:off x="7772400" y="5410200"/>
              <a:ext cx="1143000" cy="1143000"/>
              <a:chOff x="914400" y="5715000"/>
              <a:chExt cx="1143000" cy="1143000"/>
            </a:xfrm>
          </p:grpSpPr>
          <p:sp>
            <p:nvSpPr>
              <p:cNvPr id="25" name="Up Ribbon 24"/>
              <p:cNvSpPr/>
              <p:nvPr/>
            </p:nvSpPr>
            <p:spPr bwMode="auto">
              <a:xfrm>
                <a:off x="914400" y="5715000"/>
                <a:ext cx="1143000" cy="1143000"/>
              </a:xfrm>
              <a:prstGeom prst="ribbon2">
                <a:avLst>
                  <a:gd name="adj1" fmla="val 19792"/>
                  <a:gd name="adj2" fmla="val 71875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>
                  <a:solidFill>
                    <a:schemeClr val="tx1"/>
                  </a:solidFill>
                  <a:latin typeface="Segoe" pitchFamily="34" charset="0"/>
                </a:endParaRPr>
              </a:p>
            </p:txBody>
          </p:sp>
          <p:grpSp>
            <p:nvGrpSpPr>
              <p:cNvPr id="26" name="Group 23"/>
              <p:cNvGrpSpPr/>
              <p:nvPr/>
            </p:nvGrpSpPr>
            <p:grpSpPr>
              <a:xfrm>
                <a:off x="1066800" y="5715000"/>
                <a:ext cx="990600" cy="914400"/>
                <a:chOff x="2438400" y="5943600"/>
                <a:chExt cx="914400" cy="914400"/>
              </a:xfrm>
            </p:grpSpPr>
            <p:sp>
              <p:nvSpPr>
                <p:cNvPr id="27" name="Rectangle 26"/>
                <p:cNvSpPr/>
                <p:nvPr/>
              </p:nvSpPr>
              <p:spPr bwMode="auto">
                <a:xfrm>
                  <a:off x="2438400" y="5943600"/>
                  <a:ext cx="914400" cy="304800"/>
                </a:xfrm>
                <a:prstGeom prst="rect">
                  <a:avLst/>
                </a:prstGeom>
                <a:noFill/>
                <a:ln>
                  <a:noFill/>
                  <a:headEnd type="none" w="med" len="med"/>
                  <a:tailEnd type="none" w="med" len="med"/>
                </a:ln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914099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dirty="0" smtClean="0">
                      <a:solidFill>
                        <a:schemeClr val="tx1"/>
                      </a:solidFill>
                      <a:latin typeface="Segoe" pitchFamily="34" charset="0"/>
                    </a:rPr>
                    <a:t>R1; #3</a:t>
                  </a:r>
                </a:p>
              </p:txBody>
            </p:sp>
            <p:sp>
              <p:nvSpPr>
                <p:cNvPr id="28" name="Rectangle 27"/>
                <p:cNvSpPr/>
                <p:nvPr/>
              </p:nvSpPr>
              <p:spPr bwMode="auto">
                <a:xfrm>
                  <a:off x="2438400" y="6248400"/>
                  <a:ext cx="914400" cy="304800"/>
                </a:xfrm>
                <a:prstGeom prst="rect">
                  <a:avLst/>
                </a:prstGeom>
                <a:noFill/>
                <a:ln>
                  <a:noFill/>
                  <a:headEnd type="none" w="med" len="med"/>
                  <a:tailEnd type="none" w="med" len="med"/>
                </a:ln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914099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dirty="0" smtClean="0">
                      <a:solidFill>
                        <a:schemeClr val="tx1"/>
                      </a:solidFill>
                      <a:latin typeface="Segoe" pitchFamily="34" charset="0"/>
                    </a:rPr>
                    <a:t>R2; #3</a:t>
                  </a:r>
                </a:p>
              </p:txBody>
            </p:sp>
            <p:sp>
              <p:nvSpPr>
                <p:cNvPr id="29" name="Rectangle 28"/>
                <p:cNvSpPr/>
                <p:nvPr/>
              </p:nvSpPr>
              <p:spPr bwMode="auto">
                <a:xfrm>
                  <a:off x="2438400" y="6553200"/>
                  <a:ext cx="914400" cy="304800"/>
                </a:xfrm>
                <a:prstGeom prst="rect">
                  <a:avLst/>
                </a:prstGeom>
                <a:noFill/>
                <a:ln>
                  <a:noFill/>
                  <a:headEnd type="none" w="med" len="med"/>
                  <a:tailEnd type="none" w="med" len="med"/>
                </a:ln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914099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dirty="0" smtClean="0">
                      <a:solidFill>
                        <a:schemeClr val="tx1"/>
                      </a:solidFill>
                      <a:latin typeface="Segoe" pitchFamily="34" charset="0"/>
                    </a:rPr>
                    <a:t>R3; #2</a:t>
                  </a:r>
                </a:p>
              </p:txBody>
            </p:sp>
          </p:grpSp>
        </p:grpSp>
        <p:cxnSp>
          <p:nvCxnSpPr>
            <p:cNvPr id="24" name="Straight Arrow Connector 23"/>
            <p:cNvCxnSpPr/>
            <p:nvPr/>
          </p:nvCxnSpPr>
          <p:spPr>
            <a:xfrm rot="5400000">
              <a:off x="7767639" y="4838699"/>
              <a:ext cx="1142997" cy="2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107"/>
          <p:cNvGrpSpPr/>
          <p:nvPr/>
        </p:nvGrpSpPr>
        <p:grpSpPr>
          <a:xfrm>
            <a:off x="4876800" y="4572002"/>
            <a:ext cx="1143000" cy="1919286"/>
            <a:chOff x="4876800" y="4572002"/>
            <a:chExt cx="1143000" cy="1919286"/>
          </a:xfrm>
        </p:grpSpPr>
        <p:grpSp>
          <p:nvGrpSpPr>
            <p:cNvPr id="31" name="Group 100"/>
            <p:cNvGrpSpPr/>
            <p:nvPr/>
          </p:nvGrpSpPr>
          <p:grpSpPr>
            <a:xfrm>
              <a:off x="4876800" y="5715000"/>
              <a:ext cx="1143000" cy="776288"/>
              <a:chOff x="6400800" y="3719512"/>
              <a:chExt cx="1143000" cy="776288"/>
            </a:xfrm>
          </p:grpSpPr>
          <p:sp>
            <p:nvSpPr>
              <p:cNvPr id="33" name="Up Ribbon 32"/>
              <p:cNvSpPr/>
              <p:nvPr/>
            </p:nvSpPr>
            <p:spPr bwMode="auto">
              <a:xfrm>
                <a:off x="6400800" y="3733800"/>
                <a:ext cx="1143000" cy="762000"/>
              </a:xfrm>
              <a:prstGeom prst="ribbon2">
                <a:avLst>
                  <a:gd name="adj1" fmla="val 19792"/>
                  <a:gd name="adj2" fmla="val 71875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>
                  <a:solidFill>
                    <a:schemeClr val="tx1"/>
                  </a:solidFill>
                  <a:latin typeface="Segoe" pitchFamily="34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 bwMode="auto">
              <a:xfrm>
                <a:off x="6553200" y="37195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R1; #4</a:t>
                </a:r>
              </a:p>
            </p:txBody>
          </p:sp>
          <p:sp>
            <p:nvSpPr>
              <p:cNvPr id="35" name="Rectangle 34"/>
              <p:cNvSpPr/>
              <p:nvPr/>
            </p:nvSpPr>
            <p:spPr bwMode="auto">
              <a:xfrm>
                <a:off x="6553200" y="40243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R2; #1</a:t>
                </a:r>
              </a:p>
            </p:txBody>
          </p:sp>
        </p:grpSp>
        <p:cxnSp>
          <p:nvCxnSpPr>
            <p:cNvPr id="32" name="Straight Arrow Connector 31"/>
            <p:cNvCxnSpPr/>
            <p:nvPr/>
          </p:nvCxnSpPr>
          <p:spPr>
            <a:xfrm rot="5400000">
              <a:off x="4886327" y="5143500"/>
              <a:ext cx="1142997" cy="2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114"/>
          <p:cNvGrpSpPr/>
          <p:nvPr/>
        </p:nvGrpSpPr>
        <p:grpSpPr>
          <a:xfrm>
            <a:off x="5443536" y="3733801"/>
            <a:ext cx="2024064" cy="1752599"/>
            <a:chOff x="5443536" y="3733801"/>
            <a:chExt cx="2024064" cy="1752599"/>
          </a:xfrm>
        </p:grpSpPr>
        <p:cxnSp>
          <p:nvCxnSpPr>
            <p:cNvPr id="37" name="Straight Arrow Connector 36"/>
            <p:cNvCxnSpPr/>
            <p:nvPr/>
          </p:nvCxnSpPr>
          <p:spPr>
            <a:xfrm rot="5400000">
              <a:off x="6634163" y="4038599"/>
              <a:ext cx="609597" cy="2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Freeform 37"/>
            <p:cNvSpPr/>
            <p:nvPr/>
          </p:nvSpPr>
          <p:spPr>
            <a:xfrm>
              <a:off x="5443536" y="4191000"/>
              <a:ext cx="1038225" cy="304800"/>
            </a:xfrm>
            <a:custGeom>
              <a:avLst/>
              <a:gdLst>
                <a:gd name="connsiteX0" fmla="*/ 0 w 1114425"/>
                <a:gd name="connsiteY0" fmla="*/ 0 h 542925"/>
                <a:gd name="connsiteX1" fmla="*/ 700088 w 1114425"/>
                <a:gd name="connsiteY1" fmla="*/ 128587 h 542925"/>
                <a:gd name="connsiteX2" fmla="*/ 1114425 w 1114425"/>
                <a:gd name="connsiteY2" fmla="*/ 542925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4425" h="542925">
                  <a:moveTo>
                    <a:pt x="0" y="0"/>
                  </a:moveTo>
                  <a:cubicBezTo>
                    <a:pt x="257175" y="19050"/>
                    <a:pt x="514351" y="38100"/>
                    <a:pt x="700088" y="128587"/>
                  </a:cubicBezTo>
                  <a:cubicBezTo>
                    <a:pt x="885825" y="219074"/>
                    <a:pt x="1000125" y="380999"/>
                    <a:pt x="1114425" y="542925"/>
                  </a:cubicBezTo>
                </a:path>
              </a:pathLst>
            </a:cu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oup 83"/>
            <p:cNvGrpSpPr/>
            <p:nvPr/>
          </p:nvGrpSpPr>
          <p:grpSpPr>
            <a:xfrm>
              <a:off x="6324600" y="4343400"/>
              <a:ext cx="1143000" cy="1143000"/>
              <a:chOff x="914400" y="5715000"/>
              <a:chExt cx="1143000" cy="1143000"/>
            </a:xfrm>
          </p:grpSpPr>
          <p:sp>
            <p:nvSpPr>
              <p:cNvPr id="40" name="Up Ribbon 39"/>
              <p:cNvSpPr/>
              <p:nvPr/>
            </p:nvSpPr>
            <p:spPr bwMode="auto">
              <a:xfrm>
                <a:off x="914400" y="5715000"/>
                <a:ext cx="1143000" cy="1143000"/>
              </a:xfrm>
              <a:prstGeom prst="ribbon2">
                <a:avLst>
                  <a:gd name="adj1" fmla="val 19792"/>
                  <a:gd name="adj2" fmla="val 71875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>
                  <a:solidFill>
                    <a:schemeClr val="tx1"/>
                  </a:solidFill>
                  <a:latin typeface="Segoe" pitchFamily="34" charset="0"/>
                </a:endParaRPr>
              </a:p>
            </p:txBody>
          </p:sp>
          <p:grpSp>
            <p:nvGrpSpPr>
              <p:cNvPr id="41" name="Group 23"/>
              <p:cNvGrpSpPr/>
              <p:nvPr/>
            </p:nvGrpSpPr>
            <p:grpSpPr>
              <a:xfrm>
                <a:off x="1066800" y="5715000"/>
                <a:ext cx="990600" cy="914400"/>
                <a:chOff x="2438400" y="5943600"/>
                <a:chExt cx="914400" cy="914400"/>
              </a:xfrm>
            </p:grpSpPr>
            <p:sp>
              <p:nvSpPr>
                <p:cNvPr id="44" name="Rectangle 43"/>
                <p:cNvSpPr/>
                <p:nvPr/>
              </p:nvSpPr>
              <p:spPr bwMode="auto">
                <a:xfrm>
                  <a:off x="2438400" y="6553200"/>
                  <a:ext cx="914400" cy="304800"/>
                </a:xfrm>
                <a:prstGeom prst="rect">
                  <a:avLst/>
                </a:prstGeom>
                <a:noFill/>
                <a:ln>
                  <a:noFill/>
                  <a:headEnd type="none" w="med" len="med"/>
                  <a:tailEnd type="none" w="med" len="med"/>
                </a:ln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914099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dirty="0" smtClean="0">
                      <a:solidFill>
                        <a:schemeClr val="tx1"/>
                      </a:solidFill>
                      <a:latin typeface="Segoe" pitchFamily="34" charset="0"/>
                    </a:rPr>
                    <a:t>R3; #1</a:t>
                  </a:r>
                </a:p>
              </p:txBody>
            </p:sp>
            <p:sp>
              <p:nvSpPr>
                <p:cNvPr id="42" name="Rectangle 41"/>
                <p:cNvSpPr/>
                <p:nvPr/>
              </p:nvSpPr>
              <p:spPr bwMode="auto">
                <a:xfrm>
                  <a:off x="2438400" y="5943600"/>
                  <a:ext cx="914400" cy="304800"/>
                </a:xfrm>
                <a:prstGeom prst="rect">
                  <a:avLst/>
                </a:prstGeom>
                <a:noFill/>
                <a:ln>
                  <a:noFill/>
                  <a:headEnd type="none" w="med" len="med"/>
                  <a:tailEnd type="none" w="med" len="med"/>
                </a:ln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914099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dirty="0" smtClean="0">
                      <a:solidFill>
                        <a:schemeClr val="tx1"/>
                      </a:solidFill>
                      <a:latin typeface="Segoe" pitchFamily="34" charset="0"/>
                    </a:rPr>
                    <a:t>R1; #3</a:t>
                  </a:r>
                </a:p>
              </p:txBody>
            </p:sp>
            <p:sp>
              <p:nvSpPr>
                <p:cNvPr id="43" name="Rectangle 42"/>
                <p:cNvSpPr/>
                <p:nvPr/>
              </p:nvSpPr>
              <p:spPr bwMode="auto">
                <a:xfrm>
                  <a:off x="2438400" y="6248400"/>
                  <a:ext cx="914400" cy="304800"/>
                </a:xfrm>
                <a:prstGeom prst="rect">
                  <a:avLst/>
                </a:prstGeom>
                <a:noFill/>
                <a:ln>
                  <a:noFill/>
                  <a:headEnd type="none" w="med" len="med"/>
                  <a:tailEnd type="none" w="med" len="med"/>
                </a:ln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914099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dirty="0" smtClean="0">
                      <a:solidFill>
                        <a:schemeClr val="tx1"/>
                      </a:solidFill>
                      <a:latin typeface="Segoe" pitchFamily="34" charset="0"/>
                    </a:rPr>
                    <a:t>R2; #3</a:t>
                  </a:r>
                </a:p>
              </p:txBody>
            </p:sp>
          </p:grpSp>
        </p:grpSp>
      </p:grpSp>
      <p:grpSp>
        <p:nvGrpSpPr>
          <p:cNvPr id="45" name="Group 115"/>
          <p:cNvGrpSpPr/>
          <p:nvPr/>
        </p:nvGrpSpPr>
        <p:grpSpPr>
          <a:xfrm>
            <a:off x="4876800" y="3581400"/>
            <a:ext cx="1143000" cy="1143000"/>
            <a:chOff x="4876800" y="3581400"/>
            <a:chExt cx="1143000" cy="1143000"/>
          </a:xfrm>
        </p:grpSpPr>
        <p:cxnSp>
          <p:nvCxnSpPr>
            <p:cNvPr id="46" name="Straight Arrow Connector 45"/>
            <p:cNvCxnSpPr/>
            <p:nvPr/>
          </p:nvCxnSpPr>
          <p:spPr>
            <a:xfrm rot="16200000" flipH="1">
              <a:off x="5248277" y="3771900"/>
              <a:ext cx="381001" cy="2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56"/>
            <p:cNvGrpSpPr/>
            <p:nvPr/>
          </p:nvGrpSpPr>
          <p:grpSpPr>
            <a:xfrm>
              <a:off x="4876800" y="3948112"/>
              <a:ext cx="1143000" cy="776288"/>
              <a:chOff x="6400800" y="3719512"/>
              <a:chExt cx="1143000" cy="776288"/>
            </a:xfrm>
          </p:grpSpPr>
          <p:sp>
            <p:nvSpPr>
              <p:cNvPr id="48" name="Up Ribbon 47"/>
              <p:cNvSpPr/>
              <p:nvPr/>
            </p:nvSpPr>
            <p:spPr bwMode="auto">
              <a:xfrm>
                <a:off x="6400800" y="3733800"/>
                <a:ext cx="1143000" cy="762000"/>
              </a:xfrm>
              <a:prstGeom prst="ribbon2">
                <a:avLst>
                  <a:gd name="adj1" fmla="val 19792"/>
                  <a:gd name="adj2" fmla="val 71875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>
                  <a:solidFill>
                    <a:schemeClr val="tx1"/>
                  </a:solidFill>
                  <a:latin typeface="Segoe" pitchFamily="34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 bwMode="auto">
              <a:xfrm>
                <a:off x="6553200" y="37195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R1; #3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 bwMode="auto">
              <a:xfrm>
                <a:off x="6553200" y="40243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R2; #1</a:t>
                </a:r>
              </a:p>
            </p:txBody>
          </p:sp>
        </p:grpSp>
      </p:grpSp>
      <p:grpSp>
        <p:nvGrpSpPr>
          <p:cNvPr id="51" name="Group 112"/>
          <p:cNvGrpSpPr/>
          <p:nvPr/>
        </p:nvGrpSpPr>
        <p:grpSpPr>
          <a:xfrm>
            <a:off x="7772400" y="3276598"/>
            <a:ext cx="1143000" cy="1143002"/>
            <a:chOff x="7772400" y="3276598"/>
            <a:chExt cx="1143000" cy="1143002"/>
          </a:xfrm>
        </p:grpSpPr>
        <p:grpSp>
          <p:nvGrpSpPr>
            <p:cNvPr id="52" name="Group 51"/>
            <p:cNvGrpSpPr/>
            <p:nvPr/>
          </p:nvGrpSpPr>
          <p:grpSpPr>
            <a:xfrm>
              <a:off x="7772400" y="3643312"/>
              <a:ext cx="1143000" cy="776288"/>
              <a:chOff x="6400800" y="3719512"/>
              <a:chExt cx="1143000" cy="776288"/>
            </a:xfrm>
          </p:grpSpPr>
          <p:sp>
            <p:nvSpPr>
              <p:cNvPr id="54" name="Up Ribbon 53"/>
              <p:cNvSpPr/>
              <p:nvPr/>
            </p:nvSpPr>
            <p:spPr bwMode="auto">
              <a:xfrm>
                <a:off x="6400800" y="3733800"/>
                <a:ext cx="1143000" cy="762000"/>
              </a:xfrm>
              <a:prstGeom prst="ribbon2">
                <a:avLst>
                  <a:gd name="adj1" fmla="val 19792"/>
                  <a:gd name="adj2" fmla="val 71875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>
                  <a:solidFill>
                    <a:schemeClr val="tx1"/>
                  </a:solidFill>
                  <a:latin typeface="Segoe" pitchFamily="34" charset="0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 bwMode="auto">
              <a:xfrm>
                <a:off x="6553200" y="37195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R2; #2</a:t>
                </a:r>
              </a:p>
            </p:txBody>
          </p:sp>
          <p:sp>
            <p:nvSpPr>
              <p:cNvPr id="56" name="Rectangle 55"/>
              <p:cNvSpPr/>
              <p:nvPr/>
            </p:nvSpPr>
            <p:spPr bwMode="auto">
              <a:xfrm>
                <a:off x="6553200" y="40243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R3; #2</a:t>
                </a:r>
              </a:p>
            </p:txBody>
          </p:sp>
        </p:grpSp>
        <p:cxnSp>
          <p:nvCxnSpPr>
            <p:cNvPr id="53" name="Straight Arrow Connector 52"/>
            <p:cNvCxnSpPr/>
            <p:nvPr/>
          </p:nvCxnSpPr>
          <p:spPr>
            <a:xfrm rot="16200000" flipH="1">
              <a:off x="8143874" y="3467098"/>
              <a:ext cx="381001" cy="2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110"/>
          <p:cNvGrpSpPr/>
          <p:nvPr/>
        </p:nvGrpSpPr>
        <p:grpSpPr>
          <a:xfrm>
            <a:off x="6324600" y="2895598"/>
            <a:ext cx="2057399" cy="1143002"/>
            <a:chOff x="6324600" y="2895598"/>
            <a:chExt cx="2057399" cy="1143002"/>
          </a:xfrm>
        </p:grpSpPr>
        <p:cxnSp>
          <p:nvCxnSpPr>
            <p:cNvPr id="58" name="Straight Arrow Connector 57"/>
            <p:cNvCxnSpPr/>
            <p:nvPr/>
          </p:nvCxnSpPr>
          <p:spPr>
            <a:xfrm rot="16200000" flipH="1">
              <a:off x="6743701" y="3086098"/>
              <a:ext cx="381001" cy="2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reeform 58"/>
            <p:cNvSpPr/>
            <p:nvPr/>
          </p:nvSpPr>
          <p:spPr>
            <a:xfrm flipH="1">
              <a:off x="7267574" y="2895600"/>
              <a:ext cx="1114425" cy="390525"/>
            </a:xfrm>
            <a:custGeom>
              <a:avLst/>
              <a:gdLst>
                <a:gd name="connsiteX0" fmla="*/ 0 w 1114425"/>
                <a:gd name="connsiteY0" fmla="*/ 0 h 542925"/>
                <a:gd name="connsiteX1" fmla="*/ 700088 w 1114425"/>
                <a:gd name="connsiteY1" fmla="*/ 128587 h 542925"/>
                <a:gd name="connsiteX2" fmla="*/ 1114425 w 1114425"/>
                <a:gd name="connsiteY2" fmla="*/ 542925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4425" h="542925">
                  <a:moveTo>
                    <a:pt x="0" y="0"/>
                  </a:moveTo>
                  <a:cubicBezTo>
                    <a:pt x="257175" y="19050"/>
                    <a:pt x="514351" y="38100"/>
                    <a:pt x="700088" y="128587"/>
                  </a:cubicBezTo>
                  <a:cubicBezTo>
                    <a:pt x="885825" y="219074"/>
                    <a:pt x="1000125" y="380999"/>
                    <a:pt x="1114425" y="542925"/>
                  </a:cubicBezTo>
                </a:path>
              </a:pathLst>
            </a:cu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0" name="Group 60"/>
            <p:cNvGrpSpPr/>
            <p:nvPr/>
          </p:nvGrpSpPr>
          <p:grpSpPr>
            <a:xfrm>
              <a:off x="6324600" y="3262312"/>
              <a:ext cx="1143000" cy="776288"/>
              <a:chOff x="6400800" y="3719512"/>
              <a:chExt cx="1143000" cy="776288"/>
            </a:xfrm>
          </p:grpSpPr>
          <p:sp>
            <p:nvSpPr>
              <p:cNvPr id="61" name="Up Ribbon 60"/>
              <p:cNvSpPr/>
              <p:nvPr/>
            </p:nvSpPr>
            <p:spPr bwMode="auto">
              <a:xfrm>
                <a:off x="6400800" y="3733800"/>
                <a:ext cx="1143000" cy="762000"/>
              </a:xfrm>
              <a:prstGeom prst="ribbon2">
                <a:avLst>
                  <a:gd name="adj1" fmla="val 19792"/>
                  <a:gd name="adj2" fmla="val 71875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>
                  <a:solidFill>
                    <a:schemeClr val="tx1"/>
                  </a:solidFill>
                  <a:latin typeface="Segoe" pitchFamily="34" charset="0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 bwMode="auto">
              <a:xfrm>
                <a:off x="6553200" y="40243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R3; #1</a:t>
                </a:r>
              </a:p>
            </p:txBody>
          </p:sp>
          <p:sp>
            <p:nvSpPr>
              <p:cNvPr id="62" name="Rectangle 61"/>
              <p:cNvSpPr/>
              <p:nvPr/>
            </p:nvSpPr>
            <p:spPr bwMode="auto">
              <a:xfrm>
                <a:off x="6553200" y="37195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R2; #3</a:t>
                </a:r>
              </a:p>
            </p:txBody>
          </p:sp>
        </p:grpSp>
      </p:grpSp>
      <p:grpSp>
        <p:nvGrpSpPr>
          <p:cNvPr id="64" name="Group 111"/>
          <p:cNvGrpSpPr/>
          <p:nvPr/>
        </p:nvGrpSpPr>
        <p:grpSpPr>
          <a:xfrm>
            <a:off x="7200900" y="2100263"/>
            <a:ext cx="1714500" cy="1343025"/>
            <a:chOff x="7200900" y="2100263"/>
            <a:chExt cx="1714500" cy="1343025"/>
          </a:xfrm>
        </p:grpSpPr>
        <p:sp>
          <p:nvSpPr>
            <p:cNvPr id="65" name="Freeform 64"/>
            <p:cNvSpPr/>
            <p:nvPr/>
          </p:nvSpPr>
          <p:spPr>
            <a:xfrm>
              <a:off x="7200900" y="2100263"/>
              <a:ext cx="1114425" cy="542925"/>
            </a:xfrm>
            <a:custGeom>
              <a:avLst/>
              <a:gdLst>
                <a:gd name="connsiteX0" fmla="*/ 0 w 1114425"/>
                <a:gd name="connsiteY0" fmla="*/ 0 h 542925"/>
                <a:gd name="connsiteX1" fmla="*/ 700088 w 1114425"/>
                <a:gd name="connsiteY1" fmla="*/ 128587 h 542925"/>
                <a:gd name="connsiteX2" fmla="*/ 1114425 w 1114425"/>
                <a:gd name="connsiteY2" fmla="*/ 542925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4425" h="542925">
                  <a:moveTo>
                    <a:pt x="0" y="0"/>
                  </a:moveTo>
                  <a:cubicBezTo>
                    <a:pt x="257175" y="19050"/>
                    <a:pt x="514351" y="38100"/>
                    <a:pt x="700088" y="128587"/>
                  </a:cubicBezTo>
                  <a:cubicBezTo>
                    <a:pt x="885825" y="219074"/>
                    <a:pt x="1000125" y="380999"/>
                    <a:pt x="1114425" y="542925"/>
                  </a:cubicBezTo>
                </a:path>
              </a:pathLst>
            </a:cu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6" name="Group 31"/>
            <p:cNvGrpSpPr/>
            <p:nvPr/>
          </p:nvGrpSpPr>
          <p:grpSpPr>
            <a:xfrm>
              <a:off x="7772400" y="2667000"/>
              <a:ext cx="1143000" cy="776288"/>
              <a:chOff x="6400800" y="3719512"/>
              <a:chExt cx="1143000" cy="776288"/>
            </a:xfrm>
          </p:grpSpPr>
          <p:sp>
            <p:nvSpPr>
              <p:cNvPr id="67" name="Up Ribbon 66"/>
              <p:cNvSpPr/>
              <p:nvPr/>
            </p:nvSpPr>
            <p:spPr bwMode="auto">
              <a:xfrm>
                <a:off x="6400800" y="3733800"/>
                <a:ext cx="1143000" cy="762000"/>
              </a:xfrm>
              <a:prstGeom prst="ribbon2">
                <a:avLst>
                  <a:gd name="adj1" fmla="val 19792"/>
                  <a:gd name="adj2" fmla="val 71875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>
                  <a:solidFill>
                    <a:schemeClr val="tx1"/>
                  </a:solidFill>
                  <a:latin typeface="Segoe" pitchFamily="34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 bwMode="auto">
              <a:xfrm>
                <a:off x="6553200" y="37195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R2; #2</a:t>
                </a:r>
              </a:p>
            </p:txBody>
          </p:sp>
          <p:sp>
            <p:nvSpPr>
              <p:cNvPr id="69" name="Rectangle 68"/>
              <p:cNvSpPr/>
              <p:nvPr/>
            </p:nvSpPr>
            <p:spPr bwMode="auto">
              <a:xfrm>
                <a:off x="6553200" y="40243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R3; #1</a:t>
                </a:r>
              </a:p>
            </p:txBody>
          </p:sp>
        </p:grpSp>
      </p:grpSp>
      <p:grpSp>
        <p:nvGrpSpPr>
          <p:cNvPr id="70" name="Group 109"/>
          <p:cNvGrpSpPr/>
          <p:nvPr/>
        </p:nvGrpSpPr>
        <p:grpSpPr>
          <a:xfrm>
            <a:off x="6324600" y="2209798"/>
            <a:ext cx="1143000" cy="776290"/>
            <a:chOff x="6324600" y="2209798"/>
            <a:chExt cx="1143000" cy="776290"/>
          </a:xfrm>
        </p:grpSpPr>
        <p:grpSp>
          <p:nvGrpSpPr>
            <p:cNvPr id="71" name="Group 41"/>
            <p:cNvGrpSpPr/>
            <p:nvPr/>
          </p:nvGrpSpPr>
          <p:grpSpPr>
            <a:xfrm>
              <a:off x="6324600" y="2590800"/>
              <a:ext cx="1143000" cy="395288"/>
              <a:chOff x="6400800" y="3719512"/>
              <a:chExt cx="1143000" cy="395288"/>
            </a:xfrm>
            <a:effectLst/>
          </p:grpSpPr>
          <p:sp>
            <p:nvSpPr>
              <p:cNvPr id="73" name="Up Ribbon 72"/>
              <p:cNvSpPr/>
              <p:nvPr/>
            </p:nvSpPr>
            <p:spPr bwMode="auto">
              <a:xfrm>
                <a:off x="6400800" y="3733800"/>
                <a:ext cx="1143000" cy="381000"/>
              </a:xfrm>
              <a:prstGeom prst="ribbon2">
                <a:avLst>
                  <a:gd name="adj1" fmla="val 19792"/>
                  <a:gd name="adj2" fmla="val 71875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>
                  <a:solidFill>
                    <a:schemeClr val="tx1"/>
                  </a:solidFill>
                  <a:latin typeface="Segoe" pitchFamily="34" charset="0"/>
                </a:endParaRPr>
              </a:p>
            </p:txBody>
          </p:sp>
          <p:sp>
            <p:nvSpPr>
              <p:cNvPr id="74" name="Rectangle 43"/>
              <p:cNvSpPr/>
              <p:nvPr/>
            </p:nvSpPr>
            <p:spPr bwMode="auto">
              <a:xfrm>
                <a:off x="6553200" y="37195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R2; #3</a:t>
                </a:r>
              </a:p>
            </p:txBody>
          </p:sp>
        </p:grpSp>
        <p:cxnSp>
          <p:nvCxnSpPr>
            <p:cNvPr id="72" name="Straight Arrow Connector 71"/>
            <p:cNvCxnSpPr/>
            <p:nvPr/>
          </p:nvCxnSpPr>
          <p:spPr>
            <a:xfrm rot="16200000" flipH="1">
              <a:off x="6729410" y="2400298"/>
              <a:ext cx="381001" cy="2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106"/>
          <p:cNvGrpSpPr/>
          <p:nvPr/>
        </p:nvGrpSpPr>
        <p:grpSpPr>
          <a:xfrm>
            <a:off x="4876800" y="2666998"/>
            <a:ext cx="1143000" cy="1143002"/>
            <a:chOff x="4876800" y="2666998"/>
            <a:chExt cx="1143000" cy="1143002"/>
          </a:xfrm>
        </p:grpSpPr>
        <p:cxnSp>
          <p:nvCxnSpPr>
            <p:cNvPr id="76" name="Straight Arrow Connector 75"/>
            <p:cNvCxnSpPr/>
            <p:nvPr/>
          </p:nvCxnSpPr>
          <p:spPr>
            <a:xfrm rot="16200000" flipH="1">
              <a:off x="5248277" y="2857498"/>
              <a:ext cx="381001" cy="2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52"/>
            <p:cNvGrpSpPr/>
            <p:nvPr/>
          </p:nvGrpSpPr>
          <p:grpSpPr>
            <a:xfrm>
              <a:off x="4876800" y="3033712"/>
              <a:ext cx="1143000" cy="776288"/>
              <a:chOff x="6400800" y="3719512"/>
              <a:chExt cx="1143000" cy="776288"/>
            </a:xfrm>
          </p:grpSpPr>
          <p:sp>
            <p:nvSpPr>
              <p:cNvPr id="78" name="Up Ribbon 77"/>
              <p:cNvSpPr/>
              <p:nvPr/>
            </p:nvSpPr>
            <p:spPr bwMode="auto">
              <a:xfrm>
                <a:off x="6400800" y="3733800"/>
                <a:ext cx="1143000" cy="762000"/>
              </a:xfrm>
              <a:prstGeom prst="ribbon2">
                <a:avLst>
                  <a:gd name="adj1" fmla="val 19792"/>
                  <a:gd name="adj2" fmla="val 71875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>
                  <a:solidFill>
                    <a:schemeClr val="tx1"/>
                  </a:solidFill>
                  <a:latin typeface="Segoe" pitchFamily="34" charset="0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 bwMode="auto">
              <a:xfrm>
                <a:off x="6553200" y="37195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R1; #2</a:t>
                </a:r>
              </a:p>
            </p:txBody>
          </p:sp>
          <p:sp>
            <p:nvSpPr>
              <p:cNvPr id="80" name="Rectangle 79"/>
              <p:cNvSpPr/>
              <p:nvPr/>
            </p:nvSpPr>
            <p:spPr bwMode="auto">
              <a:xfrm>
                <a:off x="6553200" y="40243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R2; #1</a:t>
                </a:r>
              </a:p>
            </p:txBody>
          </p:sp>
        </p:grpSp>
      </p:grpSp>
      <p:grpSp>
        <p:nvGrpSpPr>
          <p:cNvPr id="81" name="Group 105"/>
          <p:cNvGrpSpPr/>
          <p:nvPr/>
        </p:nvGrpSpPr>
        <p:grpSpPr>
          <a:xfrm>
            <a:off x="4876800" y="1600200"/>
            <a:ext cx="1676400" cy="1309688"/>
            <a:chOff x="4876800" y="1600200"/>
            <a:chExt cx="1676400" cy="1309688"/>
          </a:xfrm>
          <a:effectLst/>
        </p:grpSpPr>
        <p:sp>
          <p:nvSpPr>
            <p:cNvPr id="82" name="Freeform 74"/>
            <p:cNvSpPr/>
            <p:nvPr/>
          </p:nvSpPr>
          <p:spPr>
            <a:xfrm flipH="1">
              <a:off x="5438775" y="1600200"/>
              <a:ext cx="1114425" cy="542925"/>
            </a:xfrm>
            <a:custGeom>
              <a:avLst/>
              <a:gdLst>
                <a:gd name="connsiteX0" fmla="*/ 0 w 1114425"/>
                <a:gd name="connsiteY0" fmla="*/ 0 h 542925"/>
                <a:gd name="connsiteX1" fmla="*/ 700088 w 1114425"/>
                <a:gd name="connsiteY1" fmla="*/ 128587 h 542925"/>
                <a:gd name="connsiteX2" fmla="*/ 1114425 w 1114425"/>
                <a:gd name="connsiteY2" fmla="*/ 542925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4425" h="542925">
                  <a:moveTo>
                    <a:pt x="0" y="0"/>
                  </a:moveTo>
                  <a:cubicBezTo>
                    <a:pt x="257175" y="19050"/>
                    <a:pt x="514351" y="38100"/>
                    <a:pt x="700088" y="128587"/>
                  </a:cubicBezTo>
                  <a:cubicBezTo>
                    <a:pt x="885825" y="219074"/>
                    <a:pt x="1000125" y="380999"/>
                    <a:pt x="1114425" y="542925"/>
                  </a:cubicBezTo>
                </a:path>
              </a:pathLst>
            </a:cu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3" name="Group 44"/>
            <p:cNvGrpSpPr/>
            <p:nvPr/>
          </p:nvGrpSpPr>
          <p:grpSpPr>
            <a:xfrm>
              <a:off x="4876800" y="2133600"/>
              <a:ext cx="1143000" cy="776288"/>
              <a:chOff x="6400800" y="3719512"/>
              <a:chExt cx="1143000" cy="776288"/>
            </a:xfrm>
          </p:grpSpPr>
          <p:sp>
            <p:nvSpPr>
              <p:cNvPr id="84" name="Up Ribbon 83"/>
              <p:cNvSpPr/>
              <p:nvPr/>
            </p:nvSpPr>
            <p:spPr bwMode="auto">
              <a:xfrm>
                <a:off x="6400800" y="3733800"/>
                <a:ext cx="1143000" cy="762000"/>
              </a:xfrm>
              <a:prstGeom prst="ribbon2">
                <a:avLst>
                  <a:gd name="adj1" fmla="val 19792"/>
                  <a:gd name="adj2" fmla="val 71875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>
                  <a:solidFill>
                    <a:schemeClr val="tx1"/>
                  </a:solidFill>
                  <a:latin typeface="Segoe" pitchFamily="34" charset="0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 bwMode="auto">
              <a:xfrm>
                <a:off x="6553200" y="37195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R1; #1</a:t>
                </a:r>
              </a:p>
            </p:txBody>
          </p:sp>
          <p:sp>
            <p:nvSpPr>
              <p:cNvPr id="86" name="Rectangle 85"/>
              <p:cNvSpPr/>
              <p:nvPr/>
            </p:nvSpPr>
            <p:spPr bwMode="auto">
              <a:xfrm>
                <a:off x="6553200" y="40243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R2; #1</a:t>
                </a:r>
              </a:p>
            </p:txBody>
          </p:sp>
        </p:grpSp>
      </p:grpSp>
      <p:grpSp>
        <p:nvGrpSpPr>
          <p:cNvPr id="87" name="Group 108"/>
          <p:cNvGrpSpPr/>
          <p:nvPr/>
        </p:nvGrpSpPr>
        <p:grpSpPr>
          <a:xfrm>
            <a:off x="6324600" y="1600200"/>
            <a:ext cx="1143000" cy="762000"/>
            <a:chOff x="6324600" y="1600200"/>
            <a:chExt cx="1143000" cy="762000"/>
          </a:xfrm>
        </p:grpSpPr>
        <p:cxnSp>
          <p:nvCxnSpPr>
            <p:cNvPr id="88" name="Straight Arrow Connector 64"/>
            <p:cNvCxnSpPr/>
            <p:nvPr/>
          </p:nvCxnSpPr>
          <p:spPr>
            <a:xfrm rot="16200000" flipH="1">
              <a:off x="6710365" y="1790700"/>
              <a:ext cx="381001" cy="2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38"/>
            <p:cNvGrpSpPr/>
            <p:nvPr/>
          </p:nvGrpSpPr>
          <p:grpSpPr>
            <a:xfrm>
              <a:off x="6324600" y="1966912"/>
              <a:ext cx="1143000" cy="395288"/>
              <a:chOff x="6400800" y="3719512"/>
              <a:chExt cx="1143000" cy="395288"/>
            </a:xfrm>
            <a:effectLst/>
          </p:grpSpPr>
          <p:sp>
            <p:nvSpPr>
              <p:cNvPr id="90" name="Up Ribbon 89"/>
              <p:cNvSpPr/>
              <p:nvPr/>
            </p:nvSpPr>
            <p:spPr bwMode="auto">
              <a:xfrm>
                <a:off x="6400800" y="3733800"/>
                <a:ext cx="1143000" cy="381000"/>
              </a:xfrm>
              <a:prstGeom prst="ribbon2">
                <a:avLst>
                  <a:gd name="adj1" fmla="val 19792"/>
                  <a:gd name="adj2" fmla="val 71875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>
                  <a:solidFill>
                    <a:schemeClr val="tx1"/>
                  </a:solidFill>
                  <a:latin typeface="Segoe" pitchFamily="34" charset="0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 bwMode="auto">
              <a:xfrm>
                <a:off x="6553200" y="3719512"/>
                <a:ext cx="990600" cy="304800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chemeClr val="tx1"/>
                    </a:solidFill>
                    <a:latin typeface="Segoe" pitchFamily="34" charset="0"/>
                  </a:rPr>
                  <a:t>R2; #2</a:t>
                </a:r>
              </a:p>
            </p:txBody>
          </p:sp>
        </p:grpSp>
      </p:grpSp>
      <p:grpSp>
        <p:nvGrpSpPr>
          <p:cNvPr id="92" name="Group 35"/>
          <p:cNvGrpSpPr/>
          <p:nvPr/>
        </p:nvGrpSpPr>
        <p:grpSpPr>
          <a:xfrm>
            <a:off x="6324600" y="1447800"/>
            <a:ext cx="1143000" cy="395288"/>
            <a:chOff x="6400800" y="3719512"/>
            <a:chExt cx="1143000" cy="395288"/>
          </a:xfrm>
          <a:effectLst/>
        </p:grpSpPr>
        <p:sp>
          <p:nvSpPr>
            <p:cNvPr id="93" name="Up Ribbon 92"/>
            <p:cNvSpPr/>
            <p:nvPr/>
          </p:nvSpPr>
          <p:spPr bwMode="auto">
            <a:xfrm>
              <a:off x="6400800" y="3733800"/>
              <a:ext cx="1143000" cy="381000"/>
            </a:xfrm>
            <a:prstGeom prst="ribbon2">
              <a:avLst>
                <a:gd name="adj1" fmla="val 19792"/>
                <a:gd name="adj2" fmla="val 71875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>
              <a:outerShdw blurRad="63500" dist="38100" dir="5400000" rotWithShape="0">
                <a:srgbClr val="000000">
                  <a:alpha val="45000"/>
                </a:srgbClr>
              </a:outerShdw>
            </a:effec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endParaRPr lang="en-US" dirty="0" smtClean="0">
                <a:solidFill>
                  <a:schemeClr val="tx1"/>
                </a:solidFill>
                <a:latin typeface="Segoe" pitchFamily="34" charset="0"/>
              </a:endParaRPr>
            </a:p>
          </p:txBody>
        </p:sp>
        <p:sp>
          <p:nvSpPr>
            <p:cNvPr id="94" name="Rectangle 37"/>
            <p:cNvSpPr/>
            <p:nvPr/>
          </p:nvSpPr>
          <p:spPr bwMode="auto">
            <a:xfrm>
              <a:off x="6553200" y="3719512"/>
              <a:ext cx="990600" cy="304800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defTabSz="91409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chemeClr val="tx1"/>
                  </a:solidFill>
                  <a:latin typeface="Segoe" pitchFamily="34" charset="0"/>
                </a:rPr>
                <a:t>R2; #1</a:t>
              </a:r>
            </a:p>
          </p:txBody>
        </p:sp>
      </p:grpSp>
      <p:sp>
        <p:nvSpPr>
          <p:cNvPr id="95" name="Rounded Rectangle 94"/>
          <p:cNvSpPr/>
          <p:nvPr/>
        </p:nvSpPr>
        <p:spPr>
          <a:xfrm>
            <a:off x="533400" y="5334000"/>
            <a:ext cx="3810000" cy="1295400"/>
          </a:xfrm>
          <a:prstGeom prst="roundRect">
            <a:avLst/>
          </a:prstGeom>
          <a:solidFill>
            <a:srgbClr val="EEDD00"/>
          </a:solidFill>
          <a:ln w="317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b="1" i="1" dirty="0" smtClean="0">
                <a:solidFill>
                  <a:schemeClr val="tx1"/>
                </a:solidFill>
              </a:rPr>
              <a:t>History Is Not a Linear List but a DAG (Directed Acyclic Graph)!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88"/>
            <a:ext cx="8229600" cy="868362"/>
          </a:xfrm>
        </p:spPr>
        <p:txBody>
          <a:bodyPr>
            <a:noAutofit/>
          </a:bodyPr>
          <a:lstStyle/>
          <a:p>
            <a:pPr lvl="0">
              <a:spcBef>
                <a:spcPts val="800"/>
              </a:spcBef>
            </a:pPr>
            <a:r>
              <a:rPr lang="en-US" sz="3600" baseline="0" dirty="0" smtClean="0"/>
              <a:t>What Are the Semantics of Reconciliation?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8307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semantics of reconciliation are up to the application</a:t>
            </a:r>
          </a:p>
          <a:p>
            <a:pPr lvl="1"/>
            <a:r>
              <a:rPr lang="en-US" dirty="0" smtClean="0"/>
              <a:t>There are business rules that need to be enforced</a:t>
            </a:r>
          </a:p>
          <a:p>
            <a:pPr lvl="1"/>
            <a:r>
              <a:rPr lang="en-US" dirty="0" smtClean="0"/>
              <a:t>If they can be enforced while allowing disconnected work, that’s great!</a:t>
            </a:r>
          </a:p>
          <a:p>
            <a:r>
              <a:rPr lang="en-US" dirty="0" smtClean="0"/>
              <a:t>This is NOT a general purpose WRITE semantic</a:t>
            </a:r>
          </a:p>
          <a:p>
            <a:pPr lvl="1"/>
            <a:r>
              <a:rPr lang="en-US" dirty="0" smtClean="0"/>
              <a:t>You need to have prescribed policies and mechanisms…</a:t>
            </a:r>
          </a:p>
          <a:p>
            <a:pPr lvl="0">
              <a:spcBef>
                <a:spcPts val="800"/>
              </a:spcBef>
            </a:pPr>
            <a:r>
              <a:rPr lang="en-US" baseline="0" dirty="0" smtClean="0"/>
              <a:t>Business invariants and </a:t>
            </a:r>
            <a:r>
              <a:rPr lang="en-US" dirty="0" err="1" smtClean="0"/>
              <a:t>c</a:t>
            </a:r>
            <a:r>
              <a:rPr lang="en-US" baseline="0" dirty="0" err="1" smtClean="0"/>
              <a:t>ommutativity</a:t>
            </a:r>
            <a:endParaRPr lang="en-US" baseline="0" dirty="0" smtClean="0"/>
          </a:p>
          <a:p>
            <a:pPr lvl="1">
              <a:spcBef>
                <a:spcPts val="800"/>
              </a:spcBef>
            </a:pPr>
            <a:r>
              <a:rPr lang="en-US" dirty="0" smtClean="0"/>
              <a:t>Businesses have invariants… Stuff they need to hold true</a:t>
            </a:r>
          </a:p>
          <a:p>
            <a:pPr lvl="1">
              <a:spcBef>
                <a:spcPts val="800"/>
              </a:spcBef>
            </a:pPr>
            <a:r>
              <a:rPr lang="en-US" dirty="0" smtClean="0"/>
              <a:t>How can the operations on the replicas commute (be </a:t>
            </a:r>
            <a:r>
              <a:rPr lang="en-US" dirty="0" err="1" smtClean="0"/>
              <a:t>reorderable</a:t>
            </a:r>
            <a:r>
              <a:rPr lang="en-US" dirty="0" smtClean="0"/>
              <a:t>) while preserving the business invariants?</a:t>
            </a:r>
          </a:p>
          <a:p>
            <a:pPr>
              <a:spcBef>
                <a:spcPts val="800"/>
              </a:spcBef>
            </a:pPr>
            <a:r>
              <a:rPr lang="en-US" dirty="0" smtClean="0"/>
              <a:t>If you preserve the business invariants (with </a:t>
            </a:r>
            <a:r>
              <a:rPr lang="en-US" dirty="0" err="1" smtClean="0"/>
              <a:t>commutativity</a:t>
            </a:r>
            <a:r>
              <a:rPr lang="en-US" dirty="0" smtClean="0"/>
              <a:t>), you can do decoupled work across the replicas</a:t>
            </a:r>
          </a:p>
          <a:p>
            <a:pPr lvl="1">
              <a:spcBef>
                <a:spcPts val="800"/>
              </a:spcBef>
            </a:pPr>
            <a:r>
              <a:rPr lang="en-US" dirty="0" smtClean="0"/>
              <a:t>When the changes are synched, they still are OK!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Ambiguity in Space AND Time!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Ambiguity in Space</a:t>
            </a:r>
          </a:p>
          <a:p>
            <a:pPr lvl="1"/>
            <a:r>
              <a:rPr lang="en-US" dirty="0" smtClean="0"/>
              <a:t>Replication means you can update an entity at different places! </a:t>
            </a:r>
          </a:p>
          <a:p>
            <a:pPr lvl="1"/>
            <a:r>
              <a:rPr lang="en-US" dirty="0" smtClean="0"/>
              <a:t>When the changes come together, they will be reconciled</a:t>
            </a:r>
          </a:p>
          <a:p>
            <a:r>
              <a:rPr lang="en-US" dirty="0" smtClean="0"/>
              <a:t>Ambiguity in Time</a:t>
            </a:r>
          </a:p>
          <a:p>
            <a:pPr lvl="1"/>
            <a:r>
              <a:rPr lang="en-US" dirty="0" smtClean="0"/>
              <a:t>Different changes may happen in different orders</a:t>
            </a:r>
          </a:p>
          <a:p>
            <a:pPr lvl="1"/>
            <a:r>
              <a:rPr lang="en-US" dirty="0" smtClean="0"/>
              <a:t>Only when the replicas are synched will the order be imposed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171700" y="3733800"/>
            <a:ext cx="4876800" cy="914400"/>
          </a:xfrm>
          <a:prstGeom prst="roundRect">
            <a:avLst/>
          </a:prstGeom>
          <a:solidFill>
            <a:srgbClr val="ED680D"/>
          </a:solidFill>
          <a:ln w="317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b="1" i="1" dirty="0" smtClean="0">
                <a:solidFill>
                  <a:schemeClr val="tx1"/>
                </a:solidFill>
              </a:rPr>
              <a:t>A Trend Towards Loosening </a:t>
            </a:r>
            <a:br>
              <a:rPr lang="en-US" sz="2400" b="1" i="1" dirty="0" smtClean="0">
                <a:solidFill>
                  <a:schemeClr val="tx1"/>
                </a:solidFill>
              </a:rPr>
            </a:br>
            <a:r>
              <a:rPr lang="en-US" sz="2400" b="1" i="1" dirty="0" smtClean="0">
                <a:solidFill>
                  <a:schemeClr val="tx1"/>
                </a:solidFill>
              </a:rPr>
              <a:t>the Definition of Update History!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38200" y="4800600"/>
            <a:ext cx="7543800" cy="1676400"/>
          </a:xfrm>
          <a:prstGeom prst="roundRect">
            <a:avLst/>
          </a:prstGeom>
          <a:solidFill>
            <a:srgbClr val="EEDD00"/>
          </a:solidFill>
          <a:ln w="317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defRPr/>
            </a:pPr>
            <a:r>
              <a:rPr lang="en-US" sz="2400" i="1" u="sng" dirty="0" smtClean="0">
                <a:solidFill>
                  <a:schemeClr val="tx1"/>
                </a:solidFill>
              </a:rPr>
              <a:t>Active Work Area:</a:t>
            </a:r>
            <a:r>
              <a:rPr lang="en-US" sz="2400" i="1" dirty="0" smtClean="0">
                <a:solidFill>
                  <a:schemeClr val="tx1"/>
                </a:solidFill>
              </a:rPr>
              <a:t> the Management of Business Invariants While Allowing Disconnected Update and Reconciliation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6800" y="5715000"/>
            <a:ext cx="7086600" cy="6096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000" i="1" dirty="0" smtClean="0">
                <a:solidFill>
                  <a:schemeClr val="tx1"/>
                </a:solidFill>
              </a:rPr>
              <a:t>Allows Loosening of Update History without Breaking the Business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3400" y="4205514"/>
            <a:ext cx="7315200" cy="516775"/>
          </a:xfrm>
          <a:prstGeom prst="roundRect">
            <a:avLst/>
          </a:prstGeom>
          <a:solidFill>
            <a:srgbClr val="FE9C9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12837"/>
            <a:ext cx="8229600" cy="53641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Introduction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Watering</a:t>
            </a:r>
            <a:r>
              <a:rPr lang="en-US" baseline="0" dirty="0" smtClean="0"/>
              <a:t> Down the ACID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Schema!  We Don’t Need No Stinking Schema!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Contortion and Distortion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Dreaming of Streaming 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Swimming While Syncing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Serendipity When You Least Expect It…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Heisenberg</a:t>
            </a:r>
            <a:r>
              <a:rPr lang="en-US" dirty="0" smtClean="0"/>
              <a:t> Was an Optimist…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Conclusion: My Karma Ran Over</a:t>
            </a:r>
            <a:r>
              <a:rPr lang="en-US" dirty="0" smtClean="0"/>
              <a:t> Your Dogma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Observing Patterns by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 smtClean="0"/>
              <a:t>An important discipline in data analysis is the inference of patterns for identity and relationship</a:t>
            </a:r>
          </a:p>
          <a:p>
            <a:pPr lvl="1"/>
            <a:r>
              <a:rPr lang="en-US" dirty="0" smtClean="0"/>
              <a:t>This is seminal to fraud and anti-terrorist activities!</a:t>
            </a:r>
          </a:p>
          <a:p>
            <a:r>
              <a:rPr lang="en-US" dirty="0" smtClean="0"/>
              <a:t>Identity</a:t>
            </a:r>
          </a:p>
          <a:p>
            <a:pPr lvl="1"/>
            <a:r>
              <a:rPr lang="en-US" dirty="0" smtClean="0"/>
              <a:t>Are two different entities really the same underlying thing or person?</a:t>
            </a:r>
          </a:p>
          <a:p>
            <a:pPr lvl="1"/>
            <a:r>
              <a:rPr lang="en-US" dirty="0" smtClean="0"/>
              <a:t>Are they accidentally or intentionally misrepresented as the same?</a:t>
            </a:r>
          </a:p>
          <a:p>
            <a:r>
              <a:rPr lang="en-US" dirty="0" smtClean="0"/>
              <a:t>Relationships</a:t>
            </a:r>
          </a:p>
          <a:p>
            <a:pPr lvl="1"/>
            <a:r>
              <a:rPr lang="en-US" dirty="0" smtClean="0"/>
              <a:t>Who (or what) is close to who (or what)?</a:t>
            </a:r>
          </a:p>
          <a:p>
            <a:pPr lvl="1"/>
            <a:r>
              <a:rPr lang="en-US" dirty="0" smtClean="0"/>
              <a:t>What does a pattern of relationships mean?</a:t>
            </a:r>
          </a:p>
          <a:p>
            <a:r>
              <a:rPr lang="en-US" dirty="0" smtClean="0"/>
              <a:t>Identity </a:t>
            </a:r>
            <a:r>
              <a:rPr lang="en-US" u="sng" dirty="0" smtClean="0"/>
              <a:t>and</a:t>
            </a:r>
            <a:r>
              <a:rPr lang="en-US" dirty="0" smtClean="0"/>
              <a:t> Relationships</a:t>
            </a:r>
          </a:p>
          <a:p>
            <a:pPr lvl="1"/>
            <a:r>
              <a:rPr lang="en-US" dirty="0" smtClean="0"/>
              <a:t>Can the relationships show new associations of identity?</a:t>
            </a:r>
          </a:p>
          <a:p>
            <a:pPr lvl="1"/>
            <a:r>
              <a:rPr lang="en-US" dirty="0" smtClean="0"/>
              <a:t>Can new identities show new relationships?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/>
          <p:cNvSpPr/>
          <p:nvPr/>
        </p:nvSpPr>
        <p:spPr>
          <a:xfrm>
            <a:off x="457200" y="4343400"/>
            <a:ext cx="8229600" cy="2133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5562600" y="4495800"/>
            <a:ext cx="2743200" cy="1143000"/>
          </a:xfrm>
          <a:prstGeom prst="ellipse">
            <a:avLst/>
          </a:prstGeom>
          <a:solidFill>
            <a:srgbClr val="FF6D6D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685800" y="4495800"/>
            <a:ext cx="2743200" cy="1143000"/>
          </a:xfrm>
          <a:prstGeom prst="ellipse">
            <a:avLst/>
          </a:prstGeom>
          <a:solidFill>
            <a:srgbClr val="FF6D6D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800"/>
              </a:spcBef>
            </a:pPr>
            <a:r>
              <a:rPr lang="en-US" sz="3600" baseline="0" dirty="0" smtClean="0"/>
              <a:t>Entities, Observations, </a:t>
            </a:r>
            <a:br>
              <a:rPr lang="en-US" sz="3600" baseline="0" dirty="0" smtClean="0"/>
            </a:br>
            <a:r>
              <a:rPr lang="en-US" sz="3600" baseline="0" dirty="0" smtClean="0"/>
              <a:t>Annotations, and Iteration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3154363"/>
          </a:xfrm>
        </p:spPr>
        <p:txBody>
          <a:bodyPr/>
          <a:lstStyle/>
          <a:p>
            <a:r>
              <a:rPr lang="en-US" dirty="0" smtClean="0"/>
              <a:t>Most of these systems work by accreting annotations (attributes) to the entities</a:t>
            </a:r>
          </a:p>
          <a:p>
            <a:pPr lvl="1"/>
            <a:r>
              <a:rPr lang="en-US" dirty="0" smtClean="0"/>
              <a:t>You keep the original data and ADD new observations</a:t>
            </a:r>
          </a:p>
          <a:p>
            <a:pPr lvl="1"/>
            <a:r>
              <a:rPr lang="en-US" dirty="0" smtClean="0"/>
              <a:t>You have indices around the original and added attributes</a:t>
            </a:r>
          </a:p>
          <a:p>
            <a:pPr lvl="1"/>
            <a:r>
              <a:rPr lang="en-US" dirty="0" smtClean="0"/>
              <a:t>The emergence of patterns causing additional attribution</a:t>
            </a:r>
          </a:p>
          <a:p>
            <a:r>
              <a:rPr lang="en-US" dirty="0" smtClean="0"/>
              <a:t>This causes a feedback loop</a:t>
            </a:r>
          </a:p>
          <a:p>
            <a:pPr lvl="1"/>
            <a:r>
              <a:rPr lang="en-US" dirty="0" smtClean="0"/>
              <a:t>Tying together entities leads to new shared relationships</a:t>
            </a:r>
          </a:p>
          <a:p>
            <a:pPr lvl="1"/>
            <a:r>
              <a:rPr lang="en-US" dirty="0" smtClean="0"/>
              <a:t>New shared relationships can identify entities to be tied together!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45</a:t>
            </a:fld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1172028" y="4648200"/>
            <a:ext cx="609600" cy="457200"/>
            <a:chOff x="1172028" y="4818744"/>
            <a:chExt cx="609600" cy="457200"/>
          </a:xfrm>
        </p:grpSpPr>
        <p:sp>
          <p:nvSpPr>
            <p:cNvPr id="5" name="Isosceles Triangle 4"/>
            <p:cNvSpPr/>
            <p:nvPr/>
          </p:nvSpPr>
          <p:spPr>
            <a:xfrm>
              <a:off x="1172028" y="4818744"/>
              <a:ext cx="609600" cy="457200"/>
            </a:xfrm>
            <a:prstGeom prst="triangle">
              <a:avLst/>
            </a:prstGeom>
            <a:solidFill>
              <a:srgbClr val="F59655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640080" rtlCol="0" anchor="ctr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353456" y="4982028"/>
              <a:ext cx="243114" cy="2431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X</a:t>
              </a:r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286000" y="4971144"/>
            <a:ext cx="609600" cy="457200"/>
            <a:chOff x="1172028" y="4818744"/>
            <a:chExt cx="609600" cy="457200"/>
          </a:xfrm>
        </p:grpSpPr>
        <p:sp>
          <p:nvSpPr>
            <p:cNvPr id="37" name="Isosceles Triangle 36"/>
            <p:cNvSpPr/>
            <p:nvPr/>
          </p:nvSpPr>
          <p:spPr>
            <a:xfrm>
              <a:off x="1172028" y="4818744"/>
              <a:ext cx="609600" cy="457200"/>
            </a:xfrm>
            <a:prstGeom prst="triangle">
              <a:avLst/>
            </a:prstGeom>
            <a:solidFill>
              <a:srgbClr val="92D05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640080" rtlCol="0" anchor="ctr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353456" y="4982028"/>
              <a:ext cx="243114" cy="2431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Y</a:t>
              </a:r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066800" y="5715000"/>
            <a:ext cx="609600" cy="457200"/>
            <a:chOff x="1172028" y="4818744"/>
            <a:chExt cx="609600" cy="457200"/>
          </a:xfrm>
        </p:grpSpPr>
        <p:sp>
          <p:nvSpPr>
            <p:cNvPr id="40" name="Isosceles Triangle 39"/>
            <p:cNvSpPr/>
            <p:nvPr/>
          </p:nvSpPr>
          <p:spPr>
            <a:xfrm>
              <a:off x="1172028" y="4818744"/>
              <a:ext cx="609600" cy="457200"/>
            </a:xfrm>
            <a:prstGeom prst="triangle">
              <a:avLst/>
            </a:prstGeom>
            <a:solidFill>
              <a:srgbClr val="00B0F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640080" rtlCol="0" anchor="ctr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353456" y="4982028"/>
              <a:ext cx="243114" cy="2431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Z</a:t>
              </a:r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172200" y="4953000"/>
            <a:ext cx="609600" cy="457200"/>
            <a:chOff x="1172028" y="4818744"/>
            <a:chExt cx="609600" cy="457200"/>
          </a:xfrm>
        </p:grpSpPr>
        <p:sp>
          <p:nvSpPr>
            <p:cNvPr id="43" name="Isosceles Triangle 42"/>
            <p:cNvSpPr/>
            <p:nvPr/>
          </p:nvSpPr>
          <p:spPr>
            <a:xfrm>
              <a:off x="1172028" y="4818744"/>
              <a:ext cx="609600" cy="457200"/>
            </a:xfrm>
            <a:prstGeom prst="triangle">
              <a:avLst/>
            </a:prstGeom>
            <a:solidFill>
              <a:srgbClr val="E2AD82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640080" rtlCol="0" anchor="ctr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353456" y="4982028"/>
              <a:ext cx="243114" cy="2431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</a:t>
              </a:r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629400" y="5791200"/>
            <a:ext cx="609600" cy="457200"/>
            <a:chOff x="1172028" y="4818744"/>
            <a:chExt cx="609600" cy="457200"/>
          </a:xfrm>
        </p:grpSpPr>
        <p:sp>
          <p:nvSpPr>
            <p:cNvPr id="47" name="Isosceles Triangle 46"/>
            <p:cNvSpPr/>
            <p:nvPr/>
          </p:nvSpPr>
          <p:spPr>
            <a:xfrm>
              <a:off x="1172028" y="4818744"/>
              <a:ext cx="609600" cy="457200"/>
            </a:xfrm>
            <a:prstGeom prst="triangle">
              <a:avLst/>
            </a:prstGeom>
            <a:solidFill>
              <a:srgbClr val="BE91DF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640080" rtlCol="0" anchor="ctr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353456" y="4982028"/>
              <a:ext cx="243114" cy="2431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B</a:t>
              </a:r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315200" y="4724400"/>
            <a:ext cx="609600" cy="457200"/>
            <a:chOff x="1172028" y="4818744"/>
            <a:chExt cx="609600" cy="457200"/>
          </a:xfrm>
        </p:grpSpPr>
        <p:sp>
          <p:nvSpPr>
            <p:cNvPr id="50" name="Isosceles Triangle 49"/>
            <p:cNvSpPr/>
            <p:nvPr/>
          </p:nvSpPr>
          <p:spPr>
            <a:xfrm>
              <a:off x="1172028" y="4818744"/>
              <a:ext cx="609600" cy="457200"/>
            </a:xfrm>
            <a:prstGeom prst="triangle">
              <a:avLst/>
            </a:prstGeom>
            <a:solidFill>
              <a:srgbClr val="8BDAE5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640080" rtlCol="0" anchor="ctr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353456" y="4982028"/>
              <a:ext cx="243114" cy="2431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</a:t>
              </a:r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772400" y="5486400"/>
            <a:ext cx="609600" cy="457200"/>
            <a:chOff x="1172028" y="4818744"/>
            <a:chExt cx="609600" cy="457200"/>
          </a:xfrm>
        </p:grpSpPr>
        <p:sp>
          <p:nvSpPr>
            <p:cNvPr id="53" name="Isosceles Triangle 52"/>
            <p:cNvSpPr/>
            <p:nvPr/>
          </p:nvSpPr>
          <p:spPr>
            <a:xfrm>
              <a:off x="1172028" y="4818744"/>
              <a:ext cx="609600" cy="457200"/>
            </a:xfrm>
            <a:prstGeom prst="triangle">
              <a:avLst/>
            </a:prstGeom>
            <a:solidFill>
              <a:srgbClr val="CCCC00"/>
            </a:solidFill>
            <a:ln w="3175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640080" rtlCol="0" anchor="ctr"/>
            <a:lstStyle/>
            <a:p>
              <a:pPr algn="ctr">
                <a:defRPr/>
              </a:pPr>
              <a:endParaRPr lang="en-US" sz="2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353456" y="4982028"/>
              <a:ext cx="243114" cy="2431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cxnSp>
        <p:nvCxnSpPr>
          <p:cNvPr id="56" name="Straight Connector 55"/>
          <p:cNvCxnSpPr>
            <a:stCxn id="37" idx="4"/>
            <a:endCxn id="43" idx="2"/>
          </p:cNvCxnSpPr>
          <p:nvPr/>
        </p:nvCxnSpPr>
        <p:spPr>
          <a:xfrm rot="5400000" flipH="1" flipV="1">
            <a:off x="4524828" y="3780972"/>
            <a:ext cx="18144" cy="327660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" idx="0"/>
            <a:endCxn id="50" idx="0"/>
          </p:cNvCxnSpPr>
          <p:nvPr/>
        </p:nvCxnSpPr>
        <p:spPr>
          <a:xfrm rot="16200000" flipH="1">
            <a:off x="4510314" y="1614714"/>
            <a:ext cx="76200" cy="6143172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7" grpId="0" animBg="1"/>
      <p:bldP spid="6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Serendipity When You Least Expect It!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1"/>
            <a:ext cx="8229600" cy="365759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Entity analysis leads to tremendous understanding!</a:t>
            </a:r>
          </a:p>
          <a:p>
            <a:pPr lvl="1"/>
            <a:r>
              <a:rPr lang="en-US" sz="1800" u="sng" dirty="0" smtClean="0"/>
              <a:t>Fraud analysis</a:t>
            </a:r>
          </a:p>
          <a:p>
            <a:pPr lvl="2"/>
            <a:r>
              <a:rPr lang="en-US" sz="1800" dirty="0" smtClean="0"/>
              <a:t>Without this, you probably could not use credit cards online… huge loss</a:t>
            </a:r>
          </a:p>
          <a:p>
            <a:pPr lvl="1"/>
            <a:r>
              <a:rPr lang="en-US" sz="1800" u="sng" dirty="0" smtClean="0"/>
              <a:t>Homeland security</a:t>
            </a:r>
          </a:p>
          <a:p>
            <a:pPr lvl="2"/>
            <a:r>
              <a:rPr lang="en-US" sz="1800" dirty="0" smtClean="0"/>
              <a:t>Tremendous traction in tracking surprising patterns leading to suspicious people</a:t>
            </a:r>
          </a:p>
          <a:p>
            <a:pPr lvl="2"/>
            <a:r>
              <a:rPr lang="en-US" sz="1800" dirty="0" smtClean="0"/>
              <a:t>Interesting work in “</a:t>
            </a:r>
            <a:r>
              <a:rPr lang="en-US" sz="1800" dirty="0" err="1" smtClean="0"/>
              <a:t>anonymizing</a:t>
            </a:r>
            <a:r>
              <a:rPr lang="en-US" sz="1800" dirty="0" smtClean="0"/>
              <a:t>” the identities in the pattern to share relationships without violating privacy</a:t>
            </a:r>
          </a:p>
          <a:p>
            <a:pPr lvl="1"/>
            <a:r>
              <a:rPr lang="en-US" sz="1800" u="sng" dirty="0" smtClean="0"/>
              <a:t>Item matching in marketplace catalogs</a:t>
            </a:r>
          </a:p>
          <a:p>
            <a:pPr lvl="2"/>
            <a:r>
              <a:rPr lang="en-US" sz="1800" dirty="0" smtClean="0"/>
              <a:t>Are those two SKUs really the same product for sale?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609600" y="4343400"/>
            <a:ext cx="7848600" cy="2133600"/>
          </a:xfrm>
          <a:prstGeom prst="roundRect">
            <a:avLst>
              <a:gd name="adj" fmla="val 7868"/>
            </a:avLst>
          </a:prstGeom>
          <a:solidFill>
            <a:schemeClr val="bg1">
              <a:lumMod val="65000"/>
            </a:schemeClr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algn="ctr">
              <a:defRPr/>
            </a:pPr>
            <a:r>
              <a:rPr lang="en-US" sz="2400" b="1" i="1" dirty="0" smtClean="0">
                <a:solidFill>
                  <a:schemeClr val="tx1"/>
                </a:solidFill>
              </a:rPr>
              <a:t>Entity Analysis Requires Entities!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6800" y="5334000"/>
            <a:ext cx="6934200" cy="381000"/>
          </a:xfrm>
          <a:prstGeom prst="roundRect">
            <a:avLst/>
          </a:prstGeom>
          <a:solidFill>
            <a:srgbClr val="EEDD00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r>
              <a:rPr lang="en-US" sz="2000" i="1" dirty="0" smtClean="0">
                <a:solidFill>
                  <a:schemeClr val="tx1"/>
                </a:solidFill>
              </a:rPr>
              <a:t>Need Unique Identities to Append Additional Attributes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66800" y="5791200"/>
            <a:ext cx="6934200" cy="457200"/>
          </a:xfrm>
          <a:prstGeom prst="roundRect">
            <a:avLst/>
          </a:prstGeom>
          <a:solidFill>
            <a:srgbClr val="F59655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r>
              <a:rPr lang="en-US" sz="2000" i="1" dirty="0" smtClean="0">
                <a:solidFill>
                  <a:schemeClr val="tx1"/>
                </a:solidFill>
              </a:rPr>
              <a:t>Classic SQL’s “Inside Data” Notions Are Inadequate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66800" y="4876800"/>
            <a:ext cx="6934200" cy="381000"/>
          </a:xfrm>
          <a:prstGeom prst="roundRect">
            <a:avLst/>
          </a:prstGeom>
          <a:solidFill>
            <a:srgbClr val="EEDD00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r>
              <a:rPr lang="en-US" sz="2000" i="1" dirty="0" smtClean="0">
                <a:solidFill>
                  <a:schemeClr val="tx1"/>
                </a:solidFill>
              </a:rPr>
              <a:t>Need Unique Identities for the Entities and Relationships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3400" y="4724400"/>
            <a:ext cx="7315200" cy="516775"/>
          </a:xfrm>
          <a:prstGeom prst="roundRect">
            <a:avLst/>
          </a:prstGeom>
          <a:solidFill>
            <a:srgbClr val="FE9C9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12837"/>
            <a:ext cx="8229600" cy="53641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Introduction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Watering</a:t>
            </a:r>
            <a:r>
              <a:rPr lang="en-US" baseline="0" dirty="0" smtClean="0"/>
              <a:t> Down the ACID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Schema!  We Don’t Need No Stinking Schema!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Contortion and Distortion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Dreaming of Streaming 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Swimming While Syncing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Serendipity When You Least Expect It…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Heisenberg</a:t>
            </a:r>
            <a:r>
              <a:rPr lang="en-US" dirty="0" smtClean="0"/>
              <a:t> Was an Optimist…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Conclusion: My Karma Ran Over</a:t>
            </a:r>
            <a:r>
              <a:rPr lang="en-US" dirty="0" smtClean="0"/>
              <a:t> Your Dogma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47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How Certain Are You </a:t>
            </a:r>
            <a:br>
              <a:rPr lang="en-US" baseline="0" dirty="0" smtClean="0"/>
            </a:br>
            <a:r>
              <a:rPr lang="en-US" baseline="0" dirty="0" smtClean="0"/>
              <a:t>of Search Results?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30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Latency</a:t>
            </a:r>
          </a:p>
          <a:p>
            <a:pPr lvl="1"/>
            <a:r>
              <a:rPr lang="en-US" dirty="0" smtClean="0"/>
              <a:t>The web crawlers are, well, … crawlers…</a:t>
            </a:r>
          </a:p>
          <a:p>
            <a:r>
              <a:rPr lang="en-US" dirty="0" smtClean="0"/>
              <a:t>Relevancy</a:t>
            </a:r>
          </a:p>
          <a:p>
            <a:pPr lvl="1"/>
            <a:r>
              <a:rPr lang="en-US" dirty="0" smtClean="0"/>
              <a:t>How often is the result what you are looking for??</a:t>
            </a:r>
          </a:p>
          <a:p>
            <a:r>
              <a:rPr lang="en-US" dirty="0" smtClean="0"/>
              <a:t>Demographics</a:t>
            </a:r>
          </a:p>
          <a:p>
            <a:pPr lvl="1"/>
            <a:r>
              <a:rPr lang="en-US" dirty="0" smtClean="0"/>
              <a:t>Are teenagers looking for the same answers from the input string as older folks?</a:t>
            </a:r>
          </a:p>
          <a:p>
            <a:pPr lvl="1"/>
            <a:r>
              <a:rPr lang="en-US" dirty="0" smtClean="0"/>
              <a:t>Do your home locale, interests, and/or recent searches impact what you want?</a:t>
            </a:r>
          </a:p>
          <a:p>
            <a:r>
              <a:rPr lang="en-US" dirty="0" smtClean="0"/>
              <a:t>Timeliness</a:t>
            </a:r>
          </a:p>
          <a:p>
            <a:pPr lvl="1"/>
            <a:r>
              <a:rPr lang="en-US" dirty="0" smtClean="0"/>
              <a:t>Do current events (e.g. disasters, important news flashes) change your desired results?</a:t>
            </a:r>
          </a:p>
          <a:p>
            <a:r>
              <a:rPr lang="en-US" dirty="0" smtClean="0"/>
              <a:t>Advertising </a:t>
            </a:r>
          </a:p>
          <a:p>
            <a:pPr lvl="1"/>
            <a:r>
              <a:rPr lang="en-US" dirty="0" smtClean="0"/>
              <a:t>Just because an advertiser pays money to the search provider, does that mean you really want THAT answer?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524000" y="5943600"/>
            <a:ext cx="6019800" cy="685800"/>
          </a:xfrm>
          <a:prstGeom prst="roundRect">
            <a:avLst/>
          </a:prstGeom>
          <a:solidFill>
            <a:srgbClr val="00B050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/>
            </a:pPr>
            <a:r>
              <a:rPr lang="en-US" sz="3200" b="1" i="1" dirty="0" smtClean="0">
                <a:solidFill>
                  <a:schemeClr val="tx1"/>
                </a:solidFill>
                <a:cs typeface="Courier New" pitchFamily="49" charset="0"/>
              </a:rPr>
              <a:t>There Is No “Right” Answer!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The U.S. Census Is HARD!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Just imagine walking house to house counting people</a:t>
            </a:r>
          </a:p>
          <a:p>
            <a:pPr lvl="1"/>
            <a:r>
              <a:rPr lang="en-US" sz="1800" dirty="0" smtClean="0"/>
              <a:t>You don’t have enough census workers to knock on everyone’s door at the same time!</a:t>
            </a:r>
          </a:p>
          <a:p>
            <a:pPr lvl="1"/>
            <a:r>
              <a:rPr lang="en-US" sz="1800" dirty="0" smtClean="0"/>
              <a:t>People move!</a:t>
            </a:r>
          </a:p>
          <a:p>
            <a:pPr lvl="1"/>
            <a:r>
              <a:rPr lang="en-US" sz="1800" dirty="0" smtClean="0"/>
              <a:t>People lie!</a:t>
            </a:r>
          </a:p>
          <a:p>
            <a:pPr lvl="1"/>
            <a:r>
              <a:rPr lang="en-US" sz="1800" dirty="0" smtClean="0"/>
              <a:t>People live with their girlfriends and don’t tell Mom and Dad!</a:t>
            </a:r>
          </a:p>
          <a:p>
            <a:r>
              <a:rPr lang="en-US" sz="2000" dirty="0" smtClean="0"/>
              <a:t>Do you organize the count by address, social security number, name, or something else?</a:t>
            </a:r>
          </a:p>
          <a:p>
            <a:pPr lvl="1"/>
            <a:r>
              <a:rPr lang="en-US" sz="1800" dirty="0" smtClean="0"/>
              <a:t>People change most of these things…</a:t>
            </a:r>
          </a:p>
          <a:p>
            <a:r>
              <a:rPr lang="en-US" sz="2000" dirty="0" smtClean="0"/>
              <a:t>What if someone dies after you counted them?</a:t>
            </a:r>
          </a:p>
          <a:p>
            <a:pPr lvl="1"/>
            <a:r>
              <a:rPr lang="en-US" sz="1800" dirty="0" smtClean="0"/>
              <a:t>Do they count?</a:t>
            </a:r>
          </a:p>
          <a:p>
            <a:r>
              <a:rPr lang="en-US" sz="2000" dirty="0" smtClean="0"/>
              <a:t>What if someone is born after their house was counted but before other houses are counted?</a:t>
            </a:r>
          </a:p>
          <a:p>
            <a:pPr lvl="1"/>
            <a:r>
              <a:rPr lang="en-US" sz="1800" dirty="0" smtClean="0"/>
              <a:t>Do they count?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200400" y="5638800"/>
            <a:ext cx="4724400" cy="914400"/>
          </a:xfrm>
          <a:prstGeom prst="roundRect">
            <a:avLst/>
          </a:prstGeom>
          <a:solidFill>
            <a:srgbClr val="B07AD8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r>
              <a:rPr lang="en-US" sz="3200" b="1" i="1" dirty="0" smtClean="0">
                <a:solidFill>
                  <a:schemeClr val="tx1"/>
                </a:solidFill>
              </a:rPr>
              <a:t>Big </a:t>
            </a:r>
            <a:r>
              <a:rPr lang="en-US" sz="3200" b="1" i="1" dirty="0" smtClean="0">
                <a:solidFill>
                  <a:schemeClr val="tx1"/>
                </a:solidFill>
                <a:sym typeface="Wingdings" pitchFamily="2" charset="2"/>
              </a:rPr>
              <a:t> Inaccurate!</a:t>
            </a:r>
            <a:endParaRPr lang="en-US" sz="32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868362"/>
          </a:xfrm>
        </p:spPr>
        <p:txBody>
          <a:bodyPr>
            <a:normAutofit fontScale="90000"/>
          </a:bodyPr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Chad and the Election Results…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429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 the 2000 US presidential election, the election depended on the State of Florida</a:t>
            </a:r>
          </a:p>
          <a:p>
            <a:pPr lvl="1"/>
            <a:r>
              <a:rPr lang="en-US" sz="1800" dirty="0" smtClean="0"/>
              <a:t>The state vote was very close</a:t>
            </a:r>
          </a:p>
          <a:p>
            <a:pPr lvl="1"/>
            <a:r>
              <a:rPr lang="en-US" sz="1800" dirty="0" smtClean="0"/>
              <a:t>Each recount yielded different answers</a:t>
            </a:r>
          </a:p>
          <a:p>
            <a:pPr lvl="1"/>
            <a:r>
              <a:rPr lang="en-US" sz="1800" dirty="0" smtClean="0"/>
              <a:t>There were concerns about different aspects of Florida’s policies</a:t>
            </a:r>
          </a:p>
          <a:p>
            <a:r>
              <a:rPr lang="en-US" sz="2000" dirty="0" smtClean="0"/>
              <a:t>Individual paper ballots were scrutinized to decide if the paper holes were stuck with “</a:t>
            </a:r>
            <a:r>
              <a:rPr lang="en-US" sz="2000" dirty="0" err="1" smtClean="0"/>
              <a:t>chad</a:t>
            </a:r>
            <a:r>
              <a:rPr lang="en-US" sz="2000" dirty="0" smtClean="0"/>
              <a:t>” causing incorrect readings</a:t>
            </a:r>
          </a:p>
          <a:p>
            <a:pPr lvl="1"/>
            <a:r>
              <a:rPr lang="en-US" sz="1800" dirty="0" smtClean="0"/>
              <a:t>Policies for reconciling each questionable ballot were called into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81000" y="914400"/>
            <a:ext cx="8382000" cy="1752600"/>
          </a:xfrm>
          <a:prstGeom prst="roundRect">
            <a:avLst>
              <a:gd name="adj" fmla="val 12132"/>
            </a:avLst>
          </a:prstGeom>
          <a:solidFill>
            <a:srgbClr val="FFD525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algn="ctr">
              <a:defRPr/>
            </a:pPr>
            <a:r>
              <a:rPr lang="en-US" sz="2000" b="1" i="1" dirty="0" smtClean="0">
                <a:solidFill>
                  <a:schemeClr val="tx1"/>
                </a:solidFill>
              </a:rPr>
              <a:t>Not Trying to Raise Politics nor Argue Who Should Have Won in 2000… but…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7700" y="1371600"/>
            <a:ext cx="7848600" cy="533400"/>
          </a:xfrm>
          <a:prstGeom prst="roundRect">
            <a:avLst/>
          </a:prstGeom>
          <a:solidFill>
            <a:srgbClr val="F37B29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r>
              <a:rPr lang="en-US" sz="2000" b="1" i="1" dirty="0" smtClean="0">
                <a:solidFill>
                  <a:schemeClr val="tx1"/>
                </a:solidFill>
              </a:rPr>
              <a:t>Big Complex Systems (Like Elections) Are Filled with Irregularities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7700" y="1981200"/>
            <a:ext cx="7848600" cy="533400"/>
          </a:xfrm>
          <a:prstGeom prst="roundRect">
            <a:avLst/>
          </a:prstGeom>
          <a:solidFill>
            <a:srgbClr val="F37B29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r>
              <a:rPr lang="en-US" sz="2000" b="1" i="1" dirty="0" smtClean="0">
                <a:solidFill>
                  <a:schemeClr val="tx1"/>
                </a:solidFill>
              </a:rPr>
              <a:t>They Tend to Break Down When Lots of Accuracy Is Needed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" y="5562600"/>
            <a:ext cx="7924800" cy="762000"/>
          </a:xfrm>
          <a:prstGeom prst="roundRect">
            <a:avLst/>
          </a:prstGeom>
          <a:solidFill>
            <a:srgbClr val="C59EE2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r>
              <a:rPr lang="en-US" sz="2800" b="1" i="1" dirty="0" smtClean="0">
                <a:solidFill>
                  <a:schemeClr val="tx1"/>
                </a:solidFill>
              </a:rPr>
              <a:t>Under the Microscope, Everything Was Questioned!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  <p:bldP spid="1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rmAutofit/>
          </a:bodyPr>
          <a:lstStyle/>
          <a:p>
            <a:pPr lvl="0">
              <a:spcBef>
                <a:spcPts val="800"/>
              </a:spcBef>
            </a:pPr>
            <a:r>
              <a:rPr lang="en-US" baseline="0" dirty="0" smtClean="0"/>
              <a:t>Under Scale We Lose Precision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983163"/>
          </a:xfrm>
        </p:spPr>
        <p:txBody>
          <a:bodyPr>
            <a:normAutofit/>
          </a:bodyPr>
          <a:lstStyle/>
          <a:p>
            <a:r>
              <a:rPr lang="en-US" dirty="0" smtClean="0"/>
              <a:t>Big Is Hard!</a:t>
            </a:r>
          </a:p>
          <a:p>
            <a:pPr lvl="1"/>
            <a:r>
              <a:rPr lang="en-US" dirty="0" smtClean="0"/>
              <a:t>Time</a:t>
            </a:r>
          </a:p>
          <a:p>
            <a:pPr lvl="1"/>
            <a:r>
              <a:rPr lang="en-US" dirty="0" smtClean="0"/>
              <a:t>Meaning</a:t>
            </a:r>
          </a:p>
          <a:p>
            <a:pPr lvl="1"/>
            <a:r>
              <a:rPr lang="en-US" dirty="0" smtClean="0"/>
              <a:t>Mutual Understanding</a:t>
            </a:r>
          </a:p>
          <a:p>
            <a:pPr lvl="1"/>
            <a:r>
              <a:rPr lang="en-US" dirty="0" smtClean="0"/>
              <a:t>Dependencies</a:t>
            </a:r>
          </a:p>
          <a:p>
            <a:pPr lvl="1"/>
            <a:r>
              <a:rPr lang="en-US" dirty="0" smtClean="0"/>
              <a:t>Staleness</a:t>
            </a:r>
          </a:p>
          <a:p>
            <a:pPr lvl="1"/>
            <a:r>
              <a:rPr lang="en-US" dirty="0" smtClean="0"/>
              <a:t>Derivation</a:t>
            </a:r>
          </a:p>
          <a:p>
            <a:r>
              <a:rPr lang="en-US" dirty="0" smtClean="0"/>
              <a:t>Werner Heisenberg said that when things get small we get more uncertain of their state</a:t>
            </a:r>
          </a:p>
          <a:p>
            <a:pPr lvl="1"/>
            <a:r>
              <a:rPr lang="en-US" dirty="0" smtClean="0"/>
              <a:t>When computing get LARGE, we get even more uncertain</a:t>
            </a:r>
          </a:p>
          <a:p>
            <a:r>
              <a:rPr lang="en-US" dirty="0" smtClean="0"/>
              <a:t>We don’t understand what is the truthful answer!</a:t>
            </a:r>
          </a:p>
          <a:p>
            <a:pPr lvl="1"/>
            <a:r>
              <a:rPr lang="en-US" dirty="0" smtClean="0"/>
              <a:t>We want the truth!</a:t>
            </a:r>
          </a:p>
          <a:p>
            <a:pPr lvl="1"/>
            <a:r>
              <a:rPr lang="en-US" dirty="0" smtClean="0"/>
              <a:t>We just don’t know how to get the truth!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51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505200" y="1066800"/>
            <a:ext cx="5181600" cy="2773203"/>
            <a:chOff x="3505200" y="1066800"/>
            <a:chExt cx="5181600" cy="2773203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57800" y="1066800"/>
              <a:ext cx="3429000" cy="2773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Rounded Rectangular Callout 5"/>
            <p:cNvSpPr/>
            <p:nvPr/>
          </p:nvSpPr>
          <p:spPr>
            <a:xfrm>
              <a:off x="3505200" y="1219200"/>
              <a:ext cx="2590800" cy="990600"/>
            </a:xfrm>
            <a:prstGeom prst="wedgeRoundRectCallout">
              <a:avLst>
                <a:gd name="adj1" fmla="val 61378"/>
                <a:gd name="adj2" fmla="val 131369"/>
                <a:gd name="adj3" fmla="val 1666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“You Can’t Handle the Truth!”</a:t>
              </a:r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3400" y="5257800"/>
            <a:ext cx="7315200" cy="516775"/>
          </a:xfrm>
          <a:prstGeom prst="roundRect">
            <a:avLst/>
          </a:prstGeom>
          <a:solidFill>
            <a:srgbClr val="FE9C9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12837"/>
            <a:ext cx="8229600" cy="53641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Introduction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Watering</a:t>
            </a:r>
            <a:r>
              <a:rPr lang="en-US" baseline="0" dirty="0" smtClean="0"/>
              <a:t> Down the ACID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Schema!  We Don’t Need No Stinking Schema!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Contortion and Distortion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Dreaming of Streaming 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Swimming While Syncing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Serendipity When You Least Expect It…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Heisenberg</a:t>
            </a:r>
            <a:r>
              <a:rPr lang="en-US" dirty="0" smtClean="0"/>
              <a:t> Was an Optimist…</a:t>
            </a:r>
            <a:endParaRPr lang="en-US" baseline="0" dirty="0" smtClean="0"/>
          </a:p>
          <a:p>
            <a:pPr>
              <a:spcBef>
                <a:spcPts val="1200"/>
              </a:spcBef>
            </a:pPr>
            <a:r>
              <a:rPr lang="en-US" baseline="0" dirty="0" smtClean="0"/>
              <a:t>Conclusion: My Karma Ran Over</a:t>
            </a:r>
            <a:r>
              <a:rPr lang="en-US" dirty="0" smtClean="0"/>
              <a:t> Your Dogma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52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 smtClean="0"/>
              <a:t>Data on the Outside versus</a:t>
            </a:r>
            <a:r>
              <a:rPr lang="en-US" sz="3600" baseline="0" dirty="0" smtClean="0"/>
              <a:t> </a:t>
            </a:r>
            <a:br>
              <a:rPr lang="en-US" sz="3600" baseline="0" dirty="0" smtClean="0"/>
            </a:br>
            <a:r>
              <a:rPr lang="en-US" sz="3600" baseline="0" dirty="0" smtClean="0"/>
              <a:t>Data on the Inside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7"/>
            <a:ext cx="8229600" cy="4754563"/>
          </a:xfrm>
        </p:spPr>
        <p:txBody>
          <a:bodyPr>
            <a:normAutofit/>
          </a:bodyPr>
          <a:lstStyle/>
          <a:p>
            <a:pPr lvl="0"/>
            <a:r>
              <a:rPr lang="en-US" sz="2000" dirty="0" smtClean="0"/>
              <a:t>Data on the Inside</a:t>
            </a:r>
          </a:p>
          <a:p>
            <a:pPr lvl="1"/>
            <a:r>
              <a:rPr lang="en-US" sz="1800" baseline="0" dirty="0" smtClean="0"/>
              <a:t>Encapsulated</a:t>
            </a:r>
          </a:p>
          <a:p>
            <a:pPr lvl="1"/>
            <a:r>
              <a:rPr lang="en-US" sz="1800" dirty="0" smtClean="0"/>
              <a:t>SQL</a:t>
            </a:r>
          </a:p>
          <a:p>
            <a:pPr lvl="1"/>
            <a:r>
              <a:rPr lang="en-US" sz="1800" baseline="0" dirty="0" smtClean="0"/>
              <a:t>Transaction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protected</a:t>
            </a:r>
          </a:p>
          <a:p>
            <a:pPr lvl="1"/>
            <a:r>
              <a:rPr lang="en-US" sz="1800" baseline="0" dirty="0" smtClean="0"/>
              <a:t>Schema</a:t>
            </a:r>
            <a:r>
              <a:rPr lang="en-US" sz="1800" dirty="0" smtClean="0"/>
              <a:t> in DDL</a:t>
            </a:r>
          </a:p>
          <a:p>
            <a:r>
              <a:rPr lang="en-US" sz="2000" baseline="0" dirty="0" smtClean="0"/>
              <a:t>Data on the Outside</a:t>
            </a:r>
          </a:p>
          <a:p>
            <a:pPr lvl="1"/>
            <a:r>
              <a:rPr lang="en-US" sz="1800" dirty="0" smtClean="0"/>
              <a:t>Immutable with</a:t>
            </a:r>
            <a:br>
              <a:rPr lang="en-US" sz="1800" dirty="0" smtClean="0"/>
            </a:br>
            <a:r>
              <a:rPr lang="en-US" sz="1800" dirty="0" smtClean="0"/>
              <a:t>Versions</a:t>
            </a:r>
          </a:p>
          <a:p>
            <a:pPr lvl="1"/>
            <a:r>
              <a:rPr lang="en-US" sz="1800" baseline="0" dirty="0" smtClean="0"/>
              <a:t>Identity</a:t>
            </a:r>
          </a:p>
          <a:p>
            <a:pPr lvl="1"/>
            <a:r>
              <a:rPr lang="en-US" sz="1800" dirty="0" smtClean="0"/>
              <a:t>May be replicated, transformed, extracted, derived, inferred, streamed and much more!</a:t>
            </a:r>
          </a:p>
          <a:p>
            <a:r>
              <a:rPr lang="en-US" sz="2000" baseline="0" dirty="0" smtClean="0"/>
              <a:t>We’ve paid</a:t>
            </a:r>
            <a:r>
              <a:rPr lang="en-US" sz="2000" dirty="0" smtClean="0"/>
              <a:t> more attention to inside data than outside data</a:t>
            </a:r>
            <a:endParaRPr lang="en-US" sz="2000" baseline="0" dirty="0" smtClean="0"/>
          </a:p>
          <a:p>
            <a:pPr lvl="1"/>
            <a:r>
              <a:rPr lang="en-US" sz="1800" dirty="0" smtClean="0"/>
              <a:t>Yet, the huge growth in data is dominated by outside data!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53</a:t>
            </a:fld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3276600" y="1524000"/>
            <a:ext cx="5486400" cy="3124200"/>
            <a:chOff x="3276600" y="3200400"/>
            <a:chExt cx="5486400" cy="3124200"/>
          </a:xfrm>
        </p:grpSpPr>
        <p:sp>
          <p:nvSpPr>
            <p:cNvPr id="6" name="Rectangle 5"/>
            <p:cNvSpPr/>
            <p:nvPr/>
          </p:nvSpPr>
          <p:spPr>
            <a:xfrm>
              <a:off x="3276600" y="3200400"/>
              <a:ext cx="5486400" cy="3124200"/>
            </a:xfrm>
            <a:prstGeom prst="rect">
              <a:avLst/>
            </a:prstGeom>
            <a:solidFill>
              <a:srgbClr val="A5A5A5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dirty="0" err="1" smtClean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rot="10800000">
              <a:off x="3505202" y="3810000"/>
              <a:ext cx="2895599" cy="1588"/>
            </a:xfrm>
            <a:prstGeom prst="straightConnector1">
              <a:avLst/>
            </a:prstGeom>
            <a:ln w="152400">
              <a:solidFill>
                <a:schemeClr val="tx1">
                  <a:lumMod val="95000"/>
                  <a:lumOff val="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ube 12"/>
            <p:cNvSpPr/>
            <p:nvPr/>
          </p:nvSpPr>
          <p:spPr>
            <a:xfrm>
              <a:off x="6400800" y="3352800"/>
              <a:ext cx="2133600" cy="1828800"/>
            </a:xfrm>
            <a:prstGeom prst="cube">
              <a:avLst>
                <a:gd name="adj" fmla="val 18981"/>
              </a:avLst>
            </a:prstGeom>
            <a:solidFill>
              <a:srgbClr val="33B1FF"/>
            </a:solidFill>
            <a:ln w="19050">
              <a:solidFill>
                <a:srgbClr val="142F50"/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en-US" sz="32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629400" y="3319550"/>
              <a:ext cx="17526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Service</a:t>
              </a:r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3" name="Can 22"/>
            <p:cNvSpPr/>
            <p:nvPr/>
          </p:nvSpPr>
          <p:spPr>
            <a:xfrm>
              <a:off x="6672350" y="3836325"/>
              <a:ext cx="1219200" cy="1143000"/>
            </a:xfrm>
            <a:prstGeom prst="can">
              <a:avLst/>
            </a:prstGeom>
            <a:solidFill>
              <a:srgbClr val="FF5D5D"/>
            </a:solidFill>
            <a:ln w="6350">
              <a:solidFill>
                <a:srgbClr val="B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Data</a:t>
              </a:r>
              <a:endPara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4114800" y="3352800"/>
              <a:ext cx="1752600" cy="914400"/>
              <a:chOff x="457200" y="4343400"/>
              <a:chExt cx="1752600" cy="914400"/>
            </a:xfrm>
          </p:grpSpPr>
          <p:grpSp>
            <p:nvGrpSpPr>
              <p:cNvPr id="14" name="Group 11"/>
              <p:cNvGrpSpPr/>
              <p:nvPr/>
            </p:nvGrpSpPr>
            <p:grpSpPr>
              <a:xfrm>
                <a:off x="533400" y="4343400"/>
                <a:ext cx="1524000" cy="914400"/>
                <a:chOff x="909637" y="5333826"/>
                <a:chExt cx="1985963" cy="914574"/>
              </a:xfrm>
            </p:grpSpPr>
            <p:sp>
              <p:nvSpPr>
                <p:cNvPr id="19" name="Rectangle 4"/>
                <p:cNvSpPr/>
                <p:nvPr/>
              </p:nvSpPr>
              <p:spPr>
                <a:xfrm>
                  <a:off x="914400" y="5334000"/>
                  <a:ext cx="1981200" cy="914400"/>
                </a:xfrm>
                <a:prstGeom prst="rect">
                  <a:avLst/>
                </a:prstGeom>
                <a:solidFill>
                  <a:srgbClr val="FEE19A"/>
                </a:solidFill>
                <a:ln w="9525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 algn="ctr">
                    <a:defRPr/>
                  </a:pPr>
                  <a:endParaRPr lang="en-US" dirty="0" err="1" smtClean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0" name="Straight Connector 11"/>
                <p:cNvCxnSpPr/>
                <p:nvPr/>
              </p:nvCxnSpPr>
              <p:spPr>
                <a:xfrm flipV="1">
                  <a:off x="1893138" y="5333826"/>
                  <a:ext cx="990600" cy="457200"/>
                </a:xfrm>
                <a:prstGeom prst="line">
                  <a:avLst/>
                </a:prstGeom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 flipH="1" flipV="1">
                  <a:off x="909637" y="5334091"/>
                  <a:ext cx="990600" cy="457200"/>
                </a:xfrm>
                <a:prstGeom prst="line">
                  <a:avLst/>
                </a:prstGeom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Rectangle 24"/>
              <p:cNvSpPr/>
              <p:nvPr/>
            </p:nvSpPr>
            <p:spPr>
              <a:xfrm>
                <a:off x="457200" y="4800600"/>
                <a:ext cx="17526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Message</a:t>
                </a:r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30" name="Straight Arrow Connector 29"/>
            <p:cNvCxnSpPr/>
            <p:nvPr/>
          </p:nvCxnSpPr>
          <p:spPr>
            <a:xfrm rot="10800000" flipH="1">
              <a:off x="3505201" y="4800600"/>
              <a:ext cx="2819400" cy="1588"/>
            </a:xfrm>
            <a:prstGeom prst="straightConnector1">
              <a:avLst/>
            </a:prstGeom>
            <a:ln w="152400">
              <a:solidFill>
                <a:schemeClr val="tx1">
                  <a:lumMod val="95000"/>
                  <a:lumOff val="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1"/>
            <p:cNvGrpSpPr/>
            <p:nvPr/>
          </p:nvGrpSpPr>
          <p:grpSpPr>
            <a:xfrm>
              <a:off x="4114800" y="4343400"/>
              <a:ext cx="1752600" cy="914400"/>
              <a:chOff x="457200" y="4343400"/>
              <a:chExt cx="1752600" cy="914400"/>
            </a:xfrm>
          </p:grpSpPr>
          <p:grpSp>
            <p:nvGrpSpPr>
              <p:cNvPr id="33" name="Group 11"/>
              <p:cNvGrpSpPr/>
              <p:nvPr/>
            </p:nvGrpSpPr>
            <p:grpSpPr>
              <a:xfrm>
                <a:off x="533400" y="4343400"/>
                <a:ext cx="1524000" cy="914400"/>
                <a:chOff x="909637" y="5333826"/>
                <a:chExt cx="1985963" cy="914574"/>
              </a:xfrm>
            </p:grpSpPr>
            <p:sp>
              <p:nvSpPr>
                <p:cNvPr id="35" name="Rectangle 4"/>
                <p:cNvSpPr/>
                <p:nvPr/>
              </p:nvSpPr>
              <p:spPr>
                <a:xfrm>
                  <a:off x="914400" y="5334000"/>
                  <a:ext cx="1981200" cy="914400"/>
                </a:xfrm>
                <a:prstGeom prst="rect">
                  <a:avLst/>
                </a:prstGeom>
                <a:solidFill>
                  <a:srgbClr val="FEE19A"/>
                </a:solidFill>
                <a:ln w="9525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 algn="ctr">
                    <a:defRPr/>
                  </a:pPr>
                  <a:endParaRPr lang="en-US" dirty="0" err="1" smtClean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6" name="Straight Connector 11"/>
                <p:cNvCxnSpPr/>
                <p:nvPr/>
              </p:nvCxnSpPr>
              <p:spPr>
                <a:xfrm flipV="1">
                  <a:off x="1893138" y="5333826"/>
                  <a:ext cx="990600" cy="457200"/>
                </a:xfrm>
                <a:prstGeom prst="line">
                  <a:avLst/>
                </a:prstGeom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 flipH="1" flipV="1">
                  <a:off x="909637" y="5334091"/>
                  <a:ext cx="990600" cy="457200"/>
                </a:xfrm>
                <a:prstGeom prst="line">
                  <a:avLst/>
                </a:prstGeom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" name="Rectangle 33"/>
              <p:cNvSpPr/>
              <p:nvPr/>
            </p:nvSpPr>
            <p:spPr>
              <a:xfrm>
                <a:off x="457200" y="4800600"/>
                <a:ext cx="17526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Message</a:t>
                </a:r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38" name="AutoShape 28"/>
            <p:cNvSpPr>
              <a:spLocks/>
            </p:cNvSpPr>
            <p:nvPr/>
          </p:nvSpPr>
          <p:spPr bwMode="auto">
            <a:xfrm rot="16200000" flipV="1">
              <a:off x="4800600" y="4572000"/>
              <a:ext cx="304800" cy="1676400"/>
            </a:xfrm>
            <a:prstGeom prst="leftBrace">
              <a:avLst>
                <a:gd name="adj1" fmla="val 58333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AutoShape 29"/>
            <p:cNvSpPr>
              <a:spLocks/>
            </p:cNvSpPr>
            <p:nvPr/>
          </p:nvSpPr>
          <p:spPr bwMode="auto">
            <a:xfrm rot="16200000" flipV="1">
              <a:off x="7162800" y="4495800"/>
              <a:ext cx="304800" cy="1828800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Rectangle 30"/>
            <p:cNvSpPr>
              <a:spLocks noChangeArrowheads="1"/>
            </p:cNvSpPr>
            <p:nvPr/>
          </p:nvSpPr>
          <p:spPr bwMode="auto">
            <a:xfrm>
              <a:off x="4038600" y="5562600"/>
              <a:ext cx="1752600" cy="5334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000" dirty="0"/>
                <a:t>Data Outside </a:t>
              </a:r>
            </a:p>
            <a:p>
              <a:pPr algn="ctr">
                <a:defRPr/>
              </a:pPr>
              <a:r>
                <a:rPr lang="en-US" sz="2000" dirty="0"/>
                <a:t>the Service</a:t>
              </a:r>
            </a:p>
          </p:txBody>
        </p:sp>
        <p:sp>
          <p:nvSpPr>
            <p:cNvPr id="41" name="Rectangle 31"/>
            <p:cNvSpPr>
              <a:spLocks noChangeArrowheads="1"/>
            </p:cNvSpPr>
            <p:nvPr/>
          </p:nvSpPr>
          <p:spPr bwMode="auto">
            <a:xfrm>
              <a:off x="6400800" y="5562600"/>
              <a:ext cx="1752600" cy="5334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000"/>
                <a:t>Data Inside </a:t>
              </a:r>
            </a:p>
            <a:p>
              <a:pPr algn="ctr">
                <a:defRPr/>
              </a:pPr>
              <a:r>
                <a:rPr lang="en-US" sz="2000"/>
                <a:t>the Service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800"/>
              </a:spcBef>
            </a:pPr>
            <a:r>
              <a:rPr lang="en-US" sz="3600" baseline="0" dirty="0" smtClean="0"/>
              <a:t>Identity, Versioning, </a:t>
            </a:r>
            <a:br>
              <a:rPr lang="en-US" sz="3600" baseline="0" dirty="0" smtClean="0"/>
            </a:br>
            <a:r>
              <a:rPr lang="en-US" sz="3600" baseline="0" dirty="0" smtClean="0"/>
              <a:t>Immutability, and Derivation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Outside data seems (usually) to have a clear identity</a:t>
            </a:r>
          </a:p>
          <a:p>
            <a:pPr lvl="1"/>
            <a:r>
              <a:rPr lang="en-US" dirty="0" smtClean="0"/>
              <a:t>Messages, events, feeds, entities all are unique and identifiable</a:t>
            </a:r>
          </a:p>
          <a:p>
            <a:r>
              <a:rPr lang="en-US" dirty="0" smtClean="0"/>
              <a:t>Replication, caching, (and more) show a special role for the management of </a:t>
            </a:r>
            <a:r>
              <a:rPr lang="en-US" i="1" u="sng" dirty="0" smtClean="0"/>
              <a:t>versions</a:t>
            </a:r>
            <a:r>
              <a:rPr lang="en-US" dirty="0" smtClean="0"/>
              <a:t> of each unique thing</a:t>
            </a:r>
          </a:p>
          <a:p>
            <a:pPr lvl="1"/>
            <a:r>
              <a:rPr lang="en-US" dirty="0" smtClean="0"/>
              <a:t>Sometimes things are changed by creating a new version</a:t>
            </a:r>
          </a:p>
          <a:p>
            <a:pPr lvl="1"/>
            <a:r>
              <a:rPr lang="en-US" dirty="0" smtClean="0"/>
              <a:t>Sometimes, divergent versions are created and later reconciled</a:t>
            </a:r>
          </a:p>
          <a:p>
            <a:r>
              <a:rPr lang="en-US" dirty="0" smtClean="0"/>
              <a:t>When dealing with uniquely identified outside data, it is always immutable (or comprised of immutable versions)</a:t>
            </a:r>
          </a:p>
          <a:p>
            <a:pPr lvl="1"/>
            <a:r>
              <a:rPr lang="en-US" dirty="0" smtClean="0"/>
              <a:t>From the identity (perhaps with a version) comes the immutable contents</a:t>
            </a:r>
          </a:p>
          <a:p>
            <a:r>
              <a:rPr lang="en-US" dirty="0" smtClean="0"/>
              <a:t>Lots of data is derived from other pieces of data</a:t>
            </a:r>
          </a:p>
          <a:p>
            <a:pPr lvl="1"/>
            <a:r>
              <a:rPr lang="en-US" dirty="0" smtClean="0"/>
              <a:t>It would be nice to manage the dependencies</a:t>
            </a:r>
          </a:p>
          <a:p>
            <a:pPr lvl="1"/>
            <a:r>
              <a:rPr lang="en-US" dirty="0" smtClean="0"/>
              <a:t>From the dependencies, we could track changes and more</a:t>
            </a:r>
          </a:p>
          <a:p>
            <a:pPr lvl="1"/>
            <a:r>
              <a:rPr lang="en-US" dirty="0" smtClean="0"/>
              <a:t>Unclear how this works when dependencies flow into and out of a classic database (inside data) </a:t>
            </a:r>
          </a:p>
          <a:p>
            <a:pPr lvl="2"/>
            <a:r>
              <a:rPr lang="en-US" dirty="0" smtClean="0"/>
              <a:t>Not a strong a notion of identity </a:t>
            </a:r>
            <a:r>
              <a:rPr lang="en-US" i="1" u="sng" dirty="0" smtClean="0"/>
              <a:t>inside</a:t>
            </a:r>
            <a:r>
              <a:rPr lang="en-US" dirty="0" smtClean="0"/>
              <a:t> the classic database!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54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15962"/>
          </a:xfrm>
        </p:spPr>
        <p:txBody>
          <a:bodyPr>
            <a:noAutofit/>
          </a:bodyPr>
          <a:lstStyle/>
          <a:p>
            <a:pPr lvl="0">
              <a:spcBef>
                <a:spcPts val="800"/>
              </a:spcBef>
            </a:pPr>
            <a:r>
              <a:rPr lang="en-US" sz="3200" dirty="0" smtClean="0"/>
              <a:t>Need New Transcendent </a:t>
            </a:r>
            <a:br>
              <a:rPr lang="en-US" sz="3200" dirty="0" smtClean="0"/>
            </a:br>
            <a:r>
              <a:rPr lang="en-US" sz="3200" dirty="0" smtClean="0"/>
              <a:t>Theories and Taxonomy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fld id="{61AB781C-464E-419E-8B5A-3BC39DCF8DA6}" type="slidenum">
              <a:rPr lang="en-US" smtClean="0"/>
              <a:pPr/>
              <a:t>55</a:t>
            </a:fld>
            <a:endParaRPr lang="en-US" dirty="0"/>
          </a:p>
        </p:txBody>
      </p:sp>
      <p:grpSp>
        <p:nvGrpSpPr>
          <p:cNvPr id="41" name="Group 40"/>
          <p:cNvGrpSpPr/>
          <p:nvPr/>
        </p:nvGrpSpPr>
        <p:grpSpPr>
          <a:xfrm>
            <a:off x="381000" y="1102359"/>
            <a:ext cx="8534400" cy="640080"/>
            <a:chOff x="381000" y="1102359"/>
            <a:chExt cx="8534400" cy="640080"/>
          </a:xfrm>
        </p:grpSpPr>
        <p:sp>
          <p:nvSpPr>
            <p:cNvPr id="6" name="Rectangle 5"/>
            <p:cNvSpPr/>
            <p:nvPr/>
          </p:nvSpPr>
          <p:spPr>
            <a:xfrm>
              <a:off x="381000" y="1102359"/>
              <a:ext cx="2743200" cy="640080"/>
            </a:xfrm>
            <a:prstGeom prst="rect">
              <a:avLst/>
            </a:prstGeom>
            <a:solidFill>
              <a:srgbClr val="00C84C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Identity and Versions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276600" y="1102359"/>
              <a:ext cx="5638800" cy="640080"/>
            </a:xfrm>
            <a:prstGeom prst="rect">
              <a:avLst/>
            </a:prstGeom>
            <a:solidFill>
              <a:srgbClr val="FFDA3F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Outside Data Comes with Identity and (Optional) Versions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81000" y="1827348"/>
            <a:ext cx="8534400" cy="640080"/>
            <a:chOff x="381000" y="1827348"/>
            <a:chExt cx="8534400" cy="640080"/>
          </a:xfrm>
        </p:grpSpPr>
        <p:sp>
          <p:nvSpPr>
            <p:cNvPr id="19" name="Rectangle 18"/>
            <p:cNvSpPr/>
            <p:nvPr/>
          </p:nvSpPr>
          <p:spPr>
            <a:xfrm>
              <a:off x="381000" y="1827348"/>
              <a:ext cx="2743200" cy="640080"/>
            </a:xfrm>
            <a:prstGeom prst="rect">
              <a:avLst/>
            </a:prstGeom>
            <a:solidFill>
              <a:srgbClr val="00C84C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Relaxing Time Constraints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276600" y="1827348"/>
              <a:ext cx="5638800" cy="640080"/>
            </a:xfrm>
            <a:prstGeom prst="rect">
              <a:avLst/>
            </a:prstGeom>
            <a:solidFill>
              <a:srgbClr val="FFDA3F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OK to Express the Existence of a Set of Entities </a:t>
              </a:r>
              <a:br>
                <a:rPr lang="en-US" dirty="0" smtClean="0">
                  <a:solidFill>
                    <a:schemeClr val="tx1"/>
                  </a:solidFill>
                </a:rPr>
              </a:br>
              <a:r>
                <a:rPr lang="en-US" dirty="0" smtClean="0">
                  <a:solidFill>
                    <a:schemeClr val="tx1"/>
                  </a:solidFill>
                </a:rPr>
                <a:t>Before They Are Known to You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81000" y="2552337"/>
            <a:ext cx="8534400" cy="640080"/>
            <a:chOff x="381000" y="2552337"/>
            <a:chExt cx="8534400" cy="640080"/>
          </a:xfrm>
        </p:grpSpPr>
        <p:sp>
          <p:nvSpPr>
            <p:cNvPr id="20" name="Rectangle 19"/>
            <p:cNvSpPr/>
            <p:nvPr/>
          </p:nvSpPr>
          <p:spPr>
            <a:xfrm>
              <a:off x="381000" y="2552337"/>
              <a:ext cx="2743200" cy="640080"/>
            </a:xfrm>
            <a:prstGeom prst="rect">
              <a:avLst/>
            </a:prstGeom>
            <a:solidFill>
              <a:srgbClr val="00C84C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Relaxing Space Constraints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276600" y="2552337"/>
              <a:ext cx="5638800" cy="640080"/>
            </a:xfrm>
            <a:prstGeom prst="rect">
              <a:avLst/>
            </a:prstGeom>
            <a:solidFill>
              <a:srgbClr val="FFDA3F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Outside data should have a virtual identity (e.g. URL).</a:t>
              </a:r>
              <a:br>
                <a:rPr lang="en-US" dirty="0" smtClean="0">
                  <a:solidFill>
                    <a:schemeClr val="tx1"/>
                  </a:solidFill>
                </a:rPr>
              </a:br>
              <a:r>
                <a:rPr lang="en-US" dirty="0" smtClean="0">
                  <a:solidFill>
                    <a:schemeClr val="tx1"/>
                  </a:solidFill>
                </a:rPr>
                <a:t>Replication issues give somewhat inaccurate results.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81000" y="3277326"/>
            <a:ext cx="8534400" cy="640080"/>
            <a:chOff x="381000" y="3277326"/>
            <a:chExt cx="8534400" cy="640080"/>
          </a:xfrm>
        </p:grpSpPr>
        <p:sp>
          <p:nvSpPr>
            <p:cNvPr id="21" name="Rectangle 20"/>
            <p:cNvSpPr/>
            <p:nvPr/>
          </p:nvSpPr>
          <p:spPr>
            <a:xfrm>
              <a:off x="381000" y="3277326"/>
              <a:ext cx="2743200" cy="640080"/>
            </a:xfrm>
            <a:prstGeom prst="rect">
              <a:avLst/>
            </a:prstGeom>
            <a:solidFill>
              <a:srgbClr val="00C84C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Derived from What?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276600" y="3277326"/>
              <a:ext cx="5638800" cy="640080"/>
            </a:xfrm>
            <a:prstGeom prst="rect">
              <a:avLst/>
            </a:prstGeom>
            <a:solidFill>
              <a:srgbClr val="FFDA3F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sz="1700" dirty="0" smtClean="0">
                  <a:solidFill>
                    <a:schemeClr val="tx1"/>
                  </a:solidFill>
                </a:rPr>
                <a:t>Would be GREAT to know the derivation of the knowledge.  New versions may drive </a:t>
              </a:r>
              <a:r>
                <a:rPr lang="en-US" sz="1700" dirty="0" err="1" smtClean="0">
                  <a:solidFill>
                    <a:schemeClr val="tx1"/>
                  </a:solidFill>
                </a:rPr>
                <a:t>recalc</a:t>
              </a:r>
              <a:r>
                <a:rPr lang="en-US" sz="1700" dirty="0" smtClean="0">
                  <a:solidFill>
                    <a:schemeClr val="tx1"/>
                  </a:solidFill>
                </a:rPr>
                <a:t>… Divestitures </a:t>
              </a:r>
              <a:r>
                <a:rPr lang="en-US" sz="1700" dirty="0" smtClean="0">
                  <a:solidFill>
                    <a:schemeClr val="tx1"/>
                  </a:solidFill>
                  <a:sym typeface="Wingdings" pitchFamily="2" charset="2"/>
                </a:rPr>
                <a:t> Forget!</a:t>
              </a:r>
              <a:endParaRPr lang="en-US" sz="1700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81000" y="4002315"/>
            <a:ext cx="8534400" cy="640080"/>
            <a:chOff x="381000" y="4002315"/>
            <a:chExt cx="8534400" cy="640080"/>
          </a:xfrm>
        </p:grpSpPr>
        <p:sp>
          <p:nvSpPr>
            <p:cNvPr id="22" name="Rectangle 21"/>
            <p:cNvSpPr/>
            <p:nvPr/>
          </p:nvSpPr>
          <p:spPr>
            <a:xfrm>
              <a:off x="381000" y="4002315"/>
              <a:ext cx="2743200" cy="640080"/>
            </a:xfrm>
            <a:prstGeom prst="rect">
              <a:avLst/>
            </a:prstGeom>
            <a:solidFill>
              <a:srgbClr val="00C84C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How </a:t>
              </a:r>
              <a:r>
                <a:rPr lang="en-US" dirty="0" err="1" smtClean="0">
                  <a:solidFill>
                    <a:schemeClr val="tx1"/>
                  </a:solidFill>
                </a:rPr>
                <a:t>Lossy</a:t>
              </a:r>
              <a:r>
                <a:rPr lang="en-US" dirty="0" smtClean="0">
                  <a:solidFill>
                    <a:schemeClr val="tx1"/>
                  </a:solidFill>
                </a:rPr>
                <a:t> Is the Derivation?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276600" y="4002315"/>
              <a:ext cx="5638800" cy="640080"/>
            </a:xfrm>
            <a:prstGeom prst="rect">
              <a:avLst/>
            </a:prstGeom>
            <a:solidFill>
              <a:srgbClr val="FFDA3F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Can we invent a bounding to describe the inaccuracies being introduced?  Is this a multi-dimensional inaccuracy?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81000" y="5217159"/>
            <a:ext cx="8534400" cy="640080"/>
            <a:chOff x="381000" y="5217159"/>
            <a:chExt cx="8534400" cy="640080"/>
          </a:xfrm>
        </p:grpSpPr>
        <p:sp>
          <p:nvSpPr>
            <p:cNvPr id="23" name="Rectangle 22"/>
            <p:cNvSpPr/>
            <p:nvPr/>
          </p:nvSpPr>
          <p:spPr>
            <a:xfrm>
              <a:off x="381000" y="5217159"/>
              <a:ext cx="2743200" cy="640080"/>
            </a:xfrm>
            <a:prstGeom prst="rect">
              <a:avLst/>
            </a:prstGeom>
            <a:solidFill>
              <a:srgbClr val="00C84C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Attribution by Pattern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276600" y="5217159"/>
              <a:ext cx="5638800" cy="640080"/>
            </a:xfrm>
            <a:prstGeom prst="rect">
              <a:avLst/>
            </a:prstGeom>
            <a:solidFill>
              <a:srgbClr val="FFDA3F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Just like Mulligan Stew… Patterns derived from attributes derived from patterns, ad </a:t>
              </a:r>
              <a:r>
                <a:rPr lang="en-US" dirty="0" err="1" smtClean="0">
                  <a:solidFill>
                    <a:schemeClr val="tx1"/>
                  </a:solidFill>
                </a:rPr>
                <a:t>nauseum</a:t>
              </a:r>
              <a:r>
                <a:rPr lang="en-US" dirty="0" smtClean="0">
                  <a:solidFill>
                    <a:schemeClr val="tx1"/>
                  </a:solidFill>
                </a:rPr>
                <a:t>!  Bounding taint !?!?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81000" y="5942148"/>
            <a:ext cx="8534400" cy="640080"/>
            <a:chOff x="381000" y="5942148"/>
            <a:chExt cx="8534400" cy="640080"/>
          </a:xfrm>
        </p:grpSpPr>
        <p:sp>
          <p:nvSpPr>
            <p:cNvPr id="24" name="Rectangle 23"/>
            <p:cNvSpPr/>
            <p:nvPr/>
          </p:nvSpPr>
          <p:spPr>
            <a:xfrm>
              <a:off x="381000" y="5942148"/>
              <a:ext cx="2743200" cy="640080"/>
            </a:xfrm>
            <a:prstGeom prst="rect">
              <a:avLst/>
            </a:prstGeom>
            <a:solidFill>
              <a:srgbClr val="00C84C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Don’t Forget Inside Data!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276600" y="5942148"/>
              <a:ext cx="5638800" cy="640080"/>
            </a:xfrm>
            <a:prstGeom prst="rect">
              <a:avLst/>
            </a:prstGeom>
            <a:solidFill>
              <a:srgbClr val="FFDA3F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This is definitely NOT trying to denigrate the value of SQL.</a:t>
              </a:r>
            </a:p>
            <a:p>
              <a:pPr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SQL is a piece in a larger puzzle!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276600" y="4729479"/>
            <a:ext cx="5638800" cy="411480"/>
            <a:chOff x="3276600" y="4729479"/>
            <a:chExt cx="5638800" cy="411480"/>
          </a:xfrm>
        </p:grpSpPr>
        <p:sp>
          <p:nvSpPr>
            <p:cNvPr id="28" name="Rectangle 27"/>
            <p:cNvSpPr/>
            <p:nvPr/>
          </p:nvSpPr>
          <p:spPr>
            <a:xfrm>
              <a:off x="3276600" y="4729479"/>
              <a:ext cx="2667000" cy="411480"/>
            </a:xfrm>
            <a:prstGeom prst="rect">
              <a:avLst/>
            </a:prstGeom>
            <a:solidFill>
              <a:srgbClr val="F37825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Loss from Mappings!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248400" y="4729479"/>
              <a:ext cx="2667000" cy="411480"/>
            </a:xfrm>
            <a:prstGeom prst="rect">
              <a:avLst/>
            </a:prstGeom>
            <a:solidFill>
              <a:srgbClr val="F37825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Loss from Size!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Classic</a:t>
            </a:r>
            <a:r>
              <a:rPr lang="en-US" sz="2000" baseline="0" dirty="0" smtClean="0"/>
              <a:t> database systems offered crisp answers over relatively small amounts of data</a:t>
            </a:r>
          </a:p>
          <a:p>
            <a:pPr lvl="1"/>
            <a:r>
              <a:rPr lang="en-US" sz="1800" dirty="0" smtClean="0"/>
              <a:t>The classic database fits in</a:t>
            </a:r>
            <a:r>
              <a:rPr lang="en-US" sz="1800" baseline="0" dirty="0" smtClean="0"/>
              <a:t> one (or a small number of) computer(s)</a:t>
            </a:r>
          </a:p>
          <a:p>
            <a:pPr lvl="1"/>
            <a:r>
              <a:rPr lang="en-US" sz="1800" dirty="0" smtClean="0"/>
              <a:t>The</a:t>
            </a:r>
            <a:r>
              <a:rPr lang="en-US" sz="1800" baseline="0" dirty="0" smtClean="0"/>
              <a:t> answers are crisp and accurate </a:t>
            </a:r>
            <a:r>
              <a:rPr lang="en-US" sz="1800" baseline="0" dirty="0" smtClean="0">
                <a:sym typeface="Wingdings" pitchFamily="2" charset="2"/>
              </a:rPr>
              <a:t> well</a:t>
            </a:r>
            <a:r>
              <a:rPr lang="en-US" sz="1800" dirty="0" smtClean="0">
                <a:sym typeface="Wingdings" pitchFamily="2" charset="2"/>
              </a:rPr>
              <a:t> defined schema and transactional consistency</a:t>
            </a:r>
            <a:endParaRPr lang="en-US" sz="1800" baseline="0" dirty="0" smtClean="0"/>
          </a:p>
          <a:p>
            <a:r>
              <a:rPr lang="en-US" sz="2000" dirty="0" smtClean="0"/>
              <a:t>New systems have a humongous amount of data content, </a:t>
            </a:r>
            <a:br>
              <a:rPr lang="en-US" sz="2000" dirty="0" smtClean="0"/>
            </a:br>
            <a:r>
              <a:rPr lang="en-US" sz="2000" dirty="0" smtClean="0"/>
              <a:t>change rate, and querying rate</a:t>
            </a:r>
          </a:p>
          <a:p>
            <a:pPr lvl="1"/>
            <a:r>
              <a:rPr lang="en-US" sz="1800" dirty="0" smtClean="0"/>
              <a:t>They take LOTS of computers to hold and process</a:t>
            </a:r>
          </a:p>
          <a:p>
            <a:r>
              <a:rPr lang="en-US" sz="2000" u="sng" dirty="0" smtClean="0"/>
              <a:t>The data quality and meaning is fuzzy</a:t>
            </a:r>
          </a:p>
          <a:p>
            <a:pPr lvl="1"/>
            <a:r>
              <a:rPr lang="en-US" sz="1800" dirty="0" smtClean="0"/>
              <a:t>The schema, if present, may vary across the data</a:t>
            </a:r>
          </a:p>
          <a:p>
            <a:pPr lvl="1"/>
            <a:r>
              <a:rPr lang="en-US" sz="1800" dirty="0" smtClean="0"/>
              <a:t>The origin of the data may be suspect and its staleness will vary</a:t>
            </a:r>
          </a:p>
          <a:p>
            <a:r>
              <a:rPr lang="en-US" sz="2000" u="sng" dirty="0" smtClean="0"/>
              <a:t>Many business solutions are very happy with “good enough”</a:t>
            </a:r>
          </a:p>
          <a:p>
            <a:pPr lvl="1"/>
            <a:r>
              <a:rPr lang="en-US" sz="1800" dirty="0" smtClean="0"/>
              <a:t>We only know how to provide answers with relaxed clarity but that’s OK</a:t>
            </a:r>
          </a:p>
          <a:p>
            <a:r>
              <a:rPr lang="en-US" sz="2000" dirty="0" smtClean="0"/>
              <a:t>Many of our efforts support these trends</a:t>
            </a:r>
          </a:p>
          <a:p>
            <a:pPr lvl="1"/>
            <a:r>
              <a:rPr lang="en-US" sz="1800" dirty="0" smtClean="0"/>
              <a:t>Search, BI, Streaming, Caching, Cloud, Sync, ETL, and more…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781C-464E-419E-8B5A-3BC39DCF8DA6}" type="slidenum">
              <a:rPr lang="en-US" smtClean="0"/>
              <a:pPr/>
              <a:t>56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NeutralTemplat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4BD97"/>
      </a:accent1>
      <a:accent2>
        <a:srgbClr val="76923C"/>
      </a:accent2>
      <a:accent3>
        <a:srgbClr val="76923C"/>
      </a:accent3>
      <a:accent4>
        <a:srgbClr val="76923C"/>
      </a:accent4>
      <a:accent5>
        <a:srgbClr val="76923C"/>
      </a:accent5>
      <a:accent6>
        <a:srgbClr val="76923C"/>
      </a:accent6>
      <a:hlink>
        <a:srgbClr val="76923C"/>
      </a:hlink>
      <a:folHlink>
        <a:srgbClr val="76923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28431</TotalTime>
  <Words>4429</Words>
  <Application>Microsoft Macintosh PowerPoint</Application>
  <PresentationFormat>On-screen Show (4:3)</PresentationFormat>
  <Paragraphs>752</Paragraphs>
  <Slides>56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Theme</vt:lpstr>
      <vt:lpstr>When You Have Too Much Data, “Good Enough” Is Good Enough</vt:lpstr>
      <vt:lpstr>Outline</vt:lpstr>
      <vt:lpstr>CACM Paper</vt:lpstr>
      <vt:lpstr>Takeaways</vt:lpstr>
      <vt:lpstr>We Are Awash in Data</vt:lpstr>
      <vt:lpstr>Overview:   the Erosion of Principles</vt:lpstr>
      <vt:lpstr>Business Needs  Lead to Lossy Answers</vt:lpstr>
      <vt:lpstr>Outline</vt:lpstr>
      <vt:lpstr>Transactions Inside  the Classic Database</vt:lpstr>
      <vt:lpstr>Life in the “Now”</vt:lpstr>
      <vt:lpstr>Sending Unlocked Data Isn’t “Now”</vt:lpstr>
      <vt:lpstr>Outside Data: a Blast from the Past</vt:lpstr>
      <vt:lpstr>Operators: Hope for the Future</vt:lpstr>
      <vt:lpstr>Operands: Past and Future</vt:lpstr>
      <vt:lpstr>Between Services: Life in the “Then”</vt:lpstr>
      <vt:lpstr>Services Dealing with “Now” and “Then”</vt:lpstr>
      <vt:lpstr>Outline</vt:lpstr>
      <vt:lpstr>Messages and Schema</vt:lpstr>
      <vt:lpstr>Extensibility  Scribbling in the Margins</vt:lpstr>
      <vt:lpstr>Schema versus Name/Value</vt:lpstr>
      <vt:lpstr>Railroads Led to Stereotypes</vt:lpstr>
      <vt:lpstr>Stereotypes Are in  the Eye of the Beholder!</vt:lpstr>
      <vt:lpstr>Descriptive vs. Prescriptive Schema</vt:lpstr>
      <vt:lpstr>Outline</vt:lpstr>
      <vt:lpstr>Extract, Transform, and Load</vt:lpstr>
      <vt:lpstr>The Amazon Product Catalog</vt:lpstr>
      <vt:lpstr>Merchant Feeds and SKUs</vt:lpstr>
      <vt:lpstr>ISBN and ASINs</vt:lpstr>
      <vt:lpstr>Ambiguity of Identity</vt:lpstr>
      <vt:lpstr>Data Transformation and Consolidation</vt:lpstr>
      <vt:lpstr>Through the  Looking Glass…</vt:lpstr>
      <vt:lpstr>Outline</vt:lpstr>
      <vt:lpstr>Classic Relational Is Set Oriented against Existing Stuff</vt:lpstr>
      <vt:lpstr>Streaming Is Set Oriented against Not-Yet-Existing Stuff</vt:lpstr>
      <vt:lpstr>Non-Yet-Existing Stuff  Arrives in Clumps</vt:lpstr>
      <vt:lpstr>Ambiguity in Time</vt:lpstr>
      <vt:lpstr>Outline</vt:lpstr>
      <vt:lpstr>Replicated Data and Sync</vt:lpstr>
      <vt:lpstr>Identity and Replication</vt:lpstr>
      <vt:lpstr>Version Management in a Replicated World</vt:lpstr>
      <vt:lpstr>What Are the Semantics of Reconciliation?</vt:lpstr>
      <vt:lpstr>Ambiguity in Space AND Time!</vt:lpstr>
      <vt:lpstr>Outline</vt:lpstr>
      <vt:lpstr>Observing Patterns by Inference</vt:lpstr>
      <vt:lpstr>Entities, Observations,  Annotations, and Iteration</vt:lpstr>
      <vt:lpstr>Serendipity When You Least Expect It!</vt:lpstr>
      <vt:lpstr>Outline</vt:lpstr>
      <vt:lpstr>How Certain Are You  of Search Results?</vt:lpstr>
      <vt:lpstr>The U.S. Census Is HARD!</vt:lpstr>
      <vt:lpstr>Chad and the Election Results…</vt:lpstr>
      <vt:lpstr>Under Scale We Lose Precision</vt:lpstr>
      <vt:lpstr>Outline</vt:lpstr>
      <vt:lpstr>Data on the Outside versus  Data on the Inside</vt:lpstr>
      <vt:lpstr>Identity, Versioning,  Immutability, and Derivation</vt:lpstr>
      <vt:lpstr>Need New Transcendent  Theories and Taxonomy</vt:lpstr>
      <vt:lpstr>Takeaways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Pat Helland</dc:creator>
  <cp:lastModifiedBy>Pat Helland</cp:lastModifiedBy>
  <cp:revision>342</cp:revision>
  <dcterms:created xsi:type="dcterms:W3CDTF">2007-03-20T15:19:17Z</dcterms:created>
  <dcterms:modified xsi:type="dcterms:W3CDTF">2011-12-08T22:36:51Z</dcterms:modified>
</cp:coreProperties>
</file>