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tags/tag16.xml" ContentType="application/vnd.openxmlformats-officedocument.presentationml.tags+xml"/>
  <Override PartName="/ppt/notesSlides/notesSlide52.xml" ContentType="application/vnd.openxmlformats-officedocument.presentationml.notesSlide+xml"/>
  <Override PartName="/ppt/tags/tag27.xml" ContentType="application/vnd.openxmlformats-officedocument.presentationml.tags+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tags/tag28.xml" ContentType="application/vnd.openxmlformats-officedocument.presentationml.tags+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tags/tag17.xml" ContentType="application/vnd.openxmlformats-officedocument.presentationml.tags+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tags/tag24.xml" ContentType="application/vnd.openxmlformats-officedocument.presentationml.tags+xml"/>
  <Override PartName="/ppt/tags/tag13.xml" ContentType="application/vnd.openxmlformats-officedocument.presentationml.tags+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tags/tag29.xml" ContentType="application/vnd.openxmlformats-officedocument.presentationml.tags+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50.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tags/tag19.xml" ContentType="application/vnd.openxmlformats-officedocument.presentationml.tags+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tags/tag15.xml" ContentType="application/vnd.openxmlformats-officedocument.presentationml.tags+xml"/>
  <Default Extension="tiff" ContentType="image/tiff"/>
  <Override PartName="/ppt/notesSlides/notesSlide6.xml" ContentType="application/vnd.openxmlformats-officedocument.presentationml.notesSlide+xml"/>
  <Override PartName="/ppt/tags/tag22.xml" ContentType="application/vnd.openxmlformats-officedocument.presentationml.tags+xml"/>
  <Override PartName="/ppt/slides/slide8.xml" ContentType="application/vnd.openxmlformats-officedocument.presentationml.slide+xml"/>
  <Override PartName="/ppt/slides/slide69.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4044" r:id="rId1"/>
  </p:sldMasterIdLst>
  <p:notesMasterIdLst>
    <p:notesMasterId r:id="rId75"/>
  </p:notesMasterIdLst>
  <p:handoutMasterIdLst>
    <p:handoutMasterId r:id="rId76"/>
  </p:handoutMasterIdLst>
  <p:sldIdLst>
    <p:sldId id="292" r:id="rId2"/>
    <p:sldId id="725" r:id="rId3"/>
    <p:sldId id="663" r:id="rId4"/>
    <p:sldId id="647" r:id="rId5"/>
    <p:sldId id="646" r:id="rId6"/>
    <p:sldId id="706" r:id="rId7"/>
    <p:sldId id="649" r:id="rId8"/>
    <p:sldId id="568" r:id="rId9"/>
    <p:sldId id="569" r:id="rId10"/>
    <p:sldId id="570" r:id="rId11"/>
    <p:sldId id="571" r:id="rId12"/>
    <p:sldId id="667" r:id="rId13"/>
    <p:sldId id="668" r:id="rId14"/>
    <p:sldId id="302" r:id="rId15"/>
    <p:sldId id="713" r:id="rId16"/>
    <p:sldId id="581" r:id="rId17"/>
    <p:sldId id="598" r:id="rId18"/>
    <p:sldId id="599" r:id="rId19"/>
    <p:sldId id="600" r:id="rId20"/>
    <p:sldId id="601" r:id="rId21"/>
    <p:sldId id="602" r:id="rId22"/>
    <p:sldId id="707" r:id="rId23"/>
    <p:sldId id="603" r:id="rId24"/>
    <p:sldId id="470" r:id="rId25"/>
    <p:sldId id="660" r:id="rId26"/>
    <p:sldId id="619" r:id="rId27"/>
    <p:sldId id="489" r:id="rId28"/>
    <p:sldId id="606" r:id="rId29"/>
    <p:sldId id="714" r:id="rId30"/>
    <p:sldId id="715" r:id="rId31"/>
    <p:sldId id="708" r:id="rId32"/>
    <p:sldId id="553" r:id="rId33"/>
    <p:sldId id="597" r:id="rId34"/>
    <p:sldId id="709" r:id="rId35"/>
    <p:sldId id="710" r:id="rId36"/>
    <p:sldId id="711" r:id="rId37"/>
    <p:sldId id="726" r:id="rId38"/>
    <p:sldId id="555" r:id="rId39"/>
    <p:sldId id="556" r:id="rId40"/>
    <p:sldId id="557" r:id="rId41"/>
    <p:sldId id="558" r:id="rId42"/>
    <p:sldId id="559" r:id="rId43"/>
    <p:sldId id="560" r:id="rId44"/>
    <p:sldId id="561" r:id="rId45"/>
    <p:sldId id="712" r:id="rId46"/>
    <p:sldId id="564" r:id="rId47"/>
    <p:sldId id="565" r:id="rId48"/>
    <p:sldId id="670" r:id="rId49"/>
    <p:sldId id="671" r:id="rId50"/>
    <p:sldId id="672" r:id="rId51"/>
    <p:sldId id="673" r:id="rId52"/>
    <p:sldId id="674" r:id="rId53"/>
    <p:sldId id="676" r:id="rId54"/>
    <p:sldId id="677" r:id="rId55"/>
    <p:sldId id="678" r:id="rId56"/>
    <p:sldId id="679" r:id="rId57"/>
    <p:sldId id="681" r:id="rId58"/>
    <p:sldId id="682" r:id="rId59"/>
    <p:sldId id="683" r:id="rId60"/>
    <p:sldId id="684" r:id="rId61"/>
    <p:sldId id="685" r:id="rId62"/>
    <p:sldId id="686" r:id="rId63"/>
    <p:sldId id="687" r:id="rId64"/>
    <p:sldId id="688" r:id="rId65"/>
    <p:sldId id="689" r:id="rId66"/>
    <p:sldId id="690" r:id="rId67"/>
    <p:sldId id="691" r:id="rId68"/>
    <p:sldId id="692" r:id="rId69"/>
    <p:sldId id="693" r:id="rId70"/>
    <p:sldId id="694" r:id="rId71"/>
    <p:sldId id="695" r:id="rId72"/>
    <p:sldId id="696" r:id="rId73"/>
    <p:sldId id="604" r:id="rId74"/>
  </p:sldIdLst>
  <p:sldSz cx="9144000" cy="6858000" type="screen4x3"/>
  <p:notesSz cx="6881813" cy="9296400"/>
  <p:embeddedFontLst>
    <p:embeddedFont>
      <p:font typeface="Gill Sans MT" pitchFamily="34" charset="0"/>
      <p:regular r:id="rId77"/>
      <p:bold r:id="rId78"/>
      <p:italic r:id="rId79"/>
      <p:boldItalic r:id="rId80"/>
    </p:embeddedFont>
    <p:embeddedFont>
      <p:font typeface="Wingdings 2" pitchFamily="18" charset="2"/>
      <p:regular r:id="rId81"/>
    </p:embeddedFont>
    <p:embeddedFont>
      <p:font typeface="Corbel" pitchFamily="34" charset="0"/>
      <p:regular r:id="rId82"/>
      <p:bold r:id="rId83"/>
      <p:italic r:id="rId84"/>
      <p:boldItalic r:id="rId85"/>
    </p:embeddedFont>
    <p:embeddedFont>
      <p:font typeface="Verdana" pitchFamily="34" charset="0"/>
      <p:regular r:id="rId86"/>
      <p:bold r:id="rId87"/>
      <p:italic r:id="rId88"/>
      <p:boldItalic r:id="rId89"/>
    </p:embeddedFont>
    <p:embeddedFont>
      <p:font typeface="ＭＳ Ｐゴシック" pitchFamily="34" charset="-128"/>
      <p:regular r:id="rId90"/>
    </p:embeddedFont>
    <p:embeddedFont>
      <p:font typeface="Calibri" pitchFamily="34" charset="0"/>
      <p:regular r:id="rId91"/>
      <p:bold r:id="rId92"/>
      <p:italic r:id="rId93"/>
      <p:boldItalic r:id="rId94"/>
    </p:embeddedFont>
    <p:embeddedFont>
      <p:font typeface="Estrangelo Edessa" pitchFamily="66"/>
      <p:regular r:id="rId95"/>
    </p:embeddedFont>
    <p:embeddedFont>
      <p:font typeface="Wingdings 3" pitchFamily="18" charset="2"/>
      <p:regular r:id="rId96"/>
    </p:embeddedFont>
    <p:embeddedFont>
      <p:font typeface="Georgia" pitchFamily="18" charset="0"/>
      <p:regular r:id="rId97"/>
      <p:bold r:id="rId98"/>
      <p:italic r:id="rId99"/>
      <p:boldItalic r:id="rId100"/>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0199" autoAdjust="0"/>
  </p:normalViewPr>
  <p:slideViewPr>
    <p:cSldViewPr>
      <p:cViewPr>
        <p:scale>
          <a:sx n="75" d="100"/>
          <a:sy n="75" d="100"/>
        </p:scale>
        <p:origin x="-1230" y="-72"/>
      </p:cViewPr>
      <p:guideLst>
        <p:guide orient="horz" pos="2160"/>
        <p:guide pos="2880"/>
      </p:guideLst>
    </p:cSldViewPr>
  </p:slideViewPr>
  <p:outlineViewPr>
    <p:cViewPr>
      <p:scale>
        <a:sx n="33" d="100"/>
        <a:sy n="33" d="100"/>
      </p:scale>
      <p:origin x="24" y="6438"/>
    </p:cViewPr>
  </p:outlineViewPr>
  <p:notesTextViewPr>
    <p:cViewPr>
      <p:scale>
        <a:sx n="100" d="100"/>
        <a:sy n="100" d="100"/>
      </p:scale>
      <p:origin x="0" y="0"/>
    </p:cViewPr>
  </p:notesTextViewPr>
  <p:sorterViewPr>
    <p:cViewPr>
      <p:scale>
        <a:sx n="60" d="100"/>
        <a:sy n="6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8.fntdata"/><Relationship Id="rId89" Type="http://schemas.openxmlformats.org/officeDocument/2006/relationships/font" Target="fonts/font1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3.fntdata"/><Relationship Id="rId87" Type="http://schemas.openxmlformats.org/officeDocument/2006/relationships/font" Target="fonts/font11.fntdata"/><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6.fntdata"/><Relationship Id="rId90" Type="http://schemas.openxmlformats.org/officeDocument/2006/relationships/font" Target="fonts/font14.fntdata"/><Relationship Id="rId95"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100" Type="http://schemas.openxmlformats.org/officeDocument/2006/relationships/font" Target="fonts/font2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font" Target="fonts/font9.fntdata"/><Relationship Id="rId93" Type="http://schemas.openxmlformats.org/officeDocument/2006/relationships/font" Target="fonts/font17.fntdata"/><Relationship Id="rId98" Type="http://schemas.openxmlformats.org/officeDocument/2006/relationships/font" Target="fonts/font2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font" Target="fonts/font7.fntdata"/><Relationship Id="rId88" Type="http://schemas.openxmlformats.org/officeDocument/2006/relationships/font" Target="fonts/font12.fntdata"/><Relationship Id="rId91" Type="http://schemas.openxmlformats.org/officeDocument/2006/relationships/font" Target="fonts/font15.fntdata"/><Relationship Id="rId96"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font" Target="fonts/font10.fntdata"/><Relationship Id="rId94" Type="http://schemas.openxmlformats.org/officeDocument/2006/relationships/font" Target="fonts/font18.fntdata"/><Relationship Id="rId99" Type="http://schemas.openxmlformats.org/officeDocument/2006/relationships/font" Target="fonts/font23.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97" Type="http://schemas.openxmlformats.org/officeDocument/2006/relationships/font" Target="fonts/font21.fntdata"/><Relationship Id="rId10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Sudipto%20Das\My%20Documents\Research\Published%20Papers\SOCC%202010\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800">
                <a:latin typeface="Times New Roman" pitchFamily="18" charset="0"/>
                <a:cs typeface="Times New Roman" pitchFamily="18" charset="0"/>
              </a:defRPr>
            </a:pPr>
            <a:r>
              <a:rPr lang="en-US" sz="1800" dirty="0">
                <a:latin typeface="Times New Roman" pitchFamily="18" charset="0"/>
                <a:cs typeface="Times New Roman" pitchFamily="18" charset="0"/>
              </a:rPr>
              <a:t>Average Group  Operation Latency (100 </a:t>
            </a:r>
            <a:r>
              <a:rPr lang="en-US" sz="1800" dirty="0" err="1" smtClean="0">
                <a:latin typeface="Times New Roman" pitchFamily="18" charset="0"/>
                <a:cs typeface="Times New Roman" pitchFamily="18" charset="0"/>
              </a:rPr>
              <a:t>Opns</a:t>
            </a:r>
            <a:r>
              <a:rPr lang="en-US" sz="1800" dirty="0" smtClean="0">
                <a:latin typeface="Times New Roman" pitchFamily="18" charset="0"/>
                <a:cs typeface="Times New Roman" pitchFamily="18" charset="0"/>
              </a:rPr>
              <a:t>/100 Keys)</a:t>
            </a:r>
            <a:endParaRPr lang="en-US" sz="1800" dirty="0">
              <a:latin typeface="Times New Roman" pitchFamily="18" charset="0"/>
              <a:cs typeface="Times New Roman" pitchFamily="18" charset="0"/>
            </a:endParaRPr>
          </a:p>
        </c:rich>
      </c:tx>
      <c:layout/>
    </c:title>
    <c:plotArea>
      <c:layout/>
      <c:scatterChart>
        <c:scatterStyle val="smoothMarker"/>
        <c:ser>
          <c:idx val="0"/>
          <c:order val="0"/>
          <c:tx>
            <c:strRef>
              <c:f>'Opn Lat'!$B$31</c:f>
              <c:strCache>
                <c:ptCount val="1"/>
                <c:pt idx="0">
                  <c:v>GStore - Clientbased</c:v>
                </c:pt>
              </c:strCache>
            </c:strRef>
          </c:tx>
          <c:xVal>
            <c:numRef>
              <c:f>'Opn Lat'!$A$32:$A$41</c:f>
              <c:numCache>
                <c:formatCode>General</c:formatCode>
                <c:ptCount val="10"/>
                <c:pt idx="0">
                  <c:v>20</c:v>
                </c:pt>
                <c:pt idx="1">
                  <c:v>40</c:v>
                </c:pt>
                <c:pt idx="2">
                  <c:v>60</c:v>
                </c:pt>
                <c:pt idx="3">
                  <c:v>80</c:v>
                </c:pt>
                <c:pt idx="4">
                  <c:v>100</c:v>
                </c:pt>
                <c:pt idx="5">
                  <c:v>120</c:v>
                </c:pt>
                <c:pt idx="6">
                  <c:v>140</c:v>
                </c:pt>
                <c:pt idx="7">
                  <c:v>160</c:v>
                </c:pt>
                <c:pt idx="8">
                  <c:v>180</c:v>
                </c:pt>
                <c:pt idx="9">
                  <c:v>200</c:v>
                </c:pt>
              </c:numCache>
            </c:numRef>
          </c:xVal>
          <c:yVal>
            <c:numRef>
              <c:f>'Opn Lat'!$B$32:$B$41</c:f>
              <c:numCache>
                <c:formatCode>General</c:formatCode>
                <c:ptCount val="10"/>
                <c:pt idx="0">
                  <c:v>28.978319999999851</c:v>
                </c:pt>
                <c:pt idx="1">
                  <c:v>29.852591999999987</c:v>
                </c:pt>
                <c:pt idx="2">
                  <c:v>30.126555200000031</c:v>
                </c:pt>
                <c:pt idx="3">
                  <c:v>29.625568000000001</c:v>
                </c:pt>
                <c:pt idx="4">
                  <c:v>32.46555200000023</c:v>
                </c:pt>
                <c:pt idx="5">
                  <c:v>33.597872000000002</c:v>
                </c:pt>
                <c:pt idx="6">
                  <c:v>36.846555200000012</c:v>
                </c:pt>
                <c:pt idx="7">
                  <c:v>39.197872000000011</c:v>
                </c:pt>
                <c:pt idx="8">
                  <c:v>43.689072000000003</c:v>
                </c:pt>
                <c:pt idx="9">
                  <c:v>49.239792000000222</c:v>
                </c:pt>
              </c:numCache>
            </c:numRef>
          </c:yVal>
          <c:smooth val="1"/>
        </c:ser>
        <c:ser>
          <c:idx val="1"/>
          <c:order val="1"/>
          <c:tx>
            <c:strRef>
              <c:f>'Opn Lat'!$C$31</c:f>
              <c:strCache>
                <c:ptCount val="1"/>
                <c:pt idx="0">
                  <c:v>GStore - Middleware</c:v>
                </c:pt>
              </c:strCache>
            </c:strRef>
          </c:tx>
          <c:xVal>
            <c:numRef>
              <c:f>'Opn Lat'!$A$32:$A$41</c:f>
              <c:numCache>
                <c:formatCode>General</c:formatCode>
                <c:ptCount val="10"/>
                <c:pt idx="0">
                  <c:v>20</c:v>
                </c:pt>
                <c:pt idx="1">
                  <c:v>40</c:v>
                </c:pt>
                <c:pt idx="2">
                  <c:v>60</c:v>
                </c:pt>
                <c:pt idx="3">
                  <c:v>80</c:v>
                </c:pt>
                <c:pt idx="4">
                  <c:v>100</c:v>
                </c:pt>
                <c:pt idx="5">
                  <c:v>120</c:v>
                </c:pt>
                <c:pt idx="6">
                  <c:v>140</c:v>
                </c:pt>
                <c:pt idx="7">
                  <c:v>160</c:v>
                </c:pt>
                <c:pt idx="8">
                  <c:v>180</c:v>
                </c:pt>
                <c:pt idx="9">
                  <c:v>200</c:v>
                </c:pt>
              </c:numCache>
            </c:numRef>
          </c:xVal>
          <c:yVal>
            <c:numRef>
              <c:f>'Opn Lat'!$C$32:$C$41</c:f>
              <c:numCache>
                <c:formatCode>General</c:formatCode>
                <c:ptCount val="10"/>
                <c:pt idx="0">
                  <c:v>25.8751</c:v>
                </c:pt>
                <c:pt idx="1">
                  <c:v>26.982099999999761</c:v>
                </c:pt>
                <c:pt idx="2">
                  <c:v>26.76209999999983</c:v>
                </c:pt>
                <c:pt idx="3">
                  <c:v>28.215299999999889</c:v>
                </c:pt>
                <c:pt idx="4">
                  <c:v>29.776102999999889</c:v>
                </c:pt>
                <c:pt idx="5">
                  <c:v>30.998119999999822</c:v>
                </c:pt>
                <c:pt idx="6">
                  <c:v>32.861200000000004</c:v>
                </c:pt>
                <c:pt idx="7">
                  <c:v>35.877099999999999</c:v>
                </c:pt>
                <c:pt idx="8">
                  <c:v>39.123000000000012</c:v>
                </c:pt>
                <c:pt idx="9">
                  <c:v>41.897100000000002</c:v>
                </c:pt>
              </c:numCache>
            </c:numRef>
          </c:yVal>
          <c:smooth val="1"/>
        </c:ser>
        <c:ser>
          <c:idx val="2"/>
          <c:order val="2"/>
          <c:tx>
            <c:strRef>
              <c:f>'Opn Lat'!$D$31</c:f>
              <c:strCache>
                <c:ptCount val="1"/>
                <c:pt idx="0">
                  <c:v>HBase</c:v>
                </c:pt>
              </c:strCache>
            </c:strRef>
          </c:tx>
          <c:xVal>
            <c:numRef>
              <c:f>'Opn Lat'!$A$32:$A$41</c:f>
              <c:numCache>
                <c:formatCode>General</c:formatCode>
                <c:ptCount val="10"/>
                <c:pt idx="0">
                  <c:v>20</c:v>
                </c:pt>
                <c:pt idx="1">
                  <c:v>40</c:v>
                </c:pt>
                <c:pt idx="2">
                  <c:v>60</c:v>
                </c:pt>
                <c:pt idx="3">
                  <c:v>80</c:v>
                </c:pt>
                <c:pt idx="4">
                  <c:v>100</c:v>
                </c:pt>
                <c:pt idx="5">
                  <c:v>120</c:v>
                </c:pt>
                <c:pt idx="6">
                  <c:v>140</c:v>
                </c:pt>
                <c:pt idx="7">
                  <c:v>160</c:v>
                </c:pt>
                <c:pt idx="8">
                  <c:v>180</c:v>
                </c:pt>
                <c:pt idx="9">
                  <c:v>200</c:v>
                </c:pt>
              </c:numCache>
            </c:numRef>
          </c:xVal>
          <c:yVal>
            <c:numRef>
              <c:f>'Opn Lat'!$D$32:$D$41</c:f>
              <c:numCache>
                <c:formatCode>General</c:formatCode>
                <c:ptCount val="10"/>
                <c:pt idx="0">
                  <c:v>24.297671000000001</c:v>
                </c:pt>
                <c:pt idx="1">
                  <c:v>25.876100000000001</c:v>
                </c:pt>
                <c:pt idx="2">
                  <c:v>24.112300000000001</c:v>
                </c:pt>
                <c:pt idx="3">
                  <c:v>23.876200000000001</c:v>
                </c:pt>
                <c:pt idx="4">
                  <c:v>26.886099999999889</c:v>
                </c:pt>
                <c:pt idx="5">
                  <c:v>28.431900000000031</c:v>
                </c:pt>
                <c:pt idx="6">
                  <c:v>30.987099999999884</c:v>
                </c:pt>
                <c:pt idx="7">
                  <c:v>33.886200000000002</c:v>
                </c:pt>
                <c:pt idx="8">
                  <c:v>35.887099999999997</c:v>
                </c:pt>
                <c:pt idx="9">
                  <c:v>38.881199999999993</c:v>
                </c:pt>
              </c:numCache>
            </c:numRef>
          </c:yVal>
          <c:smooth val="1"/>
        </c:ser>
        <c:axId val="70212992"/>
        <c:axId val="70215168"/>
      </c:scatterChart>
      <c:valAx>
        <c:axId val="70212992"/>
        <c:scaling>
          <c:orientation val="minMax"/>
          <c:max val="200"/>
        </c:scaling>
        <c:axPos val="b"/>
        <c:title>
          <c:tx>
            <c:rich>
              <a:bodyPr/>
              <a:lstStyle/>
              <a:p>
                <a:pPr>
                  <a:defRPr sz="1600"/>
                </a:pPr>
                <a:r>
                  <a:rPr lang="en-US" sz="1600">
                    <a:latin typeface="Times New Roman" pitchFamily="18" charset="0"/>
                    <a:cs typeface="Times New Roman" pitchFamily="18" charset="0"/>
                  </a:rPr>
                  <a:t># of Concurrent Clients</a:t>
                </a:r>
              </a:p>
            </c:rich>
          </c:tx>
          <c:layout/>
        </c:title>
        <c:numFmt formatCode="General" sourceLinked="1"/>
        <c:majorTickMark val="none"/>
        <c:tickLblPos val="nextTo"/>
        <c:txPr>
          <a:bodyPr/>
          <a:lstStyle/>
          <a:p>
            <a:pPr>
              <a:defRPr sz="1400">
                <a:latin typeface="Times New Roman" pitchFamily="18" charset="0"/>
                <a:cs typeface="Times New Roman" pitchFamily="18" charset="0"/>
              </a:defRPr>
            </a:pPr>
            <a:endParaRPr lang="en-US"/>
          </a:p>
        </c:txPr>
        <c:crossAx val="70215168"/>
        <c:crosses val="autoZero"/>
        <c:crossBetween val="midCat"/>
      </c:valAx>
      <c:valAx>
        <c:axId val="70215168"/>
        <c:scaling>
          <c:orientation val="minMax"/>
        </c:scaling>
        <c:axPos val="l"/>
        <c:majorGridlines/>
        <c:title>
          <c:tx>
            <c:rich>
              <a:bodyPr/>
              <a:lstStyle/>
              <a:p>
                <a:pPr>
                  <a:defRPr sz="1600">
                    <a:latin typeface="Times New Roman" pitchFamily="18" charset="0"/>
                    <a:cs typeface="Times New Roman" pitchFamily="18" charset="0"/>
                  </a:defRPr>
                </a:pPr>
                <a:r>
                  <a:rPr lang="en-US" sz="1600">
                    <a:latin typeface="Times New Roman" pitchFamily="18" charset="0"/>
                    <a:cs typeface="Times New Roman" pitchFamily="18" charset="0"/>
                  </a:rPr>
                  <a:t>Latency (ms)</a:t>
                </a:r>
              </a:p>
            </c:rich>
          </c:tx>
          <c:layout/>
        </c:title>
        <c:numFmt formatCode="General" sourceLinked="1"/>
        <c:majorTickMark val="none"/>
        <c:tickLblPos val="nextTo"/>
        <c:txPr>
          <a:bodyPr/>
          <a:lstStyle/>
          <a:p>
            <a:pPr>
              <a:defRPr sz="1400">
                <a:latin typeface="Times New Roman" pitchFamily="18" charset="0"/>
                <a:cs typeface="Times New Roman" pitchFamily="18" charset="0"/>
              </a:defRPr>
            </a:pPr>
            <a:endParaRPr lang="en-US"/>
          </a:p>
        </c:txPr>
        <c:crossAx val="70212992"/>
        <c:crosses val="autoZero"/>
        <c:crossBetween val="midCat"/>
      </c:valAx>
    </c:plotArea>
    <c:legend>
      <c:legendPos val="b"/>
      <c:layout/>
      <c:txPr>
        <a:bodyPr/>
        <a:lstStyle/>
        <a:p>
          <a:pPr>
            <a:defRPr sz="1600">
              <a:latin typeface="Times New Roman" pitchFamily="18" charset="0"/>
              <a:cs typeface="Times New Roman" pitchFamily="18" charset="0"/>
            </a:defRPr>
          </a:pPr>
          <a:endParaRPr lang="en-US"/>
        </a:p>
      </c:txPr>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4F755F24-D78A-4B7D-B603-870EE8B81756}" type="datetimeFigureOut">
              <a:rPr lang="en-US" smtClean="0"/>
              <a:pPr/>
              <a:t>3/2/2012</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AB3A828B-7B93-4175-8B3F-BEEB42CD75CF}" type="slidenum">
              <a:rPr lang="en-US" smtClean="0"/>
              <a:pPr/>
              <a:t>‹#›</a:t>
            </a:fld>
            <a:endParaRPr lang="en-US"/>
          </a:p>
        </p:txBody>
      </p:sp>
    </p:spTree>
    <p:extLst>
      <p:ext uri="{BB962C8B-B14F-4D97-AF65-F5344CB8AC3E}">
        <p14:creationId xmlns:p14="http://schemas.microsoft.com/office/powerpoint/2010/main" xmlns="" val="409982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39088C61-7A89-48F0-AC7B-2227330A3494}" type="datetimeFigureOut">
              <a:rPr lang="en-US"/>
              <a:pPr>
                <a:defRPr/>
              </a:pPr>
              <a:t>3/2/2012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pPr lvl="0"/>
            <a:endParaRPr lang="en-US" noProof="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E1DD54B7-59A5-405D-B6C7-3C33B4E6E28E}" type="slidenum">
              <a:rPr lang="en-US"/>
              <a:pPr>
                <a:defRPr/>
              </a:pPr>
              <a:t>‹#›</a:t>
            </a:fld>
            <a:endParaRPr lang="en-US"/>
          </a:p>
        </p:txBody>
      </p:sp>
    </p:spTree>
    <p:extLst>
      <p:ext uri="{BB962C8B-B14F-4D97-AF65-F5344CB8AC3E}">
        <p14:creationId xmlns:p14="http://schemas.microsoft.com/office/powerpoint/2010/main" xmlns="" val="37169035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2B0181-24F3-4757-8D46-4E2C5978B9D6}" type="slidenum">
              <a:rPr lang="en-US" smtClean="0"/>
              <a:pPr fontAlgn="base">
                <a:spcBef>
                  <a:spcPct val="0"/>
                </a:spcBef>
                <a:spcAft>
                  <a:spcPct val="0"/>
                </a:spcAft>
                <a:defRPr/>
              </a:pPr>
              <a:t>1</a:t>
            </a:fld>
            <a:endParaRPr lang="en-US" smtClean="0"/>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80F820C-ABE2-49C3-A068-7586D62FDAA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a:t>
            </a:fld>
            <a:endParaRPr lang="en-US"/>
          </a:p>
        </p:txBody>
      </p:sp>
    </p:spTree>
    <p:extLst>
      <p:ext uri="{BB962C8B-B14F-4D97-AF65-F5344CB8AC3E}">
        <p14:creationId xmlns="" xmlns:p14="http://schemas.microsoft.com/office/powerpoint/2010/main" val="1859723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CBAF44-5CDD-9743-9D02-2033812DDFB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2457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6088C63A-E05D-194A-843E-550A69798380}"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32F2035-5FD4-48EA-939D-D61F1D832293}" type="slidenum">
              <a:rPr lang="en-US"/>
              <a:pPr/>
              <a:t>7</a:t>
            </a:fld>
            <a:endParaRPr lang="en-US"/>
          </a:p>
        </p:txBody>
      </p:sp>
      <p:sp>
        <p:nvSpPr>
          <p:cNvPr id="58369" name="Rectangle 1"/>
          <p:cNvSpPr txBox="1">
            <a:spLocks noGrp="1" noRot="1" noChangeAspect="1" noChangeArrowheads="1"/>
          </p:cNvSpPr>
          <p:nvPr>
            <p:ph type="sldImg"/>
          </p:nvPr>
        </p:nvSpPr>
        <p:spPr bwMode="auto">
          <a:xfrm>
            <a:off x="1117600" y="706438"/>
            <a:ext cx="4645025" cy="34845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8370" name="Rectangle 2"/>
          <p:cNvSpPr txBox="1">
            <a:spLocks noGrp="1" noChangeArrowheads="1"/>
          </p:cNvSpPr>
          <p:nvPr>
            <p:ph type="body" idx="1"/>
          </p:nvPr>
        </p:nvSpPr>
        <p:spPr bwMode="auto">
          <a:xfrm>
            <a:off x="687893" y="4415619"/>
            <a:ext cx="5506028" cy="410504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CBAF44-5CDD-9743-9D02-2033812DDFB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CBAF44-5CDD-9743-9D02-2033812DDFB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CBAF44-5CDD-9743-9D02-2033812DDFB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CBAF44-5CDD-9743-9D02-2033812DDFB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Stress about the ACID properties of transactions and how the</a:t>
            </a:r>
            <a:r>
              <a:rPr lang="en-US" baseline="0" dirty="0" smtClean="0"/>
              <a:t> applications benefit from it by simplifying their design.</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12</a:t>
            </a:fld>
            <a:endParaRPr lang="en-US"/>
          </a:p>
        </p:txBody>
      </p:sp>
    </p:spTree>
    <p:extLst>
      <p:ext uri="{BB962C8B-B14F-4D97-AF65-F5344CB8AC3E}">
        <p14:creationId xmlns:p14="http://schemas.microsoft.com/office/powerpoint/2010/main" xmlns="" val="2569505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13</a:t>
            </a:fld>
            <a:endParaRPr lang="en-US"/>
          </a:p>
        </p:txBody>
      </p:sp>
    </p:spTree>
    <p:extLst>
      <p:ext uri="{BB962C8B-B14F-4D97-AF65-F5344CB8AC3E}">
        <p14:creationId xmlns:p14="http://schemas.microsoft.com/office/powerpoint/2010/main" xmlns="" val="1748737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CBAF44-5CDD-9743-9D02-2033812DDFB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does elasticity in the database tier mean?</a:t>
            </a:r>
          </a:p>
          <a:p>
            <a:endParaRPr lang="en-US" dirty="0" smtClean="0"/>
          </a:p>
          <a:p>
            <a:r>
              <a:rPr lang="en-US" dirty="0" smtClean="0"/>
              <a:t>Mention the cost performance trade-off and repeat the fact that it is the cloud infrastructure that allows us to optimize operating</a:t>
            </a:r>
            <a:r>
              <a:rPr lang="en-US" baseline="0" dirty="0" smtClean="0"/>
              <a:t> cost, something that was not thought important in classical infrastructures.</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25</a:t>
            </a:fld>
            <a:endParaRPr lang="en-US"/>
          </a:p>
        </p:txBody>
      </p:sp>
    </p:spTree>
    <p:extLst>
      <p:ext uri="{BB962C8B-B14F-4D97-AF65-F5344CB8AC3E}">
        <p14:creationId xmlns:p14="http://schemas.microsoft.com/office/powerpoint/2010/main" xmlns="" val="2971692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top it off, in</a:t>
            </a:r>
            <a:r>
              <a:rPr lang="en-US" baseline="0" dirty="0" smtClean="0"/>
              <a:t> designing these large distributed database management systems, another major challenge is in managing such large systems. </a:t>
            </a:r>
          </a:p>
          <a:p>
            <a:endParaRPr lang="en-US" baseline="0" dirty="0" smtClean="0"/>
          </a:p>
          <a:p>
            <a:r>
              <a:rPr lang="en-US" baseline="0" dirty="0" smtClean="0"/>
              <a:t>For instance, detecting and recuperating from node failures that become a norm in large systems, loose coordination and synchronization between the nodes, lease and load management, performance modeling, and the laundry list continues. </a:t>
            </a:r>
          </a:p>
          <a:p>
            <a:endParaRPr lang="en-US" baseline="0" dirty="0" smtClean="0"/>
          </a:p>
          <a:p>
            <a:r>
              <a:rPr lang="en-US" baseline="0" dirty="0" smtClean="0"/>
              <a:t>A famous quote says that a large distributed system is a Zoo and the challenge for us is to automate the management of such large systems through the design of Autonomic system controllers that minimize the need for human intervention.</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26</a:t>
            </a:fld>
            <a:endParaRPr lang="en-US"/>
          </a:p>
        </p:txBody>
      </p:sp>
    </p:spTree>
    <p:extLst>
      <p:ext uri="{BB962C8B-B14F-4D97-AF65-F5344CB8AC3E}">
        <p14:creationId xmlns:p14="http://schemas.microsoft.com/office/powerpoint/2010/main" xmlns="" val="3823461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there is so much out there already, I’d just spend one slide giving</a:t>
            </a:r>
            <a:r>
              <a:rPr lang="en-US" baseline="0" dirty="0" smtClean="0"/>
              <a:t> an overview of </a:t>
            </a:r>
            <a:r>
              <a:rPr lang="en-US" baseline="0" dirty="0" err="1" smtClean="0"/>
              <a:t>ElasTraS</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32</a:t>
            </a:fld>
            <a:endParaRPr lang="en-US"/>
          </a:p>
        </p:txBody>
      </p:sp>
    </p:spTree>
    <p:extLst>
      <p:ext uri="{BB962C8B-B14F-4D97-AF65-F5344CB8AC3E}">
        <p14:creationId xmlns:p14="http://schemas.microsoft.com/office/powerpoint/2010/main" xmlns="" val="10333447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Today I’ll be presenting our paper entitled “Zephyr: Live Migration in Shared Nothing Databases for Elastic Cloud Platforms”. This is joint work with my colleague Aaron Elmore and our advisors </a:t>
            </a:r>
            <a:r>
              <a:rPr lang="en-US" baseline="0" dirty="0" err="1" smtClean="0"/>
              <a:t>Divy</a:t>
            </a:r>
            <a:r>
              <a:rPr lang="en-US" baseline="0" dirty="0" smtClean="0"/>
              <a:t> </a:t>
            </a:r>
            <a:r>
              <a:rPr lang="en-US" baseline="0" dirty="0" err="1" smtClean="0"/>
              <a:t>Agrawal</a:t>
            </a:r>
            <a:r>
              <a:rPr lang="en-US" baseline="0" dirty="0" smtClean="0"/>
              <a:t> and </a:t>
            </a:r>
            <a:r>
              <a:rPr lang="en-US" baseline="0" dirty="0" err="1" smtClean="0"/>
              <a:t>Amr</a:t>
            </a:r>
            <a:r>
              <a:rPr lang="en-US" baseline="0" dirty="0" smtClean="0"/>
              <a:t> El </a:t>
            </a:r>
            <a:r>
              <a:rPr lang="en-US" baseline="0" dirty="0" err="1" smtClean="0"/>
              <a:t>Abbadi</a:t>
            </a:r>
            <a:r>
              <a:rPr lang="en-US" baseline="0" dirty="0" smtClean="0"/>
              <a:t> at UC Santa Barbara.</a:t>
            </a:r>
            <a:endParaRPr lang="en-US" dirty="0"/>
          </a:p>
        </p:txBody>
      </p:sp>
      <p:sp>
        <p:nvSpPr>
          <p:cNvPr id="4" name="Slide Number Placeholder 3"/>
          <p:cNvSpPr>
            <a:spLocks noGrp="1"/>
          </p:cNvSpPr>
          <p:nvPr>
            <p:ph type="sldNum" sz="quarter" idx="10"/>
          </p:nvPr>
        </p:nvSpPr>
        <p:spPr/>
        <p:txBody>
          <a:bodyPr/>
          <a:lstStyle/>
          <a:p>
            <a:fld id="{32958A4A-FAE5-47B6-A1A8-B5BC775A1421}" type="slidenum">
              <a:rPr lang="en-US" smtClean="0"/>
              <a:pPr/>
              <a:t>37</a:t>
            </a:fld>
            <a:endParaRPr lang="en-US"/>
          </a:p>
        </p:txBody>
      </p:sp>
    </p:spTree>
    <p:extLst>
      <p:ext uri="{BB962C8B-B14F-4D97-AF65-F5344CB8AC3E}">
        <p14:creationId xmlns="" xmlns:p14="http://schemas.microsoft.com/office/powerpoint/2010/main" val="42355110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know how to scale-out when the partitions are statically defined. So lets make</a:t>
            </a:r>
            <a:r>
              <a:rPr lang="en-US" baseline="0" dirty="0" smtClean="0"/>
              <a:t> it a bit more interesting: How to scale-out with transactions on dynamically formed partitions?</a:t>
            </a:r>
          </a:p>
          <a:p>
            <a:endParaRPr lang="en-US" baseline="0" dirty="0" smtClean="0"/>
          </a:p>
          <a:p>
            <a:r>
              <a:rPr lang="en-US" baseline="0" dirty="0" smtClean="0"/>
              <a:t>Recall that our concept of partitions are the data items that are frequently being accessed within the same transaction. For certain applications, that might change with time. For instance, in online multi-player games, the application needs transactional access on the player profiles that are part of the same game instance, and this set changes with time. Similar behavior is observed in a number of collaboration based applications </a:t>
            </a:r>
            <a:r>
              <a:rPr lang="en-US" baseline="0" dirty="0" smtClean="0">
                <a:solidFill>
                  <a:srgbClr val="FF0000"/>
                </a:solidFill>
              </a:rPr>
              <a:t>(examples?)</a:t>
            </a:r>
            <a:r>
              <a:rPr lang="en-US" baseline="0" dirty="0" smtClean="0"/>
              <a:t>.</a:t>
            </a:r>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38</a:t>
            </a:fld>
            <a:endParaRPr lang="en-US"/>
          </a:p>
        </p:txBody>
      </p:sp>
    </p:spTree>
    <p:extLst>
      <p:ext uri="{BB962C8B-B14F-4D97-AF65-F5344CB8AC3E}">
        <p14:creationId xmlns:p14="http://schemas.microsoft.com/office/powerpoint/2010/main" xmlns="" val="30836322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DE0EB1-79D6-4451-BB61-64E71E5D30AB}"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 player profiles are part of the same database partition, then transactions</a:t>
            </a:r>
            <a:r>
              <a:rPr lang="en-US" baseline="0" dirty="0" smtClean="0"/>
              <a:t> on this group of players can be executed efficiently.</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40</a:t>
            </a:fld>
            <a:endParaRPr lang="en-US"/>
          </a:p>
        </p:txBody>
      </p:sp>
    </p:spTree>
    <p:extLst>
      <p:ext uri="{BB962C8B-B14F-4D97-AF65-F5344CB8AC3E}">
        <p14:creationId xmlns:p14="http://schemas.microsoft.com/office/powerpoint/2010/main" xmlns="" val="27532411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this</a:t>
            </a:r>
            <a:r>
              <a:rPr lang="en-US" baseline="0" dirty="0" smtClean="0"/>
              <a:t> group of players change with time, thus resulting in the concept of dynamically defined database partitions.</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41</a:t>
            </a:fld>
            <a:endParaRPr lang="en-US"/>
          </a:p>
        </p:txBody>
      </p:sp>
    </p:spTree>
    <p:extLst>
      <p:ext uri="{BB962C8B-B14F-4D97-AF65-F5344CB8AC3E}">
        <p14:creationId xmlns:p14="http://schemas.microsoft.com/office/powerpoint/2010/main" xmlns="" val="3175221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Scale.</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42</a:t>
            </a:fld>
            <a:endParaRPr lang="en-US"/>
          </a:p>
        </p:txBody>
      </p:sp>
    </p:spTree>
    <p:extLst>
      <p:ext uri="{BB962C8B-B14F-4D97-AF65-F5344CB8AC3E}">
        <p14:creationId xmlns:p14="http://schemas.microsoft.com/office/powerpoint/2010/main" xmlns="" val="19101150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DE0EB1-79D6-4451-BB61-64E71E5D30AB}"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DE0EB1-79D6-4451-BB61-64E71E5D30AB}"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DE0EB1-79D6-4451-BB61-64E71E5D30AB}"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DE0EB1-79D6-4451-BB61-64E71E5D30AB}"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DE0EB1-79D6-4451-BB61-64E71E5D30AB}"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Paper has more detailed evaluation</a:t>
            </a:r>
            <a:endParaRPr lang="en-US" dirty="0"/>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48</a:t>
            </a:fld>
            <a:endParaRPr lang="en-US"/>
          </a:p>
        </p:txBody>
      </p:sp>
    </p:spTree>
    <p:extLst>
      <p:ext uri="{BB962C8B-B14F-4D97-AF65-F5344CB8AC3E}">
        <p14:creationId xmlns="" xmlns:p14="http://schemas.microsoft.com/office/powerpoint/2010/main" val="11469880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7CC8A8-F5E2-47F1-92C1-3C68B42F2EA6}"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Today I’ll be presenting our paper entitled “Zephyr: Live Migration in Shared Nothing Databases for Elastic Cloud Platforms”. This is joint work with my colleague Aaron Elmore and our advisors </a:t>
            </a:r>
            <a:r>
              <a:rPr lang="en-US" baseline="0" dirty="0" err="1" smtClean="0"/>
              <a:t>Divy</a:t>
            </a:r>
            <a:r>
              <a:rPr lang="en-US" baseline="0" dirty="0" smtClean="0"/>
              <a:t> </a:t>
            </a:r>
            <a:r>
              <a:rPr lang="en-US" baseline="0" dirty="0" err="1" smtClean="0"/>
              <a:t>Agrawal</a:t>
            </a:r>
            <a:r>
              <a:rPr lang="en-US" baseline="0" dirty="0" smtClean="0"/>
              <a:t> and </a:t>
            </a:r>
            <a:r>
              <a:rPr lang="en-US" baseline="0" dirty="0" err="1" smtClean="0"/>
              <a:t>Amr</a:t>
            </a:r>
            <a:r>
              <a:rPr lang="en-US" baseline="0" dirty="0" smtClean="0"/>
              <a:t> El </a:t>
            </a:r>
            <a:r>
              <a:rPr lang="en-US" baseline="0" dirty="0" err="1" smtClean="0"/>
              <a:t>Abbadi</a:t>
            </a:r>
            <a:r>
              <a:rPr lang="en-US" baseline="0" dirty="0" smtClean="0"/>
              <a:t> at UC Santa Barbara.</a:t>
            </a:r>
            <a:endParaRPr lang="en-US" dirty="0"/>
          </a:p>
        </p:txBody>
      </p:sp>
      <p:sp>
        <p:nvSpPr>
          <p:cNvPr id="4" name="Slide Number Placeholder 3"/>
          <p:cNvSpPr>
            <a:spLocks noGrp="1"/>
          </p:cNvSpPr>
          <p:nvPr>
            <p:ph type="sldNum" sz="quarter" idx="10"/>
          </p:nvPr>
        </p:nvSpPr>
        <p:spPr/>
        <p:txBody>
          <a:bodyPr/>
          <a:lstStyle/>
          <a:p>
            <a:fld id="{32958A4A-FAE5-47B6-A1A8-B5BC775A1421}" type="slidenum">
              <a:rPr lang="en-US" smtClean="0"/>
              <a:pPr/>
              <a:t>52</a:t>
            </a:fld>
            <a:endParaRPr lang="en-US"/>
          </a:p>
        </p:txBody>
      </p:sp>
    </p:spTree>
    <p:extLst>
      <p:ext uri="{BB962C8B-B14F-4D97-AF65-F5344CB8AC3E}">
        <p14:creationId xmlns="" xmlns:p14="http://schemas.microsoft.com/office/powerpoint/2010/main" val="42355110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952B4C-DF27-4CA8-8D4B-4EC4DCE641D3}"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952B4C-DF27-4CA8-8D4B-4EC4DCE641D3}" type="slidenum">
              <a:rPr lang="en-US" smtClean="0"/>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1DD54B7-59A5-405D-B6C7-3C33B4E6E28E}" type="slidenum">
              <a:rPr lang="en-US" smtClean="0"/>
              <a:pPr>
                <a:defRPr/>
              </a:pPr>
              <a:t>73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vmlDrawing" Target="../drawings/vmlDrawing3.v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026589" y="359898"/>
            <a:ext cx="7812611"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026589" y="1850064"/>
            <a:ext cx="7812611"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a:xfrm>
            <a:off x="990600" y="6400800"/>
            <a:ext cx="2133600" cy="381000"/>
          </a:xfrm>
        </p:spPr>
        <p:txBody>
          <a:bodyPr/>
          <a:lstStyle>
            <a:lvl1pPr algn="l">
              <a:defRPr/>
            </a:lvl1pPr>
            <a:extLst/>
          </a:lstStyle>
          <a:p>
            <a:pPr>
              <a:defRPr/>
            </a:pPr>
            <a:fld id="{965AA33C-9F75-4C67-B386-6BB787763620}" type="datetime4">
              <a:rPr lang="en-US" smtClean="0"/>
              <a:pPr>
                <a:defRPr/>
              </a:pPr>
              <a:t>March 2, 2012</a:t>
            </a:fld>
            <a:endParaRPr lang="en-US"/>
          </a:p>
        </p:txBody>
      </p:sp>
      <p:sp>
        <p:nvSpPr>
          <p:cNvPr id="20" name="Footer Placeholder 19"/>
          <p:cNvSpPr>
            <a:spLocks noGrp="1"/>
          </p:cNvSpPr>
          <p:nvPr>
            <p:ph type="ftr" sz="quarter" idx="11"/>
          </p:nvPr>
        </p:nvSpPr>
        <p:spPr>
          <a:xfrm>
            <a:off x="3581400" y="6400800"/>
            <a:ext cx="2895600" cy="381000"/>
          </a:xfrm>
        </p:spPr>
        <p:txBody>
          <a:bodyPr/>
          <a:lstStyle>
            <a:extLst/>
          </a:lstStyle>
          <a:p>
            <a:pPr>
              <a:defRPr/>
            </a:pPr>
            <a:r>
              <a:rPr lang="en-US" smtClean="0"/>
              <a:t>Amr El Abbadi {amr@cs.ucsb.edu}</a:t>
            </a:r>
            <a:endParaRPr lang="en-US"/>
          </a:p>
        </p:txBody>
      </p:sp>
      <p:sp>
        <p:nvSpPr>
          <p:cNvPr id="10" name="Slide Number Placeholder 9"/>
          <p:cNvSpPr>
            <a:spLocks noGrp="1"/>
          </p:cNvSpPr>
          <p:nvPr>
            <p:ph type="sldNum" sz="quarter" idx="12"/>
          </p:nvPr>
        </p:nvSpPr>
        <p:spPr>
          <a:xfrm>
            <a:off x="7391400" y="6400800"/>
            <a:ext cx="457200" cy="381000"/>
          </a:xfrm>
        </p:spPr>
        <p:txBody>
          <a:bodyPr/>
          <a:lstStyle>
            <a:extLst/>
          </a:lstStyle>
          <a:p>
            <a:pPr>
              <a:defRPr/>
            </a:pPr>
            <a:fld id="{DD2F3D6E-93CD-4679-A3B7-FAF9174B840E}" type="slidenum">
              <a:rPr lang="en-US" smtClean="0"/>
              <a:pPr>
                <a:defRPr/>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pic>
        <p:nvPicPr>
          <p:cNvPr id="12" name="Picture 35" descr="uclogo-black"/>
          <p:cNvPicPr>
            <a:picLocks noChangeAspect="1" noChangeArrowheads="1"/>
          </p:cNvPicPr>
          <p:nvPr userDrawn="1"/>
        </p:nvPicPr>
        <p:blipFill>
          <a:blip r:embed="rId3" cstate="print">
            <a:lum bright="62000"/>
          </a:blip>
          <a:srcRect/>
          <a:stretch>
            <a:fillRect/>
          </a:stretch>
        </p:blipFill>
        <p:spPr bwMode="auto">
          <a:xfrm>
            <a:off x="7620000" y="409575"/>
            <a:ext cx="1281113" cy="1343025"/>
          </a:xfrm>
          <a:prstGeom prst="rect">
            <a:avLst/>
          </a:prstGeom>
          <a:noFill/>
          <a:ln w="9525">
            <a:noFill/>
            <a:miter lim="800000"/>
            <a:headEnd/>
            <a:tailEnd/>
          </a:ln>
        </p:spPr>
      </p:pic>
      <p:graphicFrame>
        <p:nvGraphicFramePr>
          <p:cNvPr id="2" name="Object 1"/>
          <p:cNvGraphicFramePr>
            <a:graphicFrameLocks noChangeAspect="1"/>
          </p:cNvGraphicFramePr>
          <p:nvPr userDrawn="1"/>
        </p:nvGraphicFramePr>
        <p:xfrm>
          <a:off x="8153400" y="6477000"/>
          <a:ext cx="990600" cy="381000"/>
        </p:xfrm>
        <a:graphic>
          <a:graphicData uri="http://schemas.openxmlformats.org/presentationml/2006/ole">
            <p:oleObj spid="_x0000_s133286" name="Photo Editor Photo" r:id="rId4" imgW="1200318" imgH="495369" progId="">
              <p:embed/>
            </p:oleObj>
          </a:graphicData>
        </a:graphic>
      </p:graphicFrame>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990600" y="1447800"/>
            <a:ext cx="7943088" cy="4800600"/>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990600" y="6400800"/>
            <a:ext cx="2133600" cy="381000"/>
          </a:xfrm>
        </p:spPr>
        <p:txBody>
          <a:bodyPr/>
          <a:lstStyle>
            <a:lvl1pPr algn="l">
              <a:defRPr/>
            </a:lvl1pPr>
            <a:extLst/>
          </a:lstStyle>
          <a:p>
            <a:pPr>
              <a:defRPr/>
            </a:pPr>
            <a:fld id="{FCE320B7-ED13-401D-9FCC-CA3F2A5C01E0}" type="datetime4">
              <a:rPr lang="en-US" smtClean="0"/>
              <a:pPr>
                <a:defRPr/>
              </a:pPr>
              <a:t>March 2, 2012</a:t>
            </a:fld>
            <a:endParaRPr lang="en-US" dirty="0"/>
          </a:p>
        </p:txBody>
      </p:sp>
      <p:sp>
        <p:nvSpPr>
          <p:cNvPr id="5" name="Footer Placeholder 4"/>
          <p:cNvSpPr>
            <a:spLocks noGrp="1"/>
          </p:cNvSpPr>
          <p:nvPr>
            <p:ph type="ftr" sz="quarter" idx="11"/>
          </p:nvPr>
        </p:nvSpPr>
        <p:spPr>
          <a:xfrm>
            <a:off x="3581400" y="6400800"/>
            <a:ext cx="2895600" cy="381000"/>
          </a:xfrm>
        </p:spPr>
        <p:txBody>
          <a:bodyPr/>
          <a:lstStyle>
            <a:extLst/>
          </a:lstStyle>
          <a:p>
            <a:pPr>
              <a:defRPr/>
            </a:pPr>
            <a:r>
              <a:rPr lang="en-US" smtClean="0"/>
              <a:t>Amr El Abbadi {amr@cs.ucsb.edu}</a:t>
            </a:r>
            <a:endParaRPr lang="en-US"/>
          </a:p>
        </p:txBody>
      </p:sp>
      <p:sp>
        <p:nvSpPr>
          <p:cNvPr id="6" name="Slide Number Placeholder 5"/>
          <p:cNvSpPr>
            <a:spLocks noGrp="1"/>
          </p:cNvSpPr>
          <p:nvPr>
            <p:ph type="sldNum" sz="quarter" idx="12"/>
          </p:nvPr>
        </p:nvSpPr>
        <p:spPr>
          <a:xfrm>
            <a:off x="7467600" y="6400800"/>
            <a:ext cx="457200" cy="381000"/>
          </a:xfrm>
        </p:spPr>
        <p:txBody>
          <a:bodyPr/>
          <a:lstStyle>
            <a:extLst/>
          </a:lstStyle>
          <a:p>
            <a:pPr>
              <a:defRPr/>
            </a:pPr>
            <a:fld id="{55E3B9E2-86B5-4372-91A7-7FB8BB2E82CA}" type="slidenum">
              <a:rPr lang="en-US" smtClean="0"/>
              <a:pPr>
                <a:defRPr/>
              </a:pPr>
              <a:t>‹#›</a:t>
            </a:fld>
            <a:endParaRPr lang="en-US"/>
          </a:p>
        </p:txBody>
      </p:sp>
      <p:sp>
        <p:nvSpPr>
          <p:cNvPr id="7"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
        <p:nvSpPr>
          <p:cNvPr id="8"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dirty="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graphicFrame>
        <p:nvGraphicFramePr>
          <p:cNvPr id="9" name="Object 8"/>
          <p:cNvGraphicFramePr>
            <a:graphicFrameLocks noChangeAspect="1"/>
          </p:cNvGraphicFramePr>
          <p:nvPr userDrawn="1"/>
        </p:nvGraphicFramePr>
        <p:xfrm>
          <a:off x="8153400" y="6477000"/>
          <a:ext cx="990600" cy="381000"/>
        </p:xfrm>
        <a:graphic>
          <a:graphicData uri="http://schemas.openxmlformats.org/presentationml/2006/ole">
            <p:oleObj spid="_x0000_s132264" name="Photo Editor Photo" r:id="rId3" imgW="1200318" imgH="495369" progId="">
              <p:embed/>
            </p:oleObj>
          </a:graphicData>
        </a:graphic>
      </p:graphicFrame>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fld id="{FF513369-372A-46E8-89B1-8166F8905277}" type="datetime4">
              <a:rPr lang="en-US" smtClean="0"/>
              <a:pPr>
                <a:defRPr/>
              </a:pPr>
              <a:t>March 2, 2012</a:t>
            </a:fld>
            <a:endParaRPr lang="en-US"/>
          </a:p>
        </p:txBody>
      </p:sp>
      <p:sp>
        <p:nvSpPr>
          <p:cNvPr id="5" name="Footer Placeholder 4"/>
          <p:cNvSpPr>
            <a:spLocks noGrp="1"/>
          </p:cNvSpPr>
          <p:nvPr>
            <p:ph type="ftr" sz="quarter" idx="11"/>
          </p:nvPr>
        </p:nvSpPr>
        <p:spPr/>
        <p:txBody>
          <a:bodyPr/>
          <a:lstStyle>
            <a:extLst/>
          </a:lstStyle>
          <a:p>
            <a:pPr>
              <a:defRPr/>
            </a:pPr>
            <a:r>
              <a:rPr lang="en-US" smtClean="0"/>
              <a:t>Amr El Abbadi {amr@cs.ucsb.edu}</a:t>
            </a:r>
            <a:endParaRPr lang="en-US"/>
          </a:p>
        </p:txBody>
      </p:sp>
      <p:sp>
        <p:nvSpPr>
          <p:cNvPr id="6" name="Slide Number Placeholder 5"/>
          <p:cNvSpPr>
            <a:spLocks noGrp="1"/>
          </p:cNvSpPr>
          <p:nvPr>
            <p:ph type="sldNum" sz="quarter" idx="12"/>
          </p:nvPr>
        </p:nvSpPr>
        <p:spPr/>
        <p:txBody>
          <a:bodyPr/>
          <a:lstStyle>
            <a:extLst/>
          </a:lstStyle>
          <a:p>
            <a:pPr>
              <a:defRPr/>
            </a:pPr>
            <a:fld id="{B005F7B5-4679-4A23-876B-795F1044D6DA}" type="slidenum">
              <a:rPr lang="en-US" smtClean="0"/>
              <a:pPr>
                <a:defRPr/>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3EF5EDA5-2DD7-4CB7-A091-00E3D02B0FFB}" type="datetime4">
              <a:rPr lang="en-US" smtClean="0"/>
              <a:pPr>
                <a:defRPr/>
              </a:pPr>
              <a:t>March 2, 2012</a:t>
            </a:fld>
            <a:endParaRPr lang="en-US"/>
          </a:p>
        </p:txBody>
      </p:sp>
      <p:sp>
        <p:nvSpPr>
          <p:cNvPr id="6" name="Footer Placeholder 5"/>
          <p:cNvSpPr>
            <a:spLocks noGrp="1"/>
          </p:cNvSpPr>
          <p:nvPr>
            <p:ph type="ftr" sz="quarter" idx="11"/>
          </p:nvPr>
        </p:nvSpPr>
        <p:spPr/>
        <p:txBody>
          <a:bodyPr/>
          <a:lstStyle>
            <a:extLst/>
          </a:lstStyle>
          <a:p>
            <a:pPr>
              <a:defRPr/>
            </a:pPr>
            <a:r>
              <a:rPr lang="en-US" smtClean="0"/>
              <a:t>Amr El Abbadi {amr@cs.ucsb.edu}</a:t>
            </a:r>
            <a:endParaRPr lang="en-US"/>
          </a:p>
        </p:txBody>
      </p:sp>
      <p:sp>
        <p:nvSpPr>
          <p:cNvPr id="7" name="Slide Number Placeholder 6"/>
          <p:cNvSpPr>
            <a:spLocks noGrp="1"/>
          </p:cNvSpPr>
          <p:nvPr>
            <p:ph type="sldNum" sz="quarter" idx="12"/>
          </p:nvPr>
        </p:nvSpPr>
        <p:spPr/>
        <p:txBody>
          <a:bodyPr/>
          <a:lstStyle>
            <a:extLst/>
          </a:lstStyle>
          <a:p>
            <a:pPr>
              <a:defRPr/>
            </a:pPr>
            <a:fld id="{7D1ED29E-7605-496D-945D-4CC2C128486B}" type="slidenum">
              <a:rPr lang="en-US" smtClean="0"/>
              <a:pPr>
                <a:defRPr/>
              </a:pPr>
              <a:t>‹#›</a:t>
            </a:fld>
            <a:endParaRPr lang="en-US"/>
          </a:p>
        </p:txBody>
      </p:sp>
      <p:sp>
        <p:nvSpPr>
          <p:cNvPr id="8"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76BD59A3-77FD-40D9-9FA9-3BB02D5D6866}" type="datetime4">
              <a:rPr lang="en-US" smtClean="0"/>
              <a:pPr>
                <a:defRPr/>
              </a:pPr>
              <a:t>March 2, 2012</a:t>
            </a:fld>
            <a:endParaRPr lang="en-US"/>
          </a:p>
        </p:txBody>
      </p:sp>
      <p:sp>
        <p:nvSpPr>
          <p:cNvPr id="8" name="Footer Placeholder 7"/>
          <p:cNvSpPr>
            <a:spLocks noGrp="1"/>
          </p:cNvSpPr>
          <p:nvPr>
            <p:ph type="ftr" sz="quarter" idx="11"/>
          </p:nvPr>
        </p:nvSpPr>
        <p:spPr/>
        <p:txBody>
          <a:bodyPr/>
          <a:lstStyle>
            <a:extLst/>
          </a:lstStyle>
          <a:p>
            <a:pPr>
              <a:defRPr/>
            </a:pPr>
            <a:r>
              <a:rPr lang="en-US" smtClean="0"/>
              <a:t>Amr El Abbadi {amr@cs.ucsb.edu}</a:t>
            </a:r>
            <a:endParaRPr lang="en-US"/>
          </a:p>
        </p:txBody>
      </p:sp>
      <p:sp>
        <p:nvSpPr>
          <p:cNvPr id="9" name="Slide Number Placeholder 8"/>
          <p:cNvSpPr>
            <a:spLocks noGrp="1"/>
          </p:cNvSpPr>
          <p:nvPr>
            <p:ph type="sldNum" sz="quarter" idx="12"/>
          </p:nvPr>
        </p:nvSpPr>
        <p:spPr/>
        <p:txBody>
          <a:bodyPr/>
          <a:lstStyle>
            <a:extLst/>
          </a:lstStyle>
          <a:p>
            <a:pPr>
              <a:defRPr/>
            </a:pPr>
            <a:fld id="{11CBBF09-96A4-4988-A39E-31A8A65906B5}" type="slidenum">
              <a:rPr lang="en-US" smtClean="0"/>
              <a:pPr>
                <a:defRPr/>
              </a:pPr>
              <a:t>‹#›</a:t>
            </a:fld>
            <a:endParaRPr lang="en-US"/>
          </a:p>
        </p:txBody>
      </p:sp>
      <p:sp>
        <p:nvSpPr>
          <p:cNvPr id="10"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600" y="274320"/>
            <a:ext cx="7943088"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fld id="{AB0C5186-E1EE-4DA0-A25D-4AF8CB8FE7BA}" type="datetime4">
              <a:rPr lang="en-US" smtClean="0"/>
              <a:pPr>
                <a:defRPr/>
              </a:pPr>
              <a:t>March 2, 2012</a:t>
            </a:fld>
            <a:endParaRPr lang="en-US"/>
          </a:p>
        </p:txBody>
      </p:sp>
      <p:sp>
        <p:nvSpPr>
          <p:cNvPr id="4" name="Footer Placeholder 3"/>
          <p:cNvSpPr>
            <a:spLocks noGrp="1"/>
          </p:cNvSpPr>
          <p:nvPr>
            <p:ph type="ftr" sz="quarter" idx="11"/>
          </p:nvPr>
        </p:nvSpPr>
        <p:spPr/>
        <p:txBody>
          <a:bodyPr/>
          <a:lstStyle>
            <a:extLst/>
          </a:lstStyle>
          <a:p>
            <a:pPr>
              <a:defRPr/>
            </a:pPr>
            <a:r>
              <a:rPr lang="en-US" smtClean="0"/>
              <a:t>Amr El Abbadi {amr@cs.ucsb.edu}</a:t>
            </a:r>
            <a:endParaRPr lang="en-US"/>
          </a:p>
        </p:txBody>
      </p:sp>
      <p:sp>
        <p:nvSpPr>
          <p:cNvPr id="5" name="Slide Number Placeholder 4"/>
          <p:cNvSpPr>
            <a:spLocks noGrp="1"/>
          </p:cNvSpPr>
          <p:nvPr>
            <p:ph type="sldNum" sz="quarter" idx="12"/>
          </p:nvPr>
        </p:nvSpPr>
        <p:spPr/>
        <p:txBody>
          <a:bodyPr/>
          <a:lstStyle>
            <a:extLst/>
          </a:lstStyle>
          <a:p>
            <a:pPr>
              <a:defRPr/>
            </a:pPr>
            <a:fld id="{E7DDB795-7E35-4B58-8D62-82DD7C5DC5B3}" type="slidenum">
              <a:rPr lang="en-US" smtClean="0"/>
              <a:pPr>
                <a:defRPr/>
              </a:pPr>
              <a:t>‹#›</a:t>
            </a:fld>
            <a:endParaRPr lang="en-US"/>
          </a:p>
        </p:txBody>
      </p:sp>
      <p:sp>
        <p:nvSpPr>
          <p:cNvPr id="6"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
        <p:nvSpPr>
          <p:cNvPr id="7"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pPr>
              <a:defRPr/>
            </a:pPr>
            <a:fld id="{8D08817F-A802-4548-BEDC-7B12C03F1C98}" type="datetime4">
              <a:rPr lang="en-US" smtClean="0"/>
              <a:pPr>
                <a:defRPr/>
              </a:pPr>
              <a:t>March 2, 2012</a:t>
            </a:fld>
            <a:endParaRPr lang="en-US"/>
          </a:p>
        </p:txBody>
      </p:sp>
      <p:sp>
        <p:nvSpPr>
          <p:cNvPr id="3" name="Footer Placeholder 2"/>
          <p:cNvSpPr>
            <a:spLocks noGrp="1"/>
          </p:cNvSpPr>
          <p:nvPr>
            <p:ph type="ftr" sz="quarter" idx="11"/>
          </p:nvPr>
        </p:nvSpPr>
        <p:spPr/>
        <p:txBody>
          <a:bodyPr/>
          <a:lstStyle>
            <a:extLst/>
          </a:lstStyle>
          <a:p>
            <a:pPr>
              <a:defRPr/>
            </a:pPr>
            <a:r>
              <a:rPr lang="en-US" smtClean="0"/>
              <a:t>Amr El Abbadi {amr@cs.ucsb.edu}</a:t>
            </a:r>
            <a:endParaRPr lang="en-US"/>
          </a:p>
        </p:txBody>
      </p:sp>
      <p:sp>
        <p:nvSpPr>
          <p:cNvPr id="4" name="Slide Number Placeholder 3"/>
          <p:cNvSpPr>
            <a:spLocks noGrp="1"/>
          </p:cNvSpPr>
          <p:nvPr>
            <p:ph type="sldNum" sz="quarter" idx="12"/>
          </p:nvPr>
        </p:nvSpPr>
        <p:spPr/>
        <p:txBody>
          <a:bodyPr/>
          <a:lstStyle>
            <a:extLst/>
          </a:lstStyle>
          <a:p>
            <a:fld id="{2F68324F-BD3B-40BE-B424-0989B3CD8C12}"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7"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6661C46F-013F-44B5-8C92-E500E07E62CC}" type="datetime4">
              <a:rPr lang="en-US" smtClean="0"/>
              <a:pPr>
                <a:defRPr/>
              </a:pPr>
              <a:t>March 2, 2012</a:t>
            </a:fld>
            <a:endParaRPr lang="en-US"/>
          </a:p>
        </p:txBody>
      </p:sp>
      <p:sp>
        <p:nvSpPr>
          <p:cNvPr id="6" name="Footer Placeholder 5"/>
          <p:cNvSpPr>
            <a:spLocks noGrp="1"/>
          </p:cNvSpPr>
          <p:nvPr>
            <p:ph type="ftr" sz="quarter" idx="11"/>
          </p:nvPr>
        </p:nvSpPr>
        <p:spPr/>
        <p:txBody>
          <a:bodyPr/>
          <a:lstStyle>
            <a:extLst/>
          </a:lstStyle>
          <a:p>
            <a:pPr>
              <a:defRPr/>
            </a:pPr>
            <a:r>
              <a:rPr lang="en-US" smtClean="0"/>
              <a:t>Amr El Abbadi {amr@cs.ucsb.edu}</a:t>
            </a:r>
            <a:endParaRPr lang="en-US"/>
          </a:p>
        </p:txBody>
      </p:sp>
      <p:sp>
        <p:nvSpPr>
          <p:cNvPr id="7" name="Slide Number Placeholder 6"/>
          <p:cNvSpPr>
            <a:spLocks noGrp="1"/>
          </p:cNvSpPr>
          <p:nvPr>
            <p:ph type="sldNum" sz="quarter" idx="12"/>
          </p:nvPr>
        </p:nvSpPr>
        <p:spPr/>
        <p:txBody>
          <a:bodyPr/>
          <a:lstStyle>
            <a:extLst/>
          </a:lstStyle>
          <a:p>
            <a:fld id="{2F68324F-BD3B-40BE-B424-0989B3CD8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pPr>
              <a:defRPr/>
            </a:pPr>
            <a:fld id="{0872BB26-E86A-4B5D-993A-EC19988875F0}" type="datetime4">
              <a:rPr lang="en-US" smtClean="0"/>
              <a:pPr>
                <a:defRPr/>
              </a:pPr>
              <a:t>March 2, 2012</a:t>
            </a:fld>
            <a:endParaRPr lang="en-US"/>
          </a:p>
        </p:txBody>
      </p:sp>
      <p:sp>
        <p:nvSpPr>
          <p:cNvPr id="6" name="Footer Placeholder 5"/>
          <p:cNvSpPr>
            <a:spLocks noGrp="1"/>
          </p:cNvSpPr>
          <p:nvPr>
            <p:ph type="ftr" sz="quarter" idx="11"/>
          </p:nvPr>
        </p:nvSpPr>
        <p:spPr/>
        <p:txBody>
          <a:bodyPr/>
          <a:lstStyle>
            <a:extLst/>
          </a:lstStyle>
          <a:p>
            <a:pPr>
              <a:defRPr/>
            </a:pPr>
            <a:r>
              <a:rPr lang="en-US" smtClean="0"/>
              <a:t>Amr El Abbadi {amr@cs.ucsb.edu}</a:t>
            </a:r>
            <a:endParaRPr lang="en-US"/>
          </a:p>
        </p:txBody>
      </p:sp>
      <p:sp>
        <p:nvSpPr>
          <p:cNvPr id="7" name="Slide Number Placeholder 6"/>
          <p:cNvSpPr>
            <a:spLocks noGrp="1"/>
          </p:cNvSpPr>
          <p:nvPr>
            <p:ph type="sldNum" sz="quarter" idx="12"/>
          </p:nvPr>
        </p:nvSpPr>
        <p:spPr/>
        <p:txBody>
          <a:bodyPr/>
          <a:lstStyle>
            <a:extLst/>
          </a:lstStyle>
          <a:p>
            <a:fld id="{2F68324F-BD3B-40BE-B424-0989B3CD8C12}"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1"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4752A815-AFB2-4394-A567-B17BA52CF7BA}" type="datetime4">
              <a:rPr lang="en-US" smtClean="0"/>
              <a:pPr>
                <a:defRPr/>
              </a:pPr>
              <a:t>March 2, 2012</a:t>
            </a:fld>
            <a:endParaRPr lang="en-US"/>
          </a:p>
        </p:txBody>
      </p:sp>
      <p:sp>
        <p:nvSpPr>
          <p:cNvPr id="5" name="Footer Placeholder 4"/>
          <p:cNvSpPr>
            <a:spLocks noGrp="1"/>
          </p:cNvSpPr>
          <p:nvPr>
            <p:ph type="ftr" sz="quarter" idx="11"/>
          </p:nvPr>
        </p:nvSpPr>
        <p:spPr/>
        <p:txBody>
          <a:bodyPr/>
          <a:lstStyle>
            <a:extLst/>
          </a:lstStyle>
          <a:p>
            <a:pPr>
              <a:defRPr/>
            </a:pPr>
            <a:r>
              <a:rPr lang="en-US" smtClean="0"/>
              <a:t>Amr El Abbadi {amr@cs.ucsb.edu}</a:t>
            </a:r>
            <a:endParaRPr lang="en-US"/>
          </a:p>
        </p:txBody>
      </p:sp>
      <p:sp>
        <p:nvSpPr>
          <p:cNvPr id="6" name="Slide Number Placeholder 5"/>
          <p:cNvSpPr>
            <a:spLocks noGrp="1"/>
          </p:cNvSpPr>
          <p:nvPr>
            <p:ph type="sldNum" sz="quarter" idx="12"/>
          </p:nvPr>
        </p:nvSpPr>
        <p:spPr/>
        <p:txBody>
          <a:bodyPr/>
          <a:lstStyle>
            <a:extLst/>
          </a:lstStyle>
          <a:p>
            <a:pPr>
              <a:defRPr/>
            </a:pPr>
            <a:fld id="{324675FF-659D-4104-9CF4-216038D3B8DE}" type="slidenum">
              <a:rPr lang="en-US" smtClean="0"/>
              <a:pPr>
                <a:defRPr/>
              </a:pPr>
              <a:t>‹#›</a:t>
            </a:fld>
            <a:endParaRPr lang="en-US"/>
          </a:p>
        </p:txBody>
      </p:sp>
      <p:sp>
        <p:nvSpPr>
          <p:cNvPr id="7"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8C697F01-2A83-4FC1-9C54-1B6CCF9A1EBC}" type="datetime4">
              <a:rPr lang="en-US" smtClean="0"/>
              <a:pPr>
                <a:defRPr/>
              </a:pPr>
              <a:t>March 2, 2012</a:t>
            </a:fld>
            <a:endParaRPr lang="en-US"/>
          </a:p>
        </p:txBody>
      </p:sp>
      <p:sp>
        <p:nvSpPr>
          <p:cNvPr id="5" name="Footer Placeholder 4"/>
          <p:cNvSpPr>
            <a:spLocks noGrp="1"/>
          </p:cNvSpPr>
          <p:nvPr>
            <p:ph type="ftr" sz="quarter" idx="11"/>
          </p:nvPr>
        </p:nvSpPr>
        <p:spPr/>
        <p:txBody>
          <a:bodyPr/>
          <a:lstStyle>
            <a:extLst/>
          </a:lstStyle>
          <a:p>
            <a:pPr>
              <a:defRPr/>
            </a:pPr>
            <a:r>
              <a:rPr lang="en-US" smtClean="0"/>
              <a:t>Amr El Abbadi {amr@cs.ucsb.edu}</a:t>
            </a:r>
            <a:endParaRPr lang="en-US"/>
          </a:p>
        </p:txBody>
      </p:sp>
      <p:sp>
        <p:nvSpPr>
          <p:cNvPr id="6" name="Slide Number Placeholder 5"/>
          <p:cNvSpPr>
            <a:spLocks noGrp="1"/>
          </p:cNvSpPr>
          <p:nvPr>
            <p:ph type="sldNum" sz="quarter" idx="12"/>
          </p:nvPr>
        </p:nvSpPr>
        <p:spPr/>
        <p:txBody>
          <a:bodyPr/>
          <a:lstStyle>
            <a:extLst/>
          </a:lstStyle>
          <a:p>
            <a:pPr>
              <a:defRPr/>
            </a:pPr>
            <a:fld id="{09DB4B38-B6BF-4D24-96D1-7FBBAD28CF15}" type="slidenum">
              <a:rPr lang="en-US" smtClean="0"/>
              <a:pPr>
                <a:defRPr/>
              </a:pPr>
              <a:t>‹#›</a:t>
            </a:fld>
            <a:endParaRPr lang="en-US"/>
          </a:p>
        </p:txBody>
      </p:sp>
      <p:sp>
        <p:nvSpPr>
          <p:cNvPr id="7"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012873" y="274638"/>
            <a:ext cx="7920815"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012873" y="1447800"/>
            <a:ext cx="7920815"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990600" y="6477000"/>
            <a:ext cx="2133600" cy="304800"/>
          </a:xfrm>
          <a:prstGeom prst="rect">
            <a:avLst/>
          </a:prstGeom>
        </p:spPr>
        <p:txBody>
          <a:bodyPr anchor="b"/>
          <a:lstStyle>
            <a:lvl1pPr algn="r" eaLnBrk="1" latinLnBrk="0" hangingPunct="1">
              <a:defRPr kumimoji="0" sz="1200">
                <a:solidFill>
                  <a:schemeClr val="bg2">
                    <a:shade val="50000"/>
                    <a:satMod val="200000"/>
                  </a:schemeClr>
                </a:solidFill>
                <a:latin typeface="+mj-lt"/>
              </a:defRPr>
            </a:lvl1pPr>
            <a:extLst/>
          </a:lstStyle>
          <a:p>
            <a:pPr>
              <a:defRPr/>
            </a:pPr>
            <a:fld id="{6BEE6EB3-3BDA-4D69-B94B-5CB28CEF4773}" type="datetime4">
              <a:rPr lang="en-US" smtClean="0"/>
              <a:pPr>
                <a:defRPr/>
              </a:pPr>
              <a:t>March 2, 2012</a:t>
            </a:fld>
            <a:endParaRPr lang="en-US" dirty="0"/>
          </a:p>
        </p:txBody>
      </p:sp>
      <p:sp>
        <p:nvSpPr>
          <p:cNvPr id="10" name="Footer Placeholder 9"/>
          <p:cNvSpPr>
            <a:spLocks noGrp="1"/>
          </p:cNvSpPr>
          <p:nvPr>
            <p:ph type="ftr" sz="quarter" idx="3"/>
          </p:nvPr>
        </p:nvSpPr>
        <p:spPr>
          <a:xfrm>
            <a:off x="3657600" y="6477000"/>
            <a:ext cx="2895600" cy="304800"/>
          </a:xfrm>
          <a:prstGeom prst="rect">
            <a:avLst/>
          </a:prstGeom>
        </p:spPr>
        <p:txBody>
          <a:bodyPr anchor="b"/>
          <a:lstStyle>
            <a:lvl1pPr eaLnBrk="1" latinLnBrk="0" hangingPunct="1">
              <a:defRPr kumimoji="0" sz="1200">
                <a:solidFill>
                  <a:schemeClr val="bg2">
                    <a:shade val="50000"/>
                    <a:satMod val="200000"/>
                  </a:schemeClr>
                </a:solidFill>
                <a:effectLst/>
                <a:latin typeface="+mj-lt"/>
              </a:defRPr>
            </a:lvl1pPr>
            <a:extLst/>
          </a:lstStyle>
          <a:p>
            <a:pPr>
              <a:defRPr/>
            </a:pPr>
            <a:r>
              <a:rPr lang="en-US" smtClean="0"/>
              <a:t>Amr El Abbadi {amr@cs.ucsb.edu}</a:t>
            </a:r>
            <a:endParaRPr lang="en-US" dirty="0"/>
          </a:p>
        </p:txBody>
      </p:sp>
      <p:sp>
        <p:nvSpPr>
          <p:cNvPr id="22" name="Slide Number Placeholder 21"/>
          <p:cNvSpPr>
            <a:spLocks noGrp="1"/>
          </p:cNvSpPr>
          <p:nvPr>
            <p:ph type="sldNum" sz="quarter" idx="4"/>
          </p:nvPr>
        </p:nvSpPr>
        <p:spPr>
          <a:xfrm>
            <a:off x="7315200" y="6477000"/>
            <a:ext cx="457200" cy="304800"/>
          </a:xfrm>
          <a:prstGeom prst="rect">
            <a:avLst/>
          </a:prstGeom>
        </p:spPr>
        <p:txBody>
          <a:bodyPr anchor="b"/>
          <a:lstStyle>
            <a:lvl1pPr algn="ctr" eaLnBrk="1" latinLnBrk="0" hangingPunct="1">
              <a:defRPr kumimoji="0" sz="1200">
                <a:solidFill>
                  <a:schemeClr val="bg2">
                    <a:shade val="50000"/>
                    <a:satMod val="200000"/>
                  </a:schemeClr>
                </a:solidFill>
                <a:effectLst/>
                <a:latin typeface="+mj-lt"/>
              </a:defRPr>
            </a:lvl1pPr>
            <a:extLst/>
          </a:lstStyle>
          <a:p>
            <a:fld id="{2F68324F-BD3B-40BE-B424-0989B3CD8C12}"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WordArt 8"/>
          <p:cNvSpPr>
            <a:spLocks noChangeArrowheads="1" noChangeShapeType="1" noTextEdit="1"/>
          </p:cNvSpPr>
          <p:nvPr userDrawn="1"/>
        </p:nvSpPr>
        <p:spPr bwMode="auto">
          <a:xfrm>
            <a:off x="0" y="6553200"/>
            <a:ext cx="762000" cy="3048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rgbClr val="0066CC"/>
                </a:solidFill>
                <a:effectLst>
                  <a:outerShdw dist="35921" dir="2700000" algn="ctr" rotWithShape="0">
                    <a:srgbClr val="990000"/>
                  </a:outerShdw>
                </a:effectLst>
                <a:latin typeface="Georgia"/>
              </a:rPr>
              <a:t>DSL</a:t>
            </a:r>
          </a:p>
        </p:txBody>
      </p:sp>
      <p:graphicFrame>
        <p:nvGraphicFramePr>
          <p:cNvPr id="2" name="Object 1"/>
          <p:cNvGraphicFramePr>
            <a:graphicFrameLocks noChangeAspect="1"/>
          </p:cNvGraphicFramePr>
          <p:nvPr userDrawn="1"/>
        </p:nvGraphicFramePr>
        <p:xfrm>
          <a:off x="8153400" y="6477000"/>
          <a:ext cx="990600" cy="381000"/>
        </p:xfrm>
        <a:graphic>
          <a:graphicData uri="http://schemas.openxmlformats.org/presentationml/2006/ole">
            <p:oleObj spid="_x0000_s134311" name="Photo Editor Photo" r:id="rId14" imgW="1200318" imgH="495369" progId="">
              <p:embed/>
            </p:oleObj>
          </a:graphicData>
        </a:graphic>
      </p:graphicFrame>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iming>
    <p:tnLst>
      <p:par>
        <p:cTn id="1" dur="indefinite" restart="never" nodeType="tmRoot"/>
      </p:par>
    </p:tnLst>
  </p:timing>
  <p:hf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notesSlide" Target="../notesSlides/notesSlide3.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6.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40.xml"/><Relationship Id="rId7" Type="http://schemas.openxmlformats.org/officeDocument/2006/relationships/image" Target="../media/image36.png"/><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41.xml"/><Relationship Id="rId7" Type="http://schemas.openxmlformats.org/officeDocument/2006/relationships/image" Target="../media/image35.png"/><Relationship Id="rId2" Type="http://schemas.openxmlformats.org/officeDocument/2006/relationships/slideLayout" Target="../slideLayouts/slideLayout6.xml"/><Relationship Id="rId1" Type="http://schemas.openxmlformats.org/officeDocument/2006/relationships/tags" Target="../tags/tag14.xml"/><Relationship Id="rId6" Type="http://schemas.openxmlformats.org/officeDocument/2006/relationships/image" Target="../media/image34.png"/><Relationship Id="rId11" Type="http://schemas.openxmlformats.org/officeDocument/2006/relationships/image" Target="../media/image40.png"/><Relationship Id="rId5" Type="http://schemas.openxmlformats.org/officeDocument/2006/relationships/image" Target="../media/image33.png"/><Relationship Id="rId10" Type="http://schemas.openxmlformats.org/officeDocument/2006/relationships/image" Target="../media/image39.jpeg"/><Relationship Id="rId4" Type="http://schemas.openxmlformats.org/officeDocument/2006/relationships/image" Target="../media/image37.png"/><Relationship Id="rId9" Type="http://schemas.openxmlformats.org/officeDocument/2006/relationships/image" Target="../media/image38.jpeg"/></Relationships>
</file>

<file path=ppt/slides/_rels/slide42.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8.png"/><Relationship Id="rId18" Type="http://schemas.openxmlformats.org/officeDocument/2006/relationships/image" Target="../media/image53.png"/><Relationship Id="rId26" Type="http://schemas.openxmlformats.org/officeDocument/2006/relationships/image" Target="../media/image61.png"/><Relationship Id="rId3" Type="http://schemas.openxmlformats.org/officeDocument/2006/relationships/notesSlide" Target="../notesSlides/notesSlide42.xml"/><Relationship Id="rId21" Type="http://schemas.openxmlformats.org/officeDocument/2006/relationships/image" Target="../media/image56.png"/><Relationship Id="rId7" Type="http://schemas.openxmlformats.org/officeDocument/2006/relationships/image" Target="../media/image43.png"/><Relationship Id="rId12" Type="http://schemas.openxmlformats.org/officeDocument/2006/relationships/image" Target="../media/image47.png"/><Relationship Id="rId17" Type="http://schemas.openxmlformats.org/officeDocument/2006/relationships/image" Target="../media/image52.png"/><Relationship Id="rId25" Type="http://schemas.openxmlformats.org/officeDocument/2006/relationships/image" Target="../media/image60.png"/><Relationship Id="rId2" Type="http://schemas.openxmlformats.org/officeDocument/2006/relationships/slideLayout" Target="../slideLayouts/slideLayout6.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tags" Target="../tags/tag15.xml"/><Relationship Id="rId6" Type="http://schemas.openxmlformats.org/officeDocument/2006/relationships/image" Target="../media/image42.png"/><Relationship Id="rId11" Type="http://schemas.openxmlformats.org/officeDocument/2006/relationships/image" Target="../media/image40.png"/><Relationship Id="rId24" Type="http://schemas.openxmlformats.org/officeDocument/2006/relationships/image" Target="../media/image59.png"/><Relationship Id="rId5" Type="http://schemas.openxmlformats.org/officeDocument/2006/relationships/image" Target="../media/image41.png"/><Relationship Id="rId15" Type="http://schemas.openxmlformats.org/officeDocument/2006/relationships/image" Target="../media/image50.png"/><Relationship Id="rId23" Type="http://schemas.openxmlformats.org/officeDocument/2006/relationships/image" Target="../media/image58.png"/><Relationship Id="rId28" Type="http://schemas.openxmlformats.org/officeDocument/2006/relationships/image" Target="../media/image63.png"/><Relationship Id="rId10" Type="http://schemas.openxmlformats.org/officeDocument/2006/relationships/image" Target="../media/image46.png"/><Relationship Id="rId19" Type="http://schemas.openxmlformats.org/officeDocument/2006/relationships/image" Target="../media/image54.jpeg"/><Relationship Id="rId4" Type="http://schemas.openxmlformats.org/officeDocument/2006/relationships/image" Target="../media/image37.png"/><Relationship Id="rId9" Type="http://schemas.openxmlformats.org/officeDocument/2006/relationships/image" Target="../media/image45.pn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4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65.png"/><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990600" y="1524000"/>
            <a:ext cx="8001000" cy="1752600"/>
          </a:xfrm>
        </p:spPr>
        <p:txBody>
          <a:bodyPr>
            <a:noAutofit/>
          </a:bodyPr>
          <a:lstStyle/>
          <a:p>
            <a:pPr algn="ctr"/>
            <a:r>
              <a:rPr lang="en-US" sz="3600" b="1" cap="none" dirty="0" smtClean="0">
                <a:solidFill>
                  <a:srgbClr val="00B050"/>
                </a:solidFill>
              </a:rPr>
              <a:t>Scalable and Elastic Data Management in the Cloud</a:t>
            </a:r>
          </a:p>
        </p:txBody>
      </p:sp>
      <p:sp>
        <p:nvSpPr>
          <p:cNvPr id="19459" name="Rectangle 3"/>
          <p:cNvSpPr>
            <a:spLocks noGrp="1" noChangeArrowheads="1"/>
          </p:cNvSpPr>
          <p:nvPr>
            <p:ph type="subTitle" idx="1"/>
          </p:nvPr>
        </p:nvSpPr>
        <p:spPr>
          <a:xfrm>
            <a:off x="1676400" y="3505200"/>
            <a:ext cx="6553200" cy="1524000"/>
          </a:xfrm>
        </p:spPr>
        <p:txBody>
          <a:bodyPr>
            <a:normAutofit/>
          </a:bodyPr>
          <a:lstStyle/>
          <a:p>
            <a:pPr algn="ctr" eaLnBrk="1" fontAlgn="auto" hangingPunct="1">
              <a:spcAft>
                <a:spcPts val="0"/>
              </a:spcAft>
              <a:defRPr/>
            </a:pPr>
            <a:r>
              <a:rPr lang="en-US" sz="2800" b="1" dirty="0" err="1" smtClean="0">
                <a:solidFill>
                  <a:schemeClr val="tx1"/>
                </a:solidFill>
                <a:effectLst>
                  <a:outerShdw blurRad="38100" dist="38100" dir="2700000" algn="tl">
                    <a:srgbClr val="000000">
                      <a:alpha val="43137"/>
                    </a:srgbClr>
                  </a:outerShdw>
                </a:effectLst>
              </a:rPr>
              <a:t>Amr</a:t>
            </a:r>
            <a:r>
              <a:rPr lang="en-US" sz="2800" b="1" dirty="0" smtClean="0">
                <a:solidFill>
                  <a:schemeClr val="tx1"/>
                </a:solidFill>
                <a:effectLst>
                  <a:outerShdw blurRad="38100" dist="38100" dir="2700000" algn="tl">
                    <a:srgbClr val="000000">
                      <a:alpha val="43137"/>
                    </a:srgbClr>
                  </a:outerShdw>
                </a:effectLst>
              </a:rPr>
              <a:t> El </a:t>
            </a:r>
            <a:r>
              <a:rPr lang="en-US" sz="2800" b="1" dirty="0" err="1" smtClean="0">
                <a:solidFill>
                  <a:schemeClr val="tx1"/>
                </a:solidFill>
                <a:effectLst>
                  <a:outerShdw blurRad="38100" dist="38100" dir="2700000" algn="tl">
                    <a:srgbClr val="000000">
                      <a:alpha val="43137"/>
                    </a:srgbClr>
                  </a:outerShdw>
                </a:effectLst>
              </a:rPr>
              <a:t>Abbadi</a:t>
            </a:r>
            <a:endParaRPr lang="en-US" sz="2400" dirty="0" smtClean="0">
              <a:solidFill>
                <a:srgbClr val="00B050"/>
              </a:solidFill>
            </a:endParaRPr>
          </a:p>
          <a:p>
            <a:pPr algn="ctr" eaLnBrk="1" fontAlgn="auto" hangingPunct="1">
              <a:spcAft>
                <a:spcPts val="0"/>
              </a:spcAft>
              <a:defRPr/>
            </a:pPr>
            <a:r>
              <a:rPr lang="en-US" sz="2400" dirty="0" smtClean="0">
                <a:solidFill>
                  <a:srgbClr val="002060"/>
                </a:solidFill>
              </a:rPr>
              <a:t>Computer Science, UC Santa Barbara</a:t>
            </a:r>
          </a:p>
          <a:p>
            <a:pPr algn="ctr" eaLnBrk="1" fontAlgn="auto" hangingPunct="1">
              <a:spcAft>
                <a:spcPts val="0"/>
              </a:spcAft>
              <a:defRPr/>
            </a:pPr>
            <a:r>
              <a:rPr lang="en-US" sz="2400" dirty="0" smtClean="0">
                <a:solidFill>
                  <a:srgbClr val="002060"/>
                </a:solidFill>
              </a:rPr>
              <a:t>amr@cs.ucsb.edu</a:t>
            </a:r>
          </a:p>
        </p:txBody>
      </p:sp>
      <p:sp>
        <p:nvSpPr>
          <p:cNvPr id="2" name="TextBox 1"/>
          <p:cNvSpPr txBox="1"/>
          <p:nvPr/>
        </p:nvSpPr>
        <p:spPr>
          <a:xfrm>
            <a:off x="1524000" y="5638800"/>
            <a:ext cx="7315200" cy="430887"/>
          </a:xfrm>
          <a:prstGeom prst="rect">
            <a:avLst/>
          </a:prstGeom>
          <a:noFill/>
        </p:spPr>
        <p:txBody>
          <a:bodyPr wrap="square" rtlCol="0">
            <a:spAutoFit/>
          </a:bodyPr>
          <a:lstStyle/>
          <a:p>
            <a:r>
              <a:rPr lang="en-US" sz="2200" b="1" dirty="0" smtClean="0">
                <a:latin typeface="Corbel" pitchFamily="34" charset="0"/>
              </a:rPr>
              <a:t>Collaborators: </a:t>
            </a:r>
            <a:r>
              <a:rPr lang="en-US" sz="2200" b="1" dirty="0" err="1" smtClean="0">
                <a:latin typeface="Corbel" pitchFamily="34" charset="0"/>
              </a:rPr>
              <a:t>Divy</a:t>
            </a:r>
            <a:r>
              <a:rPr lang="en-US" sz="2200" b="1" dirty="0" smtClean="0">
                <a:latin typeface="Corbel" pitchFamily="34" charset="0"/>
              </a:rPr>
              <a:t> </a:t>
            </a:r>
            <a:r>
              <a:rPr lang="en-US" sz="2200" b="1" dirty="0" err="1" smtClean="0">
                <a:latin typeface="Corbel" pitchFamily="34" charset="0"/>
              </a:rPr>
              <a:t>Agrawal</a:t>
            </a:r>
            <a:r>
              <a:rPr lang="en-US" sz="2200" b="1" dirty="0" smtClean="0">
                <a:latin typeface="Corbel" pitchFamily="34" charset="0"/>
              </a:rPr>
              <a:t>, Sudipto Das, Aaron J. Elmore</a:t>
            </a:r>
            <a:endParaRPr lang="en-US" sz="2200" b="1" dirty="0">
              <a:latin typeface="Corbe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2000" advTm="40276"/>
    </mc:Choice>
    <mc:Fallback>
      <p:transition spd="slow" advTm="40276"/>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normAutofit/>
          </a:bodyPr>
          <a:lstStyle/>
          <a:p>
            <a:r>
              <a:rPr lang="en-US" dirty="0" smtClean="0">
                <a:solidFill>
                  <a:srgbClr val="00B050"/>
                </a:solidFill>
              </a:rPr>
              <a:t>A Short History O</a:t>
            </a:r>
            <a:r>
              <a:rPr lang="en-US" dirty="0" smtClean="0">
                <a:solidFill>
                  <a:srgbClr val="00B050"/>
                </a:solidFill>
              </a:rPr>
              <a:t>f </a:t>
            </a:r>
            <a:r>
              <a:rPr lang="en-US" dirty="0" smtClean="0">
                <a:solidFill>
                  <a:srgbClr val="00B050"/>
                </a:solidFill>
              </a:rPr>
              <a:t>C</a:t>
            </a:r>
            <a:r>
              <a:rPr lang="en-US" dirty="0" smtClean="0">
                <a:solidFill>
                  <a:srgbClr val="00B050"/>
                </a:solidFill>
              </a:rPr>
              <a:t>omputing</a:t>
            </a:r>
            <a:endParaRPr lang="en-US" dirty="0" smtClean="0">
              <a:solidFill>
                <a:srgbClr val="00B050"/>
              </a:solidFill>
            </a:endParaRPr>
          </a:p>
        </p:txBody>
      </p:sp>
      <p:sp>
        <p:nvSpPr>
          <p:cNvPr id="15362" name="Content Placeholder 2"/>
          <p:cNvSpPr>
            <a:spLocks noGrp="1"/>
          </p:cNvSpPr>
          <p:nvPr>
            <p:ph idx="1"/>
          </p:nvPr>
        </p:nvSpPr>
        <p:spPr/>
        <p:txBody>
          <a:bodyPr/>
          <a:lstStyle/>
          <a:p>
            <a:r>
              <a:rPr lang="en-US" sz="2400" dirty="0" smtClean="0">
                <a:solidFill>
                  <a:srgbClr val="0070C0"/>
                </a:solidFill>
              </a:rPr>
              <a:t>Main Frame </a:t>
            </a:r>
            <a:r>
              <a:rPr lang="en-US" sz="2400" dirty="0" smtClean="0"/>
              <a:t>with terminals</a:t>
            </a:r>
          </a:p>
          <a:p>
            <a:r>
              <a:rPr lang="en-US" sz="3600" dirty="0" smtClean="0">
                <a:solidFill>
                  <a:srgbClr val="0070C0"/>
                </a:solidFill>
              </a:rPr>
              <a:t>Network of PCs</a:t>
            </a:r>
            <a:r>
              <a:rPr lang="en-US" sz="3600" dirty="0" smtClean="0"/>
              <a:t> &amp; </a:t>
            </a:r>
            <a:r>
              <a:rPr lang="en-US" sz="3600" dirty="0" smtClean="0">
                <a:solidFill>
                  <a:srgbClr val="0070C0"/>
                </a:solidFill>
              </a:rPr>
              <a:t>Workstations</a:t>
            </a:r>
            <a:r>
              <a:rPr lang="en-US" sz="4000" dirty="0" smtClean="0"/>
              <a:t>.</a:t>
            </a:r>
          </a:p>
          <a:p>
            <a:r>
              <a:rPr lang="en-US" sz="4800" dirty="0" smtClean="0">
                <a:solidFill>
                  <a:srgbClr val="0070C0"/>
                </a:solidFill>
              </a:rPr>
              <a:t>Client-Server</a:t>
            </a:r>
          </a:p>
          <a:p>
            <a:r>
              <a:rPr lang="en-US" sz="7200" dirty="0" smtClean="0">
                <a:solidFill>
                  <a:srgbClr val="FF0000"/>
                </a:solidFill>
              </a:rPr>
              <a:t>Large </a:t>
            </a:r>
            <a:r>
              <a:rPr lang="en-US" sz="7200" dirty="0" smtClean="0">
                <a:solidFill>
                  <a:srgbClr val="FF0000"/>
                </a:solidFill>
              </a:rPr>
              <a:t>cloud</a:t>
            </a:r>
            <a:r>
              <a:rPr lang="en-US" dirty="0" smtClean="0"/>
              <a:t>.</a:t>
            </a:r>
          </a:p>
        </p:txBody>
      </p:sp>
      <p:sp>
        <p:nvSpPr>
          <p:cNvPr id="4" name="Slide Number Placeholder 3"/>
          <p:cNvSpPr>
            <a:spLocks noGrp="1"/>
          </p:cNvSpPr>
          <p:nvPr>
            <p:ph type="sldNum" sz="quarter" idx="12"/>
          </p:nvPr>
        </p:nvSpPr>
        <p:spPr/>
        <p:txBody>
          <a:bodyPr/>
          <a:lstStyle/>
          <a:p>
            <a:pPr>
              <a:defRPr/>
            </a:pPr>
            <a:fld id="{40B0DBC8-4AB0-4BD2-9C61-3E26B370F4A3}" type="slidenum">
              <a:rPr lang="en-US"/>
              <a:pPr>
                <a:defRPr/>
              </a:pPr>
              <a:t>2</a:t>
            </a:fld>
            <a:endParaRPr lang="en-US"/>
          </a:p>
        </p:txBody>
      </p:sp>
      <p:sp>
        <p:nvSpPr>
          <p:cNvPr id="5" name="Footer Placeholder 4"/>
          <p:cNvSpPr>
            <a:spLocks noGrp="1"/>
          </p:cNvSpPr>
          <p:nvPr>
            <p:ph type="ftr" sz="quarter" idx="11"/>
          </p:nvPr>
        </p:nvSpPr>
        <p:spPr/>
        <p:txBody>
          <a:bodyPr/>
          <a:lstStyle/>
          <a:p>
            <a:pPr>
              <a:defRPr/>
            </a:pPr>
            <a:r>
              <a:rPr lang="en-US" smtClean="0"/>
              <a:t>Sydney March 2012</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0" y="0"/>
            <a:ext cx="9143999" cy="6858000"/>
          </a:xfrm>
          <a:prstGeom prst="rect">
            <a:avLst/>
          </a:prstGeom>
        </p:spPr>
      </p:pic>
      <p:sp>
        <p:nvSpPr>
          <p:cNvPr id="4" name="Date Placeholder 3"/>
          <p:cNvSpPr>
            <a:spLocks noGrp="1"/>
          </p:cNvSpPr>
          <p:nvPr>
            <p:ph type="dt" sz="half" idx="10"/>
          </p:nvPr>
        </p:nvSpPr>
        <p:spPr/>
        <p:txBody>
          <a:bodyPr/>
          <a:lstStyle/>
          <a:p>
            <a:fld id="{8EAD7CE8-B0C9-482B-8045-2327F3C194D3}" type="datetime4">
              <a:rPr lang="en-US" smtClean="0"/>
              <a:pPr/>
              <a:t>March 2, 2012</a:t>
            </a:fld>
            <a:endParaRPr lang="en-US" dirty="0"/>
          </a:p>
        </p:txBody>
      </p:sp>
      <p:pic>
        <p:nvPicPr>
          <p:cNvPr id="1026" name="Picture 2"/>
          <p:cNvPicPr>
            <a:picLocks noChangeAspect="1" noChangeArrowheads="1"/>
          </p:cNvPicPr>
          <p:nvPr/>
        </p:nvPicPr>
        <p:blipFill>
          <a:blip r:embed="rId5" cstate="print"/>
          <a:srcRect/>
          <a:stretch>
            <a:fillRect/>
          </a:stretch>
        </p:blipFill>
        <p:spPr bwMode="auto">
          <a:xfrm>
            <a:off x="6381750" y="2152650"/>
            <a:ext cx="2305050" cy="819150"/>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a:stretch>
            <a:fillRect/>
          </a:stretch>
        </p:blipFill>
        <p:spPr bwMode="auto">
          <a:xfrm>
            <a:off x="390099" y="2133600"/>
            <a:ext cx="2209800" cy="838200"/>
          </a:xfrm>
          <a:prstGeom prst="rect">
            <a:avLst/>
          </a:prstGeom>
          <a:noFill/>
          <a:ln w="9525">
            <a:noFill/>
            <a:miter lim="800000"/>
            <a:headEnd/>
            <a:tailEnd/>
          </a:ln>
        </p:spPr>
      </p:pic>
      <p:pic>
        <p:nvPicPr>
          <p:cNvPr id="1032" name="Picture 8"/>
          <p:cNvPicPr>
            <a:picLocks noChangeAspect="1" noChangeArrowheads="1"/>
          </p:cNvPicPr>
          <p:nvPr/>
        </p:nvPicPr>
        <p:blipFill>
          <a:blip r:embed="rId7" cstate="print"/>
          <a:srcRect/>
          <a:stretch>
            <a:fillRect/>
          </a:stretch>
        </p:blipFill>
        <p:spPr bwMode="auto">
          <a:xfrm>
            <a:off x="6019800" y="5257800"/>
            <a:ext cx="2933700" cy="762000"/>
          </a:xfrm>
          <a:prstGeom prst="rect">
            <a:avLst/>
          </a:prstGeom>
          <a:noFill/>
          <a:ln w="9525">
            <a:noFill/>
            <a:miter lim="800000"/>
            <a:headEnd/>
            <a:tailEnd/>
          </a:ln>
        </p:spPr>
      </p:pic>
      <p:pic>
        <p:nvPicPr>
          <p:cNvPr id="1036" name="Picture 12"/>
          <p:cNvPicPr>
            <a:picLocks noChangeAspect="1" noChangeArrowheads="1"/>
          </p:cNvPicPr>
          <p:nvPr/>
        </p:nvPicPr>
        <p:blipFill>
          <a:blip r:embed="rId8" cstate="print"/>
          <a:srcRect/>
          <a:stretch>
            <a:fillRect/>
          </a:stretch>
        </p:blipFill>
        <p:spPr bwMode="auto">
          <a:xfrm>
            <a:off x="1828800" y="4143375"/>
            <a:ext cx="2562225" cy="733425"/>
          </a:xfrm>
          <a:prstGeom prst="rect">
            <a:avLst/>
          </a:prstGeom>
          <a:noFill/>
          <a:ln w="9525">
            <a:noFill/>
            <a:miter lim="800000"/>
            <a:headEnd/>
            <a:tailEnd/>
          </a:ln>
        </p:spPr>
      </p:pic>
      <p:pic>
        <p:nvPicPr>
          <p:cNvPr id="1037" name="Picture 13"/>
          <p:cNvPicPr>
            <a:picLocks noChangeAspect="1" noChangeArrowheads="1"/>
          </p:cNvPicPr>
          <p:nvPr/>
        </p:nvPicPr>
        <p:blipFill>
          <a:blip r:embed="rId9" cstate="print"/>
          <a:srcRect/>
          <a:stretch>
            <a:fillRect/>
          </a:stretch>
        </p:blipFill>
        <p:spPr bwMode="auto">
          <a:xfrm>
            <a:off x="3505200" y="2438400"/>
            <a:ext cx="1733550" cy="1295400"/>
          </a:xfrm>
          <a:prstGeom prst="rect">
            <a:avLst/>
          </a:prstGeom>
          <a:noFill/>
          <a:ln w="9525">
            <a:noFill/>
            <a:miter lim="800000"/>
            <a:headEnd/>
            <a:tailEnd/>
          </a:ln>
        </p:spPr>
      </p:pic>
      <p:pic>
        <p:nvPicPr>
          <p:cNvPr id="1038" name="Picture 14"/>
          <p:cNvPicPr>
            <a:picLocks noChangeAspect="1" noChangeArrowheads="1"/>
          </p:cNvPicPr>
          <p:nvPr/>
        </p:nvPicPr>
        <p:blipFill>
          <a:blip r:embed="rId10" cstate="print"/>
          <a:srcRect/>
          <a:stretch>
            <a:fillRect/>
          </a:stretch>
        </p:blipFill>
        <p:spPr bwMode="auto">
          <a:xfrm>
            <a:off x="4857750" y="4533769"/>
            <a:ext cx="4057650" cy="457200"/>
          </a:xfrm>
          <a:prstGeom prst="rect">
            <a:avLst/>
          </a:prstGeom>
          <a:noFill/>
          <a:ln w="9525">
            <a:noFill/>
            <a:miter lim="800000"/>
            <a:headEnd/>
            <a:tailEnd/>
          </a:ln>
        </p:spPr>
      </p:pic>
      <p:pic>
        <p:nvPicPr>
          <p:cNvPr id="1039" name="Picture 15"/>
          <p:cNvPicPr>
            <a:picLocks noChangeAspect="1" noChangeArrowheads="1"/>
          </p:cNvPicPr>
          <p:nvPr/>
        </p:nvPicPr>
        <p:blipFill>
          <a:blip r:embed="rId11" cstate="print"/>
          <a:srcRect/>
          <a:stretch>
            <a:fillRect/>
          </a:stretch>
        </p:blipFill>
        <p:spPr bwMode="auto">
          <a:xfrm>
            <a:off x="685800" y="3543300"/>
            <a:ext cx="628650" cy="723900"/>
          </a:xfrm>
          <a:prstGeom prst="rect">
            <a:avLst/>
          </a:prstGeom>
          <a:noFill/>
          <a:ln w="9525">
            <a:noFill/>
            <a:miter lim="800000"/>
            <a:headEnd/>
            <a:tailEnd/>
          </a:ln>
        </p:spPr>
      </p:pic>
      <p:pic>
        <p:nvPicPr>
          <p:cNvPr id="1040" name="Picture 16"/>
          <p:cNvPicPr>
            <a:picLocks noChangeAspect="1" noChangeArrowheads="1"/>
          </p:cNvPicPr>
          <p:nvPr/>
        </p:nvPicPr>
        <p:blipFill>
          <a:blip r:embed="rId12" cstate="print"/>
          <a:srcRect/>
          <a:stretch>
            <a:fillRect/>
          </a:stretch>
        </p:blipFill>
        <p:spPr bwMode="auto">
          <a:xfrm>
            <a:off x="6057900" y="3438525"/>
            <a:ext cx="2857500" cy="676275"/>
          </a:xfrm>
          <a:prstGeom prst="rect">
            <a:avLst/>
          </a:prstGeom>
          <a:noFill/>
          <a:ln w="9525">
            <a:noFill/>
            <a:miter lim="800000"/>
            <a:headEnd/>
            <a:tailEnd/>
          </a:ln>
        </p:spPr>
      </p:pic>
      <p:sp>
        <p:nvSpPr>
          <p:cNvPr id="20" name="Slide Number Placeholder 19"/>
          <p:cNvSpPr>
            <a:spLocks noGrp="1"/>
          </p:cNvSpPr>
          <p:nvPr>
            <p:ph type="sldNum" sz="quarter" idx="12"/>
          </p:nvPr>
        </p:nvSpPr>
        <p:spPr/>
        <p:txBody>
          <a:bodyPr/>
          <a:lstStyle/>
          <a:p>
            <a:fld id="{41045B3F-7339-9746-9A1F-DDC6D42ACC18}" type="slidenum">
              <a:rPr lang="en-US" smtClean="0"/>
              <a:pPr/>
              <a:t>3</a:t>
            </a:fld>
            <a:endParaRPr lang="en-US"/>
          </a:p>
        </p:txBody>
      </p:sp>
      <p:sp>
        <p:nvSpPr>
          <p:cNvPr id="5" name="Title 4"/>
          <p:cNvSpPr>
            <a:spLocks noGrp="1"/>
          </p:cNvSpPr>
          <p:nvPr>
            <p:ph type="title"/>
          </p:nvPr>
        </p:nvSpPr>
        <p:spPr/>
        <p:txBody>
          <a:bodyPr/>
          <a:lstStyle/>
          <a:p>
            <a:r>
              <a:rPr lang="en-US" dirty="0" smtClean="0">
                <a:solidFill>
                  <a:srgbClr val="00B050"/>
                </a:solidFill>
              </a:rPr>
              <a:t>Paradigm Shift in Infrastructure</a:t>
            </a:r>
            <a:endParaRPr lang="en-US" dirty="0">
              <a:solidFill>
                <a:srgbClr val="00B050"/>
              </a:solidFill>
            </a:endParaRPr>
          </a:p>
        </p:txBody>
      </p:sp>
      <p:pic>
        <p:nvPicPr>
          <p:cNvPr id="138242" name="Picture 2"/>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935367" y="4907945"/>
            <a:ext cx="1612570" cy="12642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8244" name="Picture 4"/>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a:off x="2244900" y="1338263"/>
            <a:ext cx="4616654" cy="795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8245" name="Picture 5"/>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2895600" y="5257800"/>
            <a:ext cx="2190750" cy="666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Footer Placeholder 16"/>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 xmlns:p14="http://schemas.microsoft.com/office/powerpoint/2010/main" val="2808392231"/>
      </p:ext>
    </p:extLst>
  </p:cSld>
  <p:clrMapOvr>
    <a:masterClrMapping/>
  </p:clrMapOvr>
  <mc:AlternateContent xmlns:mc="http://schemas.openxmlformats.org/markup-compatibility/2006">
    <mc:Choice xmlns="" xmlns:p14="http://schemas.microsoft.com/office/powerpoint/2010/main" Requires="p14">
      <p:transition spd="slow" p14:dur="2000" advTm="13053"/>
    </mc:Choice>
    <mc:Fallback>
      <p:transition spd="slow" advTm="130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Cloud Reality: Data Centers</a:t>
            </a:r>
            <a:endParaRPr lang="en-US" dirty="0">
              <a:solidFill>
                <a:srgbClr val="00B050"/>
              </a:solidFill>
            </a:endParaRPr>
          </a:p>
        </p:txBody>
      </p:sp>
      <p:sp>
        <p:nvSpPr>
          <p:cNvPr id="4" name="Date Placeholder 3"/>
          <p:cNvSpPr>
            <a:spLocks noGrp="1"/>
          </p:cNvSpPr>
          <p:nvPr>
            <p:ph type="dt" sz="half" idx="10"/>
          </p:nvPr>
        </p:nvSpPr>
        <p:spPr/>
        <p:txBody>
          <a:bodyPr/>
          <a:lstStyle/>
          <a:p>
            <a:pPr>
              <a:defRPr/>
            </a:pPr>
            <a:fld id="{F811022D-2770-4382-AA20-3583577C8502}"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4</a:t>
            </a:fld>
            <a:endParaRPr lang="en-US"/>
          </a:p>
        </p:txBody>
      </p:sp>
      <p:pic>
        <p:nvPicPr>
          <p:cNvPr id="135170" name="Picture 2"/>
          <p:cNvPicPr>
            <a:picLocks noGrp="1" noChangeAspect="1" noChangeArrowheads="1"/>
          </p:cNvPicPr>
          <p:nvPr>
            <p:ph idx="1"/>
          </p:nvPr>
        </p:nvPicPr>
        <p:blipFill>
          <a:blip r:embed="rId3" cstate="print"/>
          <a:srcRect/>
          <a:stretch>
            <a:fillRect/>
          </a:stretch>
        </p:blipFill>
        <p:spPr bwMode="auto">
          <a:xfrm>
            <a:off x="1221679" y="1524000"/>
            <a:ext cx="7604343" cy="4724400"/>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The Big Cloud Picture</a:t>
            </a:r>
            <a:endParaRPr lang="en-US" dirty="0">
              <a:solidFill>
                <a:srgbClr val="00B050"/>
              </a:solidFill>
            </a:endParaRPr>
          </a:p>
        </p:txBody>
      </p:sp>
      <p:sp>
        <p:nvSpPr>
          <p:cNvPr id="5" name="Content Placeholder 4"/>
          <p:cNvSpPr>
            <a:spLocks noGrp="1"/>
          </p:cNvSpPr>
          <p:nvPr>
            <p:ph idx="1"/>
          </p:nvPr>
        </p:nvSpPr>
        <p:spPr/>
        <p:txBody>
          <a:bodyPr>
            <a:normAutofit/>
          </a:bodyPr>
          <a:lstStyle/>
          <a:p>
            <a:r>
              <a:rPr lang="en-US" dirty="0" smtClean="0">
                <a:solidFill>
                  <a:srgbClr val="FF0000"/>
                </a:solidFill>
              </a:rPr>
              <a:t>Builds on, but unlike the earlier attempts</a:t>
            </a:r>
            <a:r>
              <a:rPr lang="en-US" dirty="0" smtClean="0"/>
              <a:t>:</a:t>
            </a:r>
          </a:p>
          <a:p>
            <a:pPr lvl="1"/>
            <a:r>
              <a:rPr lang="en-US" dirty="0" smtClean="0"/>
              <a:t>Distributed Computing</a:t>
            </a:r>
          </a:p>
          <a:p>
            <a:pPr lvl="1"/>
            <a:r>
              <a:rPr lang="en-US" dirty="0" smtClean="0"/>
              <a:t>Distributed Databases</a:t>
            </a:r>
          </a:p>
          <a:p>
            <a:pPr lvl="1"/>
            <a:r>
              <a:rPr lang="en-US" dirty="0" smtClean="0"/>
              <a:t>Grid </a:t>
            </a:r>
            <a:r>
              <a:rPr lang="en-US" dirty="0" smtClean="0"/>
              <a:t>Computing</a:t>
            </a:r>
          </a:p>
          <a:p>
            <a:pPr lvl="1"/>
            <a:endParaRPr lang="en-US" dirty="0" smtClean="0"/>
          </a:p>
          <a:p>
            <a:r>
              <a:rPr lang="en-US" dirty="0" smtClean="0">
                <a:solidFill>
                  <a:srgbClr val="FF0000"/>
                </a:solidFill>
              </a:rPr>
              <a:t>Contributors to success</a:t>
            </a:r>
          </a:p>
          <a:p>
            <a:pPr lvl="1"/>
            <a:r>
              <a:rPr lang="en-US" dirty="0" smtClean="0"/>
              <a:t>Economies of scale</a:t>
            </a:r>
          </a:p>
          <a:p>
            <a:pPr lvl="1"/>
            <a:r>
              <a:rPr lang="en-US" dirty="0" smtClean="0"/>
              <a:t>Elasticity and pay-per-use pricing</a:t>
            </a:r>
            <a:endParaRPr lang="en-US" baseline="30000" dirty="0" smtClean="0"/>
          </a:p>
          <a:p>
            <a:endParaRPr lang="en-US" dirty="0" smtClean="0"/>
          </a:p>
          <a:p>
            <a:pPr>
              <a:buNone/>
            </a:pPr>
            <a:endParaRPr lang="en-US" dirty="0" smtClean="0"/>
          </a:p>
        </p:txBody>
      </p:sp>
      <p:sp>
        <p:nvSpPr>
          <p:cNvPr id="6" name="Footer Placeholder 5"/>
          <p:cNvSpPr>
            <a:spLocks noGrp="1"/>
          </p:cNvSpPr>
          <p:nvPr>
            <p:ph type="ftr" sz="quarter" idx="11"/>
          </p:nvPr>
        </p:nvSpPr>
        <p:spPr/>
        <p:txBody>
          <a:bodyPr/>
          <a:lstStyle/>
          <a:p>
            <a:r>
              <a:rPr lang="en-US" smtClean="0"/>
              <a:t>Amr El Abbadi {amr@cs.ucsb.edu}</a:t>
            </a:r>
            <a:endParaRPr lang="en-US"/>
          </a:p>
        </p:txBody>
      </p:sp>
      <p:sp>
        <p:nvSpPr>
          <p:cNvPr id="7" name="Slide Number Placeholder 6"/>
          <p:cNvSpPr>
            <a:spLocks noGrp="1"/>
          </p:cNvSpPr>
          <p:nvPr>
            <p:ph type="sldNum" sz="quarter" idx="12"/>
          </p:nvPr>
        </p:nvSpPr>
        <p:spPr/>
        <p:txBody>
          <a:bodyPr/>
          <a:lstStyle/>
          <a:p>
            <a:fld id="{C65000FC-E02B-4613-9B05-95BF28AC1B9B}" type="slidenum">
              <a:rPr lang="en-US" smtClean="0"/>
              <a:pPr/>
              <a:t>5</a:t>
            </a:fld>
            <a:endParaRPr lang="en-US"/>
          </a:p>
        </p:txBody>
      </p:sp>
      <p:sp>
        <p:nvSpPr>
          <p:cNvPr id="8" name="Date Placeholder 7"/>
          <p:cNvSpPr>
            <a:spLocks noGrp="1"/>
          </p:cNvSpPr>
          <p:nvPr>
            <p:ph type="dt" sz="half" idx="10"/>
          </p:nvPr>
        </p:nvSpPr>
        <p:spPr/>
        <p:txBody>
          <a:bodyPr/>
          <a:lstStyle/>
          <a:p>
            <a:pPr>
              <a:defRPr/>
            </a:pPr>
            <a:fld id="{F90503A8-8DB7-4714-BCE3-C7EFB0B82F0D}" type="datetime4">
              <a:rPr lang="en-US" smtClean="0"/>
              <a:pPr>
                <a:defRPr/>
              </a:pPr>
              <a:t>March 2, 2012</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1143000" y="3429000"/>
            <a:ext cx="6654800" cy="2971800"/>
            <a:chOff x="1142999" y="3581400"/>
            <a:chExt cx="6654755" cy="2971800"/>
          </a:xfrm>
        </p:grpSpPr>
        <p:sp>
          <p:nvSpPr>
            <p:cNvPr id="35" name="Rectangle 34"/>
            <p:cNvSpPr/>
            <p:nvPr/>
          </p:nvSpPr>
          <p:spPr>
            <a:xfrm>
              <a:off x="5181572" y="4460875"/>
              <a:ext cx="2613007"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0" name="Freeform 29"/>
            <p:cNvSpPr/>
            <p:nvPr/>
          </p:nvSpPr>
          <p:spPr>
            <a:xfrm>
              <a:off x="5181572" y="3581400"/>
              <a:ext cx="2616182"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5" name="Rectangle 24"/>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581" name="TextBox 35"/>
            <p:cNvSpPr txBox="1">
              <a:spLocks noChangeArrowheads="1"/>
            </p:cNvSpPr>
            <p:nvPr/>
          </p:nvSpPr>
          <p:spPr bwMode="auto">
            <a:xfrm>
              <a:off x="3617774" y="6029980"/>
              <a:ext cx="3098625" cy="523220"/>
            </a:xfrm>
            <a:prstGeom prst="rect">
              <a:avLst/>
            </a:prstGeom>
            <a:noFill/>
            <a:ln w="9525">
              <a:noFill/>
              <a:miter lim="800000"/>
              <a:headEnd/>
              <a:tailEnd/>
            </a:ln>
          </p:spPr>
          <p:txBody>
            <a:bodyPr wrap="none">
              <a:prstTxWarp prst="textNoShape">
                <a:avLst/>
              </a:prstTxWarp>
              <a:spAutoFit/>
            </a:bodyPr>
            <a:lstStyle/>
            <a:p>
              <a:pPr algn="ctr"/>
              <a:r>
                <a:rPr lang="en-US" sz="2800"/>
                <a:t>Unused resources</a:t>
              </a:r>
            </a:p>
          </p:txBody>
        </p:sp>
        <p:sp>
          <p:nvSpPr>
            <p:cNvPr id="37" name="Rectangle 36"/>
            <p:cNvSpPr/>
            <p:nvPr/>
          </p:nvSpPr>
          <p:spPr>
            <a:xfrm>
              <a:off x="3070211" y="6105525"/>
              <a:ext cx="533396" cy="381000"/>
            </a:xfrm>
            <a:prstGeom prst="rect">
              <a:avLst/>
            </a:prstGeom>
            <a:solidFill>
              <a:srgbClr val="D9D9D9"/>
            </a:solidFill>
            <a:ln w="12700" cap="flat" cmpd="sng" algn="ctr">
              <a:noFill/>
              <a:prstDash val="solid"/>
              <a:round/>
              <a:headEnd type="none" w="med" len="med"/>
              <a:tailEnd type="none" w="med" len="med"/>
            </a:ln>
            <a:effectLst>
              <a:outerShdw blurRad="50800" dist="25400" dir="2700000">
                <a:schemeClr val="accent6">
                  <a:lumMod val="50000"/>
                  <a:alpha val="43000"/>
                </a:scheme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23555" name="Title 1"/>
          <p:cNvSpPr>
            <a:spLocks noGrp="1"/>
          </p:cNvSpPr>
          <p:nvPr>
            <p:ph type="title"/>
          </p:nvPr>
        </p:nvSpPr>
        <p:spPr/>
        <p:txBody>
          <a:bodyPr/>
          <a:lstStyle/>
          <a:p>
            <a:r>
              <a:rPr lang="en-US" smtClean="0"/>
              <a:t>Economics of Cloud Users</a:t>
            </a:r>
          </a:p>
        </p:txBody>
      </p:sp>
      <p:sp>
        <p:nvSpPr>
          <p:cNvPr id="7" name="Content Placeholder 2"/>
          <p:cNvSpPr txBox="1">
            <a:spLocks/>
          </p:cNvSpPr>
          <p:nvPr/>
        </p:nvSpPr>
        <p:spPr bwMode="auto">
          <a:xfrm>
            <a:off x="457200" y="1600200"/>
            <a:ext cx="8382000" cy="5029200"/>
          </a:xfrm>
          <a:prstGeom prst="rect">
            <a:avLst/>
          </a:prstGeom>
          <a:noFill/>
          <a:ln w="9525">
            <a:noFill/>
            <a:miter lim="800000"/>
            <a:headEnd/>
            <a:tailEnd/>
          </a:ln>
        </p:spPr>
        <p:txBody>
          <a:bodyPr>
            <a:prstTxWarp prst="textNoShape">
              <a:avLst/>
            </a:prstTxWarp>
            <a:normAutofit/>
          </a:bodyPr>
          <a:lstStyle/>
          <a:p>
            <a:pPr marL="342900" indent="-342900" eaLnBrk="0" hangingPunct="0">
              <a:spcBef>
                <a:spcPct val="20000"/>
              </a:spcBef>
              <a:buFontTx/>
              <a:buChar char="•"/>
              <a:defRPr/>
            </a:pPr>
            <a:r>
              <a:rPr lang="en-US" sz="3200" kern="0" dirty="0">
                <a:latin typeface="+mn-lt"/>
              </a:rPr>
              <a:t>Pay by use instead of provisioning for peak</a:t>
            </a:r>
          </a:p>
        </p:txBody>
      </p:sp>
      <p:sp>
        <p:nvSpPr>
          <p:cNvPr id="23557" name="TextBox 4"/>
          <p:cNvSpPr txBox="1">
            <a:spLocks noChangeArrowheads="1"/>
          </p:cNvSpPr>
          <p:nvPr/>
        </p:nvSpPr>
        <p:spPr bwMode="auto">
          <a:xfrm>
            <a:off x="1295400" y="5257800"/>
            <a:ext cx="2582863" cy="461963"/>
          </a:xfrm>
          <a:prstGeom prst="rect">
            <a:avLst/>
          </a:prstGeom>
          <a:noFill/>
          <a:ln w="9525">
            <a:noFill/>
            <a:miter lim="800000"/>
            <a:headEnd/>
            <a:tailEnd/>
          </a:ln>
        </p:spPr>
        <p:txBody>
          <a:bodyPr wrap="none">
            <a:prstTxWarp prst="textNoShape">
              <a:avLst/>
            </a:prstTxWarp>
            <a:spAutoFit/>
          </a:bodyPr>
          <a:lstStyle/>
          <a:p>
            <a:pPr algn="ctr"/>
            <a:r>
              <a:rPr lang="en-US"/>
              <a:t>Static data center</a:t>
            </a:r>
          </a:p>
        </p:txBody>
      </p:sp>
      <p:sp>
        <p:nvSpPr>
          <p:cNvPr id="23558" name="TextBox 5"/>
          <p:cNvSpPr txBox="1">
            <a:spLocks noChangeArrowheads="1"/>
          </p:cNvSpPr>
          <p:nvPr/>
        </p:nvSpPr>
        <p:spPr bwMode="auto">
          <a:xfrm>
            <a:off x="5105400" y="5257800"/>
            <a:ext cx="3435350" cy="461963"/>
          </a:xfrm>
          <a:prstGeom prst="rect">
            <a:avLst/>
          </a:prstGeom>
          <a:noFill/>
          <a:ln w="9525">
            <a:noFill/>
            <a:miter lim="800000"/>
            <a:headEnd/>
            <a:tailEnd/>
          </a:ln>
        </p:spPr>
        <p:txBody>
          <a:bodyPr wrap="none">
            <a:prstTxWarp prst="textNoShape">
              <a:avLst/>
            </a:prstTxWarp>
            <a:spAutoFit/>
          </a:bodyPr>
          <a:lstStyle/>
          <a:p>
            <a:pPr algn="ctr"/>
            <a:r>
              <a:rPr lang="en-US" dirty="0"/>
              <a:t>Data center in the cloud</a:t>
            </a:r>
          </a:p>
        </p:txBody>
      </p:sp>
      <p:grpSp>
        <p:nvGrpSpPr>
          <p:cNvPr id="3" name="Group 36"/>
          <p:cNvGrpSpPr>
            <a:grpSpLocks/>
          </p:cNvGrpSpPr>
          <p:nvPr/>
        </p:nvGrpSpPr>
        <p:grpSpPr bwMode="auto">
          <a:xfrm>
            <a:off x="719138" y="2668588"/>
            <a:ext cx="3700462" cy="2436812"/>
            <a:chOff x="719863" y="3048794"/>
            <a:chExt cx="3775937" cy="2455971"/>
          </a:xfrm>
        </p:grpSpPr>
        <p:cxnSp>
          <p:nvCxnSpPr>
            <p:cNvPr id="10" name="Straight Arrow Connector 9"/>
            <p:cNvCxnSpPr/>
            <p:nvPr/>
          </p:nvCxnSpPr>
          <p:spPr>
            <a:xfrm rot="5400000" flipH="1" flipV="1">
              <a:off x="76273" y="4115172"/>
              <a:ext cx="2134375"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2" name="Straight Arrow Connector 11"/>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7" name="Freeform 16"/>
            <p:cNvSpPr/>
            <p:nvPr/>
          </p:nvSpPr>
          <p:spPr>
            <a:xfrm>
              <a:off x="1142651" y="3962383"/>
              <a:ext cx="2667941" cy="990389"/>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8" name="TextBox 17"/>
            <p:cNvSpPr txBox="1"/>
            <p:nvPr/>
          </p:nvSpPr>
          <p:spPr>
            <a:xfrm>
              <a:off x="3535212" y="4232780"/>
              <a:ext cx="960588" cy="339196"/>
            </a:xfrm>
            <a:prstGeom prst="rect">
              <a:avLst/>
            </a:prstGeom>
            <a:noFill/>
          </p:spPr>
          <p:txBody>
            <a:bodyPr wrap="none">
              <a:spAutoFit/>
            </a:bodyPr>
            <a:lstStyle/>
            <a:p>
              <a:pPr algn="ctr">
                <a:defRPr/>
              </a:pPr>
              <a:r>
                <a:rPr lang="en-US" sz="1600" dirty="0">
                  <a:solidFill>
                    <a:schemeClr val="accent2">
                      <a:lumMod val="75000"/>
                    </a:schemeClr>
                  </a:solidFill>
                  <a:latin typeface="Arial" charset="0"/>
                  <a:ea typeface="ＭＳ Ｐゴシック" charset="-128"/>
                  <a:cs typeface="ＭＳ Ｐゴシック" charset="-128"/>
                </a:rPr>
                <a:t>Demand</a:t>
              </a:r>
            </a:p>
          </p:txBody>
        </p:sp>
        <p:cxnSp>
          <p:nvCxnSpPr>
            <p:cNvPr id="19" name="Straight Arrow Connector 18"/>
            <p:cNvCxnSpPr/>
            <p:nvPr/>
          </p:nvCxnSpPr>
          <p:spPr>
            <a:xfrm>
              <a:off x="1142651" y="3815185"/>
              <a:ext cx="2744075"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23575" name="TextBox 19"/>
            <p:cNvSpPr txBox="1">
              <a:spLocks noChangeArrowheads="1"/>
            </p:cNvSpPr>
            <p:nvPr/>
          </p:nvSpPr>
          <p:spPr bwMode="auto">
            <a:xfrm>
              <a:off x="3512839" y="3477181"/>
              <a:ext cx="982961" cy="338554"/>
            </a:xfrm>
            <a:prstGeom prst="rect">
              <a:avLst/>
            </a:prstGeom>
            <a:noFill/>
            <a:ln w="9525">
              <a:noFill/>
              <a:miter lim="800000"/>
              <a:headEnd/>
              <a:tailEnd/>
            </a:ln>
          </p:spPr>
          <p:txBody>
            <a:bodyPr wrap="none">
              <a:prstTxWarp prst="textNoShape">
                <a:avLst/>
              </a:prstTxWarp>
              <a:spAutoFit/>
            </a:bodyPr>
            <a:lstStyle/>
            <a:p>
              <a:pPr algn="ctr"/>
              <a:r>
                <a:rPr lang="en-US" sz="1600">
                  <a:solidFill>
                    <a:srgbClr val="FF0000"/>
                  </a:solidFill>
                </a:rPr>
                <a:t>Capacity</a:t>
              </a:r>
            </a:p>
          </p:txBody>
        </p:sp>
        <p:sp>
          <p:nvSpPr>
            <p:cNvPr id="23576" name="TextBox 22"/>
            <p:cNvSpPr txBox="1">
              <a:spLocks noChangeArrowheads="1"/>
            </p:cNvSpPr>
            <p:nvPr/>
          </p:nvSpPr>
          <p:spPr bwMode="auto">
            <a:xfrm>
              <a:off x="2443015" y="5181600"/>
              <a:ext cx="604985" cy="323165"/>
            </a:xfrm>
            <a:prstGeom prst="rect">
              <a:avLst/>
            </a:prstGeom>
            <a:noFill/>
            <a:ln w="9525">
              <a:noFill/>
              <a:miter lim="800000"/>
              <a:headEnd/>
              <a:tailEnd/>
            </a:ln>
          </p:spPr>
          <p:txBody>
            <a:bodyPr wrap="none">
              <a:prstTxWarp prst="textNoShape">
                <a:avLst/>
              </a:prstTxWarp>
              <a:spAutoFit/>
            </a:bodyPr>
            <a:lstStyle/>
            <a:p>
              <a:pPr algn="ctr"/>
              <a:r>
                <a:rPr lang="en-US" sz="1500"/>
                <a:t>Time</a:t>
              </a:r>
            </a:p>
          </p:txBody>
        </p:sp>
        <p:sp>
          <p:nvSpPr>
            <p:cNvPr id="24" name="TextBox 23"/>
            <p:cNvSpPr txBox="1"/>
            <p:nvPr/>
          </p:nvSpPr>
          <p:spPr>
            <a:xfrm>
              <a:off x="719863" y="3658394"/>
              <a:ext cx="415498" cy="1011774"/>
            </a:xfrm>
            <a:prstGeom prst="rect">
              <a:avLst/>
            </a:prstGeom>
            <a:noFill/>
          </p:spPr>
          <p:txBody>
            <a:bodyPr vert="vert270" wrap="none">
              <a:spAutoFit/>
            </a:bodyPr>
            <a:lstStyle/>
            <a:p>
              <a:pPr algn="ctr">
                <a:defRPr/>
              </a:pPr>
              <a:r>
                <a:rPr lang="en-US" sz="1500" dirty="0">
                  <a:latin typeface="Arial" charset="0"/>
                  <a:ea typeface="ＭＳ Ｐゴシック" charset="-128"/>
                  <a:cs typeface="ＭＳ Ｐゴシック" charset="-128"/>
                </a:rPr>
                <a:t>Resources</a:t>
              </a:r>
            </a:p>
          </p:txBody>
        </p:sp>
      </p:grpSp>
      <p:grpSp>
        <p:nvGrpSpPr>
          <p:cNvPr id="4" name="Group 37"/>
          <p:cNvGrpSpPr>
            <a:grpSpLocks/>
          </p:cNvGrpSpPr>
          <p:nvPr/>
        </p:nvGrpSpPr>
        <p:grpSpPr bwMode="auto">
          <a:xfrm>
            <a:off x="4765675" y="2667000"/>
            <a:ext cx="3921125" cy="2438400"/>
            <a:chOff x="4766102" y="3048000"/>
            <a:chExt cx="3996898" cy="2455971"/>
          </a:xfrm>
        </p:grpSpPr>
        <p:cxnSp>
          <p:nvCxnSpPr>
            <p:cNvPr id="26" name="Straight Arrow Connector 25"/>
            <p:cNvCxnSpPr/>
            <p:nvPr/>
          </p:nvCxnSpPr>
          <p:spPr>
            <a:xfrm rot="16200000" flipV="1">
              <a:off x="4118717" y="4111257"/>
              <a:ext cx="2132985"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7" name="Straight Arrow Connector 26"/>
            <p:cNvCxnSpPr/>
            <p:nvPr/>
          </p:nvCxnSpPr>
          <p:spPr>
            <a:xfrm>
              <a:off x="5188447" y="5179387"/>
              <a:ext cx="3124700" cy="1598"/>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Freeform 27"/>
            <p:cNvSpPr/>
            <p:nvPr/>
          </p:nvSpPr>
          <p:spPr>
            <a:xfrm>
              <a:off x="5188447" y="3960995"/>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9" name="TextBox 28"/>
            <p:cNvSpPr txBox="1"/>
            <p:nvPr/>
          </p:nvSpPr>
          <p:spPr>
            <a:xfrm>
              <a:off x="7803421" y="4766860"/>
              <a:ext cx="959579" cy="338975"/>
            </a:xfrm>
            <a:prstGeom prst="rect">
              <a:avLst/>
            </a:prstGeom>
            <a:noFill/>
          </p:spPr>
          <p:txBody>
            <a:bodyPr wrap="none">
              <a:spAutoFit/>
            </a:bodyPr>
            <a:lstStyle/>
            <a:p>
              <a:pPr algn="ctr">
                <a:defRPr/>
              </a:pPr>
              <a:r>
                <a:rPr lang="en-US" sz="1600" dirty="0">
                  <a:solidFill>
                    <a:schemeClr val="accent2">
                      <a:lumMod val="75000"/>
                    </a:schemeClr>
                  </a:solidFill>
                  <a:latin typeface="Arial" charset="0"/>
                  <a:ea typeface="ＭＳ Ｐゴシック" charset="-128"/>
                  <a:cs typeface="ＭＳ Ｐゴシック" charset="-128"/>
                </a:rPr>
                <a:t>Demand</a:t>
              </a:r>
            </a:p>
          </p:txBody>
        </p:sp>
        <p:sp>
          <p:nvSpPr>
            <p:cNvPr id="23566" name="TextBox 30"/>
            <p:cNvSpPr txBox="1">
              <a:spLocks noChangeArrowheads="1"/>
            </p:cNvSpPr>
            <p:nvPr/>
          </p:nvSpPr>
          <p:spPr bwMode="auto">
            <a:xfrm>
              <a:off x="7753147" y="4191000"/>
              <a:ext cx="982961" cy="338554"/>
            </a:xfrm>
            <a:prstGeom prst="rect">
              <a:avLst/>
            </a:prstGeom>
            <a:noFill/>
            <a:ln w="9525">
              <a:noFill/>
              <a:miter lim="800000"/>
              <a:headEnd/>
              <a:tailEnd/>
            </a:ln>
          </p:spPr>
          <p:txBody>
            <a:bodyPr wrap="none">
              <a:prstTxWarp prst="textNoShape">
                <a:avLst/>
              </a:prstTxWarp>
              <a:spAutoFit/>
            </a:bodyPr>
            <a:lstStyle/>
            <a:p>
              <a:pPr algn="ctr"/>
              <a:r>
                <a:rPr lang="en-US" sz="1600">
                  <a:solidFill>
                    <a:srgbClr val="FF0000"/>
                  </a:solidFill>
                </a:rPr>
                <a:t>Capacity</a:t>
              </a:r>
            </a:p>
          </p:txBody>
        </p:sp>
        <p:sp>
          <p:nvSpPr>
            <p:cNvPr id="23567" name="TextBox 31"/>
            <p:cNvSpPr txBox="1">
              <a:spLocks noChangeArrowheads="1"/>
            </p:cNvSpPr>
            <p:nvPr/>
          </p:nvSpPr>
          <p:spPr bwMode="auto">
            <a:xfrm>
              <a:off x="6489254" y="5180806"/>
              <a:ext cx="604985" cy="323165"/>
            </a:xfrm>
            <a:prstGeom prst="rect">
              <a:avLst/>
            </a:prstGeom>
            <a:noFill/>
            <a:ln w="9525">
              <a:noFill/>
              <a:miter lim="800000"/>
              <a:headEnd/>
              <a:tailEnd/>
            </a:ln>
          </p:spPr>
          <p:txBody>
            <a:bodyPr wrap="none">
              <a:prstTxWarp prst="textNoShape">
                <a:avLst/>
              </a:prstTxWarp>
              <a:spAutoFit/>
            </a:bodyPr>
            <a:lstStyle/>
            <a:p>
              <a:pPr algn="ctr"/>
              <a:r>
                <a:rPr lang="en-US" sz="1500"/>
                <a:t>Time</a:t>
              </a:r>
            </a:p>
          </p:txBody>
        </p:sp>
        <p:sp>
          <p:nvSpPr>
            <p:cNvPr id="33" name="TextBox 32"/>
            <p:cNvSpPr txBox="1"/>
            <p:nvPr/>
          </p:nvSpPr>
          <p:spPr>
            <a:xfrm>
              <a:off x="4766102" y="3657600"/>
              <a:ext cx="415498" cy="1011774"/>
            </a:xfrm>
            <a:prstGeom prst="rect">
              <a:avLst/>
            </a:prstGeom>
            <a:noFill/>
          </p:spPr>
          <p:txBody>
            <a:bodyPr vert="vert270" wrap="none">
              <a:spAutoFit/>
            </a:bodyPr>
            <a:lstStyle/>
            <a:p>
              <a:pPr algn="ctr">
                <a:defRPr/>
              </a:pPr>
              <a:r>
                <a:rPr lang="en-US" sz="1500" dirty="0">
                  <a:latin typeface="Arial" charset="0"/>
                  <a:ea typeface="ＭＳ Ｐゴシック" charset="-128"/>
                  <a:cs typeface="ＭＳ Ｐゴシック" charset="-128"/>
                </a:rPr>
                <a:t>Resources</a:t>
              </a:r>
            </a:p>
          </p:txBody>
        </p:sp>
        <p:sp>
          <p:nvSpPr>
            <p:cNvPr id="34" name="Freeform 33"/>
            <p:cNvSpPr/>
            <p:nvPr/>
          </p:nvSpPr>
          <p:spPr>
            <a:xfrm>
              <a:off x="5181974" y="3810695"/>
              <a:ext cx="2666756" cy="912994"/>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grpSp>
      <p:sp>
        <p:nvSpPr>
          <p:cNvPr id="31" name="Footer Placeholder 30"/>
          <p:cNvSpPr>
            <a:spLocks noGrp="1"/>
          </p:cNvSpPr>
          <p:nvPr>
            <p:ph type="ftr" sz="quarter" idx="11"/>
          </p:nvPr>
        </p:nvSpPr>
        <p:spPr/>
        <p:txBody>
          <a:bodyPr/>
          <a:lstStyle/>
          <a:p>
            <a:r>
              <a:rPr lang="en-US" smtClean="0"/>
              <a:t>Amr El Abbadi {amr@cs.ucsb.edu}</a:t>
            </a:r>
            <a:endParaRPr lang="en-US" dirty="0"/>
          </a:p>
        </p:txBody>
      </p:sp>
      <p:sp>
        <p:nvSpPr>
          <p:cNvPr id="36" name="TextBox 35"/>
          <p:cNvSpPr txBox="1"/>
          <p:nvPr/>
        </p:nvSpPr>
        <p:spPr>
          <a:xfrm>
            <a:off x="5638800" y="6397823"/>
            <a:ext cx="3048000" cy="307777"/>
          </a:xfrm>
          <a:prstGeom prst="rect">
            <a:avLst/>
          </a:prstGeom>
          <a:noFill/>
        </p:spPr>
        <p:txBody>
          <a:bodyPr wrap="square" rtlCol="0">
            <a:spAutoFit/>
          </a:bodyPr>
          <a:lstStyle/>
          <a:p>
            <a:r>
              <a:rPr lang="en-US" sz="1400" dirty="0" smtClean="0"/>
              <a:t>Slide Credits: Berkeley RAD Lab</a:t>
            </a:r>
            <a:endParaRPr lang="en-US" sz="1400" dirty="0"/>
          </a:p>
        </p:txBody>
      </p:sp>
      <p:sp>
        <p:nvSpPr>
          <p:cNvPr id="32" name="Date Placeholder 31"/>
          <p:cNvSpPr>
            <a:spLocks noGrp="1"/>
          </p:cNvSpPr>
          <p:nvPr>
            <p:ph type="dt" sz="half" idx="10"/>
          </p:nvPr>
        </p:nvSpPr>
        <p:spPr/>
        <p:txBody>
          <a:bodyPr/>
          <a:lstStyle/>
          <a:p>
            <a:pPr>
              <a:defRPr/>
            </a:pPr>
            <a:fld id="{56AE35BB-043B-42C1-9410-24CB98D31AEC}" type="datetime4">
              <a:rPr lang="en-US" smtClean="0"/>
              <a:pPr>
                <a:defRPr/>
              </a:pPr>
              <a:t>March 2, 2012</a:t>
            </a:fld>
            <a:endParaRPr lang="en-US" dirty="0"/>
          </a:p>
        </p:txBody>
      </p:sp>
      <p:sp>
        <p:nvSpPr>
          <p:cNvPr id="38" name="Slide Number Placeholder 37"/>
          <p:cNvSpPr>
            <a:spLocks noGrp="1"/>
          </p:cNvSpPr>
          <p:nvPr>
            <p:ph type="sldNum" sz="quarter" idx="12"/>
          </p:nvPr>
        </p:nvSpPr>
        <p:spPr/>
        <p:txBody>
          <a:bodyPr/>
          <a:lstStyle/>
          <a:p>
            <a:pPr>
              <a:defRPr/>
            </a:pPr>
            <a:fld id="{55E3B9E2-86B5-4372-91A7-7FB8BB2E82CA}" type="slidenum">
              <a:rPr lang="en-US" smtClean="0"/>
              <a:pPr>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r>
              <a:rPr lang="en-US" smtClean="0"/>
              <a:t>Amr El Abbadi {amr@cs.ucsb.edu}</a:t>
            </a:r>
            <a:endParaRPr lang="en-US"/>
          </a:p>
        </p:txBody>
      </p:sp>
      <p:sp>
        <p:nvSpPr>
          <p:cNvPr id="5" name="Slide Number Placeholder 3"/>
          <p:cNvSpPr>
            <a:spLocks noGrp="1"/>
          </p:cNvSpPr>
          <p:nvPr>
            <p:ph type="sldNum" sz="quarter" idx="12"/>
          </p:nvPr>
        </p:nvSpPr>
        <p:spPr/>
        <p:txBody>
          <a:bodyPr/>
          <a:lstStyle/>
          <a:p>
            <a:fld id="{E0823736-02A9-4193-8415-188328BB9171}" type="slidenum">
              <a:rPr lang="en-US"/>
              <a:pPr/>
              <a:t>7</a:t>
            </a:fld>
            <a:endParaRPr lang="en-US"/>
          </a:p>
        </p:txBody>
      </p:sp>
      <p:pic>
        <p:nvPicPr>
          <p:cNvPr id="17409"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81200" y="1236947"/>
            <a:ext cx="6248400" cy="513422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36720">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Title 1"/>
          <p:cNvSpPr txBox="1">
            <a:spLocks/>
          </p:cNvSpPr>
          <p:nvPr/>
        </p:nvSpPr>
        <p:spPr>
          <a:xfrm>
            <a:off x="990600" y="274638"/>
            <a:ext cx="7943088"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300" dirty="0" smtClean="0">
                <a:solidFill>
                  <a:srgbClr val="00B050"/>
                </a:solidFill>
                <a:effectLst>
                  <a:outerShdw blurRad="50000" dist="30000" dir="5400000" algn="tl" rotWithShape="0">
                    <a:srgbClr val="000000">
                      <a:alpha val="30000"/>
                    </a:srgbClr>
                  </a:outerShdw>
                </a:effectLst>
                <a:latin typeface="+mj-lt"/>
                <a:ea typeface="+mj-ea"/>
                <a:cs typeface="+mj-cs"/>
              </a:rPr>
              <a:t>Cloud Reality: Elasticity</a:t>
            </a:r>
            <a:endParaRPr kumimoji="0" lang="en-US" sz="4300" b="0" i="0" u="none" strike="noStrike" kern="1200" cap="none" spc="0" normalizeH="0" baseline="0" noProof="0" dirty="0">
              <a:ln>
                <a:noFill/>
              </a:ln>
              <a:solidFill>
                <a:srgbClr val="00B050"/>
              </a:solidFill>
              <a:effectLst>
                <a:outerShdw blurRad="50000" dist="30000" dir="5400000" algn="tl" rotWithShape="0">
                  <a:srgbClr val="000000">
                    <a:alpha val="30000"/>
                  </a:srgbClr>
                </a:outerShdw>
              </a:effectLst>
              <a:uLnTx/>
              <a:uFillTx/>
              <a:latin typeface="+mj-lt"/>
              <a:ea typeface="+mj-ea"/>
              <a:cs typeface="+mj-cs"/>
            </a:endParaRPr>
          </a:p>
        </p:txBody>
      </p:sp>
      <p:sp>
        <p:nvSpPr>
          <p:cNvPr id="7" name="Date Placeholder 6"/>
          <p:cNvSpPr>
            <a:spLocks noGrp="1"/>
          </p:cNvSpPr>
          <p:nvPr>
            <p:ph type="dt" sz="half" idx="10"/>
          </p:nvPr>
        </p:nvSpPr>
        <p:spPr/>
        <p:txBody>
          <a:bodyPr/>
          <a:lstStyle/>
          <a:p>
            <a:pPr>
              <a:defRPr/>
            </a:pPr>
            <a:fld id="{6ABF0769-1345-4668-8346-CDDD961073EA}" type="datetime4">
              <a:rPr lang="en-US" smtClean="0"/>
              <a:pPr>
                <a:defRPr/>
              </a:pPr>
              <a:t>March 2, 2012</a:t>
            </a:fld>
            <a:endParaRPr lang="en-US"/>
          </a:p>
        </p:txBody>
      </p:sp>
    </p:spTree>
    <p:extLst>
      <p:ext uri="{BB962C8B-B14F-4D97-AF65-F5344CB8AC3E}">
        <p14:creationId xmlns:p14="http://schemas.microsoft.com/office/powerpoint/2010/main" xmlns="" val="21087571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bwMode="auto">
          <a:xfrm>
            <a:off x="22098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29" name="Rounded Rectangle 28"/>
          <p:cNvSpPr/>
          <p:nvPr/>
        </p:nvSpPr>
        <p:spPr bwMode="auto">
          <a:xfrm>
            <a:off x="50292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30" name="Rounded Rectangle 29"/>
          <p:cNvSpPr/>
          <p:nvPr/>
        </p:nvSpPr>
        <p:spPr bwMode="auto">
          <a:xfrm>
            <a:off x="64008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6" name="Title 5"/>
          <p:cNvSpPr>
            <a:spLocks noGrp="1"/>
          </p:cNvSpPr>
          <p:nvPr>
            <p:ph type="title"/>
          </p:nvPr>
        </p:nvSpPr>
        <p:spPr/>
        <p:txBody>
          <a:bodyPr/>
          <a:lstStyle/>
          <a:p>
            <a:r>
              <a:rPr lang="en-US" dirty="0" smtClean="0">
                <a:solidFill>
                  <a:srgbClr val="00B050"/>
                </a:solidFill>
              </a:rPr>
              <a:t>Scaling in the Cloud</a:t>
            </a:r>
            <a:endParaRPr lang="en-US" dirty="0">
              <a:solidFill>
                <a:srgbClr val="00B050"/>
              </a:solidFill>
            </a:endParaRPr>
          </a:p>
        </p:txBody>
      </p:sp>
      <p:sp>
        <p:nvSpPr>
          <p:cNvPr id="7" name="Rounded Rectangle 6"/>
          <p:cNvSpPr/>
          <p:nvPr/>
        </p:nvSpPr>
        <p:spPr bwMode="auto">
          <a:xfrm>
            <a:off x="1716975" y="2394466"/>
            <a:ext cx="5105400" cy="457200"/>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tx1"/>
                </a:solidFill>
                <a:latin typeface="Calibri" pitchFamily="34" charset="0"/>
              </a:rPr>
              <a:t>Load Balancer (Proxy)</a:t>
            </a:r>
            <a:endParaRPr kumimoji="0" lang="en-US" sz="2200" b="1" i="0" u="none" strike="noStrike" cap="none" normalizeH="0" baseline="-25000" dirty="0" smtClean="0">
              <a:ln>
                <a:noFill/>
              </a:ln>
              <a:solidFill>
                <a:schemeClr val="tx1"/>
              </a:solidFill>
              <a:effectLst/>
              <a:latin typeface="Calibri" pitchFamily="34" charset="0"/>
            </a:endParaRPr>
          </a:p>
        </p:txBody>
      </p:sp>
      <p:sp>
        <p:nvSpPr>
          <p:cNvPr id="8" name="Rounded Rectangle 7"/>
          <p:cNvSpPr/>
          <p:nvPr/>
        </p:nvSpPr>
        <p:spPr bwMode="auto">
          <a:xfrm>
            <a:off x="762000" y="3308866"/>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cxnSp>
        <p:nvCxnSpPr>
          <p:cNvPr id="9" name="Straight Arrow Connector 8"/>
          <p:cNvCxnSpPr>
            <a:stCxn id="7" idx="2"/>
            <a:endCxn id="8" idx="0"/>
          </p:cNvCxnSpPr>
          <p:nvPr/>
        </p:nvCxnSpPr>
        <p:spPr bwMode="auto">
          <a:xfrm rot="5400000">
            <a:off x="2592038" y="1631229"/>
            <a:ext cx="457200" cy="28980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0" name="Flowchart: Magnetic Disk 9"/>
          <p:cNvSpPr/>
          <p:nvPr/>
        </p:nvSpPr>
        <p:spPr bwMode="auto">
          <a:xfrm>
            <a:off x="3545775" y="4876800"/>
            <a:ext cx="1447800" cy="1143000"/>
          </a:xfrm>
          <a:prstGeom prst="flowChartMagneticDisk">
            <a:avLst/>
          </a:prstGeom>
          <a:solidFill>
            <a:srgbClr val="00B0F0"/>
          </a:solidFill>
          <a:ln>
            <a:solidFill>
              <a:srgbClr val="002060"/>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r>
              <a:rPr lang="en-US" sz="2200" b="1" baseline="0" dirty="0" err="1" smtClean="0">
                <a:solidFill>
                  <a:schemeClr val="tx1"/>
                </a:solidFill>
                <a:latin typeface="Calibri" pitchFamily="34" charset="0"/>
              </a:rPr>
              <a:t>MySQL</a:t>
            </a:r>
            <a:r>
              <a:rPr lang="en-US" sz="2200" b="1" baseline="0" dirty="0" smtClean="0">
                <a:solidFill>
                  <a:schemeClr val="tx1"/>
                </a:solidFill>
                <a:latin typeface="Calibri" pitchFamily="34" charset="0"/>
              </a:rPr>
              <a:t> Master DB</a:t>
            </a:r>
            <a:endParaRPr lang="en-US" sz="2200" b="1" dirty="0" smtClean="0">
              <a:solidFill>
                <a:schemeClr val="tx1"/>
              </a:solidFill>
              <a:latin typeface="Calibri" pitchFamily="34" charset="0"/>
            </a:endParaRPr>
          </a:p>
        </p:txBody>
      </p:sp>
      <p:sp>
        <p:nvSpPr>
          <p:cNvPr id="11" name="Flowchart: Magnetic Disk 10"/>
          <p:cNvSpPr/>
          <p:nvPr/>
        </p:nvSpPr>
        <p:spPr bwMode="auto">
          <a:xfrm>
            <a:off x="7315200" y="4909066"/>
            <a:ext cx="1447800" cy="1143000"/>
          </a:xfrm>
          <a:prstGeom prst="flowChartMagneticDisk">
            <a:avLst/>
          </a:prstGeom>
          <a:solidFill>
            <a:srgbClr val="00B0F0"/>
          </a:solidFill>
          <a:ln>
            <a:solidFill>
              <a:srgbClr val="002060"/>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r>
              <a:rPr lang="en-US" sz="2200" b="1" baseline="0" dirty="0" err="1" smtClean="0">
                <a:solidFill>
                  <a:schemeClr val="tx1"/>
                </a:solidFill>
                <a:latin typeface="Calibri" pitchFamily="34" charset="0"/>
              </a:rPr>
              <a:t>MySQL</a:t>
            </a:r>
            <a:r>
              <a:rPr lang="en-US" sz="2200" b="1" baseline="0" dirty="0" smtClean="0">
                <a:solidFill>
                  <a:schemeClr val="tx1"/>
                </a:solidFill>
                <a:latin typeface="Calibri" pitchFamily="34" charset="0"/>
              </a:rPr>
              <a:t> Slave DB</a:t>
            </a:r>
            <a:endParaRPr lang="en-US" sz="2200" b="1" dirty="0" smtClean="0">
              <a:solidFill>
                <a:schemeClr val="tx1"/>
              </a:solidFill>
              <a:latin typeface="Calibri" pitchFamily="34" charset="0"/>
            </a:endParaRPr>
          </a:p>
        </p:txBody>
      </p:sp>
      <p:cxnSp>
        <p:nvCxnSpPr>
          <p:cNvPr id="12" name="Straight Arrow Connector 11"/>
          <p:cNvCxnSpPr>
            <a:stCxn id="10" idx="4"/>
            <a:endCxn id="11" idx="2"/>
          </p:cNvCxnSpPr>
          <p:nvPr/>
        </p:nvCxnSpPr>
        <p:spPr bwMode="auto">
          <a:xfrm>
            <a:off x="4993575" y="5448300"/>
            <a:ext cx="2321625" cy="32266"/>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a:stCxn id="8" idx="2"/>
            <a:endCxn id="10" idx="1"/>
          </p:cNvCxnSpPr>
          <p:nvPr/>
        </p:nvCxnSpPr>
        <p:spPr bwMode="auto">
          <a:xfrm rot="16200000" flipH="1">
            <a:off x="2608170" y="3215295"/>
            <a:ext cx="424934" cy="28980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a:stCxn id="28" idx="2"/>
            <a:endCxn id="10" idx="1"/>
          </p:cNvCxnSpPr>
          <p:nvPr/>
        </p:nvCxnSpPr>
        <p:spPr bwMode="auto">
          <a:xfrm rot="16200000" flipH="1">
            <a:off x="3315937" y="3923062"/>
            <a:ext cx="457200" cy="14502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a:stCxn id="29" idx="2"/>
            <a:endCxn id="10" idx="1"/>
          </p:cNvCxnSpPr>
          <p:nvPr/>
        </p:nvCxnSpPr>
        <p:spPr bwMode="auto">
          <a:xfrm rot="5400000">
            <a:off x="4725638" y="3963638"/>
            <a:ext cx="457200" cy="13691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a:stCxn id="30" idx="2"/>
            <a:endCxn id="10" idx="1"/>
          </p:cNvCxnSpPr>
          <p:nvPr/>
        </p:nvCxnSpPr>
        <p:spPr bwMode="auto">
          <a:xfrm rot="5400000">
            <a:off x="5411438" y="3277838"/>
            <a:ext cx="457200" cy="27407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8" name="TextBox 17"/>
          <p:cNvSpPr txBox="1"/>
          <p:nvPr/>
        </p:nvSpPr>
        <p:spPr>
          <a:xfrm>
            <a:off x="5334000" y="4953000"/>
            <a:ext cx="1600200" cy="461665"/>
          </a:xfrm>
          <a:prstGeom prst="rect">
            <a:avLst/>
          </a:prstGeom>
          <a:noFill/>
        </p:spPr>
        <p:txBody>
          <a:bodyPr wrap="square" rtlCol="0">
            <a:spAutoFit/>
          </a:bodyPr>
          <a:lstStyle/>
          <a:p>
            <a:r>
              <a:rPr lang="en-US" sz="2400" baseline="0" dirty="0" smtClean="0">
                <a:latin typeface="Calibri" pitchFamily="34" charset="0"/>
              </a:rPr>
              <a:t>Replication</a:t>
            </a:r>
            <a:endParaRPr lang="en-US" sz="2400" baseline="0" dirty="0">
              <a:latin typeface="Calibri" pitchFamily="34" charset="0"/>
            </a:endParaRPr>
          </a:p>
        </p:txBody>
      </p:sp>
      <p:sp>
        <p:nvSpPr>
          <p:cNvPr id="20" name="Rounded Rectangle 19"/>
          <p:cNvSpPr/>
          <p:nvPr/>
        </p:nvSpPr>
        <p:spPr bwMode="auto">
          <a:xfrm>
            <a:off x="3388425" y="1555472"/>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21" name="Straight Arrow Connector 20"/>
          <p:cNvCxnSpPr>
            <a:stCxn id="20" idx="2"/>
            <a:endCxn id="7" idx="0"/>
          </p:cNvCxnSpPr>
          <p:nvPr/>
        </p:nvCxnSpPr>
        <p:spPr bwMode="auto">
          <a:xfrm rot="16200000" flipH="1">
            <a:off x="4076303" y="2201094"/>
            <a:ext cx="381794" cy="495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5" name="Straight Arrow Connector 24"/>
          <p:cNvCxnSpPr>
            <a:stCxn id="7" idx="2"/>
            <a:endCxn id="30" idx="0"/>
          </p:cNvCxnSpPr>
          <p:nvPr/>
        </p:nvCxnSpPr>
        <p:spPr bwMode="auto">
          <a:xfrm rot="16200000" flipH="1">
            <a:off x="5427570" y="1693770"/>
            <a:ext cx="424934" cy="27407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6" name="Straight Arrow Connector 25"/>
          <p:cNvCxnSpPr>
            <a:stCxn id="7" idx="2"/>
            <a:endCxn id="29" idx="0"/>
          </p:cNvCxnSpPr>
          <p:nvPr/>
        </p:nvCxnSpPr>
        <p:spPr bwMode="auto">
          <a:xfrm rot="16200000" flipH="1">
            <a:off x="4741770" y="2379570"/>
            <a:ext cx="424934" cy="13691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7" name="Straight Arrow Connector 26"/>
          <p:cNvCxnSpPr>
            <a:stCxn id="7" idx="2"/>
            <a:endCxn id="28" idx="0"/>
          </p:cNvCxnSpPr>
          <p:nvPr/>
        </p:nvCxnSpPr>
        <p:spPr bwMode="auto">
          <a:xfrm rot="5400000">
            <a:off x="3332071" y="2338996"/>
            <a:ext cx="424934" cy="14502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38" name="Rounded Rectangle 37"/>
          <p:cNvSpPr/>
          <p:nvPr/>
        </p:nvSpPr>
        <p:spPr bwMode="auto">
          <a:xfrm>
            <a:off x="36576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cxnSp>
        <p:nvCxnSpPr>
          <p:cNvPr id="40" name="Straight Arrow Connector 39"/>
          <p:cNvCxnSpPr>
            <a:stCxn id="7" idx="2"/>
            <a:endCxn id="38" idx="0"/>
          </p:cNvCxnSpPr>
          <p:nvPr/>
        </p:nvCxnSpPr>
        <p:spPr bwMode="auto">
          <a:xfrm rot="5400000">
            <a:off x="4055971" y="3062896"/>
            <a:ext cx="424934" cy="24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48" name="Straight Arrow Connector 47"/>
          <p:cNvCxnSpPr>
            <a:stCxn id="38" idx="2"/>
            <a:endCxn id="10" idx="1"/>
          </p:cNvCxnSpPr>
          <p:nvPr/>
        </p:nvCxnSpPr>
        <p:spPr bwMode="auto">
          <a:xfrm rot="16200000" flipH="1">
            <a:off x="4039837" y="4646962"/>
            <a:ext cx="457200" cy="24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74" name="Rounded Rectangle 73"/>
          <p:cNvSpPr/>
          <p:nvPr/>
        </p:nvSpPr>
        <p:spPr bwMode="auto">
          <a:xfrm>
            <a:off x="1447800" y="1559625"/>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75" name="Straight Arrow Connector 74"/>
          <p:cNvCxnSpPr>
            <a:stCxn id="74" idx="2"/>
            <a:endCxn id="7" idx="0"/>
          </p:cNvCxnSpPr>
          <p:nvPr/>
        </p:nvCxnSpPr>
        <p:spPr bwMode="auto">
          <a:xfrm rot="16200000" flipH="1">
            <a:off x="3108067" y="1232857"/>
            <a:ext cx="377641" cy="19455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77" name="Rounded Rectangle 76"/>
          <p:cNvSpPr/>
          <p:nvPr/>
        </p:nvSpPr>
        <p:spPr bwMode="auto">
          <a:xfrm>
            <a:off x="5322125" y="1559625"/>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78" name="Straight Arrow Connector 77"/>
          <p:cNvCxnSpPr>
            <a:stCxn id="77" idx="2"/>
          </p:cNvCxnSpPr>
          <p:nvPr/>
        </p:nvCxnSpPr>
        <p:spPr bwMode="auto">
          <a:xfrm rot="5400000">
            <a:off x="5036375" y="1235775"/>
            <a:ext cx="381000" cy="194310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3" name="Footer Placeholder 2"/>
          <p:cNvSpPr>
            <a:spLocks noGrp="1"/>
          </p:cNvSpPr>
          <p:nvPr>
            <p:ph type="ftr" sz="quarter" idx="11"/>
          </p:nvPr>
        </p:nvSpPr>
        <p:spPr/>
        <p:txBody>
          <a:bodyPr/>
          <a:lstStyle/>
          <a:p>
            <a:r>
              <a:rPr lang="en-US" smtClean="0"/>
              <a:t>Amr El Abbadi {amr@cs.ucsb.edu}</a:t>
            </a:r>
            <a:endParaRPr lang="en-US"/>
          </a:p>
        </p:txBody>
      </p:sp>
      <p:sp>
        <p:nvSpPr>
          <p:cNvPr id="4" name="Slide Number Placeholder 3"/>
          <p:cNvSpPr>
            <a:spLocks noGrp="1"/>
          </p:cNvSpPr>
          <p:nvPr>
            <p:ph type="sldNum" sz="quarter" idx="12"/>
          </p:nvPr>
        </p:nvSpPr>
        <p:spPr/>
        <p:txBody>
          <a:bodyPr/>
          <a:lstStyle/>
          <a:p>
            <a:fld id="{C65000FC-E02B-4613-9B05-95BF28AC1B9B}" type="slidenum">
              <a:rPr lang="en-US" smtClean="0"/>
              <a:pPr/>
              <a:t>8</a:t>
            </a:fld>
            <a:endParaRPr lang="en-US"/>
          </a:p>
        </p:txBody>
      </p:sp>
      <p:sp>
        <p:nvSpPr>
          <p:cNvPr id="31" name="TextBox 30"/>
          <p:cNvSpPr txBox="1"/>
          <p:nvPr/>
        </p:nvSpPr>
        <p:spPr>
          <a:xfrm>
            <a:off x="2362200" y="4953000"/>
            <a:ext cx="6477000" cy="1754326"/>
          </a:xfrm>
          <a:prstGeom prst="rect">
            <a:avLst/>
          </a:prstGeom>
          <a:solidFill>
            <a:schemeClr val="accent2">
              <a:lumMod val="75000"/>
            </a:schemeClr>
          </a:solidFill>
          <a:effectLst>
            <a:glow rad="139700">
              <a:schemeClr val="accent2">
                <a:satMod val="175000"/>
                <a:alpha val="40000"/>
              </a:schemeClr>
            </a:glow>
          </a:effectLst>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a:r>
              <a:rPr lang="en-US" sz="3600" b="1" dirty="0" smtClean="0"/>
              <a:t>Database becomes the Scalability Bottleneck</a:t>
            </a:r>
          </a:p>
          <a:p>
            <a:pPr algn="ctr"/>
            <a:r>
              <a:rPr lang="en-US" sz="3600" b="1" dirty="0" smtClean="0"/>
              <a:t>Cannot leverage elasticity</a:t>
            </a:r>
            <a:endParaRPr lang="en-US" sz="3600" b="1" dirty="0"/>
          </a:p>
        </p:txBody>
      </p:sp>
      <p:sp>
        <p:nvSpPr>
          <p:cNvPr id="32" name="Date Placeholder 31"/>
          <p:cNvSpPr>
            <a:spLocks noGrp="1"/>
          </p:cNvSpPr>
          <p:nvPr>
            <p:ph type="dt" sz="half" idx="10"/>
          </p:nvPr>
        </p:nvSpPr>
        <p:spPr/>
        <p:txBody>
          <a:bodyPr/>
          <a:lstStyle/>
          <a:p>
            <a:pPr>
              <a:defRPr/>
            </a:pPr>
            <a:fld id="{BFDB20B0-E003-4D97-B58F-A6CD29358780}" type="datetime4">
              <a:rPr lang="en-US" smtClean="0"/>
              <a:pPr>
                <a:defRPr/>
              </a:pPr>
              <a:t>March 2, 2012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1000"/>
                                  </p:stCondLst>
                                  <p:childTnLst>
                                    <p:set>
                                      <p:cBhvr>
                                        <p:cTn id="25" dur="1" fill="hold">
                                          <p:stCondLst>
                                            <p:cond delay="0"/>
                                          </p:stCondLst>
                                        </p:cTn>
                                        <p:tgtEl>
                                          <p:spTgt spid="28"/>
                                        </p:tgtEl>
                                        <p:attrNameLst>
                                          <p:attrName>style.visibility</p:attrName>
                                        </p:attrNameLst>
                                      </p:cBhvr>
                                      <p:to>
                                        <p:strVal val="visible"/>
                                      </p:to>
                                    </p:se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1000"/>
                            </p:stCondLst>
                            <p:childTnLst>
                              <p:par>
                                <p:cTn id="30" presetID="1"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par>
                          <p:cTn id="32" fill="hold">
                            <p:stCondLst>
                              <p:cond delay="1000"/>
                            </p:stCondLst>
                            <p:childTnLst>
                              <p:par>
                                <p:cTn id="33" presetID="1" presetClass="entr" presetSubtype="0" fill="hold" grpId="0" nodeType="afterEffect">
                                  <p:stCondLst>
                                    <p:cond delay="1000"/>
                                  </p:stCondLst>
                                  <p:childTnLst>
                                    <p:set>
                                      <p:cBhvr>
                                        <p:cTn id="34" dur="1" fill="hold">
                                          <p:stCondLst>
                                            <p:cond delay="0"/>
                                          </p:stCondLst>
                                        </p:cTn>
                                        <p:tgtEl>
                                          <p:spTgt spid="29"/>
                                        </p:tgtEl>
                                        <p:attrNameLst>
                                          <p:attrName>style.visibility</p:attrName>
                                        </p:attrNameLst>
                                      </p:cBhvr>
                                      <p:to>
                                        <p:strVal val="visible"/>
                                      </p:to>
                                    </p:set>
                                  </p:childTnLst>
                                </p:cTn>
                              </p:par>
                            </p:childTnLst>
                          </p:cTn>
                        </p:par>
                        <p:par>
                          <p:cTn id="35" fill="hold">
                            <p:stCondLst>
                              <p:cond delay="2000"/>
                            </p:stCondLst>
                            <p:childTnLst>
                              <p:par>
                                <p:cTn id="36" presetID="1" presetClass="entr" presetSubtype="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childTnLst>
                          </p:cTn>
                        </p:par>
                        <p:par>
                          <p:cTn id="38" fill="hold">
                            <p:stCondLst>
                              <p:cond delay="2000"/>
                            </p:stCondLst>
                            <p:childTnLst>
                              <p:par>
                                <p:cTn id="39" presetID="1"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par>
                          <p:cTn id="41" fill="hold">
                            <p:stCondLst>
                              <p:cond delay="2000"/>
                            </p:stCondLst>
                            <p:childTnLst>
                              <p:par>
                                <p:cTn id="42" presetID="1" presetClass="entr" presetSubtype="0" fill="hold" grpId="0" nodeType="afterEffect">
                                  <p:stCondLst>
                                    <p:cond delay="1000"/>
                                  </p:stCondLst>
                                  <p:childTnLst>
                                    <p:set>
                                      <p:cBhvr>
                                        <p:cTn id="43" dur="1" fill="hold">
                                          <p:stCondLst>
                                            <p:cond delay="0"/>
                                          </p:stCondLst>
                                        </p:cTn>
                                        <p:tgtEl>
                                          <p:spTgt spid="30"/>
                                        </p:tgtEl>
                                        <p:attrNameLst>
                                          <p:attrName>style.visibility</p:attrName>
                                        </p:attrNameLst>
                                      </p:cBhvr>
                                      <p:to>
                                        <p:strVal val="visible"/>
                                      </p:to>
                                    </p:set>
                                  </p:childTnLst>
                                </p:cTn>
                              </p:par>
                            </p:childTnLst>
                          </p:cTn>
                        </p:par>
                        <p:par>
                          <p:cTn id="44" fill="hold">
                            <p:stCondLst>
                              <p:cond delay="3000"/>
                            </p:stCondLst>
                            <p:childTnLst>
                              <p:par>
                                <p:cTn id="45" presetID="1"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par>
                          <p:cTn id="47" fill="hold">
                            <p:stCondLst>
                              <p:cond delay="3000"/>
                            </p:stCondLst>
                            <p:childTnLst>
                              <p:par>
                                <p:cTn id="48" presetID="1" presetClass="entr" presetSubtype="0"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8" grpId="0" animBg="1"/>
      <p:bldP spid="74" grpId="0" animBg="1"/>
      <p:bldP spid="77"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bwMode="auto">
          <a:xfrm>
            <a:off x="22098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29" name="Rounded Rectangle 28"/>
          <p:cNvSpPr/>
          <p:nvPr/>
        </p:nvSpPr>
        <p:spPr bwMode="auto">
          <a:xfrm>
            <a:off x="50292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30" name="Rounded Rectangle 29"/>
          <p:cNvSpPr/>
          <p:nvPr/>
        </p:nvSpPr>
        <p:spPr bwMode="auto">
          <a:xfrm>
            <a:off x="64008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6" name="Title 5"/>
          <p:cNvSpPr>
            <a:spLocks noGrp="1"/>
          </p:cNvSpPr>
          <p:nvPr>
            <p:ph type="title"/>
          </p:nvPr>
        </p:nvSpPr>
        <p:spPr/>
        <p:txBody>
          <a:bodyPr/>
          <a:lstStyle/>
          <a:p>
            <a:r>
              <a:rPr lang="en-US" dirty="0" smtClean="0">
                <a:solidFill>
                  <a:srgbClr val="00B050"/>
                </a:solidFill>
              </a:rPr>
              <a:t>Scaling in the Cloud</a:t>
            </a:r>
            <a:endParaRPr lang="en-US" dirty="0">
              <a:solidFill>
                <a:srgbClr val="00B050"/>
              </a:solidFill>
            </a:endParaRPr>
          </a:p>
        </p:txBody>
      </p:sp>
      <p:sp>
        <p:nvSpPr>
          <p:cNvPr id="7" name="Rounded Rectangle 6"/>
          <p:cNvSpPr/>
          <p:nvPr/>
        </p:nvSpPr>
        <p:spPr bwMode="auto">
          <a:xfrm>
            <a:off x="1716975" y="2394466"/>
            <a:ext cx="5105400" cy="457200"/>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tx1"/>
                </a:solidFill>
                <a:latin typeface="Calibri" pitchFamily="34" charset="0"/>
              </a:rPr>
              <a:t>Load Balancer (Proxy)</a:t>
            </a:r>
            <a:endParaRPr kumimoji="0" lang="en-US" sz="2200" b="1" i="0" u="none" strike="noStrike" cap="none" normalizeH="0" baseline="-25000" dirty="0" smtClean="0">
              <a:ln>
                <a:noFill/>
              </a:ln>
              <a:solidFill>
                <a:schemeClr val="tx1"/>
              </a:solidFill>
              <a:effectLst/>
              <a:latin typeface="Calibri" pitchFamily="34" charset="0"/>
            </a:endParaRPr>
          </a:p>
        </p:txBody>
      </p:sp>
      <p:sp>
        <p:nvSpPr>
          <p:cNvPr id="8" name="Rounded Rectangle 7"/>
          <p:cNvSpPr/>
          <p:nvPr/>
        </p:nvSpPr>
        <p:spPr bwMode="auto">
          <a:xfrm>
            <a:off x="762000" y="3308866"/>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cxnSp>
        <p:nvCxnSpPr>
          <p:cNvPr id="9" name="Straight Arrow Connector 8"/>
          <p:cNvCxnSpPr>
            <a:stCxn id="7" idx="2"/>
            <a:endCxn id="8" idx="0"/>
          </p:cNvCxnSpPr>
          <p:nvPr/>
        </p:nvCxnSpPr>
        <p:spPr bwMode="auto">
          <a:xfrm rot="5400000">
            <a:off x="2592038" y="1631229"/>
            <a:ext cx="457200" cy="28980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0" name="Flowchart: Magnetic Disk 9"/>
          <p:cNvSpPr/>
          <p:nvPr/>
        </p:nvSpPr>
        <p:spPr bwMode="auto">
          <a:xfrm>
            <a:off x="3545775" y="4876800"/>
            <a:ext cx="1447800" cy="1143000"/>
          </a:xfrm>
          <a:prstGeom prst="flowChartMagneticDisk">
            <a:avLst/>
          </a:prstGeom>
          <a:solidFill>
            <a:srgbClr val="00B0F0"/>
          </a:solidFill>
          <a:ln>
            <a:solidFill>
              <a:srgbClr val="002060"/>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r>
              <a:rPr lang="en-US" sz="2200" b="1" baseline="0" dirty="0" err="1" smtClean="0">
                <a:solidFill>
                  <a:schemeClr val="tx1"/>
                </a:solidFill>
                <a:latin typeface="Calibri" pitchFamily="34" charset="0"/>
              </a:rPr>
              <a:t>MySQL</a:t>
            </a:r>
            <a:r>
              <a:rPr lang="en-US" sz="2200" b="1" baseline="0" dirty="0" smtClean="0">
                <a:solidFill>
                  <a:schemeClr val="tx1"/>
                </a:solidFill>
                <a:latin typeface="Calibri" pitchFamily="34" charset="0"/>
              </a:rPr>
              <a:t> Master DB</a:t>
            </a:r>
            <a:endParaRPr lang="en-US" sz="2200" b="1" dirty="0" smtClean="0">
              <a:solidFill>
                <a:schemeClr val="tx1"/>
              </a:solidFill>
              <a:latin typeface="Calibri" pitchFamily="34" charset="0"/>
            </a:endParaRPr>
          </a:p>
        </p:txBody>
      </p:sp>
      <p:sp>
        <p:nvSpPr>
          <p:cNvPr id="11" name="Flowchart: Magnetic Disk 10"/>
          <p:cNvSpPr/>
          <p:nvPr/>
        </p:nvSpPr>
        <p:spPr bwMode="auto">
          <a:xfrm>
            <a:off x="7315200" y="4909066"/>
            <a:ext cx="1447800" cy="1143000"/>
          </a:xfrm>
          <a:prstGeom prst="flowChartMagneticDisk">
            <a:avLst/>
          </a:prstGeom>
          <a:solidFill>
            <a:srgbClr val="00B0F0"/>
          </a:solidFill>
          <a:ln>
            <a:solidFill>
              <a:srgbClr val="002060"/>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r>
              <a:rPr lang="en-US" sz="2200" b="1" baseline="0" dirty="0" err="1" smtClean="0">
                <a:solidFill>
                  <a:schemeClr val="tx1"/>
                </a:solidFill>
                <a:latin typeface="Calibri" pitchFamily="34" charset="0"/>
              </a:rPr>
              <a:t>MySQL</a:t>
            </a:r>
            <a:r>
              <a:rPr lang="en-US" sz="2200" b="1" baseline="0" dirty="0" smtClean="0">
                <a:solidFill>
                  <a:schemeClr val="tx1"/>
                </a:solidFill>
                <a:latin typeface="Calibri" pitchFamily="34" charset="0"/>
              </a:rPr>
              <a:t> Slave DB</a:t>
            </a:r>
            <a:endParaRPr lang="en-US" sz="2200" b="1" dirty="0" smtClean="0">
              <a:solidFill>
                <a:schemeClr val="tx1"/>
              </a:solidFill>
              <a:latin typeface="Calibri" pitchFamily="34" charset="0"/>
            </a:endParaRPr>
          </a:p>
        </p:txBody>
      </p:sp>
      <p:cxnSp>
        <p:nvCxnSpPr>
          <p:cNvPr id="12" name="Straight Arrow Connector 11"/>
          <p:cNvCxnSpPr>
            <a:stCxn id="10" idx="4"/>
            <a:endCxn id="11" idx="2"/>
          </p:cNvCxnSpPr>
          <p:nvPr/>
        </p:nvCxnSpPr>
        <p:spPr bwMode="auto">
          <a:xfrm>
            <a:off x="4993575" y="5448300"/>
            <a:ext cx="2321625" cy="32266"/>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a:stCxn id="8" idx="2"/>
            <a:endCxn id="10" idx="1"/>
          </p:cNvCxnSpPr>
          <p:nvPr/>
        </p:nvCxnSpPr>
        <p:spPr bwMode="auto">
          <a:xfrm rot="16200000" flipH="1">
            <a:off x="2608170" y="3215295"/>
            <a:ext cx="424934" cy="28980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a:stCxn id="28" idx="2"/>
            <a:endCxn id="10" idx="1"/>
          </p:cNvCxnSpPr>
          <p:nvPr/>
        </p:nvCxnSpPr>
        <p:spPr bwMode="auto">
          <a:xfrm rot="16200000" flipH="1">
            <a:off x="3315937" y="3923062"/>
            <a:ext cx="457200" cy="14502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a:stCxn id="29" idx="2"/>
            <a:endCxn id="10" idx="1"/>
          </p:cNvCxnSpPr>
          <p:nvPr/>
        </p:nvCxnSpPr>
        <p:spPr bwMode="auto">
          <a:xfrm rot="5400000">
            <a:off x="4725638" y="3963638"/>
            <a:ext cx="457200" cy="13691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a:stCxn id="30" idx="2"/>
            <a:endCxn id="10" idx="1"/>
          </p:cNvCxnSpPr>
          <p:nvPr/>
        </p:nvCxnSpPr>
        <p:spPr bwMode="auto">
          <a:xfrm rot="5400000">
            <a:off x="5411438" y="3277838"/>
            <a:ext cx="457200" cy="27407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8" name="TextBox 17"/>
          <p:cNvSpPr txBox="1"/>
          <p:nvPr/>
        </p:nvSpPr>
        <p:spPr>
          <a:xfrm>
            <a:off x="5334000" y="4953000"/>
            <a:ext cx="1600200" cy="461665"/>
          </a:xfrm>
          <a:prstGeom prst="rect">
            <a:avLst/>
          </a:prstGeom>
          <a:noFill/>
        </p:spPr>
        <p:txBody>
          <a:bodyPr wrap="square" rtlCol="0">
            <a:spAutoFit/>
          </a:bodyPr>
          <a:lstStyle/>
          <a:p>
            <a:r>
              <a:rPr lang="en-US" sz="2400" baseline="0" dirty="0" smtClean="0">
                <a:latin typeface="Calibri" pitchFamily="34" charset="0"/>
              </a:rPr>
              <a:t>Replication</a:t>
            </a:r>
            <a:endParaRPr lang="en-US" sz="2400" baseline="0" dirty="0">
              <a:latin typeface="Calibri" pitchFamily="34" charset="0"/>
            </a:endParaRPr>
          </a:p>
        </p:txBody>
      </p:sp>
      <p:sp>
        <p:nvSpPr>
          <p:cNvPr id="20" name="Rounded Rectangle 19"/>
          <p:cNvSpPr/>
          <p:nvPr/>
        </p:nvSpPr>
        <p:spPr bwMode="auto">
          <a:xfrm>
            <a:off x="3388425" y="1555472"/>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21" name="Straight Arrow Connector 20"/>
          <p:cNvCxnSpPr>
            <a:stCxn id="20" idx="2"/>
            <a:endCxn id="7" idx="0"/>
          </p:cNvCxnSpPr>
          <p:nvPr/>
        </p:nvCxnSpPr>
        <p:spPr bwMode="auto">
          <a:xfrm rot="16200000" flipH="1">
            <a:off x="4076303" y="2201094"/>
            <a:ext cx="381794" cy="495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5" name="Straight Arrow Connector 24"/>
          <p:cNvCxnSpPr>
            <a:stCxn id="7" idx="2"/>
            <a:endCxn id="30" idx="0"/>
          </p:cNvCxnSpPr>
          <p:nvPr/>
        </p:nvCxnSpPr>
        <p:spPr bwMode="auto">
          <a:xfrm rot="16200000" flipH="1">
            <a:off x="5427570" y="1693770"/>
            <a:ext cx="424934" cy="27407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6" name="Straight Arrow Connector 25"/>
          <p:cNvCxnSpPr>
            <a:stCxn id="7" idx="2"/>
            <a:endCxn id="29" idx="0"/>
          </p:cNvCxnSpPr>
          <p:nvPr/>
        </p:nvCxnSpPr>
        <p:spPr bwMode="auto">
          <a:xfrm rot="16200000" flipH="1">
            <a:off x="4741770" y="2379570"/>
            <a:ext cx="424934" cy="13691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7" name="Straight Arrow Connector 26"/>
          <p:cNvCxnSpPr>
            <a:stCxn id="7" idx="2"/>
            <a:endCxn id="28" idx="0"/>
          </p:cNvCxnSpPr>
          <p:nvPr/>
        </p:nvCxnSpPr>
        <p:spPr bwMode="auto">
          <a:xfrm rot="5400000">
            <a:off x="3332071" y="2338996"/>
            <a:ext cx="424934" cy="14502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38" name="Rounded Rectangle 37"/>
          <p:cNvSpPr/>
          <p:nvPr/>
        </p:nvSpPr>
        <p:spPr bwMode="auto">
          <a:xfrm>
            <a:off x="36576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cxnSp>
        <p:nvCxnSpPr>
          <p:cNvPr id="40" name="Straight Arrow Connector 39"/>
          <p:cNvCxnSpPr>
            <a:stCxn id="7" idx="2"/>
            <a:endCxn id="38" idx="0"/>
          </p:cNvCxnSpPr>
          <p:nvPr/>
        </p:nvCxnSpPr>
        <p:spPr bwMode="auto">
          <a:xfrm rot="5400000">
            <a:off x="4055971" y="3062896"/>
            <a:ext cx="424934" cy="24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48" name="Straight Arrow Connector 47"/>
          <p:cNvCxnSpPr>
            <a:stCxn id="38" idx="2"/>
            <a:endCxn id="10" idx="1"/>
          </p:cNvCxnSpPr>
          <p:nvPr/>
        </p:nvCxnSpPr>
        <p:spPr bwMode="auto">
          <a:xfrm rot="16200000" flipH="1">
            <a:off x="4039837" y="4646962"/>
            <a:ext cx="457200" cy="24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74" name="Rounded Rectangle 73"/>
          <p:cNvSpPr/>
          <p:nvPr/>
        </p:nvSpPr>
        <p:spPr bwMode="auto">
          <a:xfrm>
            <a:off x="1447800" y="1559625"/>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75" name="Straight Arrow Connector 74"/>
          <p:cNvCxnSpPr>
            <a:stCxn id="74" idx="2"/>
            <a:endCxn id="7" idx="0"/>
          </p:cNvCxnSpPr>
          <p:nvPr/>
        </p:nvCxnSpPr>
        <p:spPr bwMode="auto">
          <a:xfrm rot="16200000" flipH="1">
            <a:off x="3108067" y="1232857"/>
            <a:ext cx="377641" cy="19455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77" name="Rounded Rectangle 76"/>
          <p:cNvSpPr/>
          <p:nvPr/>
        </p:nvSpPr>
        <p:spPr bwMode="auto">
          <a:xfrm>
            <a:off x="5322125" y="1559625"/>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78" name="Straight Arrow Connector 77"/>
          <p:cNvCxnSpPr>
            <a:stCxn id="77" idx="2"/>
          </p:cNvCxnSpPr>
          <p:nvPr/>
        </p:nvCxnSpPr>
        <p:spPr bwMode="auto">
          <a:xfrm rot="5400000">
            <a:off x="5036375" y="1235775"/>
            <a:ext cx="381000" cy="194310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3" name="Footer Placeholder 2"/>
          <p:cNvSpPr>
            <a:spLocks noGrp="1"/>
          </p:cNvSpPr>
          <p:nvPr>
            <p:ph type="ftr" sz="quarter" idx="11"/>
          </p:nvPr>
        </p:nvSpPr>
        <p:spPr/>
        <p:txBody>
          <a:bodyPr/>
          <a:lstStyle/>
          <a:p>
            <a:r>
              <a:rPr lang="en-US" smtClean="0"/>
              <a:t>Amr El Abbadi {amr@cs.ucsb.edu}</a:t>
            </a:r>
            <a:endParaRPr lang="en-US"/>
          </a:p>
        </p:txBody>
      </p:sp>
      <p:sp>
        <p:nvSpPr>
          <p:cNvPr id="4" name="Slide Number Placeholder 3"/>
          <p:cNvSpPr>
            <a:spLocks noGrp="1"/>
          </p:cNvSpPr>
          <p:nvPr>
            <p:ph type="sldNum" sz="quarter" idx="12"/>
          </p:nvPr>
        </p:nvSpPr>
        <p:spPr/>
        <p:txBody>
          <a:bodyPr/>
          <a:lstStyle/>
          <a:p>
            <a:fld id="{C65000FC-E02B-4613-9B05-95BF28AC1B9B}" type="slidenum">
              <a:rPr lang="en-US" smtClean="0"/>
              <a:pPr/>
              <a:t>9</a:t>
            </a:fld>
            <a:endParaRPr lang="en-US"/>
          </a:p>
        </p:txBody>
      </p:sp>
      <p:sp>
        <p:nvSpPr>
          <p:cNvPr id="31" name="Date Placeholder 30"/>
          <p:cNvSpPr>
            <a:spLocks noGrp="1"/>
          </p:cNvSpPr>
          <p:nvPr>
            <p:ph type="dt" sz="half" idx="10"/>
          </p:nvPr>
        </p:nvSpPr>
        <p:spPr/>
        <p:txBody>
          <a:bodyPr/>
          <a:lstStyle/>
          <a:p>
            <a:pPr>
              <a:defRPr/>
            </a:pPr>
            <a:fld id="{D89503FE-B691-4755-BC67-5B33E9544CEE}" type="datetime4">
              <a:rPr lang="en-US" smtClean="0"/>
              <a:pPr>
                <a:defRPr/>
              </a:pPr>
              <a:t>March 2, 2012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grpId="0" nodeType="withEffect">
                                  <p:stCondLst>
                                    <p:cond delay="0"/>
                                  </p:stCondLst>
                                  <p:childTnLst>
                                    <p:anim calcmode="lin" valueType="num">
                                      <p:cBhvr additive="base">
                                        <p:cTn id="6" dur="500"/>
                                        <p:tgtEl>
                                          <p:spTgt spid="10"/>
                                        </p:tgtEl>
                                        <p:attrNameLst>
                                          <p:attrName>ppt_x</p:attrName>
                                        </p:attrNameLst>
                                      </p:cBhvr>
                                      <p:tavLst>
                                        <p:tav tm="0">
                                          <p:val>
                                            <p:strVal val="ppt_x"/>
                                          </p:val>
                                        </p:tav>
                                        <p:tav tm="100000">
                                          <p:val>
                                            <p:strVal val="0-ppt_w/2"/>
                                          </p:val>
                                        </p:tav>
                                      </p:tavLst>
                                    </p:anim>
                                    <p:anim calcmode="lin" valueType="num">
                                      <p:cBhvr additive="base">
                                        <p:cTn id="7" dur="500"/>
                                        <p:tgtEl>
                                          <p:spTgt spid="10"/>
                                        </p:tgtEl>
                                        <p:attrNameLst>
                                          <p:attrName>ppt_y</p:attrName>
                                        </p:attrNameLst>
                                      </p:cBhvr>
                                      <p:tavLst>
                                        <p:tav tm="0">
                                          <p:val>
                                            <p:strVal val="ppt_y"/>
                                          </p:val>
                                        </p:tav>
                                        <p:tav tm="100000">
                                          <p:val>
                                            <p:strVal val="ppt_y"/>
                                          </p:val>
                                        </p:tav>
                                      </p:tavLst>
                                    </p:anim>
                                    <p:set>
                                      <p:cBhvr>
                                        <p:cTn id="8" dur="1" fill="hold">
                                          <p:stCondLst>
                                            <p:cond delay="499"/>
                                          </p:stCondLst>
                                        </p:cTn>
                                        <p:tgtEl>
                                          <p:spTgt spid="10"/>
                                        </p:tgtEl>
                                        <p:attrNameLst>
                                          <p:attrName>style.visibility</p:attrName>
                                        </p:attrNameLst>
                                      </p:cBhvr>
                                      <p:to>
                                        <p:strVal val="hidden"/>
                                      </p:to>
                                    </p:set>
                                  </p:childTnLst>
                                </p:cTn>
                              </p:par>
                              <p:par>
                                <p:cTn id="9" presetID="2" presetClass="exit" presetSubtype="8" fill="hold" grpId="0" nodeType="withEffect">
                                  <p:stCondLst>
                                    <p:cond delay="0"/>
                                  </p:stCondLst>
                                  <p:childTnLst>
                                    <p:anim calcmode="lin" valueType="num">
                                      <p:cBhvr additive="base">
                                        <p:cTn id="10" dur="500"/>
                                        <p:tgtEl>
                                          <p:spTgt spid="18"/>
                                        </p:tgtEl>
                                        <p:attrNameLst>
                                          <p:attrName>ppt_x</p:attrName>
                                        </p:attrNameLst>
                                      </p:cBhvr>
                                      <p:tavLst>
                                        <p:tav tm="0">
                                          <p:val>
                                            <p:strVal val="ppt_x"/>
                                          </p:val>
                                        </p:tav>
                                        <p:tav tm="100000">
                                          <p:val>
                                            <p:strVal val="0-ppt_w/2"/>
                                          </p:val>
                                        </p:tav>
                                      </p:tavLst>
                                    </p:anim>
                                    <p:anim calcmode="lin" valueType="num">
                                      <p:cBhvr additive="base">
                                        <p:cTn id="11" dur="500"/>
                                        <p:tgtEl>
                                          <p:spTgt spid="18"/>
                                        </p:tgtEl>
                                        <p:attrNameLst>
                                          <p:attrName>ppt_y</p:attrName>
                                        </p:attrNameLst>
                                      </p:cBhvr>
                                      <p:tavLst>
                                        <p:tav tm="0">
                                          <p:val>
                                            <p:strVal val="ppt_y"/>
                                          </p:val>
                                        </p:tav>
                                        <p:tav tm="100000">
                                          <p:val>
                                            <p:strVal val="ppt_y"/>
                                          </p:val>
                                        </p:tav>
                                      </p:tavLst>
                                    </p:anim>
                                    <p:set>
                                      <p:cBhvr>
                                        <p:cTn id="12" dur="1" fill="hold">
                                          <p:stCondLst>
                                            <p:cond delay="499"/>
                                          </p:stCondLst>
                                        </p:cTn>
                                        <p:tgtEl>
                                          <p:spTgt spid="18"/>
                                        </p:tgtEl>
                                        <p:attrNameLst>
                                          <p:attrName>style.visibility</p:attrName>
                                        </p:attrNameLst>
                                      </p:cBhvr>
                                      <p:to>
                                        <p:strVal val="hidden"/>
                                      </p:to>
                                    </p:set>
                                  </p:childTnLst>
                                </p:cTn>
                              </p:par>
                              <p:par>
                                <p:cTn id="13" presetID="2" presetClass="exit" presetSubtype="8" fill="hold" nodeType="withEffect">
                                  <p:stCondLst>
                                    <p:cond delay="0"/>
                                  </p:stCondLst>
                                  <p:childTnLst>
                                    <p:anim calcmode="lin" valueType="num">
                                      <p:cBhvr additive="base">
                                        <p:cTn id="14" dur="500"/>
                                        <p:tgtEl>
                                          <p:spTgt spid="12"/>
                                        </p:tgtEl>
                                        <p:attrNameLst>
                                          <p:attrName>ppt_x</p:attrName>
                                        </p:attrNameLst>
                                      </p:cBhvr>
                                      <p:tavLst>
                                        <p:tav tm="0">
                                          <p:val>
                                            <p:strVal val="ppt_x"/>
                                          </p:val>
                                        </p:tav>
                                        <p:tav tm="100000">
                                          <p:val>
                                            <p:strVal val="0-ppt_w/2"/>
                                          </p:val>
                                        </p:tav>
                                      </p:tavLst>
                                    </p:anim>
                                    <p:anim calcmode="lin" valueType="num">
                                      <p:cBhvr additive="base">
                                        <p:cTn id="15" dur="500"/>
                                        <p:tgtEl>
                                          <p:spTgt spid="12"/>
                                        </p:tgtEl>
                                        <p:attrNameLst>
                                          <p:attrName>ppt_y</p:attrName>
                                        </p:attrNameLst>
                                      </p:cBhvr>
                                      <p:tavLst>
                                        <p:tav tm="0">
                                          <p:val>
                                            <p:strVal val="ppt_y"/>
                                          </p:val>
                                        </p:tav>
                                        <p:tav tm="100000">
                                          <p:val>
                                            <p:strVal val="ppt_y"/>
                                          </p:val>
                                        </p:tav>
                                      </p:tavLst>
                                    </p:anim>
                                    <p:set>
                                      <p:cBhvr>
                                        <p:cTn id="16" dur="1" fill="hold">
                                          <p:stCondLst>
                                            <p:cond delay="499"/>
                                          </p:stCondLst>
                                        </p:cTn>
                                        <p:tgtEl>
                                          <p:spTgt spid="12"/>
                                        </p:tgtEl>
                                        <p:attrNameLst>
                                          <p:attrName>style.visibility</p:attrName>
                                        </p:attrNameLst>
                                      </p:cBhvr>
                                      <p:to>
                                        <p:strVal val="hidden"/>
                                      </p:to>
                                    </p:set>
                                  </p:childTnLst>
                                </p:cTn>
                              </p:par>
                              <p:par>
                                <p:cTn id="17" presetID="2" presetClass="exit" presetSubtype="8" fill="hold" grpId="0" nodeType="withEffect">
                                  <p:stCondLst>
                                    <p:cond delay="0"/>
                                  </p:stCondLst>
                                  <p:childTnLst>
                                    <p:anim calcmode="lin" valueType="num">
                                      <p:cBhvr additive="base">
                                        <p:cTn id="18" dur="500"/>
                                        <p:tgtEl>
                                          <p:spTgt spid="11"/>
                                        </p:tgtEl>
                                        <p:attrNameLst>
                                          <p:attrName>ppt_x</p:attrName>
                                        </p:attrNameLst>
                                      </p:cBhvr>
                                      <p:tavLst>
                                        <p:tav tm="0">
                                          <p:val>
                                            <p:strVal val="ppt_x"/>
                                          </p:val>
                                        </p:tav>
                                        <p:tav tm="100000">
                                          <p:val>
                                            <p:strVal val="0-ppt_w/2"/>
                                          </p:val>
                                        </p:tav>
                                      </p:tavLst>
                                    </p:anim>
                                    <p:anim calcmode="lin" valueType="num">
                                      <p:cBhvr additive="base">
                                        <p:cTn id="19" dur="500"/>
                                        <p:tgtEl>
                                          <p:spTgt spid="11"/>
                                        </p:tgtEl>
                                        <p:attrNameLst>
                                          <p:attrName>ppt_y</p:attrName>
                                        </p:attrNameLst>
                                      </p:cBhvr>
                                      <p:tavLst>
                                        <p:tav tm="0">
                                          <p:val>
                                            <p:strVal val="ppt_y"/>
                                          </p:val>
                                        </p:tav>
                                        <p:tav tm="100000">
                                          <p:val>
                                            <p:strVal val="ppt_y"/>
                                          </p:val>
                                        </p:tav>
                                      </p:tavLst>
                                    </p:anim>
                                    <p:set>
                                      <p:cBhvr>
                                        <p:cTn id="20"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2402775" y="4876800"/>
            <a:ext cx="3733800" cy="1066800"/>
          </a:xfrm>
          <a:prstGeom prst="rect">
            <a:avLst/>
          </a:prstGeom>
          <a:effectLst>
            <a:glow rad="63500">
              <a:schemeClr val="accent5">
                <a:alpha val="45000"/>
                <a:satMod val="120000"/>
              </a:schemeClr>
            </a:glow>
            <a:innerShdw blurRad="63500" dist="50800" dir="16200000">
              <a:prstClr val="black">
                <a:alpha val="50000"/>
              </a:prstClr>
            </a:innerShdw>
          </a:effectLst>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4000" dirty="0" smtClean="0"/>
              <a:t>Key Value Stores</a:t>
            </a:r>
          </a:p>
        </p:txBody>
      </p:sp>
      <p:sp>
        <p:nvSpPr>
          <p:cNvPr id="28" name="Rounded Rectangle 27"/>
          <p:cNvSpPr/>
          <p:nvPr/>
        </p:nvSpPr>
        <p:spPr bwMode="auto">
          <a:xfrm>
            <a:off x="22098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29" name="Rounded Rectangle 28"/>
          <p:cNvSpPr/>
          <p:nvPr/>
        </p:nvSpPr>
        <p:spPr bwMode="auto">
          <a:xfrm>
            <a:off x="50292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30" name="Rounded Rectangle 29"/>
          <p:cNvSpPr/>
          <p:nvPr/>
        </p:nvSpPr>
        <p:spPr bwMode="auto">
          <a:xfrm>
            <a:off x="64008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sp>
        <p:nvSpPr>
          <p:cNvPr id="6" name="Title 5"/>
          <p:cNvSpPr>
            <a:spLocks noGrp="1"/>
          </p:cNvSpPr>
          <p:nvPr>
            <p:ph type="title"/>
          </p:nvPr>
        </p:nvSpPr>
        <p:spPr/>
        <p:txBody>
          <a:bodyPr/>
          <a:lstStyle/>
          <a:p>
            <a:r>
              <a:rPr lang="en-US" dirty="0" smtClean="0">
                <a:solidFill>
                  <a:srgbClr val="00B050"/>
                </a:solidFill>
              </a:rPr>
              <a:t>Scaling in the Cloud</a:t>
            </a:r>
            <a:endParaRPr lang="en-US" dirty="0">
              <a:solidFill>
                <a:srgbClr val="00B050"/>
              </a:solidFill>
            </a:endParaRPr>
          </a:p>
        </p:txBody>
      </p:sp>
      <p:sp>
        <p:nvSpPr>
          <p:cNvPr id="7" name="Rounded Rectangle 6"/>
          <p:cNvSpPr/>
          <p:nvPr/>
        </p:nvSpPr>
        <p:spPr bwMode="auto">
          <a:xfrm>
            <a:off x="1716975" y="2394466"/>
            <a:ext cx="5105400" cy="457200"/>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tx1"/>
                </a:solidFill>
                <a:latin typeface="Calibri" pitchFamily="34" charset="0"/>
              </a:rPr>
              <a:t>Load Balancer (Proxy)</a:t>
            </a:r>
            <a:endParaRPr kumimoji="0" lang="en-US" sz="2200" b="1" i="0" u="none" strike="noStrike" cap="none" normalizeH="0" baseline="-25000" dirty="0" smtClean="0">
              <a:ln>
                <a:noFill/>
              </a:ln>
              <a:solidFill>
                <a:schemeClr val="tx1"/>
              </a:solidFill>
              <a:effectLst/>
              <a:latin typeface="Calibri" pitchFamily="34" charset="0"/>
            </a:endParaRPr>
          </a:p>
        </p:txBody>
      </p:sp>
      <p:sp>
        <p:nvSpPr>
          <p:cNvPr id="8" name="Rounded Rectangle 7"/>
          <p:cNvSpPr/>
          <p:nvPr/>
        </p:nvSpPr>
        <p:spPr bwMode="auto">
          <a:xfrm>
            <a:off x="762000" y="3308866"/>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cxnSp>
        <p:nvCxnSpPr>
          <p:cNvPr id="9" name="Straight Arrow Connector 8"/>
          <p:cNvCxnSpPr>
            <a:stCxn id="7" idx="2"/>
            <a:endCxn id="8" idx="0"/>
          </p:cNvCxnSpPr>
          <p:nvPr/>
        </p:nvCxnSpPr>
        <p:spPr bwMode="auto">
          <a:xfrm rot="5400000">
            <a:off x="2592038" y="1631229"/>
            <a:ext cx="457200" cy="28980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a:stCxn id="8" idx="2"/>
            <a:endCxn id="32" idx="0"/>
          </p:cNvCxnSpPr>
          <p:nvPr/>
        </p:nvCxnSpPr>
        <p:spPr bwMode="auto">
          <a:xfrm rot="16200000" flipH="1">
            <a:off x="2608170" y="3215295"/>
            <a:ext cx="424934" cy="28980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a:stCxn id="28" idx="2"/>
            <a:endCxn id="32" idx="0"/>
          </p:cNvCxnSpPr>
          <p:nvPr/>
        </p:nvCxnSpPr>
        <p:spPr bwMode="auto">
          <a:xfrm rot="16200000" flipH="1">
            <a:off x="3315937" y="3923062"/>
            <a:ext cx="457200" cy="14502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a:stCxn id="29" idx="2"/>
            <a:endCxn id="32" idx="0"/>
          </p:cNvCxnSpPr>
          <p:nvPr/>
        </p:nvCxnSpPr>
        <p:spPr bwMode="auto">
          <a:xfrm rot="5400000">
            <a:off x="4725638" y="3963638"/>
            <a:ext cx="457200" cy="13691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a:stCxn id="30" idx="2"/>
            <a:endCxn id="32" idx="0"/>
          </p:cNvCxnSpPr>
          <p:nvPr/>
        </p:nvCxnSpPr>
        <p:spPr bwMode="auto">
          <a:xfrm rot="5400000">
            <a:off x="5411438" y="3277838"/>
            <a:ext cx="457200" cy="27407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20" name="Rounded Rectangle 19"/>
          <p:cNvSpPr/>
          <p:nvPr/>
        </p:nvSpPr>
        <p:spPr bwMode="auto">
          <a:xfrm>
            <a:off x="3388425" y="1555472"/>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21" name="Straight Arrow Connector 20"/>
          <p:cNvCxnSpPr>
            <a:stCxn id="20" idx="2"/>
            <a:endCxn id="7" idx="0"/>
          </p:cNvCxnSpPr>
          <p:nvPr/>
        </p:nvCxnSpPr>
        <p:spPr bwMode="auto">
          <a:xfrm rot="16200000" flipH="1">
            <a:off x="4076303" y="2201094"/>
            <a:ext cx="381794" cy="495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5" name="Straight Arrow Connector 24"/>
          <p:cNvCxnSpPr>
            <a:stCxn id="7" idx="2"/>
            <a:endCxn id="30" idx="0"/>
          </p:cNvCxnSpPr>
          <p:nvPr/>
        </p:nvCxnSpPr>
        <p:spPr bwMode="auto">
          <a:xfrm rot="16200000" flipH="1">
            <a:off x="5427570" y="1693770"/>
            <a:ext cx="424934" cy="27407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6" name="Straight Arrow Connector 25"/>
          <p:cNvCxnSpPr>
            <a:stCxn id="7" idx="2"/>
            <a:endCxn id="29" idx="0"/>
          </p:cNvCxnSpPr>
          <p:nvPr/>
        </p:nvCxnSpPr>
        <p:spPr bwMode="auto">
          <a:xfrm rot="16200000" flipH="1">
            <a:off x="4741770" y="2379570"/>
            <a:ext cx="424934" cy="136912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27" name="Straight Arrow Connector 26"/>
          <p:cNvCxnSpPr>
            <a:stCxn id="7" idx="2"/>
            <a:endCxn id="28" idx="0"/>
          </p:cNvCxnSpPr>
          <p:nvPr/>
        </p:nvCxnSpPr>
        <p:spPr bwMode="auto">
          <a:xfrm rot="5400000">
            <a:off x="3332071" y="2338996"/>
            <a:ext cx="424934" cy="14502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38" name="Rounded Rectangle 37"/>
          <p:cNvSpPr/>
          <p:nvPr/>
        </p:nvSpPr>
        <p:spPr bwMode="auto">
          <a:xfrm>
            <a:off x="3657600" y="3276600"/>
            <a:ext cx="1219200"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b="1" baseline="0" dirty="0" smtClean="0">
                <a:solidFill>
                  <a:schemeClr val="bg1"/>
                </a:solidFill>
                <a:latin typeface="Calibri" pitchFamily="34" charset="0"/>
              </a:rPr>
              <a:t>App Server</a:t>
            </a:r>
            <a:endParaRPr kumimoji="0" lang="en-US" sz="2200" b="1" i="0" u="none" strike="noStrike" cap="none" normalizeH="0" baseline="-25000" dirty="0" smtClean="0">
              <a:ln>
                <a:noFill/>
              </a:ln>
              <a:solidFill>
                <a:schemeClr val="bg1"/>
              </a:solidFill>
              <a:effectLst/>
              <a:latin typeface="Calibri" pitchFamily="34" charset="0"/>
            </a:endParaRPr>
          </a:p>
        </p:txBody>
      </p:sp>
      <p:cxnSp>
        <p:nvCxnSpPr>
          <p:cNvPr id="40" name="Straight Arrow Connector 39"/>
          <p:cNvCxnSpPr>
            <a:stCxn id="7" idx="2"/>
            <a:endCxn id="38" idx="0"/>
          </p:cNvCxnSpPr>
          <p:nvPr/>
        </p:nvCxnSpPr>
        <p:spPr bwMode="auto">
          <a:xfrm rot="5400000">
            <a:off x="4055971" y="3062896"/>
            <a:ext cx="424934" cy="24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48" name="Straight Arrow Connector 47"/>
          <p:cNvCxnSpPr>
            <a:stCxn id="38" idx="2"/>
            <a:endCxn id="32" idx="0"/>
          </p:cNvCxnSpPr>
          <p:nvPr/>
        </p:nvCxnSpPr>
        <p:spPr bwMode="auto">
          <a:xfrm rot="16200000" flipH="1">
            <a:off x="4039837" y="4646962"/>
            <a:ext cx="457200" cy="24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74" name="Rounded Rectangle 73"/>
          <p:cNvSpPr/>
          <p:nvPr/>
        </p:nvSpPr>
        <p:spPr bwMode="auto">
          <a:xfrm>
            <a:off x="1447800" y="1559625"/>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75" name="Straight Arrow Connector 74"/>
          <p:cNvCxnSpPr>
            <a:stCxn id="74" idx="2"/>
            <a:endCxn id="7" idx="0"/>
          </p:cNvCxnSpPr>
          <p:nvPr/>
        </p:nvCxnSpPr>
        <p:spPr bwMode="auto">
          <a:xfrm rot="16200000" flipH="1">
            <a:off x="3108067" y="1232857"/>
            <a:ext cx="377641" cy="1945575"/>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77" name="Rounded Rectangle 76"/>
          <p:cNvSpPr/>
          <p:nvPr/>
        </p:nvSpPr>
        <p:spPr bwMode="auto">
          <a:xfrm>
            <a:off x="5322125" y="1559625"/>
            <a:ext cx="1752600" cy="457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baseline="0" dirty="0" smtClean="0">
                <a:latin typeface="Calibri" pitchFamily="34" charset="0"/>
              </a:rPr>
              <a:t>Client Site</a:t>
            </a:r>
            <a:endParaRPr kumimoji="0" lang="en-US" sz="2400" b="1" i="0" u="none" strike="noStrike" cap="none" normalizeH="0" baseline="-25000" dirty="0" smtClean="0">
              <a:ln>
                <a:noFill/>
              </a:ln>
              <a:solidFill>
                <a:schemeClr val="tx1"/>
              </a:solidFill>
              <a:effectLst/>
              <a:latin typeface="Calibri" pitchFamily="34" charset="0"/>
            </a:endParaRPr>
          </a:p>
        </p:txBody>
      </p:sp>
      <p:cxnSp>
        <p:nvCxnSpPr>
          <p:cNvPr id="78" name="Straight Arrow Connector 77"/>
          <p:cNvCxnSpPr>
            <a:stCxn id="77" idx="2"/>
          </p:cNvCxnSpPr>
          <p:nvPr/>
        </p:nvCxnSpPr>
        <p:spPr bwMode="auto">
          <a:xfrm rot="5400000">
            <a:off x="5036375" y="1235775"/>
            <a:ext cx="381000" cy="1943100"/>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pic>
        <p:nvPicPr>
          <p:cNvPr id="6148" name="Picture 4"/>
          <p:cNvPicPr>
            <a:picLocks noChangeAspect="1" noChangeArrowheads="1"/>
          </p:cNvPicPr>
          <p:nvPr/>
        </p:nvPicPr>
        <p:blipFill>
          <a:blip r:embed="rId3" cstate="print"/>
          <a:srcRect/>
          <a:stretch>
            <a:fillRect/>
          </a:stretch>
        </p:blipFill>
        <p:spPr bwMode="auto">
          <a:xfrm>
            <a:off x="1219200" y="5127175"/>
            <a:ext cx="990755" cy="671512"/>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6324600" y="5181600"/>
            <a:ext cx="2228850" cy="615704"/>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3429000" y="6019800"/>
            <a:ext cx="1643062" cy="681454"/>
          </a:xfrm>
          <a:prstGeom prst="rect">
            <a:avLst/>
          </a:prstGeom>
          <a:noFill/>
          <a:ln w="9525">
            <a:noFill/>
            <a:miter lim="800000"/>
            <a:headEnd/>
            <a:tailEnd/>
          </a:ln>
        </p:spPr>
      </p:pic>
      <p:sp>
        <p:nvSpPr>
          <p:cNvPr id="52" name="TextBox 51"/>
          <p:cNvSpPr txBox="1"/>
          <p:nvPr/>
        </p:nvSpPr>
        <p:spPr>
          <a:xfrm>
            <a:off x="1447800" y="4800600"/>
            <a:ext cx="6477000" cy="1754326"/>
          </a:xfrm>
          <a:prstGeom prst="rect">
            <a:avLst/>
          </a:prstGeom>
          <a:solidFill>
            <a:schemeClr val="accent2">
              <a:lumMod val="75000"/>
            </a:schemeClr>
          </a:solidFill>
          <a:effectLst>
            <a:glow rad="139700">
              <a:schemeClr val="accent2">
                <a:satMod val="175000"/>
                <a:alpha val="40000"/>
              </a:schemeClr>
            </a:glow>
          </a:effectLst>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a:r>
              <a:rPr lang="en-US" sz="3600" b="1" dirty="0" smtClean="0"/>
              <a:t>Scalable and Elastic,</a:t>
            </a:r>
          </a:p>
          <a:p>
            <a:pPr algn="ctr"/>
            <a:r>
              <a:rPr lang="en-US" sz="3600" b="1" dirty="0" smtClean="0"/>
              <a:t>but limited consistency and operational flexibility</a:t>
            </a:r>
            <a:endParaRPr lang="en-US" sz="3600" b="1" dirty="0"/>
          </a:p>
        </p:txBody>
      </p:sp>
      <p:sp>
        <p:nvSpPr>
          <p:cNvPr id="3" name="Footer Placeholder 2"/>
          <p:cNvSpPr>
            <a:spLocks noGrp="1"/>
          </p:cNvSpPr>
          <p:nvPr>
            <p:ph type="ftr" sz="quarter" idx="11"/>
          </p:nvPr>
        </p:nvSpPr>
        <p:spPr/>
        <p:txBody>
          <a:bodyPr/>
          <a:lstStyle/>
          <a:p>
            <a:r>
              <a:rPr lang="en-US" smtClean="0"/>
              <a:t>Amr El Abbadi {amr@cs.ucsb.edu}</a:t>
            </a:r>
            <a:endParaRPr lang="en-US"/>
          </a:p>
        </p:txBody>
      </p:sp>
      <p:sp>
        <p:nvSpPr>
          <p:cNvPr id="4" name="Slide Number Placeholder 3"/>
          <p:cNvSpPr>
            <a:spLocks noGrp="1"/>
          </p:cNvSpPr>
          <p:nvPr>
            <p:ph type="sldNum" sz="quarter" idx="12"/>
          </p:nvPr>
        </p:nvSpPr>
        <p:spPr/>
        <p:txBody>
          <a:bodyPr/>
          <a:lstStyle/>
          <a:p>
            <a:fld id="{C65000FC-E02B-4613-9B05-95BF28AC1B9B}" type="slidenum">
              <a:rPr lang="en-US" smtClean="0"/>
              <a:pPr/>
              <a:t>10</a:t>
            </a:fld>
            <a:endParaRPr lang="en-US"/>
          </a:p>
        </p:txBody>
      </p:sp>
      <p:sp>
        <p:nvSpPr>
          <p:cNvPr id="33" name="Date Placeholder 32"/>
          <p:cNvSpPr>
            <a:spLocks noGrp="1"/>
          </p:cNvSpPr>
          <p:nvPr>
            <p:ph type="dt" sz="half" idx="10"/>
          </p:nvPr>
        </p:nvSpPr>
        <p:spPr/>
        <p:txBody>
          <a:bodyPr/>
          <a:lstStyle/>
          <a:p>
            <a:pPr>
              <a:defRPr/>
            </a:pPr>
            <a:fld id="{0B18CD13-2881-4724-8E71-947BC028BB11}" type="datetime4">
              <a:rPr lang="en-US" smtClean="0"/>
              <a:pPr>
                <a:defRPr/>
              </a:pPr>
              <a:t>March 2, 2012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1+#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additive="base">
                                        <p:cTn id="15" dur="500" fill="hold"/>
                                        <p:tgtEl>
                                          <p:spTgt spid="1027"/>
                                        </p:tgtEl>
                                        <p:attrNameLst>
                                          <p:attrName>ppt_x</p:attrName>
                                        </p:attrNameLst>
                                      </p:cBhvr>
                                      <p:tavLst>
                                        <p:tav tm="0">
                                          <p:val>
                                            <p:strVal val="1+#ppt_w/2"/>
                                          </p:val>
                                        </p:tav>
                                        <p:tav tm="100000">
                                          <p:val>
                                            <p:strVal val="#ppt_x"/>
                                          </p:val>
                                        </p:tav>
                                      </p:tavLst>
                                    </p:anim>
                                    <p:anim calcmode="lin" valueType="num">
                                      <p:cBhvr additive="base">
                                        <p:cTn id="16" dur="500" fill="hold"/>
                                        <p:tgtEl>
                                          <p:spTgt spid="102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6148"/>
                                        </p:tgtEl>
                                        <p:attrNameLst>
                                          <p:attrName>style.visibility</p:attrName>
                                        </p:attrNameLst>
                                      </p:cBhvr>
                                      <p:to>
                                        <p:strVal val="visible"/>
                                      </p:to>
                                    </p:set>
                                    <p:anim calcmode="lin" valueType="num">
                                      <p:cBhvr additive="base">
                                        <p:cTn id="19" dur="500" fill="hold"/>
                                        <p:tgtEl>
                                          <p:spTgt spid="6148"/>
                                        </p:tgtEl>
                                        <p:attrNameLst>
                                          <p:attrName>ppt_x</p:attrName>
                                        </p:attrNameLst>
                                      </p:cBhvr>
                                      <p:tavLst>
                                        <p:tav tm="0">
                                          <p:val>
                                            <p:strVal val="1+#ppt_w/2"/>
                                          </p:val>
                                        </p:tav>
                                        <p:tav tm="100000">
                                          <p:val>
                                            <p:strVal val="#ppt_x"/>
                                          </p:val>
                                        </p:tav>
                                      </p:tavLst>
                                    </p:anim>
                                    <p:anim calcmode="lin" valueType="num">
                                      <p:cBhvr additive="base">
                                        <p:cTn id="20" dur="500" fill="hold"/>
                                        <p:tgtEl>
                                          <p:spTgt spid="614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BLOG Wisdom</a:t>
            </a:r>
            <a:endParaRPr lang="en-US" dirty="0">
              <a:solidFill>
                <a:srgbClr val="00B050"/>
              </a:solidFill>
            </a:endParaRPr>
          </a:p>
        </p:txBody>
      </p:sp>
      <p:sp>
        <p:nvSpPr>
          <p:cNvPr id="3" name="Content Placeholder 2"/>
          <p:cNvSpPr>
            <a:spLocks noGrp="1"/>
          </p:cNvSpPr>
          <p:nvPr>
            <p:ph idx="1"/>
          </p:nvPr>
        </p:nvSpPr>
        <p:spPr/>
        <p:txBody>
          <a:bodyPr>
            <a:normAutofit fontScale="85000" lnSpcReduction="20000"/>
          </a:bodyPr>
          <a:lstStyle/>
          <a:p>
            <a:r>
              <a:rPr lang="en-US" dirty="0" smtClean="0"/>
              <a:t>“If you want vast, on-demand </a:t>
            </a:r>
            <a:r>
              <a:rPr lang="en-US" dirty="0" smtClean="0">
                <a:solidFill>
                  <a:srgbClr val="FF0000"/>
                </a:solidFill>
              </a:rPr>
              <a:t>scalability</a:t>
            </a:r>
            <a:r>
              <a:rPr lang="en-US" dirty="0" smtClean="0"/>
              <a:t>, you need a </a:t>
            </a:r>
            <a:r>
              <a:rPr lang="en-US" dirty="0" smtClean="0">
                <a:solidFill>
                  <a:srgbClr val="FF0000"/>
                </a:solidFill>
              </a:rPr>
              <a:t>non-relational database</a:t>
            </a:r>
            <a:r>
              <a:rPr lang="en-US" dirty="0" smtClean="0"/>
              <a:t>.” Since  scalability requirements:</a:t>
            </a:r>
          </a:p>
          <a:p>
            <a:pPr lvl="1"/>
            <a:r>
              <a:rPr lang="en-US" dirty="0" smtClean="0"/>
              <a:t>Can change very quickly and,</a:t>
            </a:r>
          </a:p>
          <a:p>
            <a:pPr lvl="1"/>
            <a:r>
              <a:rPr lang="en-US" dirty="0" smtClean="0"/>
              <a:t>Can grow very rapidly. </a:t>
            </a:r>
          </a:p>
          <a:p>
            <a:pPr lvl="1">
              <a:buNone/>
            </a:pPr>
            <a:endParaRPr lang="en-US" dirty="0" smtClean="0"/>
          </a:p>
          <a:p>
            <a:r>
              <a:rPr lang="en-US" dirty="0" smtClean="0">
                <a:solidFill>
                  <a:srgbClr val="FF0000"/>
                </a:solidFill>
              </a:rPr>
              <a:t>Difficult to manage </a:t>
            </a:r>
            <a:r>
              <a:rPr lang="en-US" dirty="0" smtClean="0"/>
              <a:t>with a single in-house RDBMS server. </a:t>
            </a:r>
          </a:p>
          <a:p>
            <a:pPr>
              <a:buNone/>
            </a:pPr>
            <a:endParaRPr lang="en-US" dirty="0" smtClean="0"/>
          </a:p>
          <a:p>
            <a:r>
              <a:rPr lang="en-US" dirty="0" smtClean="0">
                <a:solidFill>
                  <a:srgbClr val="0070C0"/>
                </a:solidFill>
              </a:rPr>
              <a:t>But we know RDBMS scale well</a:t>
            </a:r>
            <a:r>
              <a:rPr lang="en-US" dirty="0" smtClean="0"/>
              <a:t>:</a:t>
            </a:r>
          </a:p>
          <a:p>
            <a:pPr lvl="1"/>
            <a:r>
              <a:rPr lang="en-US" dirty="0" smtClean="0"/>
              <a:t>When limited to a </a:t>
            </a:r>
            <a:r>
              <a:rPr lang="en-US" dirty="0" smtClean="0">
                <a:solidFill>
                  <a:srgbClr val="FF0000"/>
                </a:solidFill>
              </a:rPr>
              <a:t>single node</a:t>
            </a:r>
            <a:r>
              <a:rPr lang="en-US" dirty="0" smtClean="0"/>
              <a:t>, </a:t>
            </a:r>
            <a:r>
              <a:rPr lang="en-US" dirty="0" smtClean="0">
                <a:solidFill>
                  <a:srgbClr val="0070C0"/>
                </a:solidFill>
              </a:rPr>
              <a:t>but</a:t>
            </a:r>
          </a:p>
          <a:p>
            <a:pPr lvl="1"/>
            <a:r>
              <a:rPr lang="en-US" dirty="0" smtClean="0"/>
              <a:t>Overwhelming </a:t>
            </a:r>
            <a:r>
              <a:rPr lang="en-US" dirty="0" smtClean="0">
                <a:solidFill>
                  <a:srgbClr val="0070C0"/>
                </a:solidFill>
              </a:rPr>
              <a:t>complexity </a:t>
            </a:r>
            <a:r>
              <a:rPr lang="en-US" dirty="0" smtClean="0"/>
              <a:t>to scale on </a:t>
            </a:r>
            <a:r>
              <a:rPr lang="en-US" dirty="0" smtClean="0">
                <a:solidFill>
                  <a:srgbClr val="FF0000"/>
                </a:solidFill>
              </a:rPr>
              <a:t>multiple server  nodes</a:t>
            </a:r>
            <a:r>
              <a:rPr lang="en-US" dirty="0" smtClean="0"/>
              <a:t>. </a:t>
            </a:r>
            <a:endParaRPr lang="en-US" dirty="0"/>
          </a:p>
        </p:txBody>
      </p:sp>
      <p:sp>
        <p:nvSpPr>
          <p:cNvPr id="5" name="Footer Placeholder 4"/>
          <p:cNvSpPr>
            <a:spLocks noGrp="1"/>
          </p:cNvSpPr>
          <p:nvPr>
            <p:ph type="ftr" sz="quarter" idx="11"/>
          </p:nvPr>
        </p:nvSpPr>
        <p:spPr/>
        <p:txBody>
          <a:bodyPr/>
          <a:lstStyle/>
          <a:p>
            <a:r>
              <a:rPr lang="en-US" smtClean="0"/>
              <a:t>Amr El Abbadi {amr@cs.ucsb.edu}</a:t>
            </a:r>
            <a:endParaRPr lang="en-US"/>
          </a:p>
        </p:txBody>
      </p:sp>
      <p:sp>
        <p:nvSpPr>
          <p:cNvPr id="6" name="Slide Number Placeholder 5"/>
          <p:cNvSpPr>
            <a:spLocks noGrp="1"/>
          </p:cNvSpPr>
          <p:nvPr>
            <p:ph type="sldNum" sz="quarter" idx="12"/>
          </p:nvPr>
        </p:nvSpPr>
        <p:spPr/>
        <p:txBody>
          <a:bodyPr/>
          <a:lstStyle/>
          <a:p>
            <a:fld id="{C65000FC-E02B-4613-9B05-95BF28AC1B9B}" type="slidenum">
              <a:rPr lang="en-US" smtClean="0"/>
              <a:pPr/>
              <a:t>11</a:t>
            </a:fld>
            <a:endParaRPr lang="en-US"/>
          </a:p>
        </p:txBody>
      </p:sp>
      <p:sp>
        <p:nvSpPr>
          <p:cNvPr id="7" name="Date Placeholder 6"/>
          <p:cNvSpPr>
            <a:spLocks noGrp="1"/>
          </p:cNvSpPr>
          <p:nvPr>
            <p:ph type="dt" sz="half" idx="10"/>
          </p:nvPr>
        </p:nvSpPr>
        <p:spPr/>
        <p:txBody>
          <a:bodyPr/>
          <a:lstStyle/>
          <a:p>
            <a:pPr>
              <a:defRPr/>
            </a:pPr>
            <a:fld id="{2EB006EC-C358-429C-8FB9-70C1B22712C3}" type="datetime4">
              <a:rPr lang="en-US" smtClean="0"/>
              <a:pPr>
                <a:defRPr/>
              </a:pPr>
              <a:t>March 2, 2012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143000"/>
          </a:xfrm>
        </p:spPr>
        <p:txBody>
          <a:bodyPr/>
          <a:lstStyle/>
          <a:p>
            <a:r>
              <a:rPr lang="en-US" dirty="0"/>
              <a:t>Why care about transactions?</a:t>
            </a:r>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12</a:t>
            </a:fld>
            <a:endParaRPr lang="en-US"/>
          </a:p>
        </p:txBody>
      </p:sp>
      <p:sp>
        <p:nvSpPr>
          <p:cNvPr id="8" name="Rectangle 7"/>
          <p:cNvSpPr/>
          <p:nvPr/>
        </p:nvSpPr>
        <p:spPr>
          <a:xfrm>
            <a:off x="1143000" y="1720840"/>
            <a:ext cx="7543800" cy="2677656"/>
          </a:xfrm>
          <a:prstGeom prst="rect">
            <a:avLst/>
          </a:prstGeom>
        </p:spPr>
        <p:txBody>
          <a:bodyPr wrap="square">
            <a:spAutoFit/>
          </a:bodyPr>
          <a:lstStyle/>
          <a:p>
            <a:r>
              <a:rPr lang="en-US" sz="2400" dirty="0" err="1" smtClean="0">
                <a:latin typeface="Calibri" pitchFamily="34" charset="0"/>
                <a:cs typeface="Calibri" pitchFamily="34" charset="0"/>
              </a:rPr>
              <a:t>confirm_friend_request</a:t>
            </a:r>
            <a:r>
              <a:rPr lang="en-US" sz="2400" dirty="0" smtClean="0">
                <a:latin typeface="Calibri" pitchFamily="34" charset="0"/>
                <a:cs typeface="Calibri" pitchFamily="34" charset="0"/>
              </a:rPr>
              <a:t>(user1, user2)</a:t>
            </a:r>
          </a:p>
          <a:p>
            <a:r>
              <a:rPr lang="en-US" sz="2400" dirty="0" smtClean="0">
                <a:latin typeface="Calibri" pitchFamily="34" charset="0"/>
                <a:cs typeface="Calibri" pitchFamily="34" charset="0"/>
              </a:rPr>
              <a:t>{  	</a:t>
            </a:r>
          </a:p>
          <a:p>
            <a:r>
              <a:rPr lang="en-US" sz="2400" b="1" dirty="0" err="1" smtClean="0">
                <a:latin typeface="Calibri" pitchFamily="34" charset="0"/>
                <a:cs typeface="Calibri" pitchFamily="34" charset="0"/>
              </a:rPr>
              <a:t>begin_transaction</a:t>
            </a:r>
            <a:r>
              <a:rPr lang="en-US" sz="2400" b="1" dirty="0" smtClean="0">
                <a:latin typeface="Calibri" pitchFamily="34" charset="0"/>
                <a:cs typeface="Calibri" pitchFamily="34" charset="0"/>
              </a:rPr>
              <a:t>(); </a:t>
            </a:r>
          </a:p>
          <a:p>
            <a:r>
              <a:rPr lang="en-US" sz="2400" dirty="0" smtClean="0">
                <a:latin typeface="Calibri" pitchFamily="34" charset="0"/>
                <a:cs typeface="Calibri" pitchFamily="34" charset="0"/>
              </a:rPr>
              <a:t> 	  update_friend_list(user1, user2, </a:t>
            </a:r>
            <a:r>
              <a:rPr lang="en-US" sz="2400" dirty="0" err="1" smtClean="0">
                <a:latin typeface="Calibri" pitchFamily="34" charset="0"/>
                <a:cs typeface="Calibri" pitchFamily="34" charset="0"/>
              </a:rPr>
              <a:t>status.confirmed</a:t>
            </a:r>
            <a:r>
              <a:rPr lang="en-US" sz="2400" dirty="0" smtClean="0">
                <a:latin typeface="Calibri" pitchFamily="34" charset="0"/>
                <a:cs typeface="Calibri" pitchFamily="34" charset="0"/>
              </a:rPr>
              <a:t>); </a:t>
            </a:r>
          </a:p>
          <a:p>
            <a:r>
              <a:rPr lang="en-US" sz="2400" dirty="0" smtClean="0">
                <a:latin typeface="Calibri" pitchFamily="34" charset="0"/>
                <a:cs typeface="Calibri" pitchFamily="34" charset="0"/>
              </a:rPr>
              <a:t> 	  update_friend_list(user2, user1, </a:t>
            </a:r>
            <a:r>
              <a:rPr lang="en-US" sz="2400" dirty="0" err="1" smtClean="0">
                <a:latin typeface="Calibri" pitchFamily="34" charset="0"/>
                <a:cs typeface="Calibri" pitchFamily="34" charset="0"/>
              </a:rPr>
              <a:t>status.confirmed</a:t>
            </a:r>
            <a:r>
              <a:rPr lang="en-US" sz="2400" dirty="0" smtClean="0">
                <a:latin typeface="Calibri" pitchFamily="34" charset="0"/>
                <a:cs typeface="Calibri" pitchFamily="34" charset="0"/>
              </a:rPr>
              <a:t>); </a:t>
            </a:r>
          </a:p>
          <a:p>
            <a:r>
              <a:rPr lang="en-US" sz="2400" b="1" dirty="0" err="1" smtClean="0">
                <a:latin typeface="Calibri" pitchFamily="34" charset="0"/>
                <a:cs typeface="Calibri" pitchFamily="34" charset="0"/>
              </a:rPr>
              <a:t>end_transaction</a:t>
            </a:r>
            <a:r>
              <a:rPr lang="en-US" sz="2400" b="1" dirty="0" smtClean="0">
                <a:latin typeface="Calibri" pitchFamily="34" charset="0"/>
                <a:cs typeface="Calibri" pitchFamily="34" charset="0"/>
              </a:rPr>
              <a:t>();</a:t>
            </a:r>
          </a:p>
          <a:p>
            <a:r>
              <a:rPr lang="en-US" sz="2400" dirty="0" smtClean="0">
                <a:latin typeface="Calibri" pitchFamily="34" charset="0"/>
                <a:cs typeface="Calibri" pitchFamily="34" charset="0"/>
              </a:rPr>
              <a:t>} </a:t>
            </a:r>
            <a:endParaRPr lang="en-US" sz="2400" dirty="0">
              <a:latin typeface="Calibri" pitchFamily="34" charset="0"/>
              <a:cs typeface="Calibri" pitchFamily="34" charset="0"/>
            </a:endParaRPr>
          </a:p>
        </p:txBody>
      </p:sp>
      <p:sp>
        <p:nvSpPr>
          <p:cNvPr id="9" name="TextBox 8"/>
          <p:cNvSpPr txBox="1"/>
          <p:nvPr/>
        </p:nvSpPr>
        <p:spPr>
          <a:xfrm>
            <a:off x="1524000" y="5137160"/>
            <a:ext cx="6781800" cy="1138773"/>
          </a:xfrm>
          <a:prstGeom prst="rect">
            <a:avLst/>
          </a:prstGeom>
          <a:solidFill>
            <a:schemeClr val="bg1"/>
          </a:solidFill>
        </p:spPr>
        <p:txBody>
          <a:bodyPr wrap="square" rtlCol="0">
            <a:spAutoFit/>
          </a:bodyPr>
          <a:lstStyle/>
          <a:p>
            <a:r>
              <a:rPr lang="en-US" sz="3400" b="1" dirty="0" smtClean="0">
                <a:solidFill>
                  <a:srgbClr val="FF0000"/>
                </a:solidFill>
                <a:latin typeface="+mj-lt"/>
              </a:rPr>
              <a:t>Simplicity in application design with ACID transactions</a:t>
            </a:r>
            <a:endParaRPr lang="en-US" sz="3400" b="1" dirty="0">
              <a:solidFill>
                <a:srgbClr val="FF0000"/>
              </a:solidFill>
              <a:latin typeface="+mj-lt"/>
            </a:endParaRPr>
          </a:p>
        </p:txBody>
      </p:sp>
      <p:sp>
        <p:nvSpPr>
          <p:cNvPr id="3" name="Footer Placeholder 2"/>
          <p:cNvSpPr>
            <a:spLocks noGrp="1"/>
          </p:cNvSpPr>
          <p:nvPr>
            <p:ph type="ftr" sz="quarter" idx="11"/>
          </p:nvPr>
        </p:nvSpPr>
        <p:spPr/>
        <p:txBody>
          <a:bodyPr/>
          <a:lstStyle/>
          <a:p>
            <a:pPr>
              <a:defRPr/>
            </a:pPr>
            <a:r>
              <a:rPr lang="en-US" smtClean="0"/>
              <a:t>Amr El Abbadi {amr@cs.ucsb.edu}</a:t>
            </a:r>
            <a:endParaRPr lang="en-US"/>
          </a:p>
        </p:txBody>
      </p:sp>
      <p:sp>
        <p:nvSpPr>
          <p:cNvPr id="7" name="Date Placeholder 6"/>
          <p:cNvSpPr>
            <a:spLocks noGrp="1"/>
          </p:cNvSpPr>
          <p:nvPr>
            <p:ph type="dt" sz="half" idx="10"/>
          </p:nvPr>
        </p:nvSpPr>
        <p:spPr/>
        <p:txBody>
          <a:bodyPr/>
          <a:lstStyle/>
          <a:p>
            <a:pPr>
              <a:defRPr/>
            </a:pPr>
            <a:fld id="{C508BCAB-7268-4B98-B75C-8A1BB0DA6BD5}" type="datetime4">
              <a:rPr lang="en-US" smtClean="0"/>
              <a:pPr>
                <a:defRPr/>
              </a:pPr>
              <a:t>March 2, 2012</a:t>
            </a:fld>
            <a:endParaRPr lang="en-US" dirty="0"/>
          </a:p>
        </p:txBody>
      </p:sp>
    </p:spTree>
    <p:custDataLst>
      <p:tags r:id="rId1"/>
    </p:custDataLst>
    <p:extLst>
      <p:ext uri="{BB962C8B-B14F-4D97-AF65-F5344CB8AC3E}">
        <p14:creationId xmlns:p14="http://schemas.microsoft.com/office/powerpoint/2010/main" xmlns="" val="3838598634"/>
      </p:ext>
    </p:extLst>
  </p:cSld>
  <p:clrMapOvr>
    <a:masterClrMapping/>
  </p:clrMapOvr>
  <mc:AlternateContent xmlns:mc="http://schemas.openxmlformats.org/markup-compatibility/2006">
    <mc:Choice xmlns:p14="http://schemas.microsoft.com/office/powerpoint/2010/main" xmlns="" Requires="p14">
      <p:transition spd="slow" p14:dur="2000" advTm="43203"/>
    </mc:Choice>
    <mc:Fallback>
      <p:transition spd="slow" advTm="432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13</a:t>
            </a:fld>
            <a:endParaRPr lang="en-US"/>
          </a:p>
        </p:txBody>
      </p:sp>
      <p:sp>
        <p:nvSpPr>
          <p:cNvPr id="7" name="Rectangle 6"/>
          <p:cNvSpPr/>
          <p:nvPr/>
        </p:nvSpPr>
        <p:spPr>
          <a:xfrm>
            <a:off x="990600" y="533400"/>
            <a:ext cx="7848600" cy="5791200"/>
          </a:xfrm>
          <a:prstGeom prst="rect">
            <a:avLst/>
          </a:prstGeom>
        </p:spPr>
        <p:txBody>
          <a:bodyPr wrap="square">
            <a:normAutofit fontScale="85000" lnSpcReduction="20000"/>
          </a:bodyPr>
          <a:lstStyle/>
          <a:p>
            <a:r>
              <a:rPr lang="en-US" b="1" dirty="0" err="1" smtClean="0">
                <a:cs typeface="Arial" pitchFamily="34" charset="0"/>
              </a:rPr>
              <a:t>confirm_friend_request_A</a:t>
            </a:r>
            <a:r>
              <a:rPr lang="en-US" dirty="0" smtClean="0">
                <a:cs typeface="Arial" pitchFamily="34" charset="0"/>
              </a:rPr>
              <a:t>(user1</a:t>
            </a:r>
            <a:r>
              <a:rPr lang="en-US" dirty="0">
                <a:cs typeface="Arial" pitchFamily="34" charset="0"/>
              </a:rPr>
              <a:t>, user2</a:t>
            </a:r>
            <a:r>
              <a:rPr lang="en-US" dirty="0" smtClean="0">
                <a:cs typeface="Arial" pitchFamily="34" charset="0"/>
              </a:rPr>
              <a:t>) {</a:t>
            </a:r>
            <a:r>
              <a:rPr lang="en-US" dirty="0">
                <a:cs typeface="Arial" pitchFamily="34" charset="0"/>
              </a:rPr>
              <a:t> </a:t>
            </a:r>
          </a:p>
          <a:p>
            <a:r>
              <a:rPr lang="en-US" dirty="0">
                <a:cs typeface="Arial" pitchFamily="34" charset="0"/>
              </a:rPr>
              <a:t>  </a:t>
            </a:r>
            <a:r>
              <a:rPr lang="en-US" dirty="0" smtClean="0">
                <a:cs typeface="Arial" pitchFamily="34" charset="0"/>
              </a:rPr>
              <a:t>try {</a:t>
            </a:r>
          </a:p>
          <a:p>
            <a:r>
              <a:rPr lang="en-US" dirty="0">
                <a:cs typeface="Arial" pitchFamily="34" charset="0"/>
              </a:rPr>
              <a:t>        </a:t>
            </a:r>
            <a:r>
              <a:rPr lang="en-US" dirty="0" err="1">
                <a:cs typeface="Arial" pitchFamily="34" charset="0"/>
              </a:rPr>
              <a:t>update_friend_list</a:t>
            </a:r>
            <a:r>
              <a:rPr lang="en-US" dirty="0">
                <a:cs typeface="Arial" pitchFamily="34" charset="0"/>
              </a:rPr>
              <a:t>(user1, user2, </a:t>
            </a:r>
            <a:r>
              <a:rPr lang="en-US" dirty="0" err="1">
                <a:cs typeface="Arial" pitchFamily="34" charset="0"/>
              </a:rPr>
              <a:t>status.confirmed</a:t>
            </a:r>
            <a:r>
              <a:rPr lang="en-US" dirty="0">
                <a:cs typeface="Arial" pitchFamily="34" charset="0"/>
              </a:rPr>
              <a:t>); </a:t>
            </a:r>
            <a:endParaRPr lang="en-US" dirty="0" smtClean="0">
              <a:cs typeface="Arial" pitchFamily="34" charset="0"/>
            </a:endParaRPr>
          </a:p>
          <a:p>
            <a:r>
              <a:rPr lang="en-US" dirty="0" smtClean="0">
                <a:cs typeface="Arial" pitchFamily="34" charset="0"/>
              </a:rPr>
              <a:t>  } catch(exception </a:t>
            </a:r>
            <a:r>
              <a:rPr lang="en-US" dirty="0">
                <a:cs typeface="Arial" pitchFamily="34" charset="0"/>
              </a:rPr>
              <a:t>e</a:t>
            </a:r>
            <a:r>
              <a:rPr lang="en-US" dirty="0" smtClean="0">
                <a:cs typeface="Arial" pitchFamily="34" charset="0"/>
              </a:rPr>
              <a:t>) {</a:t>
            </a:r>
          </a:p>
          <a:p>
            <a:r>
              <a:rPr lang="en-US" dirty="0" smtClean="0">
                <a:cs typeface="Arial" pitchFamily="34" charset="0"/>
              </a:rPr>
              <a:t>        </a:t>
            </a:r>
            <a:r>
              <a:rPr lang="en-US" dirty="0" err="1">
                <a:cs typeface="Arial" pitchFamily="34" charset="0"/>
              </a:rPr>
              <a:t>report_error</a:t>
            </a:r>
            <a:r>
              <a:rPr lang="en-US" dirty="0">
                <a:cs typeface="Arial" pitchFamily="34" charset="0"/>
              </a:rPr>
              <a:t>(e); </a:t>
            </a:r>
            <a:endParaRPr lang="en-US" dirty="0" smtClean="0">
              <a:cs typeface="Arial" pitchFamily="34" charset="0"/>
            </a:endParaRPr>
          </a:p>
          <a:p>
            <a:r>
              <a:rPr lang="en-US" dirty="0">
                <a:cs typeface="Arial" pitchFamily="34" charset="0"/>
              </a:rPr>
              <a:t> </a:t>
            </a:r>
            <a:r>
              <a:rPr lang="en-US" dirty="0" smtClean="0">
                <a:cs typeface="Arial" pitchFamily="34" charset="0"/>
              </a:rPr>
              <a:t>       return;</a:t>
            </a:r>
          </a:p>
          <a:p>
            <a:r>
              <a:rPr lang="en-US" dirty="0">
                <a:cs typeface="Arial" pitchFamily="34" charset="0"/>
              </a:rPr>
              <a:t>  </a:t>
            </a:r>
            <a:r>
              <a:rPr lang="en-US" dirty="0" smtClean="0">
                <a:cs typeface="Arial" pitchFamily="34" charset="0"/>
              </a:rPr>
              <a:t>}</a:t>
            </a:r>
            <a:r>
              <a:rPr lang="en-US" dirty="0">
                <a:cs typeface="Arial" pitchFamily="34" charset="0"/>
              </a:rPr>
              <a:t> </a:t>
            </a:r>
          </a:p>
          <a:p>
            <a:r>
              <a:rPr lang="en-US" dirty="0">
                <a:cs typeface="Arial" pitchFamily="34" charset="0"/>
              </a:rPr>
              <a:t>  </a:t>
            </a:r>
            <a:r>
              <a:rPr lang="en-US" dirty="0" smtClean="0">
                <a:cs typeface="Arial" pitchFamily="34" charset="0"/>
              </a:rPr>
              <a:t>try {</a:t>
            </a:r>
          </a:p>
          <a:p>
            <a:r>
              <a:rPr lang="en-US" dirty="0">
                <a:cs typeface="Arial" pitchFamily="34" charset="0"/>
              </a:rPr>
              <a:t>        </a:t>
            </a:r>
            <a:r>
              <a:rPr lang="en-US" dirty="0" err="1">
                <a:cs typeface="Arial" pitchFamily="34" charset="0"/>
              </a:rPr>
              <a:t>update_friend_list</a:t>
            </a:r>
            <a:r>
              <a:rPr lang="en-US" dirty="0">
                <a:cs typeface="Arial" pitchFamily="34" charset="0"/>
              </a:rPr>
              <a:t>(user2, user1, </a:t>
            </a:r>
            <a:r>
              <a:rPr lang="en-US" dirty="0" err="1">
                <a:cs typeface="Arial" pitchFamily="34" charset="0"/>
              </a:rPr>
              <a:t>status.confirmed</a:t>
            </a:r>
            <a:r>
              <a:rPr lang="en-US" dirty="0" smtClean="0">
                <a:cs typeface="Arial" pitchFamily="34" charset="0"/>
              </a:rPr>
              <a:t>); </a:t>
            </a:r>
            <a:r>
              <a:rPr lang="en-US" dirty="0">
                <a:cs typeface="Arial" pitchFamily="34" charset="0"/>
              </a:rPr>
              <a:t>  </a:t>
            </a:r>
            <a:endParaRPr lang="en-US" dirty="0" smtClean="0">
              <a:cs typeface="Arial" pitchFamily="34" charset="0"/>
            </a:endParaRPr>
          </a:p>
          <a:p>
            <a:r>
              <a:rPr lang="en-US" dirty="0">
                <a:cs typeface="Arial" pitchFamily="34" charset="0"/>
              </a:rPr>
              <a:t> </a:t>
            </a:r>
            <a:r>
              <a:rPr lang="en-US" dirty="0" smtClean="0">
                <a:cs typeface="Arial" pitchFamily="34" charset="0"/>
              </a:rPr>
              <a:t>  }</a:t>
            </a:r>
            <a:r>
              <a:rPr lang="en-US" dirty="0">
                <a:cs typeface="Arial" pitchFamily="34" charset="0"/>
              </a:rPr>
              <a:t> </a:t>
            </a:r>
            <a:r>
              <a:rPr lang="en-US" dirty="0" smtClean="0">
                <a:cs typeface="Arial" pitchFamily="34" charset="0"/>
              </a:rPr>
              <a:t>catch(exception </a:t>
            </a:r>
            <a:r>
              <a:rPr lang="en-US" dirty="0">
                <a:cs typeface="Arial" pitchFamily="34" charset="0"/>
              </a:rPr>
              <a:t>e) </a:t>
            </a:r>
            <a:r>
              <a:rPr lang="en-US" dirty="0" smtClean="0">
                <a:cs typeface="Arial" pitchFamily="34" charset="0"/>
              </a:rPr>
              <a:t>{</a:t>
            </a:r>
          </a:p>
          <a:p>
            <a:r>
              <a:rPr lang="en-US" dirty="0">
                <a:cs typeface="Arial" pitchFamily="34" charset="0"/>
              </a:rPr>
              <a:t>       </a:t>
            </a:r>
            <a:r>
              <a:rPr lang="en-US" dirty="0" smtClean="0">
                <a:cs typeface="Arial" pitchFamily="34" charset="0"/>
              </a:rPr>
              <a:t> </a:t>
            </a:r>
            <a:r>
              <a:rPr lang="en-US" dirty="0" err="1" smtClean="0">
                <a:cs typeface="Arial" pitchFamily="34" charset="0"/>
              </a:rPr>
              <a:t>revert_friend_list</a:t>
            </a:r>
            <a:r>
              <a:rPr lang="en-US" dirty="0" smtClean="0">
                <a:cs typeface="Arial" pitchFamily="34" charset="0"/>
              </a:rPr>
              <a:t>(user1</a:t>
            </a:r>
            <a:r>
              <a:rPr lang="en-US" dirty="0">
                <a:cs typeface="Arial" pitchFamily="34" charset="0"/>
              </a:rPr>
              <a:t>, user2); </a:t>
            </a:r>
            <a:endParaRPr lang="en-US" dirty="0" smtClean="0">
              <a:cs typeface="Arial" pitchFamily="34" charset="0"/>
            </a:endParaRPr>
          </a:p>
          <a:p>
            <a:r>
              <a:rPr lang="en-US" dirty="0">
                <a:cs typeface="Arial" pitchFamily="34" charset="0"/>
              </a:rPr>
              <a:t>       </a:t>
            </a:r>
            <a:r>
              <a:rPr lang="en-US" dirty="0" smtClean="0">
                <a:cs typeface="Arial" pitchFamily="34" charset="0"/>
              </a:rPr>
              <a:t> </a:t>
            </a:r>
            <a:r>
              <a:rPr lang="en-US" dirty="0" err="1" smtClean="0">
                <a:cs typeface="Arial" pitchFamily="34" charset="0"/>
              </a:rPr>
              <a:t>report_error</a:t>
            </a:r>
            <a:r>
              <a:rPr lang="en-US" dirty="0" smtClean="0">
                <a:cs typeface="Arial" pitchFamily="34" charset="0"/>
              </a:rPr>
              <a:t>(e);</a:t>
            </a:r>
          </a:p>
          <a:p>
            <a:r>
              <a:rPr lang="en-US" dirty="0">
                <a:cs typeface="Arial" pitchFamily="34" charset="0"/>
              </a:rPr>
              <a:t>       </a:t>
            </a:r>
            <a:r>
              <a:rPr lang="en-US" dirty="0" smtClean="0">
                <a:cs typeface="Arial" pitchFamily="34" charset="0"/>
              </a:rPr>
              <a:t> return;</a:t>
            </a:r>
          </a:p>
          <a:p>
            <a:r>
              <a:rPr lang="en-US" dirty="0">
                <a:cs typeface="Arial" pitchFamily="34" charset="0"/>
              </a:rPr>
              <a:t>   }</a:t>
            </a:r>
          </a:p>
          <a:p>
            <a:r>
              <a:rPr lang="en-US" dirty="0">
                <a:cs typeface="Arial" pitchFamily="34" charset="0"/>
              </a:rPr>
              <a:t>}</a:t>
            </a:r>
          </a:p>
          <a:p>
            <a:endParaRPr lang="en-US" dirty="0" smtClean="0">
              <a:cs typeface="Arial" pitchFamily="34" charset="0"/>
            </a:endParaRPr>
          </a:p>
          <a:p>
            <a:r>
              <a:rPr lang="en-US" b="1" dirty="0" err="1" smtClean="0">
                <a:cs typeface="Arial" pitchFamily="34" charset="0"/>
              </a:rPr>
              <a:t>confirm_friend_request_B</a:t>
            </a:r>
            <a:r>
              <a:rPr lang="en-US" dirty="0" smtClean="0">
                <a:cs typeface="Arial" pitchFamily="34" charset="0"/>
              </a:rPr>
              <a:t>(user1</a:t>
            </a:r>
            <a:r>
              <a:rPr lang="en-US" dirty="0">
                <a:cs typeface="Arial" pitchFamily="34" charset="0"/>
              </a:rPr>
              <a:t>, user2</a:t>
            </a:r>
            <a:r>
              <a:rPr lang="en-US" dirty="0" smtClean="0">
                <a:cs typeface="Arial" pitchFamily="34" charset="0"/>
              </a:rPr>
              <a:t>) {</a:t>
            </a:r>
            <a:r>
              <a:rPr lang="en-US" dirty="0">
                <a:cs typeface="Arial" pitchFamily="34" charset="0"/>
              </a:rPr>
              <a:t> </a:t>
            </a:r>
          </a:p>
          <a:p>
            <a:r>
              <a:rPr lang="en-US" dirty="0" smtClean="0">
                <a:cs typeface="Arial" pitchFamily="34" charset="0"/>
              </a:rPr>
              <a:t>  try{</a:t>
            </a:r>
          </a:p>
          <a:p>
            <a:r>
              <a:rPr lang="en-US" dirty="0">
                <a:cs typeface="Arial" pitchFamily="34" charset="0"/>
              </a:rPr>
              <a:t>     </a:t>
            </a:r>
            <a:r>
              <a:rPr lang="en-US" dirty="0" err="1">
                <a:cs typeface="Arial" pitchFamily="34" charset="0"/>
              </a:rPr>
              <a:t>update_friend_list</a:t>
            </a:r>
            <a:r>
              <a:rPr lang="en-US" dirty="0">
                <a:cs typeface="Arial" pitchFamily="34" charset="0"/>
              </a:rPr>
              <a:t>(user1, user2, </a:t>
            </a:r>
            <a:r>
              <a:rPr lang="en-US" dirty="0" err="1">
                <a:cs typeface="Arial" pitchFamily="34" charset="0"/>
              </a:rPr>
              <a:t>status.confirmed</a:t>
            </a:r>
            <a:r>
              <a:rPr lang="en-US" dirty="0">
                <a:cs typeface="Arial" pitchFamily="34" charset="0"/>
              </a:rPr>
              <a:t>); </a:t>
            </a:r>
            <a:endParaRPr lang="en-US" dirty="0" smtClean="0">
              <a:cs typeface="Arial" pitchFamily="34" charset="0"/>
            </a:endParaRPr>
          </a:p>
          <a:p>
            <a:r>
              <a:rPr lang="en-US" dirty="0">
                <a:cs typeface="Arial" pitchFamily="34" charset="0"/>
              </a:rPr>
              <a:t> </a:t>
            </a:r>
            <a:r>
              <a:rPr lang="en-US" dirty="0" smtClean="0">
                <a:cs typeface="Arial" pitchFamily="34" charset="0"/>
              </a:rPr>
              <a:t> } catch(exception </a:t>
            </a:r>
            <a:r>
              <a:rPr lang="en-US" dirty="0">
                <a:cs typeface="Arial" pitchFamily="34" charset="0"/>
              </a:rPr>
              <a:t>e</a:t>
            </a:r>
            <a:r>
              <a:rPr lang="en-US" dirty="0" smtClean="0">
                <a:cs typeface="Arial" pitchFamily="34" charset="0"/>
              </a:rPr>
              <a:t>) {</a:t>
            </a:r>
            <a:r>
              <a:rPr lang="en-US" dirty="0">
                <a:cs typeface="Arial" pitchFamily="34" charset="0"/>
              </a:rPr>
              <a:t> </a:t>
            </a:r>
            <a:endParaRPr lang="en-US" dirty="0" smtClean="0">
              <a:cs typeface="Arial" pitchFamily="34" charset="0"/>
            </a:endParaRPr>
          </a:p>
          <a:p>
            <a:r>
              <a:rPr lang="en-US" dirty="0">
                <a:cs typeface="Arial" pitchFamily="34" charset="0"/>
              </a:rPr>
              <a:t>   </a:t>
            </a:r>
            <a:r>
              <a:rPr lang="en-US" dirty="0" smtClean="0">
                <a:cs typeface="Arial" pitchFamily="34" charset="0"/>
              </a:rPr>
              <a:t>  </a:t>
            </a:r>
            <a:r>
              <a:rPr lang="en-US" dirty="0" err="1" smtClean="0">
                <a:cs typeface="Arial" pitchFamily="34" charset="0"/>
              </a:rPr>
              <a:t>report_error</a:t>
            </a:r>
            <a:r>
              <a:rPr lang="en-US" dirty="0" smtClean="0">
                <a:cs typeface="Arial" pitchFamily="34" charset="0"/>
              </a:rPr>
              <a:t>(e);</a:t>
            </a:r>
          </a:p>
          <a:p>
            <a:r>
              <a:rPr lang="en-US" dirty="0">
                <a:cs typeface="Arial" pitchFamily="34" charset="0"/>
              </a:rPr>
              <a:t>    </a:t>
            </a:r>
            <a:r>
              <a:rPr lang="en-US" dirty="0" smtClean="0">
                <a:cs typeface="Arial" pitchFamily="34" charset="0"/>
              </a:rPr>
              <a:t> </a:t>
            </a:r>
            <a:r>
              <a:rPr lang="en-US" dirty="0" err="1" smtClean="0">
                <a:cs typeface="Arial" pitchFamily="34" charset="0"/>
              </a:rPr>
              <a:t>add_to_retry_queue</a:t>
            </a:r>
            <a:r>
              <a:rPr lang="en-US" dirty="0" smtClean="0">
                <a:cs typeface="Arial" pitchFamily="34" charset="0"/>
              </a:rPr>
              <a:t>(</a:t>
            </a:r>
            <a:r>
              <a:rPr lang="en-US" dirty="0" err="1" smtClean="0">
                <a:cs typeface="Arial" pitchFamily="34" charset="0"/>
              </a:rPr>
              <a:t>operation.updatefriendlist</a:t>
            </a:r>
            <a:r>
              <a:rPr lang="en-US" dirty="0">
                <a:cs typeface="Arial" pitchFamily="34" charset="0"/>
              </a:rPr>
              <a:t>, user1, user2, </a:t>
            </a:r>
            <a:r>
              <a:rPr lang="en-US" dirty="0" err="1">
                <a:cs typeface="Arial" pitchFamily="34" charset="0"/>
              </a:rPr>
              <a:t>current_time</a:t>
            </a:r>
            <a:r>
              <a:rPr lang="en-US" dirty="0" smtClean="0">
                <a:cs typeface="Arial" pitchFamily="34" charset="0"/>
              </a:rPr>
              <a:t>());</a:t>
            </a:r>
          </a:p>
          <a:p>
            <a:r>
              <a:rPr lang="en-US" dirty="0">
                <a:cs typeface="Arial" pitchFamily="34" charset="0"/>
              </a:rPr>
              <a:t> </a:t>
            </a:r>
            <a:r>
              <a:rPr lang="en-US" dirty="0" smtClean="0">
                <a:cs typeface="Arial" pitchFamily="34" charset="0"/>
              </a:rPr>
              <a:t>}</a:t>
            </a:r>
            <a:endParaRPr lang="en-US" dirty="0">
              <a:cs typeface="Arial" pitchFamily="34" charset="0"/>
            </a:endParaRPr>
          </a:p>
          <a:p>
            <a:r>
              <a:rPr lang="en-US" dirty="0">
                <a:cs typeface="Arial" pitchFamily="34" charset="0"/>
              </a:rPr>
              <a:t> </a:t>
            </a:r>
            <a:r>
              <a:rPr lang="en-US" dirty="0" smtClean="0">
                <a:cs typeface="Arial" pitchFamily="34" charset="0"/>
              </a:rPr>
              <a:t> </a:t>
            </a:r>
          </a:p>
          <a:p>
            <a:r>
              <a:rPr lang="en-US" dirty="0">
                <a:cs typeface="Arial" pitchFamily="34" charset="0"/>
              </a:rPr>
              <a:t> </a:t>
            </a:r>
            <a:r>
              <a:rPr lang="en-US" dirty="0" smtClean="0">
                <a:cs typeface="Arial" pitchFamily="34" charset="0"/>
              </a:rPr>
              <a:t> try {</a:t>
            </a:r>
          </a:p>
          <a:p>
            <a:r>
              <a:rPr lang="en-US" dirty="0" smtClean="0">
                <a:cs typeface="Arial" pitchFamily="34" charset="0"/>
              </a:rPr>
              <a:t> </a:t>
            </a:r>
            <a:r>
              <a:rPr lang="en-US" dirty="0">
                <a:cs typeface="Arial" pitchFamily="34" charset="0"/>
              </a:rPr>
              <a:t>   </a:t>
            </a:r>
            <a:r>
              <a:rPr lang="en-US" dirty="0" err="1">
                <a:cs typeface="Arial" pitchFamily="34" charset="0"/>
              </a:rPr>
              <a:t>update_friend_list</a:t>
            </a:r>
            <a:r>
              <a:rPr lang="en-US" dirty="0">
                <a:cs typeface="Arial" pitchFamily="34" charset="0"/>
              </a:rPr>
              <a:t>(user2, user1, </a:t>
            </a:r>
            <a:r>
              <a:rPr lang="en-US" dirty="0" err="1">
                <a:cs typeface="Arial" pitchFamily="34" charset="0"/>
              </a:rPr>
              <a:t>status.confirmed</a:t>
            </a:r>
            <a:r>
              <a:rPr lang="en-US" dirty="0" smtClean="0">
                <a:cs typeface="Arial" pitchFamily="34" charset="0"/>
              </a:rPr>
              <a:t>);</a:t>
            </a:r>
          </a:p>
          <a:p>
            <a:r>
              <a:rPr lang="en-US" dirty="0">
                <a:cs typeface="Arial" pitchFamily="34" charset="0"/>
              </a:rPr>
              <a:t> </a:t>
            </a:r>
            <a:r>
              <a:rPr lang="en-US" dirty="0" smtClean="0">
                <a:cs typeface="Arial" pitchFamily="34" charset="0"/>
              </a:rPr>
              <a:t> } catch(exception </a:t>
            </a:r>
            <a:r>
              <a:rPr lang="en-US" dirty="0">
                <a:cs typeface="Arial" pitchFamily="34" charset="0"/>
              </a:rPr>
              <a:t>e</a:t>
            </a:r>
            <a:r>
              <a:rPr lang="en-US" dirty="0" smtClean="0">
                <a:cs typeface="Arial" pitchFamily="34" charset="0"/>
              </a:rPr>
              <a:t>) {</a:t>
            </a:r>
          </a:p>
          <a:p>
            <a:r>
              <a:rPr lang="en-US" dirty="0">
                <a:cs typeface="Arial" pitchFamily="34" charset="0"/>
              </a:rPr>
              <a:t>   </a:t>
            </a:r>
            <a:r>
              <a:rPr lang="en-US" dirty="0" err="1">
                <a:cs typeface="Arial" pitchFamily="34" charset="0"/>
              </a:rPr>
              <a:t>report_error</a:t>
            </a:r>
            <a:r>
              <a:rPr lang="en-US" dirty="0">
                <a:cs typeface="Arial" pitchFamily="34" charset="0"/>
              </a:rPr>
              <a:t>(e); </a:t>
            </a:r>
            <a:endParaRPr lang="en-US" dirty="0" smtClean="0">
              <a:cs typeface="Arial" pitchFamily="34" charset="0"/>
            </a:endParaRPr>
          </a:p>
          <a:p>
            <a:r>
              <a:rPr lang="en-US" dirty="0">
                <a:cs typeface="Arial" pitchFamily="34" charset="0"/>
              </a:rPr>
              <a:t>   </a:t>
            </a:r>
            <a:r>
              <a:rPr lang="en-US" dirty="0" err="1">
                <a:cs typeface="Arial" pitchFamily="34" charset="0"/>
              </a:rPr>
              <a:t>add_to_retry_queue</a:t>
            </a:r>
            <a:r>
              <a:rPr lang="en-US" dirty="0">
                <a:cs typeface="Arial" pitchFamily="34" charset="0"/>
              </a:rPr>
              <a:t>(</a:t>
            </a:r>
            <a:r>
              <a:rPr lang="en-US" dirty="0" err="1">
                <a:cs typeface="Arial" pitchFamily="34" charset="0"/>
              </a:rPr>
              <a:t>operation.updatefriendlist</a:t>
            </a:r>
            <a:r>
              <a:rPr lang="en-US" dirty="0">
                <a:cs typeface="Arial" pitchFamily="34" charset="0"/>
              </a:rPr>
              <a:t>, user2, user1, </a:t>
            </a:r>
            <a:r>
              <a:rPr lang="en-US" dirty="0" err="1">
                <a:cs typeface="Arial" pitchFamily="34" charset="0"/>
              </a:rPr>
              <a:t>current_time</a:t>
            </a:r>
            <a:r>
              <a:rPr lang="en-US" dirty="0" smtClean="0">
                <a:cs typeface="Arial" pitchFamily="34" charset="0"/>
              </a:rPr>
              <a:t>());</a:t>
            </a:r>
          </a:p>
          <a:p>
            <a:r>
              <a:rPr lang="en-US" dirty="0" smtClean="0">
                <a:cs typeface="Arial" pitchFamily="34" charset="0"/>
              </a:rPr>
              <a:t> </a:t>
            </a:r>
            <a:r>
              <a:rPr lang="en-US" dirty="0">
                <a:cs typeface="Arial" pitchFamily="34" charset="0"/>
              </a:rPr>
              <a:t> </a:t>
            </a:r>
            <a:r>
              <a:rPr lang="en-US" dirty="0" smtClean="0">
                <a:cs typeface="Arial" pitchFamily="34" charset="0"/>
              </a:rPr>
              <a:t>}</a:t>
            </a:r>
          </a:p>
          <a:p>
            <a:r>
              <a:rPr lang="en-US" dirty="0" smtClean="0">
                <a:cs typeface="Arial" pitchFamily="34" charset="0"/>
              </a:rPr>
              <a:t>}</a:t>
            </a:r>
            <a:endParaRPr lang="en-US" dirty="0">
              <a:cs typeface="Arial" pitchFamily="34" charset="0"/>
            </a:endParaRPr>
          </a:p>
        </p:txBody>
      </p:sp>
      <p:sp>
        <p:nvSpPr>
          <p:cNvPr id="8" name="TextBox 7"/>
          <p:cNvSpPr txBox="1"/>
          <p:nvPr/>
        </p:nvSpPr>
        <p:spPr>
          <a:xfrm rot="18912569">
            <a:off x="1086673" y="2761615"/>
            <a:ext cx="7351172" cy="1138773"/>
          </a:xfrm>
          <a:prstGeom prst="rect">
            <a:avLst/>
          </a:prstGeom>
          <a:solidFill>
            <a:schemeClr val="bg1"/>
          </a:solidFill>
        </p:spPr>
        <p:txBody>
          <a:bodyPr wrap="square" rtlCol="0">
            <a:spAutoFit/>
          </a:bodyPr>
          <a:lstStyle/>
          <a:p>
            <a:pPr algn="ctr"/>
            <a:r>
              <a:rPr lang="en-US" sz="3400" b="1" dirty="0" smtClean="0">
                <a:solidFill>
                  <a:srgbClr val="FF0000"/>
                </a:solidFill>
                <a:latin typeface="+mj-lt"/>
              </a:rPr>
              <a:t>It gets too complicated with reduced </a:t>
            </a:r>
            <a:r>
              <a:rPr lang="en-US" sz="3400" b="1" dirty="0">
                <a:solidFill>
                  <a:srgbClr val="FF0000"/>
                </a:solidFill>
                <a:latin typeface="+mj-lt"/>
              </a:rPr>
              <a:t>c</a:t>
            </a:r>
            <a:r>
              <a:rPr lang="en-US" sz="3400" b="1" dirty="0" smtClean="0">
                <a:solidFill>
                  <a:srgbClr val="FF0000"/>
                </a:solidFill>
                <a:latin typeface="+mj-lt"/>
              </a:rPr>
              <a:t>onsistency </a:t>
            </a:r>
            <a:r>
              <a:rPr lang="en-US" sz="3400" b="1" dirty="0">
                <a:solidFill>
                  <a:srgbClr val="FF0000"/>
                </a:solidFill>
                <a:latin typeface="+mj-lt"/>
              </a:rPr>
              <a:t>g</a:t>
            </a:r>
            <a:r>
              <a:rPr lang="en-US" sz="3400" b="1" dirty="0" smtClean="0">
                <a:solidFill>
                  <a:srgbClr val="FF0000"/>
                </a:solidFill>
                <a:latin typeface="+mj-lt"/>
              </a:rPr>
              <a:t>uarantees</a:t>
            </a:r>
            <a:endParaRPr lang="en-US" sz="3400" b="1" dirty="0">
              <a:solidFill>
                <a:srgbClr val="FF0000"/>
              </a:solidFill>
              <a:latin typeface="+mj-lt"/>
            </a:endParaRPr>
          </a:p>
        </p:txBody>
      </p:sp>
      <p:sp>
        <p:nvSpPr>
          <p:cNvPr id="2" name="Footer Placeholder 1"/>
          <p:cNvSpPr>
            <a:spLocks noGrp="1"/>
          </p:cNvSpPr>
          <p:nvPr>
            <p:ph type="ftr" sz="quarter" idx="11"/>
          </p:nvPr>
        </p:nvSpPr>
        <p:spPr/>
        <p:txBody>
          <a:bodyPr/>
          <a:lstStyle/>
          <a:p>
            <a:pPr>
              <a:defRPr/>
            </a:pPr>
            <a:r>
              <a:rPr lang="en-US" smtClean="0"/>
              <a:t>Amr El Abbadi {amr@cs.ucsb.edu}</a:t>
            </a:r>
            <a:endParaRPr lang="en-US"/>
          </a:p>
        </p:txBody>
      </p:sp>
      <p:sp>
        <p:nvSpPr>
          <p:cNvPr id="9" name="Date Placeholder 8"/>
          <p:cNvSpPr>
            <a:spLocks noGrp="1"/>
          </p:cNvSpPr>
          <p:nvPr>
            <p:ph type="dt" sz="half" idx="10"/>
          </p:nvPr>
        </p:nvSpPr>
        <p:spPr/>
        <p:txBody>
          <a:bodyPr/>
          <a:lstStyle/>
          <a:p>
            <a:pPr>
              <a:defRPr/>
            </a:pPr>
            <a:fld id="{E7BDDE51-118C-4D4E-BD1F-AA2AB1551E91}" type="datetime4">
              <a:rPr lang="en-US" smtClean="0"/>
              <a:pPr>
                <a:defRPr/>
              </a:pPr>
              <a:t>March 2, 2012</a:t>
            </a:fld>
            <a:endParaRPr lang="en-US" dirty="0"/>
          </a:p>
        </p:txBody>
      </p:sp>
    </p:spTree>
    <p:custDataLst>
      <p:tags r:id="rId1"/>
    </p:custDataLst>
    <p:extLst>
      <p:ext uri="{BB962C8B-B14F-4D97-AF65-F5344CB8AC3E}">
        <p14:creationId xmlns:p14="http://schemas.microsoft.com/office/powerpoint/2010/main" xmlns="" val="2433487559"/>
      </p:ext>
    </p:extLst>
  </p:cSld>
  <p:clrMapOvr>
    <a:masterClrMapping/>
  </p:clrMapOvr>
  <mc:AlternateContent xmlns:mc="http://schemas.openxmlformats.org/markup-compatibility/2006">
    <mc:Choice xmlns:p14="http://schemas.microsoft.com/office/powerpoint/2010/main" xmlns="" Requires="p14">
      <p:transition spd="med" p14:dur="700" advTm="52520">
        <p:fade/>
      </p:transition>
    </mc:Choice>
    <mc:Fallback>
      <p:transition spd="med" advTm="5252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3657600"/>
            <a:ext cx="7010400" cy="5334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solidFill>
                  <a:srgbClr val="00B050"/>
                </a:solidFill>
              </a:rPr>
              <a:t>Data Management in the Cloud</a:t>
            </a:r>
            <a:endParaRPr lang="en-US" dirty="0">
              <a:solidFill>
                <a:srgbClr val="00B050"/>
              </a:solidFill>
            </a:endParaRPr>
          </a:p>
        </p:txBody>
      </p:sp>
      <p:sp>
        <p:nvSpPr>
          <p:cNvPr id="3" name="Content Placeholder 2"/>
          <p:cNvSpPr>
            <a:spLocks noGrp="1"/>
          </p:cNvSpPr>
          <p:nvPr>
            <p:ph idx="1"/>
          </p:nvPr>
        </p:nvSpPr>
        <p:spPr/>
        <p:txBody>
          <a:bodyPr/>
          <a:lstStyle/>
          <a:p>
            <a:r>
              <a:rPr lang="en-US" b="1" dirty="0" smtClean="0">
                <a:solidFill>
                  <a:srgbClr val="00B0F0"/>
                </a:solidFill>
              </a:rPr>
              <a:t>Data</a:t>
            </a:r>
            <a:r>
              <a:rPr lang="en-US" dirty="0" smtClean="0"/>
              <a:t> – central in modern applications</a:t>
            </a:r>
          </a:p>
          <a:p>
            <a:r>
              <a:rPr lang="en-US" b="1" dirty="0" smtClean="0">
                <a:solidFill>
                  <a:srgbClr val="00B0F0"/>
                </a:solidFill>
              </a:rPr>
              <a:t>DBMS</a:t>
            </a:r>
            <a:r>
              <a:rPr lang="en-US" dirty="0" smtClean="0"/>
              <a:t> – mission critical component in cloud software stack</a:t>
            </a:r>
          </a:p>
          <a:p>
            <a:r>
              <a:rPr lang="en-US" dirty="0" smtClean="0"/>
              <a:t>Data needs for web applications</a:t>
            </a:r>
          </a:p>
          <a:p>
            <a:pPr lvl="1"/>
            <a:r>
              <a:rPr lang="en-US" dirty="0" smtClean="0"/>
              <a:t>OLTP systems: store and serve data</a:t>
            </a:r>
          </a:p>
          <a:p>
            <a:pPr lvl="1"/>
            <a:r>
              <a:rPr lang="en-US" dirty="0" smtClean="0"/>
              <a:t>OLAP systems: decision support, intelligence</a:t>
            </a:r>
          </a:p>
          <a:p>
            <a:r>
              <a:rPr lang="en-US" dirty="0" smtClean="0">
                <a:solidFill>
                  <a:srgbClr val="FF0000"/>
                </a:solidFill>
              </a:rPr>
              <a:t>Disclaimer</a:t>
            </a:r>
            <a:r>
              <a:rPr lang="en-US" dirty="0" smtClean="0"/>
              <a:t>:  Privacy is critical, but not today’s topic.</a:t>
            </a:r>
          </a:p>
          <a:p>
            <a:endParaRPr lang="en-US" dirty="0"/>
          </a:p>
        </p:txBody>
      </p:sp>
      <p:sp>
        <p:nvSpPr>
          <p:cNvPr id="4" name="Date Placeholder 3"/>
          <p:cNvSpPr>
            <a:spLocks noGrp="1"/>
          </p:cNvSpPr>
          <p:nvPr>
            <p:ph type="dt" sz="half" idx="10"/>
          </p:nvPr>
        </p:nvSpPr>
        <p:spPr/>
        <p:txBody>
          <a:bodyPr/>
          <a:lstStyle/>
          <a:p>
            <a:pPr>
              <a:defRPr/>
            </a:pPr>
            <a:fld id="{BE9FD08B-3798-4EE1-B17E-D93607AE7D9D}" type="datetime4">
              <a:rPr lang="en-US" smtClean="0"/>
              <a:pPr>
                <a:defRPr/>
              </a:pPr>
              <a:t>March 2, 2012</a:t>
            </a:fld>
            <a:endParaRPr lang="en-US" dirty="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14</a:t>
            </a:fld>
            <a:endParaRPr lang="en-US"/>
          </a:p>
        </p:txBody>
      </p:sp>
      <p:sp>
        <p:nvSpPr>
          <p:cNvPr id="8" name="Footer Placeholder 7"/>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2483254932"/>
      </p:ext>
    </p:extLst>
  </p:cSld>
  <p:clrMapOvr>
    <a:masterClrMapping/>
  </p:clrMapOvr>
  <mc:AlternateContent xmlns:mc="http://schemas.openxmlformats.org/markup-compatibility/2006">
    <mc:Choice xmlns:p14="http://schemas.microsoft.com/office/powerpoint/2010/main" xmlns="" Requires="p14">
      <p:transition spd="slow" p14:dur="2000" advTm="55486"/>
    </mc:Choice>
    <mc:Fallback>
      <p:transition spd="slow" advTm="55486"/>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Outline</a:t>
            </a:r>
            <a:endParaRPr lang="en-US" dirty="0">
              <a:solidFill>
                <a:srgbClr val="00B050"/>
              </a:solidFill>
            </a:endParaRPr>
          </a:p>
        </p:txBody>
      </p:sp>
      <p:sp>
        <p:nvSpPr>
          <p:cNvPr id="3" name="Content Placeholder 2"/>
          <p:cNvSpPr>
            <a:spLocks noGrp="1"/>
          </p:cNvSpPr>
          <p:nvPr>
            <p:ph idx="1"/>
          </p:nvPr>
        </p:nvSpPr>
        <p:spPr/>
        <p:txBody>
          <a:bodyPr/>
          <a:lstStyle/>
          <a:p>
            <a:r>
              <a:rPr lang="en-US" dirty="0" smtClean="0"/>
              <a:t>Design Principles learned from Key-Value Stores.</a:t>
            </a:r>
          </a:p>
          <a:p>
            <a:endParaRPr lang="en-US" dirty="0" smtClean="0"/>
          </a:p>
          <a:p>
            <a:r>
              <a:rPr lang="en-US" dirty="0" smtClean="0"/>
              <a:t>Transactions in the Cloud</a:t>
            </a:r>
          </a:p>
          <a:p>
            <a:endParaRPr lang="en-US" dirty="0" smtClean="0"/>
          </a:p>
          <a:p>
            <a:r>
              <a:rPr lang="en-US" dirty="0" smtClean="0"/>
              <a:t>Elasticity and live migration in the Cloud</a:t>
            </a:r>
          </a:p>
          <a:p>
            <a:pPr>
              <a:buNone/>
            </a:pPr>
            <a:endParaRPr lang="en-US" dirty="0" smtClean="0"/>
          </a:p>
        </p:txBody>
      </p:sp>
      <p:sp>
        <p:nvSpPr>
          <p:cNvPr id="4" name="Date Placeholder 3"/>
          <p:cNvSpPr>
            <a:spLocks noGrp="1"/>
          </p:cNvSpPr>
          <p:nvPr>
            <p:ph type="dt" sz="half" idx="10"/>
          </p:nvPr>
        </p:nvSpPr>
        <p:spPr/>
        <p:txBody>
          <a:bodyPr/>
          <a:lstStyle/>
          <a:p>
            <a:pPr>
              <a:defRPr/>
            </a:pPr>
            <a:fld id="{A9CDE93A-B9E6-443B-8EC1-2FC4A1C11F6B}"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15</a:t>
            </a:fld>
            <a:endParaRPr lang="en-US"/>
          </a:p>
        </p:txBody>
      </p:sp>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 xmlns:p14="http://schemas.microsoft.com/office/powerpoint/2010/main" val="351147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Key Value Stores</a:t>
            </a:r>
            <a:endParaRPr lang="en-US" dirty="0">
              <a:solidFill>
                <a:srgbClr val="00B050"/>
              </a:solidFill>
            </a:endParaRPr>
          </a:p>
        </p:txBody>
      </p:sp>
      <p:sp>
        <p:nvSpPr>
          <p:cNvPr id="3" name="Content Placeholder 2"/>
          <p:cNvSpPr>
            <a:spLocks noGrp="1"/>
          </p:cNvSpPr>
          <p:nvPr>
            <p:ph sz="quarter" idx="1"/>
          </p:nvPr>
        </p:nvSpPr>
        <p:spPr/>
        <p:txBody>
          <a:bodyPr>
            <a:normAutofit/>
          </a:bodyPr>
          <a:lstStyle/>
          <a:p>
            <a:r>
              <a:rPr lang="en-US" dirty="0" smtClean="0">
                <a:solidFill>
                  <a:srgbClr val="0070C0"/>
                </a:solidFill>
              </a:rPr>
              <a:t>Gained widespread popularity</a:t>
            </a:r>
          </a:p>
          <a:p>
            <a:pPr lvl="1"/>
            <a:r>
              <a:rPr lang="en-US" dirty="0" smtClean="0"/>
              <a:t>In house: </a:t>
            </a:r>
            <a:r>
              <a:rPr lang="en-US" b="1" dirty="0" err="1" smtClean="0"/>
              <a:t>Bigtable</a:t>
            </a:r>
            <a:r>
              <a:rPr lang="en-US" dirty="0" smtClean="0"/>
              <a:t> (Google), </a:t>
            </a:r>
            <a:r>
              <a:rPr lang="en-US" b="1" dirty="0" smtClean="0"/>
              <a:t>PNUTS</a:t>
            </a:r>
            <a:r>
              <a:rPr lang="en-US" dirty="0" smtClean="0"/>
              <a:t> (Yahoo!),</a:t>
            </a:r>
            <a:r>
              <a:rPr lang="en-US" b="1" dirty="0" smtClean="0"/>
              <a:t> Dynamo</a:t>
            </a:r>
            <a:r>
              <a:rPr lang="en-US" dirty="0" smtClean="0"/>
              <a:t> (Amazon)</a:t>
            </a:r>
          </a:p>
          <a:p>
            <a:pPr lvl="1"/>
            <a:r>
              <a:rPr lang="en-US" dirty="0" smtClean="0"/>
              <a:t>Open source: </a:t>
            </a:r>
            <a:r>
              <a:rPr lang="en-US" b="1" dirty="0" err="1" smtClean="0"/>
              <a:t>HBase</a:t>
            </a:r>
            <a:r>
              <a:rPr lang="en-US" b="1" dirty="0" smtClean="0"/>
              <a:t>, </a:t>
            </a:r>
            <a:r>
              <a:rPr lang="en-US" b="1" dirty="0" err="1" smtClean="0"/>
              <a:t>Hypertable</a:t>
            </a:r>
            <a:r>
              <a:rPr lang="en-US" b="1" dirty="0" smtClean="0"/>
              <a:t>, Cassandra, </a:t>
            </a:r>
            <a:r>
              <a:rPr lang="en-US" b="1" dirty="0" err="1" smtClean="0"/>
              <a:t>Voldemort</a:t>
            </a:r>
            <a:endParaRPr lang="en-US" b="1" dirty="0" smtClean="0"/>
          </a:p>
        </p:txBody>
      </p:sp>
      <p:sp>
        <p:nvSpPr>
          <p:cNvPr id="5" name="Footer Placeholder 4"/>
          <p:cNvSpPr>
            <a:spLocks noGrp="1"/>
          </p:cNvSpPr>
          <p:nvPr>
            <p:ph type="ftr" sz="quarter" idx="11"/>
          </p:nvPr>
        </p:nvSpPr>
        <p:spPr/>
        <p:txBody>
          <a:bodyPr/>
          <a:lstStyle/>
          <a:p>
            <a:r>
              <a:rPr lang="en-US" smtClean="0"/>
              <a:t>Amr El Abbadi {amr@cs.ucsb.edu}</a:t>
            </a:r>
            <a:endParaRPr lang="en-US"/>
          </a:p>
        </p:txBody>
      </p:sp>
      <p:sp>
        <p:nvSpPr>
          <p:cNvPr id="6" name="Slide Number Placeholder 5"/>
          <p:cNvSpPr>
            <a:spLocks noGrp="1"/>
          </p:cNvSpPr>
          <p:nvPr>
            <p:ph type="sldNum" sz="quarter" idx="12"/>
          </p:nvPr>
        </p:nvSpPr>
        <p:spPr/>
        <p:txBody>
          <a:bodyPr/>
          <a:lstStyle/>
          <a:p>
            <a:fld id="{2BB48403-3756-45E1-B6F2-426DF7D06FC9}" type="slidenum">
              <a:rPr lang="en-US" smtClean="0"/>
              <a:pPr/>
              <a:t>16</a:t>
            </a:fld>
            <a:endParaRPr lang="en-US"/>
          </a:p>
        </p:txBody>
      </p:sp>
      <p:sp>
        <p:nvSpPr>
          <p:cNvPr id="7" name="Date Placeholder 6"/>
          <p:cNvSpPr>
            <a:spLocks noGrp="1"/>
          </p:cNvSpPr>
          <p:nvPr>
            <p:ph type="dt" sz="half" idx="10"/>
          </p:nvPr>
        </p:nvSpPr>
        <p:spPr/>
        <p:txBody>
          <a:bodyPr/>
          <a:lstStyle/>
          <a:p>
            <a:pPr>
              <a:defRPr/>
            </a:pPr>
            <a:fld id="{9F5CB180-F799-4888-B389-8C4A609E1C3C}" type="datetime4">
              <a:rPr lang="en-US" smtClean="0"/>
              <a:pPr>
                <a:defRPr/>
              </a:pPr>
              <a:t>March 2, 2012</a:t>
            </a:fld>
            <a:endParaRPr lang="en-US" dirty="0"/>
          </a:p>
        </p:txBody>
      </p:sp>
    </p:spTree>
    <p:extLst>
      <p:ext uri="{BB962C8B-B14F-4D97-AF65-F5344CB8AC3E}">
        <p14:creationId xmlns:p14="http://schemas.microsoft.com/office/powerpoint/2010/main" xmlns="" val="2346177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sz="4800" dirty="0" smtClean="0">
                <a:solidFill>
                  <a:srgbClr val="00B050"/>
                </a:solidFill>
              </a:rPr>
              <a:t>Design Principles</a:t>
            </a:r>
            <a:endParaRPr lang="en-US" sz="4800" dirty="0">
              <a:solidFill>
                <a:srgbClr val="00B050"/>
              </a:solidFill>
            </a:endParaRPr>
          </a:p>
        </p:txBody>
      </p:sp>
      <p:sp>
        <p:nvSpPr>
          <p:cNvPr id="7" name="Subtitle 6"/>
          <p:cNvSpPr>
            <a:spLocks noGrp="1"/>
          </p:cNvSpPr>
          <p:nvPr>
            <p:ph type="subTitle" idx="1"/>
          </p:nvPr>
        </p:nvSpPr>
        <p:spPr>
          <a:xfrm>
            <a:off x="1026589" y="2819400"/>
            <a:ext cx="7812611" cy="1752600"/>
          </a:xfrm>
        </p:spPr>
        <p:txBody>
          <a:bodyPr>
            <a:normAutofit/>
          </a:bodyPr>
          <a:lstStyle/>
          <a:p>
            <a:r>
              <a:rPr lang="en-US" sz="4000" b="1" dirty="0" smtClean="0"/>
              <a:t>What have we learned from Key-value stores?</a:t>
            </a:r>
            <a:endParaRPr lang="en-US" sz="4000" b="1" dirty="0"/>
          </a:p>
        </p:txBody>
      </p:sp>
    </p:spTree>
    <p:extLst>
      <p:ext uri="{BB962C8B-B14F-4D97-AF65-F5344CB8AC3E}">
        <p14:creationId xmlns:p14="http://schemas.microsoft.com/office/powerpoint/2010/main" xmlns="" val="2324341632"/>
      </p:ext>
    </p:extLst>
  </p:cSld>
  <p:clrMapOvr>
    <a:masterClrMapping/>
  </p:clrMapOvr>
  <mc:AlternateContent xmlns:mc="http://schemas.openxmlformats.org/markup-compatibility/2006">
    <mc:Choice xmlns:p14="http://schemas.microsoft.com/office/powerpoint/2010/main" xmlns="" Requires="p14">
      <p:transition spd="slow" p14:dur="2000" advTm="12304"/>
    </mc:Choice>
    <mc:Fallback>
      <p:transition spd="slow" advTm="12304"/>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50"/>
                </a:solidFill>
              </a:rPr>
              <a:t>Design Principles </a:t>
            </a:r>
            <a:r>
              <a:rPr lang="en-US" dirty="0" smtClean="0"/>
              <a:t> </a:t>
            </a:r>
            <a:r>
              <a:rPr lang="en-US" sz="2700" b="1" dirty="0" smtClean="0">
                <a:solidFill>
                  <a:srgbClr val="FF0000"/>
                </a:solidFill>
              </a:rPr>
              <a:t>[DNIS 2010]</a:t>
            </a:r>
            <a:endParaRPr lang="en-US" sz="2700" b="1" dirty="0">
              <a:solidFill>
                <a:srgbClr val="FF0000"/>
              </a:solidFill>
            </a:endParaRPr>
          </a:p>
        </p:txBody>
      </p:sp>
      <p:sp>
        <p:nvSpPr>
          <p:cNvPr id="3" name="Content Placeholder 2"/>
          <p:cNvSpPr>
            <a:spLocks noGrp="1"/>
          </p:cNvSpPr>
          <p:nvPr>
            <p:ph idx="1"/>
          </p:nvPr>
        </p:nvSpPr>
        <p:spPr>
          <a:xfrm>
            <a:off x="990600" y="1447800"/>
            <a:ext cx="7943088" cy="2209800"/>
          </a:xfrm>
        </p:spPr>
        <p:txBody>
          <a:bodyPr>
            <a:normAutofit fontScale="92500"/>
          </a:bodyPr>
          <a:lstStyle/>
          <a:p>
            <a:r>
              <a:rPr lang="en-US" b="1" dirty="0">
                <a:solidFill>
                  <a:srgbClr val="FF0000"/>
                </a:solidFill>
              </a:rPr>
              <a:t>Separate</a:t>
            </a:r>
            <a:r>
              <a:rPr lang="en-US" b="1" dirty="0"/>
              <a:t> System </a:t>
            </a:r>
            <a:r>
              <a:rPr lang="en-US" dirty="0"/>
              <a:t>and</a:t>
            </a:r>
            <a:r>
              <a:rPr lang="en-US" b="1" dirty="0"/>
              <a:t> Application </a:t>
            </a:r>
            <a:r>
              <a:rPr lang="en-US" dirty="0"/>
              <a:t>State</a:t>
            </a:r>
          </a:p>
          <a:p>
            <a:pPr lvl="1"/>
            <a:r>
              <a:rPr lang="en-US" b="1" dirty="0"/>
              <a:t>System metadata </a:t>
            </a:r>
            <a:r>
              <a:rPr lang="en-US" dirty="0"/>
              <a:t>is </a:t>
            </a:r>
            <a:r>
              <a:rPr lang="en-US" dirty="0">
                <a:solidFill>
                  <a:srgbClr val="FF0000"/>
                </a:solidFill>
              </a:rPr>
              <a:t>critical but small</a:t>
            </a:r>
          </a:p>
          <a:p>
            <a:pPr lvl="1"/>
            <a:r>
              <a:rPr lang="en-US" b="1" dirty="0"/>
              <a:t>Application data </a:t>
            </a:r>
            <a:r>
              <a:rPr lang="en-US" dirty="0"/>
              <a:t>has </a:t>
            </a:r>
            <a:r>
              <a:rPr lang="en-US" dirty="0">
                <a:solidFill>
                  <a:srgbClr val="FF0000"/>
                </a:solidFill>
              </a:rPr>
              <a:t>varying</a:t>
            </a:r>
            <a:r>
              <a:rPr lang="en-US" dirty="0"/>
              <a:t> needs</a:t>
            </a:r>
          </a:p>
          <a:p>
            <a:pPr lvl="1"/>
            <a:r>
              <a:rPr lang="en-US" dirty="0">
                <a:solidFill>
                  <a:srgbClr val="FF0000"/>
                </a:solidFill>
              </a:rPr>
              <a:t>Separation</a:t>
            </a:r>
            <a:r>
              <a:rPr lang="en-US" dirty="0"/>
              <a:t> allows use of different class of </a:t>
            </a:r>
            <a:r>
              <a:rPr lang="en-US" dirty="0" smtClean="0"/>
              <a:t>protocols</a:t>
            </a:r>
          </a:p>
        </p:txBody>
      </p:sp>
      <p:sp>
        <p:nvSpPr>
          <p:cNvPr id="4" name="Date Placeholder 3"/>
          <p:cNvSpPr>
            <a:spLocks noGrp="1"/>
          </p:cNvSpPr>
          <p:nvPr>
            <p:ph type="dt" sz="half" idx="10"/>
          </p:nvPr>
        </p:nvSpPr>
        <p:spPr/>
        <p:txBody>
          <a:bodyPr/>
          <a:lstStyle/>
          <a:p>
            <a:pPr>
              <a:defRPr/>
            </a:pPr>
            <a:fld id="{8B639A95-A189-47CD-97BB-B8C52CD42D68}" type="datetime4">
              <a:rPr lang="en-US" smtClean="0"/>
              <a:pPr>
                <a:defRPr/>
              </a:pPr>
              <a:t>March 2, 2012</a:t>
            </a:fld>
            <a:endParaRPr lang="en-US" dirty="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18</a:t>
            </a:fld>
            <a:endParaRPr lang="en-US"/>
          </a:p>
        </p:txBody>
      </p:sp>
      <p:pic>
        <p:nvPicPr>
          <p:cNvPr id="13721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59455" y="3352800"/>
            <a:ext cx="3293745" cy="3282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p14="http://schemas.microsoft.com/office/powerpoint/2010/main" xmlns="" val="2475677730"/>
      </p:ext>
    </p:extLst>
  </p:cSld>
  <p:clrMapOvr>
    <a:masterClrMapping/>
  </p:clrMapOvr>
  <mc:AlternateContent xmlns:mc="http://schemas.openxmlformats.org/markup-compatibility/2006">
    <mc:Choice xmlns:p14="http://schemas.microsoft.com/office/powerpoint/2010/main" xmlns="" Requires="p14">
      <p:transition spd="slow" p14:dur="2000" advTm="729"/>
    </mc:Choice>
    <mc:Fallback>
      <p:transition spd="slow" advTm="729"/>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50"/>
                </a:solidFill>
              </a:rPr>
              <a:t>Design Principles </a:t>
            </a:r>
            <a:r>
              <a:rPr lang="en-US" sz="2700" b="1" dirty="0" smtClean="0">
                <a:solidFill>
                  <a:srgbClr val="FF0000"/>
                </a:solidFill>
              </a:rPr>
              <a:t>[DNIS </a:t>
            </a:r>
            <a:r>
              <a:rPr lang="en-US" sz="2700" b="1" dirty="0">
                <a:solidFill>
                  <a:srgbClr val="FF0000"/>
                </a:solidFill>
              </a:rPr>
              <a:t>2010]</a:t>
            </a:r>
            <a:endParaRPr lang="en-US" dirty="0"/>
          </a:p>
        </p:txBody>
      </p:sp>
      <p:sp>
        <p:nvSpPr>
          <p:cNvPr id="3" name="Content Placeholder 2"/>
          <p:cNvSpPr>
            <a:spLocks noGrp="1"/>
          </p:cNvSpPr>
          <p:nvPr>
            <p:ph idx="1"/>
          </p:nvPr>
        </p:nvSpPr>
        <p:spPr>
          <a:xfrm>
            <a:off x="990600" y="1371600"/>
            <a:ext cx="7943088" cy="1752600"/>
          </a:xfrm>
        </p:spPr>
        <p:txBody>
          <a:bodyPr>
            <a:normAutofit fontScale="92500"/>
          </a:bodyPr>
          <a:lstStyle/>
          <a:p>
            <a:r>
              <a:rPr lang="en-US" b="1" dirty="0" smtClean="0">
                <a:solidFill>
                  <a:srgbClr val="FF0000"/>
                </a:solidFill>
              </a:rPr>
              <a:t>Decouple </a:t>
            </a:r>
            <a:r>
              <a:rPr lang="en-US" b="1" dirty="0"/>
              <a:t>Ownership from Data Storage</a:t>
            </a:r>
          </a:p>
          <a:p>
            <a:pPr lvl="1"/>
            <a:r>
              <a:rPr lang="en-US" dirty="0"/>
              <a:t>Ownership </a:t>
            </a:r>
            <a:r>
              <a:rPr lang="en-US" dirty="0" smtClean="0"/>
              <a:t>is </a:t>
            </a:r>
            <a:r>
              <a:rPr lang="en-US" dirty="0">
                <a:solidFill>
                  <a:srgbClr val="FF0000"/>
                </a:solidFill>
              </a:rPr>
              <a:t>exclusive</a:t>
            </a:r>
            <a:r>
              <a:rPr lang="en-US" dirty="0"/>
              <a:t> read/write access to data</a:t>
            </a:r>
          </a:p>
          <a:p>
            <a:pPr lvl="1"/>
            <a:r>
              <a:rPr lang="en-US" dirty="0" smtClean="0">
                <a:solidFill>
                  <a:srgbClr val="FF0000"/>
                </a:solidFill>
              </a:rPr>
              <a:t>Decoupling</a:t>
            </a:r>
            <a:r>
              <a:rPr lang="en-US" dirty="0" smtClean="0"/>
              <a:t> </a:t>
            </a:r>
            <a:r>
              <a:rPr lang="en-US" dirty="0"/>
              <a:t>allows </a:t>
            </a:r>
            <a:r>
              <a:rPr lang="en-US" dirty="0" smtClean="0"/>
              <a:t>lightweight </a:t>
            </a:r>
            <a:r>
              <a:rPr lang="en-US" dirty="0"/>
              <a:t>ownership </a:t>
            </a:r>
            <a:r>
              <a:rPr lang="en-US" dirty="0" smtClean="0"/>
              <a:t>migration</a:t>
            </a:r>
            <a:endParaRPr lang="en-US" dirty="0"/>
          </a:p>
        </p:txBody>
      </p:sp>
      <p:sp>
        <p:nvSpPr>
          <p:cNvPr id="4" name="Date Placeholder 3"/>
          <p:cNvSpPr>
            <a:spLocks noGrp="1"/>
          </p:cNvSpPr>
          <p:nvPr>
            <p:ph type="dt" sz="half" idx="10"/>
          </p:nvPr>
        </p:nvSpPr>
        <p:spPr/>
        <p:txBody>
          <a:bodyPr/>
          <a:lstStyle/>
          <a:p>
            <a:pPr>
              <a:defRPr/>
            </a:pPr>
            <a:fld id="{7B9DE589-6489-40DB-ACBB-01774C386AD4}" type="datetime4">
              <a:rPr lang="en-US" smtClean="0"/>
              <a:pPr>
                <a:defRPr/>
              </a:pPr>
              <a:t>March 2, 2012</a:t>
            </a:fld>
            <a:endParaRPr lang="en-US" dirty="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19</a:t>
            </a:fld>
            <a:endParaRPr lang="en-US"/>
          </a:p>
        </p:txBody>
      </p:sp>
      <p:sp>
        <p:nvSpPr>
          <p:cNvPr id="11" name="Rectangle 10"/>
          <p:cNvSpPr/>
          <p:nvPr/>
        </p:nvSpPr>
        <p:spPr>
          <a:xfrm>
            <a:off x="1371600" y="3962400"/>
            <a:ext cx="3048000" cy="1828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Flowchart: Magnetic Disk 7"/>
          <p:cNvSpPr/>
          <p:nvPr/>
        </p:nvSpPr>
        <p:spPr>
          <a:xfrm>
            <a:off x="1981200" y="5334000"/>
            <a:ext cx="457200" cy="30632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9" name="Flowchart: Magnetic Disk 8"/>
          <p:cNvSpPr/>
          <p:nvPr/>
        </p:nvSpPr>
        <p:spPr>
          <a:xfrm>
            <a:off x="2743200" y="5334000"/>
            <a:ext cx="457200" cy="30632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Flowchart: Magnetic Disk 9"/>
          <p:cNvSpPr/>
          <p:nvPr/>
        </p:nvSpPr>
        <p:spPr>
          <a:xfrm>
            <a:off x="3489280" y="5337400"/>
            <a:ext cx="457200" cy="30632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cxnSp>
        <p:nvCxnSpPr>
          <p:cNvPr id="13" name="Straight Connector 12"/>
          <p:cNvCxnSpPr/>
          <p:nvPr/>
        </p:nvCxnSpPr>
        <p:spPr>
          <a:xfrm>
            <a:off x="1371600" y="5277136"/>
            <a:ext cx="3048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524000" y="4841544"/>
            <a:ext cx="2819400" cy="381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Cache Manager</a:t>
            </a:r>
            <a:endParaRPr lang="en-US" dirty="0"/>
          </a:p>
        </p:txBody>
      </p:sp>
      <p:sp>
        <p:nvSpPr>
          <p:cNvPr id="15" name="Rectangle 14"/>
          <p:cNvSpPr/>
          <p:nvPr/>
        </p:nvSpPr>
        <p:spPr>
          <a:xfrm>
            <a:off x="1592240" y="4038600"/>
            <a:ext cx="1409700" cy="838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Transaction Manager</a:t>
            </a:r>
            <a:endParaRPr lang="en-US" dirty="0"/>
          </a:p>
        </p:txBody>
      </p:sp>
      <p:sp>
        <p:nvSpPr>
          <p:cNvPr id="16" name="Rectangle 15"/>
          <p:cNvSpPr/>
          <p:nvPr/>
        </p:nvSpPr>
        <p:spPr>
          <a:xfrm>
            <a:off x="3124200" y="4038600"/>
            <a:ext cx="1219200" cy="838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Recovery</a:t>
            </a:r>
            <a:endParaRPr lang="en-US" dirty="0"/>
          </a:p>
        </p:txBody>
      </p:sp>
      <p:sp>
        <p:nvSpPr>
          <p:cNvPr id="18" name="Right Arrow 17"/>
          <p:cNvSpPr/>
          <p:nvPr/>
        </p:nvSpPr>
        <p:spPr>
          <a:xfrm rot="19914527">
            <a:off x="4476072" y="4251273"/>
            <a:ext cx="978408" cy="484632"/>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9" name="Right Arrow 18"/>
          <p:cNvSpPr/>
          <p:nvPr/>
        </p:nvSpPr>
        <p:spPr>
          <a:xfrm rot="1806525">
            <a:off x="4475150" y="5034819"/>
            <a:ext cx="978408" cy="484632"/>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Rectangle 19"/>
          <p:cNvSpPr/>
          <p:nvPr/>
        </p:nvSpPr>
        <p:spPr>
          <a:xfrm>
            <a:off x="5600096" y="3905248"/>
            <a:ext cx="3048000" cy="82291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smtClean="0"/>
              <a:t>Ownership</a:t>
            </a:r>
          </a:p>
          <a:p>
            <a:pPr algn="ctr"/>
            <a:r>
              <a:rPr lang="en-US" dirty="0" smtClean="0"/>
              <a:t>[Multi-step transactions or</a:t>
            </a:r>
          </a:p>
          <a:p>
            <a:pPr algn="ctr"/>
            <a:r>
              <a:rPr lang="en-US" dirty="0" smtClean="0"/>
              <a:t>Read/Write Access]</a:t>
            </a:r>
          </a:p>
        </p:txBody>
      </p:sp>
      <p:sp>
        <p:nvSpPr>
          <p:cNvPr id="21" name="Rectangle 20"/>
          <p:cNvSpPr/>
          <p:nvPr/>
        </p:nvSpPr>
        <p:spPr>
          <a:xfrm>
            <a:off x="5600096" y="5044485"/>
            <a:ext cx="3048000" cy="82291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2" name="Flowchart: Magnetic Disk 21"/>
          <p:cNvSpPr/>
          <p:nvPr/>
        </p:nvSpPr>
        <p:spPr>
          <a:xfrm>
            <a:off x="6133496" y="5475254"/>
            <a:ext cx="457200" cy="30632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3" name="Flowchart: Magnetic Disk 22"/>
          <p:cNvSpPr/>
          <p:nvPr/>
        </p:nvSpPr>
        <p:spPr>
          <a:xfrm>
            <a:off x="6895496" y="5475254"/>
            <a:ext cx="457200" cy="30632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4" name="Flowchart: Magnetic Disk 23"/>
          <p:cNvSpPr/>
          <p:nvPr/>
        </p:nvSpPr>
        <p:spPr>
          <a:xfrm>
            <a:off x="7641576" y="5478654"/>
            <a:ext cx="457200" cy="30632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5" name="TextBox 24"/>
          <p:cNvSpPr txBox="1"/>
          <p:nvPr/>
        </p:nvSpPr>
        <p:spPr>
          <a:xfrm>
            <a:off x="6019800" y="5058234"/>
            <a:ext cx="2286000" cy="369332"/>
          </a:xfrm>
          <a:prstGeom prst="rect">
            <a:avLst/>
          </a:prstGeom>
          <a:noFill/>
        </p:spPr>
        <p:txBody>
          <a:bodyPr wrap="square" rtlCol="0">
            <a:spAutoFit/>
          </a:bodyPr>
          <a:lstStyle/>
          <a:p>
            <a:pPr algn="ctr"/>
            <a:r>
              <a:rPr lang="en-US" b="1" dirty="0">
                <a:solidFill>
                  <a:schemeClr val="dk1"/>
                </a:solidFill>
                <a:latin typeface="+mn-lt"/>
              </a:rPr>
              <a:t>Storage</a:t>
            </a:r>
          </a:p>
        </p:txBody>
      </p:sp>
      <p:sp>
        <p:nvSpPr>
          <p:cNvPr id="26" name="TextBox 25"/>
          <p:cNvSpPr txBox="1"/>
          <p:nvPr/>
        </p:nvSpPr>
        <p:spPr>
          <a:xfrm>
            <a:off x="1524000" y="6019800"/>
            <a:ext cx="2819400" cy="381000"/>
          </a:xfrm>
          <a:prstGeom prst="rect">
            <a:avLst/>
          </a:prstGeom>
          <a:noFill/>
        </p:spPr>
        <p:txBody>
          <a:bodyPr wrap="square" rtlCol="0">
            <a:spAutoFit/>
          </a:bodyPr>
          <a:lstStyle/>
          <a:p>
            <a:pPr algn="ctr"/>
            <a:r>
              <a:rPr lang="en-US" dirty="0" smtClean="0">
                <a:latin typeface="+mj-lt"/>
              </a:rPr>
              <a:t>Classical DBMSs</a:t>
            </a:r>
            <a:endParaRPr lang="en-US" dirty="0">
              <a:latin typeface="+mj-lt"/>
            </a:endParaRPr>
          </a:p>
        </p:txBody>
      </p:sp>
      <p:sp>
        <p:nvSpPr>
          <p:cNvPr id="27" name="TextBox 26"/>
          <p:cNvSpPr txBox="1"/>
          <p:nvPr/>
        </p:nvSpPr>
        <p:spPr>
          <a:xfrm>
            <a:off x="5714396" y="6000466"/>
            <a:ext cx="2819400" cy="646331"/>
          </a:xfrm>
          <a:prstGeom prst="rect">
            <a:avLst/>
          </a:prstGeom>
          <a:noFill/>
        </p:spPr>
        <p:txBody>
          <a:bodyPr wrap="square" rtlCol="0">
            <a:spAutoFit/>
          </a:bodyPr>
          <a:lstStyle/>
          <a:p>
            <a:pPr algn="ctr"/>
            <a:r>
              <a:rPr lang="en-US" dirty="0" smtClean="0">
                <a:latin typeface="+mj-lt"/>
              </a:rPr>
              <a:t>Decoupled ownership and Storage</a:t>
            </a:r>
            <a:endParaRPr lang="en-US" dirty="0">
              <a:latin typeface="+mj-lt"/>
            </a:endParaRPr>
          </a:p>
        </p:txBody>
      </p:sp>
      <p:sp>
        <p:nvSpPr>
          <p:cNvPr id="28" name="Footer Placeholder 27"/>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547964580"/>
      </p:ext>
    </p:extLst>
  </p:cSld>
  <p:clrMapOvr>
    <a:masterClrMapping/>
  </p:clrMapOvr>
  <mc:AlternateContent xmlns:mc="http://schemas.openxmlformats.org/markup-compatibility/2006">
    <mc:Choice xmlns:p14="http://schemas.microsoft.com/office/powerpoint/2010/main" xmlns="" Requires="p14">
      <p:transition spd="slow" p14:dur="2000" advTm="41807"/>
    </mc:Choice>
    <mc:Fallback>
      <p:transition spd="slow" advTm="41807"/>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50"/>
                </a:solidFill>
              </a:rPr>
              <a:t>Design Principles </a:t>
            </a:r>
            <a:r>
              <a:rPr lang="en-US" sz="2700" b="1" dirty="0" smtClean="0">
                <a:solidFill>
                  <a:srgbClr val="FF0000"/>
                </a:solidFill>
              </a:rPr>
              <a:t>[DNIS </a:t>
            </a:r>
            <a:r>
              <a:rPr lang="en-US" sz="2700" b="1" dirty="0">
                <a:solidFill>
                  <a:srgbClr val="FF0000"/>
                </a:solidFill>
              </a:rPr>
              <a:t>2010]</a:t>
            </a:r>
            <a:endParaRPr lang="en-US" dirty="0"/>
          </a:p>
        </p:txBody>
      </p:sp>
      <p:sp>
        <p:nvSpPr>
          <p:cNvPr id="3" name="Content Placeholder 2"/>
          <p:cNvSpPr>
            <a:spLocks noGrp="1"/>
          </p:cNvSpPr>
          <p:nvPr>
            <p:ph idx="1"/>
          </p:nvPr>
        </p:nvSpPr>
        <p:spPr>
          <a:xfrm>
            <a:off x="990600" y="1447800"/>
            <a:ext cx="7943088" cy="1676400"/>
          </a:xfrm>
        </p:spPr>
        <p:txBody>
          <a:bodyPr>
            <a:normAutofit fontScale="92500" lnSpcReduction="20000"/>
          </a:bodyPr>
          <a:lstStyle/>
          <a:p>
            <a:r>
              <a:rPr lang="en-US" b="1" dirty="0" smtClean="0">
                <a:solidFill>
                  <a:srgbClr val="FF0000"/>
                </a:solidFill>
              </a:rPr>
              <a:t>Limit</a:t>
            </a:r>
            <a:r>
              <a:rPr lang="en-US" b="1" dirty="0" smtClean="0"/>
              <a:t> most interactions </a:t>
            </a:r>
            <a:r>
              <a:rPr lang="en-US" b="1" dirty="0"/>
              <a:t>to a </a:t>
            </a:r>
            <a:r>
              <a:rPr lang="en-US" b="1" dirty="0">
                <a:solidFill>
                  <a:srgbClr val="FF0000"/>
                </a:solidFill>
              </a:rPr>
              <a:t>single node</a:t>
            </a:r>
          </a:p>
          <a:p>
            <a:pPr lvl="1"/>
            <a:r>
              <a:rPr lang="en-US" dirty="0" smtClean="0"/>
              <a:t>Allows </a:t>
            </a:r>
            <a:r>
              <a:rPr lang="en-US" b="1" dirty="0" smtClean="0"/>
              <a:t>horizontal scaling</a:t>
            </a:r>
            <a:endParaRPr lang="en-US" b="1" dirty="0"/>
          </a:p>
          <a:p>
            <a:pPr lvl="1"/>
            <a:r>
              <a:rPr lang="en-US" b="1" dirty="0"/>
              <a:t>Graceful degradation </a:t>
            </a:r>
            <a:r>
              <a:rPr lang="en-US" dirty="0"/>
              <a:t>during failures</a:t>
            </a:r>
          </a:p>
          <a:p>
            <a:pPr lvl="1"/>
            <a:r>
              <a:rPr lang="en-US" dirty="0" smtClean="0"/>
              <a:t>No </a:t>
            </a:r>
            <a:r>
              <a:rPr lang="en-US" dirty="0"/>
              <a:t>distributed synchronization </a:t>
            </a:r>
            <a:endParaRPr lang="en-US" dirty="0" smtClean="0"/>
          </a:p>
        </p:txBody>
      </p:sp>
      <p:sp>
        <p:nvSpPr>
          <p:cNvPr id="4" name="Date Placeholder 3"/>
          <p:cNvSpPr>
            <a:spLocks noGrp="1"/>
          </p:cNvSpPr>
          <p:nvPr>
            <p:ph type="dt" sz="half" idx="10"/>
          </p:nvPr>
        </p:nvSpPr>
        <p:spPr/>
        <p:txBody>
          <a:bodyPr/>
          <a:lstStyle/>
          <a:p>
            <a:pPr>
              <a:defRPr/>
            </a:pPr>
            <a:fld id="{DF27C9D4-8162-4DC3-85CE-DB5709139FEC}" type="datetime4">
              <a:rPr lang="en-US" smtClean="0"/>
              <a:pPr>
                <a:defRPr/>
              </a:pPr>
              <a:t>March 2, 2012</a:t>
            </a:fld>
            <a:endParaRPr lang="en-US" dirty="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20</a:t>
            </a:fld>
            <a:endParaRPr 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81200" y="3200400"/>
            <a:ext cx="6248400" cy="31736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3581400" y="6400800"/>
            <a:ext cx="3733800" cy="369332"/>
          </a:xfrm>
          <a:prstGeom prst="rect">
            <a:avLst/>
          </a:prstGeom>
          <a:noFill/>
        </p:spPr>
        <p:txBody>
          <a:bodyPr wrap="square" rtlCol="0">
            <a:spAutoFit/>
          </a:bodyPr>
          <a:lstStyle/>
          <a:p>
            <a:r>
              <a:rPr lang="en-US" dirty="0" smtClean="0"/>
              <a:t>Thanks: </a:t>
            </a:r>
            <a:r>
              <a:rPr lang="en-US" dirty="0" err="1" smtClean="0"/>
              <a:t>Curino</a:t>
            </a:r>
            <a:r>
              <a:rPr lang="en-US" dirty="0" smtClean="0"/>
              <a:t> et al VLDB 2010</a:t>
            </a:r>
            <a:endParaRPr lang="en-US" dirty="0"/>
          </a:p>
        </p:txBody>
      </p:sp>
      <p:sp>
        <p:nvSpPr>
          <p:cNvPr id="8" name="Footer Placeholder 7"/>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p14="http://schemas.microsoft.com/office/powerpoint/2010/main" xmlns="" val="547964580"/>
      </p:ext>
    </p:extLst>
  </p:cSld>
  <p:clrMapOvr>
    <a:masterClrMapping/>
  </p:clrMapOvr>
  <mc:AlternateContent xmlns:mc="http://schemas.openxmlformats.org/markup-compatibility/2006">
    <mc:Choice xmlns:p14="http://schemas.microsoft.com/office/powerpoint/2010/main" xmlns="" Requires="p14">
      <p:transition spd="slow" p14:dur="2000" advTm="53584"/>
    </mc:Choice>
    <mc:Fallback>
      <p:transition spd="slow" advTm="53584"/>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50"/>
                </a:solidFill>
              </a:rPr>
              <a:t>Design </a:t>
            </a:r>
            <a:r>
              <a:rPr lang="en-US" dirty="0" smtClean="0">
                <a:solidFill>
                  <a:srgbClr val="00B050"/>
                </a:solidFill>
              </a:rPr>
              <a:t>Principles </a:t>
            </a:r>
            <a:r>
              <a:rPr lang="en-US" sz="2700" b="1" dirty="0" smtClean="0">
                <a:solidFill>
                  <a:srgbClr val="FF0000"/>
                </a:solidFill>
              </a:rPr>
              <a:t>[DNIS </a:t>
            </a:r>
            <a:r>
              <a:rPr lang="en-US" sz="2700" b="1" dirty="0">
                <a:solidFill>
                  <a:srgbClr val="FF0000"/>
                </a:solidFill>
              </a:rPr>
              <a:t>2010]</a:t>
            </a:r>
            <a:endParaRPr lang="en-US" dirty="0"/>
          </a:p>
        </p:txBody>
      </p:sp>
      <p:sp>
        <p:nvSpPr>
          <p:cNvPr id="3" name="Content Placeholder 2"/>
          <p:cNvSpPr>
            <a:spLocks noGrp="1"/>
          </p:cNvSpPr>
          <p:nvPr>
            <p:ph idx="1"/>
          </p:nvPr>
        </p:nvSpPr>
        <p:spPr>
          <a:xfrm>
            <a:off x="990600" y="1447800"/>
            <a:ext cx="7943088" cy="2057400"/>
          </a:xfrm>
        </p:spPr>
        <p:txBody>
          <a:bodyPr>
            <a:normAutofit fontScale="92500"/>
          </a:bodyPr>
          <a:lstStyle/>
          <a:p>
            <a:r>
              <a:rPr lang="en-US" b="1" dirty="0">
                <a:solidFill>
                  <a:srgbClr val="FF0000"/>
                </a:solidFill>
              </a:rPr>
              <a:t>Limited distributed synchronization </a:t>
            </a:r>
            <a:r>
              <a:rPr lang="en-US" b="1" dirty="0"/>
              <a:t>is practical</a:t>
            </a:r>
          </a:p>
          <a:p>
            <a:pPr lvl="1"/>
            <a:r>
              <a:rPr lang="en-US" dirty="0"/>
              <a:t>Maintenance of metadata</a:t>
            </a:r>
          </a:p>
          <a:p>
            <a:pPr lvl="1"/>
            <a:r>
              <a:rPr lang="en-US" dirty="0"/>
              <a:t>Provide strong guarantees only for data that needs </a:t>
            </a:r>
            <a:r>
              <a:rPr lang="en-US" dirty="0" smtClean="0"/>
              <a:t>it</a:t>
            </a:r>
            <a:endParaRPr lang="en-US" dirty="0"/>
          </a:p>
        </p:txBody>
      </p:sp>
      <p:sp>
        <p:nvSpPr>
          <p:cNvPr id="4" name="Date Placeholder 3"/>
          <p:cNvSpPr>
            <a:spLocks noGrp="1"/>
          </p:cNvSpPr>
          <p:nvPr>
            <p:ph type="dt" sz="half" idx="10"/>
          </p:nvPr>
        </p:nvSpPr>
        <p:spPr/>
        <p:txBody>
          <a:bodyPr/>
          <a:lstStyle/>
          <a:p>
            <a:pPr>
              <a:defRPr/>
            </a:pPr>
            <a:fld id="{D10992A3-7296-46CF-97E9-6DCF68A1466A}" type="datetime4">
              <a:rPr lang="en-US" smtClean="0"/>
              <a:pPr>
                <a:defRPr/>
              </a:pPr>
              <a:t>March 2, 2012</a:t>
            </a:fld>
            <a:endParaRPr lang="en-US" dirty="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21</a:t>
            </a:fld>
            <a:endParaRPr lang="en-US"/>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00750" y="3935104"/>
            <a:ext cx="2076450"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44772" y="3888472"/>
            <a:ext cx="2076450"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81970" y="3839570"/>
            <a:ext cx="2076450"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p14="http://schemas.microsoft.com/office/powerpoint/2010/main" xmlns="" val="2162225377"/>
      </p:ext>
    </p:extLst>
  </p:cSld>
  <p:clrMapOvr>
    <a:masterClrMapping/>
  </p:clrMapOvr>
  <mc:AlternateContent xmlns:mc="http://schemas.openxmlformats.org/markup-compatibility/2006">
    <mc:Choice xmlns:p14="http://schemas.microsoft.com/office/powerpoint/2010/main" xmlns="" Requires="p14">
      <p:transition spd="slow" p14:dur="2000" advTm="24479"/>
    </mc:Choice>
    <mc:Fallback>
      <p:transition spd="slow" advTm="24479"/>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143000"/>
          </a:xfrm>
        </p:spPr>
        <p:txBody>
          <a:bodyPr/>
          <a:lstStyle/>
          <a:p>
            <a:r>
              <a:rPr lang="en-US" dirty="0" smtClean="0"/>
              <a:t>Two approaches to scalability</a:t>
            </a:r>
            <a:endParaRPr lang="en-US" dirty="0"/>
          </a:p>
        </p:txBody>
      </p:sp>
      <p:sp>
        <p:nvSpPr>
          <p:cNvPr id="3" name="Content Placeholder 2"/>
          <p:cNvSpPr>
            <a:spLocks noGrp="1"/>
          </p:cNvSpPr>
          <p:nvPr>
            <p:ph idx="1"/>
          </p:nvPr>
        </p:nvSpPr>
        <p:spPr>
          <a:xfrm>
            <a:off x="817174" y="1219200"/>
            <a:ext cx="5355026" cy="5257800"/>
          </a:xfrm>
        </p:spPr>
        <p:txBody>
          <a:bodyPr>
            <a:normAutofit fontScale="92500" lnSpcReduction="10000"/>
          </a:bodyPr>
          <a:lstStyle/>
          <a:p>
            <a:r>
              <a:rPr lang="en-US" b="1" dirty="0" smtClean="0">
                <a:solidFill>
                  <a:srgbClr val="00B0F0"/>
                </a:solidFill>
              </a:rPr>
              <a:t>Scale-up</a:t>
            </a:r>
          </a:p>
          <a:p>
            <a:pPr lvl="1"/>
            <a:r>
              <a:rPr lang="en-US" dirty="0" smtClean="0"/>
              <a:t>Preferred in </a:t>
            </a:r>
            <a:r>
              <a:rPr lang="en-US" b="1" dirty="0" smtClean="0">
                <a:solidFill>
                  <a:srgbClr val="00B0F0"/>
                </a:solidFill>
              </a:rPr>
              <a:t>classical enterprise</a:t>
            </a:r>
            <a:r>
              <a:rPr lang="en-US" dirty="0" smtClean="0"/>
              <a:t> setting (RDBMS)</a:t>
            </a:r>
          </a:p>
          <a:p>
            <a:pPr lvl="1"/>
            <a:r>
              <a:rPr lang="en-US" dirty="0" smtClean="0"/>
              <a:t>Flexible </a:t>
            </a:r>
            <a:r>
              <a:rPr lang="en-US" b="1" dirty="0" smtClean="0">
                <a:solidFill>
                  <a:srgbClr val="00B0F0"/>
                </a:solidFill>
              </a:rPr>
              <a:t>ACID transactions</a:t>
            </a:r>
            <a:endParaRPr lang="en-US" b="1" dirty="0">
              <a:solidFill>
                <a:srgbClr val="00B0F0"/>
              </a:solidFill>
            </a:endParaRPr>
          </a:p>
          <a:p>
            <a:pPr lvl="1"/>
            <a:r>
              <a:rPr lang="en-US" dirty="0" smtClean="0"/>
              <a:t>Transactions access a single node</a:t>
            </a:r>
          </a:p>
          <a:p>
            <a:r>
              <a:rPr lang="en-US" b="1" dirty="0" smtClean="0">
                <a:solidFill>
                  <a:srgbClr val="00B0F0"/>
                </a:solidFill>
              </a:rPr>
              <a:t>Scale-out</a:t>
            </a:r>
          </a:p>
          <a:p>
            <a:pPr lvl="1"/>
            <a:r>
              <a:rPr lang="en-US" b="1" dirty="0" smtClean="0">
                <a:solidFill>
                  <a:srgbClr val="00B0F0"/>
                </a:solidFill>
              </a:rPr>
              <a:t>Cloud friendly</a:t>
            </a:r>
            <a:r>
              <a:rPr lang="en-US" dirty="0" smtClean="0"/>
              <a:t> (Key value stores)</a:t>
            </a:r>
          </a:p>
          <a:p>
            <a:pPr lvl="1"/>
            <a:r>
              <a:rPr lang="en-US" dirty="0" smtClean="0"/>
              <a:t>Execution at a single server</a:t>
            </a:r>
          </a:p>
          <a:p>
            <a:pPr lvl="2"/>
            <a:r>
              <a:rPr lang="en-US" dirty="0" smtClean="0"/>
              <a:t>Limited functionality &amp; guarantees</a:t>
            </a:r>
            <a:endParaRPr lang="en-US" dirty="0"/>
          </a:p>
          <a:p>
            <a:pPr lvl="1"/>
            <a:r>
              <a:rPr lang="en-US" dirty="0" smtClean="0"/>
              <a:t>No </a:t>
            </a:r>
            <a:r>
              <a:rPr lang="en-US" b="1" dirty="0">
                <a:solidFill>
                  <a:srgbClr val="00B0F0"/>
                </a:solidFill>
              </a:rPr>
              <a:t>multi-row</a:t>
            </a:r>
            <a:r>
              <a:rPr lang="en-US" dirty="0"/>
              <a:t> or </a:t>
            </a:r>
            <a:r>
              <a:rPr lang="en-US" b="1" dirty="0">
                <a:solidFill>
                  <a:srgbClr val="00B0F0"/>
                </a:solidFill>
              </a:rPr>
              <a:t>multi-step </a:t>
            </a:r>
            <a:r>
              <a:rPr lang="en-US" dirty="0" smtClean="0"/>
              <a:t>transactions</a:t>
            </a:r>
          </a:p>
        </p:txBody>
      </p:sp>
      <p:sp>
        <p:nvSpPr>
          <p:cNvPr id="4" name="Footer Placeholder 3"/>
          <p:cNvSpPr>
            <a:spLocks noGrp="1"/>
          </p:cNvSpPr>
          <p:nvPr>
            <p:ph type="ftr" sz="quarter" idx="11"/>
          </p:nvPr>
        </p:nvSpPr>
        <p:spPr/>
        <p:txBody>
          <a:bodyPr/>
          <a:lstStyle/>
          <a:p>
            <a:pPr>
              <a:defRPr/>
            </a:pPr>
            <a:r>
              <a:rPr lang="en-US" smtClean="0"/>
              <a:t>Amr El Abbadi {amr@cs.ucsb.edu}</a:t>
            </a:r>
            <a:endParaRPr lang="en-US"/>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22</a:t>
            </a:fld>
            <a:endParaRPr lang="en-US"/>
          </a:p>
        </p:txBody>
      </p:sp>
      <p:pic>
        <p:nvPicPr>
          <p:cNvPr id="13517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1679" y="1600200"/>
            <a:ext cx="2959826"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77766" y="3810000"/>
            <a:ext cx="2943739" cy="23136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ate Placeholder 7"/>
          <p:cNvSpPr>
            <a:spLocks noGrp="1"/>
          </p:cNvSpPr>
          <p:nvPr>
            <p:ph type="dt" sz="half" idx="10"/>
          </p:nvPr>
        </p:nvSpPr>
        <p:spPr/>
        <p:txBody>
          <a:bodyPr/>
          <a:lstStyle/>
          <a:p>
            <a:pPr>
              <a:defRPr/>
            </a:pPr>
            <a:fld id="{36675294-D65F-40A3-B9F0-CABEDA5FB025}" type="datetime4">
              <a:rPr lang="en-US" smtClean="0"/>
              <a:pPr>
                <a:defRPr/>
              </a:pPr>
              <a:t>March 2, 2012</a:t>
            </a:fld>
            <a:endParaRPr lang="en-US" dirty="0"/>
          </a:p>
        </p:txBody>
      </p:sp>
    </p:spTree>
    <p:extLst>
      <p:ext uri="{BB962C8B-B14F-4D97-AF65-F5344CB8AC3E}">
        <p14:creationId xmlns:p14="http://schemas.microsoft.com/office/powerpoint/2010/main" xmlns="" val="379716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35171"/>
                                        </p:tgtEl>
                                        <p:attrNameLst>
                                          <p:attrName>style.visibility</p:attrName>
                                        </p:attrNameLst>
                                      </p:cBhvr>
                                      <p:to>
                                        <p:strVal val="visible"/>
                                      </p:to>
                                    </p:set>
                                    <p:animEffect transition="in" filter="fade">
                                      <p:cBhvr>
                                        <p:cTn id="22" dur="5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8989" y="2414016"/>
            <a:ext cx="7812611" cy="1472184"/>
          </a:xfrm>
        </p:spPr>
        <p:txBody>
          <a:bodyPr/>
          <a:lstStyle/>
          <a:p>
            <a:r>
              <a:rPr lang="en-US" dirty="0" smtClean="0">
                <a:solidFill>
                  <a:srgbClr val="00B050"/>
                </a:solidFill>
              </a:rPr>
              <a:t>Challenges for Transactional support in the cloud</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153400" cy="1143000"/>
          </a:xfrm>
        </p:spPr>
        <p:txBody>
          <a:bodyPr>
            <a:normAutofit fontScale="90000"/>
          </a:bodyPr>
          <a:lstStyle/>
          <a:p>
            <a:r>
              <a:rPr lang="en-US" dirty="0" smtClean="0">
                <a:solidFill>
                  <a:srgbClr val="00B050"/>
                </a:solidFill>
              </a:rPr>
              <a:t>Challenge: Transactions and Scale-out</a:t>
            </a:r>
            <a:endParaRPr lang="en-US" dirty="0">
              <a:solidFill>
                <a:srgbClr val="00B050"/>
              </a:solidFill>
            </a:endParaRPr>
          </a:p>
        </p:txBody>
      </p:sp>
      <p:sp>
        <p:nvSpPr>
          <p:cNvPr id="4" name="Date Placeholder 3"/>
          <p:cNvSpPr>
            <a:spLocks noGrp="1"/>
          </p:cNvSpPr>
          <p:nvPr>
            <p:ph type="dt" sz="half" idx="10"/>
          </p:nvPr>
        </p:nvSpPr>
        <p:spPr/>
        <p:txBody>
          <a:bodyPr/>
          <a:lstStyle/>
          <a:p>
            <a:pPr>
              <a:defRPr/>
            </a:pPr>
            <a:fld id="{A216F712-6B0B-40A7-BE4B-725A2A5405A6}" type="datetime4">
              <a:rPr lang="en-US" smtClean="0"/>
              <a:pPr>
                <a:defRPr/>
              </a:pPr>
              <a:t>March 2, 2012</a:t>
            </a:fld>
            <a:endParaRPr lang="en-US" dirty="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24</a:t>
            </a:fld>
            <a:endParaRPr lang="en-US"/>
          </a:p>
        </p:txBody>
      </p:sp>
      <p:cxnSp>
        <p:nvCxnSpPr>
          <p:cNvPr id="7" name="Straight Arrow Connector 6"/>
          <p:cNvCxnSpPr/>
          <p:nvPr/>
        </p:nvCxnSpPr>
        <p:spPr>
          <a:xfrm rot="5400000">
            <a:off x="74816" y="3506584"/>
            <a:ext cx="3812769" cy="1588"/>
          </a:xfrm>
          <a:prstGeom prst="straightConnector1">
            <a:avLst/>
          </a:prstGeom>
          <a:ln>
            <a:headEnd type="arrow" w="lg" len="lg"/>
            <a:tailEnd type="none"/>
          </a:ln>
        </p:spPr>
        <p:style>
          <a:lnRef idx="3">
            <a:schemeClr val="accent2"/>
          </a:lnRef>
          <a:fillRef idx="0">
            <a:schemeClr val="accent2"/>
          </a:fillRef>
          <a:effectRef idx="2">
            <a:schemeClr val="accent2"/>
          </a:effectRef>
          <a:fontRef idx="minor">
            <a:schemeClr val="tx1"/>
          </a:fontRef>
        </p:style>
      </p:cxnSp>
      <p:cxnSp>
        <p:nvCxnSpPr>
          <p:cNvPr id="8" name="Straight Arrow Connector 7"/>
          <p:cNvCxnSpPr/>
          <p:nvPr/>
        </p:nvCxnSpPr>
        <p:spPr>
          <a:xfrm rot="10800000">
            <a:off x="1981200" y="5410200"/>
            <a:ext cx="5562600" cy="1588"/>
          </a:xfrm>
          <a:prstGeom prst="straightConnector1">
            <a:avLst/>
          </a:prstGeom>
          <a:ln>
            <a:headEnd type="arrow" w="lg" len="lg"/>
            <a:tailEnd type="none"/>
          </a:ln>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1143000" y="2057400"/>
            <a:ext cx="615553" cy="2971800"/>
          </a:xfrm>
          <a:prstGeom prst="rect">
            <a:avLst/>
          </a:prstGeom>
          <a:noFill/>
        </p:spPr>
        <p:txBody>
          <a:bodyPr vert="vert270" wrap="square" rtlCol="0" anchor="ctr">
            <a:spAutoFit/>
          </a:bodyPr>
          <a:lstStyle/>
          <a:p>
            <a:pPr algn="ctr"/>
            <a:r>
              <a:rPr lang="en-US" sz="2800" dirty="0" smtClean="0">
                <a:latin typeface="+mj-lt"/>
              </a:rPr>
              <a:t>Scale Out</a:t>
            </a:r>
            <a:endParaRPr lang="en-US" sz="2800" dirty="0">
              <a:latin typeface="+mj-lt"/>
            </a:endParaRPr>
          </a:p>
        </p:txBody>
      </p:sp>
      <p:sp>
        <p:nvSpPr>
          <p:cNvPr id="10" name="TextBox 9"/>
          <p:cNvSpPr txBox="1"/>
          <p:nvPr/>
        </p:nvSpPr>
        <p:spPr>
          <a:xfrm>
            <a:off x="2971800" y="5662136"/>
            <a:ext cx="4114800" cy="523220"/>
          </a:xfrm>
          <a:prstGeom prst="rect">
            <a:avLst/>
          </a:prstGeom>
          <a:noFill/>
        </p:spPr>
        <p:txBody>
          <a:bodyPr vert="horz" wrap="square" rtlCol="0" anchor="ctr">
            <a:spAutoFit/>
          </a:bodyPr>
          <a:lstStyle/>
          <a:p>
            <a:pPr algn="ctr"/>
            <a:r>
              <a:rPr lang="en-US" sz="2800" dirty="0" smtClean="0">
                <a:latin typeface="+mj-lt"/>
              </a:rPr>
              <a:t>ACID Transactions</a:t>
            </a:r>
            <a:endParaRPr lang="en-US" sz="2800" dirty="0">
              <a:latin typeface="+mj-lt"/>
            </a:endParaRPr>
          </a:p>
        </p:txBody>
      </p:sp>
      <p:sp>
        <p:nvSpPr>
          <p:cNvPr id="11" name="Rectangle 10"/>
          <p:cNvSpPr/>
          <p:nvPr/>
        </p:nvSpPr>
        <p:spPr>
          <a:xfrm>
            <a:off x="2133601" y="1981200"/>
            <a:ext cx="2362199" cy="838200"/>
          </a:xfrm>
          <a:prstGeom prst="rect">
            <a:avLst/>
          </a:prstGeom>
          <a:effectLst>
            <a:glow rad="63500">
              <a:schemeClr val="accent5">
                <a:alpha val="45000"/>
                <a:satMod val="120000"/>
              </a:schemeClr>
            </a:glow>
            <a:innerShdw blurRad="63500" dist="50800" dir="16200000">
              <a:prstClr val="black">
                <a:alpha val="50000"/>
              </a:prstClr>
            </a:innerShdw>
          </a:effectLst>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200" b="1" dirty="0" smtClean="0">
                <a:latin typeface="+mj-lt"/>
              </a:rPr>
              <a:t>Key Value Stores</a:t>
            </a:r>
          </a:p>
        </p:txBody>
      </p:sp>
      <p:sp>
        <p:nvSpPr>
          <p:cNvPr id="12" name="Flowchart: Magnetic Disk 11"/>
          <p:cNvSpPr/>
          <p:nvPr/>
        </p:nvSpPr>
        <p:spPr bwMode="auto">
          <a:xfrm>
            <a:off x="6248400" y="4495800"/>
            <a:ext cx="1447800" cy="762000"/>
          </a:xfrm>
          <a:prstGeom prst="flowChartMagneticDisk">
            <a:avLst/>
          </a:prstGeom>
          <a:solidFill>
            <a:srgbClr val="00B0F0"/>
          </a:solidFill>
          <a:ln>
            <a:solidFill>
              <a:srgbClr val="002060"/>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r>
              <a:rPr lang="en-US" sz="2200" b="1" baseline="0" dirty="0" smtClean="0">
                <a:solidFill>
                  <a:schemeClr val="tx1"/>
                </a:solidFill>
                <a:latin typeface="+mj-lt"/>
              </a:rPr>
              <a:t>RDBMSs</a:t>
            </a:r>
            <a:endParaRPr lang="en-US" sz="2200" b="1" dirty="0" smtClean="0">
              <a:solidFill>
                <a:schemeClr val="tx1"/>
              </a:solidFill>
              <a:latin typeface="+mj-lt"/>
            </a:endParaRPr>
          </a:p>
        </p:txBody>
      </p:sp>
      <p:sp>
        <p:nvSpPr>
          <p:cNvPr id="16" name="Right Arrow 15"/>
          <p:cNvSpPr/>
          <p:nvPr/>
        </p:nvSpPr>
        <p:spPr>
          <a:xfrm rot="2613810">
            <a:off x="4451873" y="3089808"/>
            <a:ext cx="978408" cy="484632"/>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7" name="Right Arrow 16"/>
          <p:cNvSpPr/>
          <p:nvPr/>
        </p:nvSpPr>
        <p:spPr>
          <a:xfrm rot="13432177">
            <a:off x="5256983" y="3892165"/>
            <a:ext cx="978408" cy="484632"/>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3" name="Footer Placeholder 12"/>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2006875282"/>
      </p:ext>
    </p:extLst>
  </p:cSld>
  <p:clrMapOvr>
    <a:masterClrMapping/>
  </p:clrMapOvr>
  <mc:AlternateContent xmlns:mc="http://schemas.openxmlformats.org/markup-compatibility/2006">
    <mc:Choice xmlns:p14="http://schemas.microsoft.com/office/powerpoint/2010/main" xmlns="" Requires="p14">
      <p:transition spd="slow" p14:dur="2000" advTm="71304"/>
    </mc:Choice>
    <mc:Fallback>
      <p:transition spd="slow" advTm="71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strVal val="#ppt_w*0.70"/>
                                          </p:val>
                                        </p:tav>
                                        <p:tav tm="100000">
                                          <p:val>
                                            <p:strVal val="#ppt_w"/>
                                          </p:val>
                                        </p:tav>
                                      </p:tavLst>
                                    </p:anim>
                                    <p:anim calcmode="lin" valueType="num">
                                      <p:cBhvr>
                                        <p:cTn id="26" dur="1000" fill="hold"/>
                                        <p:tgtEl>
                                          <p:spTgt spid="12"/>
                                        </p:tgtEl>
                                        <p:attrNameLst>
                                          <p:attrName>ppt_h</p:attrName>
                                        </p:attrNameLst>
                                      </p:cBhvr>
                                      <p:tavLst>
                                        <p:tav tm="0">
                                          <p:val>
                                            <p:strVal val="#ppt_h"/>
                                          </p:val>
                                        </p:tav>
                                        <p:tav tm="100000">
                                          <p:val>
                                            <p:strVal val="#ppt_h"/>
                                          </p:val>
                                        </p:tav>
                                      </p:tavLst>
                                    </p:anim>
                                    <p:animEffect transition="in" filter="fade">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strVal val="#ppt_w*0.70"/>
                                          </p:val>
                                        </p:tav>
                                        <p:tav tm="100000">
                                          <p:val>
                                            <p:strVal val="#ppt_w"/>
                                          </p:val>
                                        </p:tav>
                                      </p:tavLst>
                                    </p:anim>
                                    <p:anim calcmode="lin" valueType="num">
                                      <p:cBhvr>
                                        <p:cTn id="33" dur="1000" fill="hold"/>
                                        <p:tgtEl>
                                          <p:spTgt spid="11"/>
                                        </p:tgtEl>
                                        <p:attrNameLst>
                                          <p:attrName>ppt_h</p:attrName>
                                        </p:attrNameLst>
                                      </p:cBhvr>
                                      <p:tavLst>
                                        <p:tav tm="0">
                                          <p:val>
                                            <p:strVal val="#ppt_h"/>
                                          </p:val>
                                        </p:tav>
                                        <p:tav tm="100000">
                                          <p:val>
                                            <p:strVal val="#ppt_h"/>
                                          </p:val>
                                        </p:tav>
                                      </p:tavLst>
                                    </p:anim>
                                    <p:animEffect transition="in" filter="fade">
                                      <p:cBhvr>
                                        <p:cTn id="34" dur="10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par>
                          <p:cTn id="40" fill="hold">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1" grpId="0" animBg="1"/>
      <p:bldP spid="12"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Cloud 67"/>
          <p:cNvSpPr/>
          <p:nvPr/>
        </p:nvSpPr>
        <p:spPr bwMode="auto">
          <a:xfrm>
            <a:off x="-99934" y="1903052"/>
            <a:ext cx="9242022" cy="4990420"/>
          </a:xfrm>
          <a:prstGeom prst="cloud">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100" name="Rectangle 99"/>
          <p:cNvSpPr/>
          <p:nvPr/>
        </p:nvSpPr>
        <p:spPr>
          <a:xfrm>
            <a:off x="4876800" y="4905376"/>
            <a:ext cx="1828800" cy="1219200"/>
          </a:xfrm>
          <a:prstGeom prst="rect">
            <a:avLst/>
          </a:prstGeom>
          <a:noFill/>
          <a:ln w="28575">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1" name="Flowchart: Magnetic Disk 100"/>
          <p:cNvSpPr/>
          <p:nvPr/>
        </p:nvSpPr>
        <p:spPr>
          <a:xfrm>
            <a:off x="5040505" y="5006340"/>
            <a:ext cx="1524000" cy="1005453"/>
          </a:xfrm>
          <a:prstGeom prst="flowChartMagneticDisk">
            <a:avLst/>
          </a:prstGeom>
          <a:solidFill>
            <a:schemeClr val="bg1">
              <a:lumMod val="85000"/>
            </a:schemeClr>
          </a:solidFill>
          <a:ln>
            <a:solidFill>
              <a:schemeClr val="bg1">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990600" y="0"/>
            <a:ext cx="7943088" cy="1143000"/>
          </a:xfrm>
        </p:spPr>
        <p:txBody>
          <a:bodyPr>
            <a:normAutofit fontScale="90000"/>
          </a:bodyPr>
          <a:lstStyle/>
          <a:p>
            <a:r>
              <a:rPr lang="en-US" dirty="0" smtClean="0">
                <a:solidFill>
                  <a:srgbClr val="00B050"/>
                </a:solidFill>
              </a:rPr>
              <a:t>Challenge: Elasticity in Database tier</a:t>
            </a:r>
            <a:endParaRPr lang="en-US" dirty="0">
              <a:solidFill>
                <a:srgbClr val="00B050"/>
              </a:solidFill>
            </a:endParaRPr>
          </a:p>
        </p:txBody>
      </p:sp>
      <p:sp>
        <p:nvSpPr>
          <p:cNvPr id="47" name="Rectangle 46"/>
          <p:cNvSpPr/>
          <p:nvPr/>
        </p:nvSpPr>
        <p:spPr>
          <a:xfrm>
            <a:off x="2819400" y="4905376"/>
            <a:ext cx="1828800" cy="1219200"/>
          </a:xfrm>
          <a:prstGeom prst="rect">
            <a:avLst/>
          </a:prstGeom>
          <a:noFill/>
          <a:ln w="28575">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69" name="Picture 3" descr="C:\Program Files\Microsoft Office\MEDIA\CAGCAT10\j0292020.wmf"/>
          <p:cNvPicPr>
            <a:picLocks noChangeAspect="1" noChangeArrowheads="1"/>
          </p:cNvPicPr>
          <p:nvPr/>
        </p:nvPicPr>
        <p:blipFill>
          <a:blip r:embed="rId4" cstate="print"/>
          <a:srcRect/>
          <a:stretch>
            <a:fillRect/>
          </a:stretch>
        </p:blipFill>
        <p:spPr bwMode="auto">
          <a:xfrm>
            <a:off x="5303137" y="1337760"/>
            <a:ext cx="452807" cy="429768"/>
          </a:xfrm>
          <a:prstGeom prst="rect">
            <a:avLst/>
          </a:prstGeom>
          <a:noFill/>
          <a:ln w="38100">
            <a:solidFill>
              <a:srgbClr val="00B0F0"/>
            </a:solidFill>
          </a:ln>
        </p:spPr>
      </p:pic>
      <p:pic>
        <p:nvPicPr>
          <p:cNvPr id="70" name="Picture 3" descr="C:\Program Files\Microsoft Office\MEDIA\CAGCAT10\j0292020.wmf"/>
          <p:cNvPicPr>
            <a:picLocks noChangeAspect="1" noChangeArrowheads="1"/>
          </p:cNvPicPr>
          <p:nvPr/>
        </p:nvPicPr>
        <p:blipFill>
          <a:blip r:embed="rId4" cstate="print"/>
          <a:srcRect/>
          <a:stretch>
            <a:fillRect/>
          </a:stretch>
        </p:blipFill>
        <p:spPr bwMode="auto">
          <a:xfrm>
            <a:off x="4097585" y="1323976"/>
            <a:ext cx="452807" cy="429768"/>
          </a:xfrm>
          <a:prstGeom prst="rect">
            <a:avLst/>
          </a:prstGeom>
          <a:noFill/>
          <a:ln w="38100">
            <a:solidFill>
              <a:srgbClr val="00B050"/>
            </a:solidFill>
          </a:ln>
        </p:spPr>
      </p:pic>
      <p:sp>
        <p:nvSpPr>
          <p:cNvPr id="74" name="TextBox 73"/>
          <p:cNvSpPr txBox="1"/>
          <p:nvPr/>
        </p:nvSpPr>
        <p:spPr>
          <a:xfrm>
            <a:off x="7086601" y="5205711"/>
            <a:ext cx="1905002" cy="461665"/>
          </a:xfrm>
          <a:prstGeom prst="rect">
            <a:avLst/>
          </a:prstGeom>
          <a:solidFill>
            <a:schemeClr val="bg1"/>
          </a:solidFill>
        </p:spPr>
        <p:txBody>
          <a:bodyPr wrap="square" rtlCol="0">
            <a:spAutoFit/>
          </a:bodyPr>
          <a:lstStyle/>
          <a:p>
            <a:r>
              <a:rPr lang="en-US" sz="2400" dirty="0" smtClean="0">
                <a:latin typeface="Corbel" pitchFamily="34" charset="0"/>
              </a:rPr>
              <a:t>Database tier</a:t>
            </a:r>
            <a:endParaRPr lang="en-US" sz="2400" dirty="0">
              <a:latin typeface="Corbel" pitchFamily="34" charset="0"/>
            </a:endParaRPr>
          </a:p>
        </p:txBody>
      </p:sp>
      <p:pic>
        <p:nvPicPr>
          <p:cNvPr id="75" name="Picture 74" descr="C:\Program Files\Microsoft Office\MEDIA\CAGCAT10\j0292020.wmf"/>
          <p:cNvPicPr>
            <a:picLocks noChangeAspect="1" noChangeArrowheads="1"/>
          </p:cNvPicPr>
          <p:nvPr/>
        </p:nvPicPr>
        <p:blipFill>
          <a:blip r:embed="rId4" cstate="print"/>
          <a:srcRect/>
          <a:stretch>
            <a:fillRect/>
          </a:stretch>
        </p:blipFill>
        <p:spPr bwMode="auto">
          <a:xfrm>
            <a:off x="3487985" y="1323976"/>
            <a:ext cx="452807" cy="429768"/>
          </a:xfrm>
          <a:prstGeom prst="rect">
            <a:avLst/>
          </a:prstGeom>
          <a:noFill/>
          <a:ln w="38100">
            <a:solidFill>
              <a:srgbClr val="FF0000"/>
            </a:solidFill>
          </a:ln>
        </p:spPr>
      </p:pic>
      <p:pic>
        <p:nvPicPr>
          <p:cNvPr id="77" name="Picture 3" descr="C:\Program Files\Microsoft Office\MEDIA\CAGCAT10\j0292020.wmf"/>
          <p:cNvPicPr>
            <a:picLocks noChangeAspect="1" noChangeArrowheads="1"/>
          </p:cNvPicPr>
          <p:nvPr/>
        </p:nvPicPr>
        <p:blipFill>
          <a:blip r:embed="rId4" cstate="print"/>
          <a:srcRect/>
          <a:stretch>
            <a:fillRect/>
          </a:stretch>
        </p:blipFill>
        <p:spPr bwMode="auto">
          <a:xfrm>
            <a:off x="4707185" y="1329800"/>
            <a:ext cx="452807" cy="429768"/>
          </a:xfrm>
          <a:prstGeom prst="rect">
            <a:avLst/>
          </a:prstGeom>
          <a:noFill/>
          <a:ln w="38100">
            <a:solidFill>
              <a:srgbClr val="00B050"/>
            </a:solidFill>
          </a:ln>
        </p:spPr>
      </p:pic>
      <p:pic>
        <p:nvPicPr>
          <p:cNvPr id="45" name="Picture 3" descr="C:\Program Files\Microsoft Office\MEDIA\CAGCAT10\j0292020.wmf"/>
          <p:cNvPicPr>
            <a:picLocks noChangeAspect="1" noChangeArrowheads="1"/>
          </p:cNvPicPr>
          <p:nvPr/>
        </p:nvPicPr>
        <p:blipFill>
          <a:blip r:embed="rId4" cstate="print"/>
          <a:srcRect/>
          <a:stretch>
            <a:fillRect/>
          </a:stretch>
        </p:blipFill>
        <p:spPr bwMode="auto">
          <a:xfrm>
            <a:off x="2895600" y="1316152"/>
            <a:ext cx="452807" cy="429768"/>
          </a:xfrm>
          <a:prstGeom prst="rect">
            <a:avLst/>
          </a:prstGeom>
          <a:noFill/>
          <a:ln w="38100">
            <a:solidFill>
              <a:srgbClr val="00B0F0"/>
            </a:solidFill>
          </a:ln>
        </p:spPr>
      </p:pic>
      <p:sp>
        <p:nvSpPr>
          <p:cNvPr id="5" name="Down Arrow 4"/>
          <p:cNvSpPr/>
          <p:nvPr/>
        </p:nvSpPr>
        <p:spPr>
          <a:xfrm>
            <a:off x="4052662" y="1927888"/>
            <a:ext cx="484632" cy="386688"/>
          </a:xfrm>
          <a:prstGeom prst="downArrow">
            <a:avLst>
              <a:gd name="adj1" fmla="val 50000"/>
              <a:gd name="adj2" fmla="val 41552"/>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7" name="Rounded Rectangle 6"/>
          <p:cNvSpPr/>
          <p:nvPr/>
        </p:nvSpPr>
        <p:spPr>
          <a:xfrm>
            <a:off x="2514600" y="2390776"/>
            <a:ext cx="3657600" cy="4628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smtClean="0"/>
              <a:t>Load Balancer</a:t>
            </a:r>
            <a:endParaRPr lang="en-US" sz="2400" dirty="0"/>
          </a:p>
        </p:txBody>
      </p:sp>
      <p:sp>
        <p:nvSpPr>
          <p:cNvPr id="8" name="Rectangle 7"/>
          <p:cNvSpPr/>
          <p:nvPr/>
        </p:nvSpPr>
        <p:spPr>
          <a:xfrm>
            <a:off x="708704" y="3473342"/>
            <a:ext cx="824552"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a:off x="1676400" y="3470343"/>
            <a:ext cx="753392"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p:cNvSpPr/>
          <p:nvPr/>
        </p:nvSpPr>
        <p:spPr>
          <a:xfrm>
            <a:off x="4495800" y="3457576"/>
            <a:ext cx="753393"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9"/>
          <p:cNvGrpSpPr/>
          <p:nvPr/>
        </p:nvGrpSpPr>
        <p:grpSpPr>
          <a:xfrm>
            <a:off x="3733800" y="3718904"/>
            <a:ext cx="503729" cy="56239"/>
            <a:chOff x="4249259" y="3537928"/>
            <a:chExt cx="503729" cy="56239"/>
          </a:xfrm>
        </p:grpSpPr>
        <p:sp>
          <p:nvSpPr>
            <p:cNvPr id="88" name="Oval 87"/>
            <p:cNvSpPr/>
            <p:nvPr/>
          </p:nvSpPr>
          <p:spPr>
            <a:xfrm>
              <a:off x="4249259" y="3538809"/>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9" name="Oval 88"/>
            <p:cNvSpPr/>
            <p:nvPr/>
          </p:nvSpPr>
          <p:spPr>
            <a:xfrm>
              <a:off x="4472940" y="3541336"/>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90" name="Oval 89"/>
            <p:cNvSpPr/>
            <p:nvPr/>
          </p:nvSpPr>
          <p:spPr>
            <a:xfrm>
              <a:off x="4707269" y="3537928"/>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11" name="Rectangle 10"/>
          <p:cNvSpPr/>
          <p:nvPr/>
        </p:nvSpPr>
        <p:spPr>
          <a:xfrm>
            <a:off x="462888" y="3305176"/>
            <a:ext cx="6705600" cy="914400"/>
          </a:xfrm>
          <a:prstGeom prst="rect">
            <a:avLst/>
          </a:prstGeom>
          <a:noFill/>
          <a:ln w="38100" cmpd="sng">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Down Arrow 90"/>
          <p:cNvSpPr/>
          <p:nvPr/>
        </p:nvSpPr>
        <p:spPr>
          <a:xfrm>
            <a:off x="4038600" y="2932136"/>
            <a:ext cx="484632" cy="386688"/>
          </a:xfrm>
          <a:prstGeom prst="downArrow">
            <a:avLst>
              <a:gd name="adj1" fmla="val 50000"/>
              <a:gd name="adj2" fmla="val 41552"/>
            </a:avLst>
          </a:prstGeom>
          <a:solidFill>
            <a:schemeClr val="tx1">
              <a:lumMod val="50000"/>
              <a:lumOff val="50000"/>
            </a:schemeClr>
          </a:solidFill>
          <a:ln>
            <a:solidFill>
              <a:schemeClr val="tx1">
                <a:lumMod val="65000"/>
                <a:lumOff val="3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Flowchart: Magnetic Disk 11"/>
          <p:cNvSpPr/>
          <p:nvPr/>
        </p:nvSpPr>
        <p:spPr>
          <a:xfrm>
            <a:off x="2983105" y="5006340"/>
            <a:ext cx="1524000" cy="1005453"/>
          </a:xfrm>
          <a:prstGeom prst="flowChartMagneticDisk">
            <a:avLst/>
          </a:prstGeom>
          <a:solidFill>
            <a:schemeClr val="bg1">
              <a:lumMod val="85000"/>
            </a:schemeClr>
          </a:solidFill>
          <a:ln>
            <a:solidFill>
              <a:schemeClr val="bg1">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4" name="Group 52"/>
          <p:cNvGrpSpPr/>
          <p:nvPr/>
        </p:nvGrpSpPr>
        <p:grpSpPr>
          <a:xfrm>
            <a:off x="3176449" y="5180348"/>
            <a:ext cx="914400" cy="612648"/>
            <a:chOff x="5715000" y="3352800"/>
            <a:chExt cx="914400" cy="612648"/>
          </a:xfrm>
        </p:grpSpPr>
        <p:sp>
          <p:nvSpPr>
            <p:cNvPr id="54" name="Flowchart: Document 53"/>
            <p:cNvSpPr/>
            <p:nvPr/>
          </p:nvSpPr>
          <p:spPr>
            <a:xfrm>
              <a:off x="5715000" y="3352800"/>
              <a:ext cx="914400" cy="612648"/>
            </a:xfrm>
            <a:prstGeom prst="flowChartDocument">
              <a:avLst/>
            </a:prstGeom>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5" name="Straight Connector 54"/>
            <p:cNvCxnSpPr/>
            <p:nvPr/>
          </p:nvCxnSpPr>
          <p:spPr>
            <a:xfrm>
              <a:off x="5715000" y="3505200"/>
              <a:ext cx="9144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715000" y="3657600"/>
              <a:ext cx="9144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5715000" y="3810000"/>
              <a:ext cx="9144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9" name="Group 57"/>
          <p:cNvGrpSpPr/>
          <p:nvPr/>
        </p:nvGrpSpPr>
        <p:grpSpPr>
          <a:xfrm>
            <a:off x="3328849" y="5244743"/>
            <a:ext cx="914400" cy="612648"/>
            <a:chOff x="5715000" y="3352800"/>
            <a:chExt cx="914400" cy="612648"/>
          </a:xfrm>
        </p:grpSpPr>
        <p:sp>
          <p:nvSpPr>
            <p:cNvPr id="59" name="Flowchart: Document 58"/>
            <p:cNvSpPr/>
            <p:nvPr/>
          </p:nvSpPr>
          <p:spPr>
            <a:xfrm>
              <a:off x="5715000" y="3352800"/>
              <a:ext cx="914400" cy="612648"/>
            </a:xfrm>
            <a:prstGeom prst="flowChartDocument">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0" name="Straight Connector 59"/>
            <p:cNvCxnSpPr/>
            <p:nvPr/>
          </p:nvCxnSpPr>
          <p:spPr>
            <a:xfrm>
              <a:off x="5715000" y="3505200"/>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715000" y="3657600"/>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715000" y="3810000"/>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62"/>
          <p:cNvGrpSpPr/>
          <p:nvPr/>
        </p:nvGrpSpPr>
        <p:grpSpPr>
          <a:xfrm>
            <a:off x="3481249" y="5320943"/>
            <a:ext cx="914400" cy="612648"/>
            <a:chOff x="5715000" y="3352800"/>
            <a:chExt cx="914400" cy="612648"/>
          </a:xfrm>
        </p:grpSpPr>
        <p:sp>
          <p:nvSpPr>
            <p:cNvPr id="64" name="Flowchart: Document 63"/>
            <p:cNvSpPr/>
            <p:nvPr/>
          </p:nvSpPr>
          <p:spPr>
            <a:xfrm>
              <a:off x="5715000" y="3352800"/>
              <a:ext cx="914400" cy="612648"/>
            </a:xfrm>
            <a:prstGeom prst="flowChartDocument">
              <a:avLst/>
            </a:prstGeom>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5" name="Straight Connector 64"/>
            <p:cNvCxnSpPr/>
            <p:nvPr/>
          </p:nvCxnSpPr>
          <p:spPr>
            <a:xfrm>
              <a:off x="5715000" y="3505200"/>
              <a:ext cx="9144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715000" y="3657600"/>
              <a:ext cx="9144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715000" y="3810000"/>
              <a:ext cx="9144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93" name="TextBox 92"/>
          <p:cNvSpPr txBox="1"/>
          <p:nvPr/>
        </p:nvSpPr>
        <p:spPr>
          <a:xfrm>
            <a:off x="7239001" y="3152776"/>
            <a:ext cx="1905000" cy="1200329"/>
          </a:xfrm>
          <a:prstGeom prst="rect">
            <a:avLst/>
          </a:prstGeom>
          <a:solidFill>
            <a:schemeClr val="bg1"/>
          </a:solidFill>
        </p:spPr>
        <p:txBody>
          <a:bodyPr wrap="square" rtlCol="0">
            <a:spAutoFit/>
          </a:bodyPr>
          <a:lstStyle/>
          <a:p>
            <a:r>
              <a:rPr lang="en-US" sz="2400" dirty="0" smtClean="0">
                <a:latin typeface="Corbel" pitchFamily="34" charset="0"/>
              </a:rPr>
              <a:t>Application/Web/Caching tier</a:t>
            </a:r>
            <a:endParaRPr lang="en-US" sz="2400" dirty="0">
              <a:latin typeface="Corbel" pitchFamily="34" charset="0"/>
            </a:endParaRPr>
          </a:p>
        </p:txBody>
      </p:sp>
      <p:pic>
        <p:nvPicPr>
          <p:cNvPr id="94" name="Picture 3" descr="C:\Program Files\Microsoft Office\MEDIA\CAGCAT10\j0292020.wmf"/>
          <p:cNvPicPr>
            <a:picLocks noChangeAspect="1" noChangeArrowheads="1"/>
          </p:cNvPicPr>
          <p:nvPr/>
        </p:nvPicPr>
        <p:blipFill>
          <a:blip r:embed="rId4" cstate="print"/>
          <a:srcRect/>
          <a:stretch>
            <a:fillRect/>
          </a:stretch>
        </p:blipFill>
        <p:spPr bwMode="auto">
          <a:xfrm>
            <a:off x="2286000" y="1318424"/>
            <a:ext cx="452807" cy="429768"/>
          </a:xfrm>
          <a:prstGeom prst="rect">
            <a:avLst/>
          </a:prstGeom>
          <a:noFill/>
          <a:ln w="38100">
            <a:solidFill>
              <a:srgbClr val="00B0F0"/>
            </a:solidFill>
          </a:ln>
        </p:spPr>
      </p:pic>
      <p:pic>
        <p:nvPicPr>
          <p:cNvPr id="95" name="Picture 3" descr="C:\Program Files\Microsoft Office\MEDIA\CAGCAT10\j0292020.wmf"/>
          <p:cNvPicPr>
            <a:picLocks noChangeAspect="1" noChangeArrowheads="1"/>
          </p:cNvPicPr>
          <p:nvPr/>
        </p:nvPicPr>
        <p:blipFill>
          <a:blip r:embed="rId4" cstate="print"/>
          <a:srcRect/>
          <a:stretch>
            <a:fillRect/>
          </a:stretch>
        </p:blipFill>
        <p:spPr bwMode="auto">
          <a:xfrm>
            <a:off x="1676400" y="1318424"/>
            <a:ext cx="452807" cy="429768"/>
          </a:xfrm>
          <a:prstGeom prst="rect">
            <a:avLst/>
          </a:prstGeom>
          <a:noFill/>
          <a:ln w="38100">
            <a:solidFill>
              <a:srgbClr val="00B0F0"/>
            </a:solidFill>
          </a:ln>
        </p:spPr>
      </p:pic>
      <p:pic>
        <p:nvPicPr>
          <p:cNvPr id="96" name="Picture 3" descr="C:\Program Files\Microsoft Office\MEDIA\CAGCAT10\j0292020.wmf"/>
          <p:cNvPicPr>
            <a:picLocks noChangeAspect="1" noChangeArrowheads="1"/>
          </p:cNvPicPr>
          <p:nvPr/>
        </p:nvPicPr>
        <p:blipFill>
          <a:blip r:embed="rId4" cstate="print"/>
          <a:srcRect/>
          <a:stretch>
            <a:fillRect/>
          </a:stretch>
        </p:blipFill>
        <p:spPr bwMode="auto">
          <a:xfrm>
            <a:off x="5894696" y="1345720"/>
            <a:ext cx="452807" cy="429768"/>
          </a:xfrm>
          <a:prstGeom prst="rect">
            <a:avLst/>
          </a:prstGeom>
          <a:noFill/>
          <a:ln w="38100">
            <a:solidFill>
              <a:srgbClr val="00B0F0"/>
            </a:solidFill>
          </a:ln>
        </p:spPr>
      </p:pic>
      <p:pic>
        <p:nvPicPr>
          <p:cNvPr id="97" name="Picture 3" descr="C:\Program Files\Microsoft Office\MEDIA\CAGCAT10\j0292020.wmf"/>
          <p:cNvPicPr>
            <a:picLocks noChangeAspect="1" noChangeArrowheads="1"/>
          </p:cNvPicPr>
          <p:nvPr/>
        </p:nvPicPr>
        <p:blipFill>
          <a:blip r:embed="rId4" cstate="print"/>
          <a:srcRect/>
          <a:stretch>
            <a:fillRect/>
          </a:stretch>
        </p:blipFill>
        <p:spPr bwMode="auto">
          <a:xfrm>
            <a:off x="6477000" y="1345720"/>
            <a:ext cx="452807" cy="429768"/>
          </a:xfrm>
          <a:prstGeom prst="rect">
            <a:avLst/>
          </a:prstGeom>
          <a:noFill/>
          <a:ln w="38100">
            <a:solidFill>
              <a:srgbClr val="00B0F0"/>
            </a:solidFill>
          </a:ln>
        </p:spPr>
      </p:pic>
      <p:pic>
        <p:nvPicPr>
          <p:cNvPr id="98" name="Picture 3" descr="C:\Program Files\Microsoft Office\MEDIA\CAGCAT10\j0292020.wmf"/>
          <p:cNvPicPr>
            <a:picLocks noChangeAspect="1" noChangeArrowheads="1"/>
          </p:cNvPicPr>
          <p:nvPr/>
        </p:nvPicPr>
        <p:blipFill>
          <a:blip r:embed="rId4" cstate="print"/>
          <a:srcRect/>
          <a:stretch>
            <a:fillRect/>
          </a:stretch>
        </p:blipFill>
        <p:spPr bwMode="auto">
          <a:xfrm>
            <a:off x="7063697" y="1332072"/>
            <a:ext cx="452807" cy="429768"/>
          </a:xfrm>
          <a:prstGeom prst="rect">
            <a:avLst/>
          </a:prstGeom>
          <a:noFill/>
          <a:ln w="38100">
            <a:solidFill>
              <a:srgbClr val="00B0F0"/>
            </a:solidFill>
          </a:ln>
        </p:spPr>
      </p:pic>
      <p:pic>
        <p:nvPicPr>
          <p:cNvPr id="99" name="Picture 3" descr="C:\Program Files\Microsoft Office\MEDIA\CAGCAT10\j0292020.wmf"/>
          <p:cNvPicPr>
            <a:picLocks noChangeAspect="1" noChangeArrowheads="1"/>
          </p:cNvPicPr>
          <p:nvPr/>
        </p:nvPicPr>
        <p:blipFill>
          <a:blip r:embed="rId4" cstate="print"/>
          <a:srcRect/>
          <a:stretch>
            <a:fillRect/>
          </a:stretch>
        </p:blipFill>
        <p:spPr bwMode="auto">
          <a:xfrm>
            <a:off x="1080448" y="1318424"/>
            <a:ext cx="452807" cy="429768"/>
          </a:xfrm>
          <a:prstGeom prst="rect">
            <a:avLst/>
          </a:prstGeom>
          <a:noFill/>
          <a:ln w="38100">
            <a:solidFill>
              <a:srgbClr val="00B0F0"/>
            </a:solidFill>
          </a:ln>
        </p:spPr>
      </p:pic>
      <p:sp>
        <p:nvSpPr>
          <p:cNvPr id="102" name="Rectangle 101"/>
          <p:cNvSpPr/>
          <p:nvPr/>
        </p:nvSpPr>
        <p:spPr>
          <a:xfrm>
            <a:off x="1533254" y="4752976"/>
            <a:ext cx="5553347" cy="1524000"/>
          </a:xfrm>
          <a:prstGeom prst="rect">
            <a:avLst/>
          </a:prstGeom>
          <a:no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Down Arrow 91"/>
          <p:cNvSpPr/>
          <p:nvPr/>
        </p:nvSpPr>
        <p:spPr>
          <a:xfrm>
            <a:off x="4038600" y="4311696"/>
            <a:ext cx="484632" cy="386688"/>
          </a:xfrm>
          <a:prstGeom prst="downArrow">
            <a:avLst>
              <a:gd name="adj1" fmla="val 50000"/>
              <a:gd name="adj2" fmla="val 41552"/>
            </a:avLst>
          </a:prstGeom>
          <a:solidFill>
            <a:schemeClr val="bg1">
              <a:lumMod val="50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03" name="Rectangle 102"/>
          <p:cNvSpPr/>
          <p:nvPr/>
        </p:nvSpPr>
        <p:spPr>
          <a:xfrm>
            <a:off x="2667000" y="3471224"/>
            <a:ext cx="753392"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5374944" y="3457576"/>
            <a:ext cx="753393"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6257007" y="3457576"/>
            <a:ext cx="753393"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25</a:t>
            </a:fld>
            <a:endParaRPr lang="en-US"/>
          </a:p>
        </p:txBody>
      </p:sp>
      <p:sp>
        <p:nvSpPr>
          <p:cNvPr id="53" name="Date Placeholder 52"/>
          <p:cNvSpPr>
            <a:spLocks noGrp="1"/>
          </p:cNvSpPr>
          <p:nvPr>
            <p:ph type="dt" sz="half" idx="10"/>
          </p:nvPr>
        </p:nvSpPr>
        <p:spPr/>
        <p:txBody>
          <a:bodyPr/>
          <a:lstStyle/>
          <a:p>
            <a:pPr>
              <a:defRPr/>
            </a:pPr>
            <a:fld id="{02ED6576-13C2-4386-A1EE-291BD2527353}" type="datetime4">
              <a:rPr lang="en-US" smtClean="0"/>
              <a:pPr>
                <a:defRPr/>
              </a:pPr>
              <a:t>March 2, 2012</a:t>
            </a:fld>
            <a:endParaRPr lang="en-US" dirty="0"/>
          </a:p>
        </p:txBody>
      </p:sp>
      <p:sp>
        <p:nvSpPr>
          <p:cNvPr id="58" name="Footer Placeholder 57"/>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952374067"/>
      </p:ext>
    </p:extLst>
  </p:cSld>
  <p:clrMapOvr>
    <a:masterClrMapping/>
  </p:clrMapOvr>
  <mc:AlternateContent xmlns:mc="http://schemas.openxmlformats.org/markup-compatibility/2006">
    <mc:Choice xmlns:p14="http://schemas.microsoft.com/office/powerpoint/2010/main" xmlns="" Requires="p14">
      <p:transition spd="slow" p14:dur="2000" advTm="131459"/>
    </mc:Choice>
    <mc:Fallback>
      <p:transition spd="slow" advTm="1314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500"/>
                                        <p:tgtEl>
                                          <p:spTgt spid="75"/>
                                        </p:tgtEl>
                                      </p:cBhvr>
                                    </p:animEffect>
                                  </p:childTnLst>
                                </p:cTn>
                              </p:par>
                              <p:par>
                                <p:cTn id="14" presetID="10" presetClass="entr" presetSubtype="0" fill="hold"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fade">
                                      <p:cBhvr>
                                        <p:cTn id="16" dur="500"/>
                                        <p:tgtEl>
                                          <p:spTgt spid="70"/>
                                        </p:tgtEl>
                                      </p:cBhvr>
                                    </p:animEffect>
                                  </p:childTnLst>
                                </p:cTn>
                              </p:par>
                              <p:par>
                                <p:cTn id="17" presetID="10"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500"/>
                                        <p:tgtEl>
                                          <p:spTgt spid="77"/>
                                        </p:tgtEl>
                                      </p:cBhvr>
                                    </p:animEffect>
                                  </p:childTnLst>
                                </p:cTn>
                              </p:par>
                              <p:par>
                                <p:cTn id="20" presetID="10" presetClass="entr" presetSubtype="0" fill="hold"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500"/>
                                        <p:tgtEl>
                                          <p:spTgt spid="9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500"/>
                                        <p:tgtEl>
                                          <p:spTgt spid="10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par>
                                <p:cTn id="44" presetID="10"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7"/>
                                        </p:tgtEl>
                                        <p:attrNameLst>
                                          <p:attrName>style.visibility</p:attrName>
                                        </p:attrNameLst>
                                      </p:cBhvr>
                                      <p:to>
                                        <p:strVal val="visible"/>
                                      </p:to>
                                    </p:set>
                                    <p:animEffect transition="in" filter="fade">
                                      <p:cBhvr>
                                        <p:cTn id="49" dur="500"/>
                                        <p:tgtEl>
                                          <p:spTgt spid="8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2"/>
                                        </p:tgtEl>
                                        <p:attrNameLst>
                                          <p:attrName>style.visibility</p:attrName>
                                        </p:attrNameLst>
                                      </p:cBhvr>
                                      <p:to>
                                        <p:strVal val="visible"/>
                                      </p:to>
                                    </p:set>
                                    <p:animEffect transition="in" filter="fade">
                                      <p:cBhvr>
                                        <p:cTn id="55" dur="500"/>
                                        <p:tgtEl>
                                          <p:spTgt spid="10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par>
                                <p:cTn id="65" presetID="10" presetClass="entr" presetSubtype="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fade">
                                      <p:cBhvr>
                                        <p:cTn id="70" dur="500"/>
                                        <p:tgtEl>
                                          <p:spTgt spid="9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fade">
                                      <p:cBhvr>
                                        <p:cTn id="73" dur="500"/>
                                        <p:tgtEl>
                                          <p:spTgt spid="7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99"/>
                                        </p:tgtEl>
                                        <p:attrNameLst>
                                          <p:attrName>style.visibility</p:attrName>
                                        </p:attrNameLst>
                                      </p:cBhvr>
                                      <p:to>
                                        <p:strVal val="visible"/>
                                      </p:to>
                                    </p:set>
                                    <p:animEffect transition="in" filter="fade">
                                      <p:cBhvr>
                                        <p:cTn id="78" dur="500"/>
                                        <p:tgtEl>
                                          <p:spTgt spid="99"/>
                                        </p:tgtEl>
                                      </p:cBhvr>
                                    </p:animEffect>
                                  </p:childTnLst>
                                </p:cTn>
                              </p:par>
                              <p:par>
                                <p:cTn id="79" presetID="10" presetClass="entr" presetSubtype="0" fill="hold" nodeType="withEffect">
                                  <p:stCondLst>
                                    <p:cond delay="0"/>
                                  </p:stCondLst>
                                  <p:childTnLst>
                                    <p:set>
                                      <p:cBhvr>
                                        <p:cTn id="80" dur="1" fill="hold">
                                          <p:stCondLst>
                                            <p:cond delay="0"/>
                                          </p:stCondLst>
                                        </p:cTn>
                                        <p:tgtEl>
                                          <p:spTgt spid="94"/>
                                        </p:tgtEl>
                                        <p:attrNameLst>
                                          <p:attrName>style.visibility</p:attrName>
                                        </p:attrNameLst>
                                      </p:cBhvr>
                                      <p:to>
                                        <p:strVal val="visible"/>
                                      </p:to>
                                    </p:set>
                                    <p:animEffect transition="in" filter="fade">
                                      <p:cBhvr>
                                        <p:cTn id="81" dur="500"/>
                                        <p:tgtEl>
                                          <p:spTgt spid="94"/>
                                        </p:tgtEl>
                                      </p:cBhvr>
                                    </p:animEffect>
                                  </p:childTnLst>
                                </p:cTn>
                              </p:par>
                              <p:par>
                                <p:cTn id="82" presetID="10" presetClass="entr" presetSubtype="0" fill="hold" nodeType="withEffect">
                                  <p:stCondLst>
                                    <p:cond delay="0"/>
                                  </p:stCondLst>
                                  <p:childTnLst>
                                    <p:set>
                                      <p:cBhvr>
                                        <p:cTn id="83" dur="1" fill="hold">
                                          <p:stCondLst>
                                            <p:cond delay="0"/>
                                          </p:stCondLst>
                                        </p:cTn>
                                        <p:tgtEl>
                                          <p:spTgt spid="96"/>
                                        </p:tgtEl>
                                        <p:attrNameLst>
                                          <p:attrName>style.visibility</p:attrName>
                                        </p:attrNameLst>
                                      </p:cBhvr>
                                      <p:to>
                                        <p:strVal val="visible"/>
                                      </p:to>
                                    </p:set>
                                    <p:animEffect transition="in" filter="fade">
                                      <p:cBhvr>
                                        <p:cTn id="84" dur="500"/>
                                        <p:tgtEl>
                                          <p:spTgt spid="96"/>
                                        </p:tgtEl>
                                      </p:cBhvr>
                                    </p:animEffect>
                                  </p:childTnLst>
                                </p:cTn>
                              </p:par>
                              <p:par>
                                <p:cTn id="85" presetID="10" presetClass="entr" presetSubtype="0"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500"/>
                                        <p:tgtEl>
                                          <p:spTgt spid="97"/>
                                        </p:tgtEl>
                                      </p:cBhvr>
                                    </p:animEffect>
                                  </p:childTnLst>
                                </p:cTn>
                              </p:par>
                              <p:par>
                                <p:cTn id="88" presetID="10" presetClass="entr" presetSubtype="0" fill="hold" nodeType="with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500"/>
                                        <p:tgtEl>
                                          <p:spTgt spid="98"/>
                                        </p:tgtEl>
                                      </p:cBhvr>
                                    </p:animEffect>
                                  </p:childTnLst>
                                </p:cTn>
                              </p:par>
                              <p:par>
                                <p:cTn id="91" presetID="10" presetClass="entr" presetSubtype="0"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fade">
                                      <p:cBhvr>
                                        <p:cTn id="93" dur="500"/>
                                        <p:tgtEl>
                                          <p:spTgt spid="95"/>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05"/>
                                        </p:tgtEl>
                                        <p:attrNameLst>
                                          <p:attrName>style.visibility</p:attrName>
                                        </p:attrNameLst>
                                      </p:cBhvr>
                                      <p:to>
                                        <p:strVal val="visible"/>
                                      </p:to>
                                    </p:set>
                                    <p:animEffect transition="in" filter="fade">
                                      <p:cBhvr>
                                        <p:cTn id="103" dur="500"/>
                                        <p:tgtEl>
                                          <p:spTgt spid="105"/>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
                                        </p:tgtEl>
                                        <p:attrNameLst>
                                          <p:attrName>style.visibility</p:attrName>
                                        </p:attrNameLst>
                                      </p:cBhvr>
                                      <p:to>
                                        <p:strVal val="visible"/>
                                      </p:to>
                                    </p:set>
                                    <p:animEffect transition="in" filter="fade">
                                      <p:cBhvr>
                                        <p:cTn id="106" dur="500"/>
                                        <p:tgtEl>
                                          <p:spTgt spid="8"/>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00"/>
                                        </p:tgtEl>
                                        <p:attrNameLst>
                                          <p:attrName>style.visibility</p:attrName>
                                        </p:attrNameLst>
                                      </p:cBhvr>
                                      <p:to>
                                        <p:strVal val="visible"/>
                                      </p:to>
                                    </p:set>
                                    <p:animEffect transition="in" filter="fade">
                                      <p:cBhvr>
                                        <p:cTn id="111" dur="500"/>
                                        <p:tgtEl>
                                          <p:spTgt spid="10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01"/>
                                        </p:tgtEl>
                                        <p:attrNameLst>
                                          <p:attrName>style.visibility</p:attrName>
                                        </p:attrNameLst>
                                      </p:cBhvr>
                                      <p:to>
                                        <p:strVal val="visible"/>
                                      </p:to>
                                    </p:set>
                                    <p:animEffect transition="in" filter="fade">
                                      <p:cBhvr>
                                        <p:cTn id="114" dur="500"/>
                                        <p:tgtEl>
                                          <p:spTgt spid="101"/>
                                        </p:tgtEl>
                                      </p:cBhvr>
                                    </p:animEffect>
                                  </p:childTnLst>
                                </p:cTn>
                              </p:par>
                            </p:childTnLst>
                          </p:cTn>
                        </p:par>
                      </p:childTnLst>
                    </p:cTn>
                  </p:par>
                  <p:par>
                    <p:cTn id="115" fill="hold">
                      <p:stCondLst>
                        <p:cond delay="indefinite"/>
                      </p:stCondLst>
                      <p:childTnLst>
                        <p:par>
                          <p:cTn id="116" fill="hold">
                            <p:stCondLst>
                              <p:cond delay="0"/>
                            </p:stCondLst>
                            <p:childTnLst>
                              <p:par>
                                <p:cTn id="117" presetID="63" presetClass="path" presetSubtype="0" accel="50000" decel="50000" fill="hold" nodeType="clickEffect">
                                  <p:stCondLst>
                                    <p:cond delay="0"/>
                                  </p:stCondLst>
                                  <p:childTnLst>
                                    <p:animMotion origin="layout" path="M 0 0 L 0.25 0 E" pathEditMode="relative" ptsTypes="">
                                      <p:cBhvr>
                                        <p:cTn id="118" dur="2000" fill="hold"/>
                                        <p:tgtEl>
                                          <p:spTgt spid="4"/>
                                        </p:tgtEl>
                                        <p:attrNameLst>
                                          <p:attrName>ppt_x</p:attrName>
                                          <p:attrName>ppt_y</p:attrName>
                                        </p:attrNameLst>
                                      </p:cBhvr>
                                    </p:animMotion>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nodeType="clickEffect">
                                  <p:stCondLst>
                                    <p:cond delay="0"/>
                                  </p:stCondLst>
                                  <p:childTnLst>
                                    <p:animEffect transition="out" filter="fade">
                                      <p:cBhvr>
                                        <p:cTn id="122" dur="500"/>
                                        <p:tgtEl>
                                          <p:spTgt spid="99"/>
                                        </p:tgtEl>
                                      </p:cBhvr>
                                    </p:animEffect>
                                    <p:set>
                                      <p:cBhvr>
                                        <p:cTn id="123" dur="1" fill="hold">
                                          <p:stCondLst>
                                            <p:cond delay="499"/>
                                          </p:stCondLst>
                                        </p:cTn>
                                        <p:tgtEl>
                                          <p:spTgt spid="99"/>
                                        </p:tgtEl>
                                        <p:attrNameLst>
                                          <p:attrName>style.visibility</p:attrName>
                                        </p:attrNameLst>
                                      </p:cBhvr>
                                      <p:to>
                                        <p:strVal val="hidden"/>
                                      </p:to>
                                    </p:set>
                                  </p:childTnLst>
                                </p:cTn>
                              </p:par>
                              <p:par>
                                <p:cTn id="124" presetID="10" presetClass="exit" presetSubtype="0" fill="hold" grpId="1" nodeType="withEffect">
                                  <p:stCondLst>
                                    <p:cond delay="0"/>
                                  </p:stCondLst>
                                  <p:childTnLst>
                                    <p:animEffect transition="out" filter="fade">
                                      <p:cBhvr>
                                        <p:cTn id="125" dur="500"/>
                                        <p:tgtEl>
                                          <p:spTgt spid="8"/>
                                        </p:tgtEl>
                                      </p:cBhvr>
                                    </p:animEffect>
                                    <p:set>
                                      <p:cBhvr>
                                        <p:cTn id="126" dur="1" fill="hold">
                                          <p:stCondLst>
                                            <p:cond delay="499"/>
                                          </p:stCondLst>
                                        </p:cTn>
                                        <p:tgtEl>
                                          <p:spTgt spid="8"/>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95"/>
                                        </p:tgtEl>
                                      </p:cBhvr>
                                    </p:animEffect>
                                    <p:set>
                                      <p:cBhvr>
                                        <p:cTn id="129" dur="1" fill="hold">
                                          <p:stCondLst>
                                            <p:cond delay="499"/>
                                          </p:stCondLst>
                                        </p:cTn>
                                        <p:tgtEl>
                                          <p:spTgt spid="95"/>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500"/>
                                        <p:tgtEl>
                                          <p:spTgt spid="94"/>
                                        </p:tgtEl>
                                      </p:cBhvr>
                                    </p:animEffect>
                                    <p:set>
                                      <p:cBhvr>
                                        <p:cTn id="132" dur="1" fill="hold">
                                          <p:stCondLst>
                                            <p:cond delay="499"/>
                                          </p:stCondLst>
                                        </p:cTn>
                                        <p:tgtEl>
                                          <p:spTgt spid="94"/>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96"/>
                                        </p:tgtEl>
                                      </p:cBhvr>
                                    </p:animEffect>
                                    <p:set>
                                      <p:cBhvr>
                                        <p:cTn id="135" dur="1" fill="hold">
                                          <p:stCondLst>
                                            <p:cond delay="499"/>
                                          </p:stCondLst>
                                        </p:cTn>
                                        <p:tgtEl>
                                          <p:spTgt spid="96"/>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97"/>
                                        </p:tgtEl>
                                      </p:cBhvr>
                                    </p:animEffect>
                                    <p:set>
                                      <p:cBhvr>
                                        <p:cTn id="138" dur="1" fill="hold">
                                          <p:stCondLst>
                                            <p:cond delay="499"/>
                                          </p:stCondLst>
                                        </p:cTn>
                                        <p:tgtEl>
                                          <p:spTgt spid="97"/>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500"/>
                                        <p:tgtEl>
                                          <p:spTgt spid="98"/>
                                        </p:tgtEl>
                                      </p:cBhvr>
                                    </p:animEffect>
                                    <p:set>
                                      <p:cBhvr>
                                        <p:cTn id="141" dur="1" fill="hold">
                                          <p:stCondLst>
                                            <p:cond delay="499"/>
                                          </p:stCondLst>
                                        </p:cTn>
                                        <p:tgtEl>
                                          <p:spTgt spid="98"/>
                                        </p:tgtEl>
                                        <p:attrNameLst>
                                          <p:attrName>style.visibility</p:attrName>
                                        </p:attrNameLst>
                                      </p:cBhvr>
                                      <p:to>
                                        <p:strVal val="hidden"/>
                                      </p:to>
                                    </p:set>
                                  </p:childTnLst>
                                </p:cTn>
                              </p:par>
                              <p:par>
                                <p:cTn id="142" presetID="10" presetClass="exit" presetSubtype="0" fill="hold" grpId="1" nodeType="withEffect">
                                  <p:stCondLst>
                                    <p:cond delay="0"/>
                                  </p:stCondLst>
                                  <p:childTnLst>
                                    <p:animEffect transition="out" filter="fade">
                                      <p:cBhvr>
                                        <p:cTn id="143" dur="500"/>
                                        <p:tgtEl>
                                          <p:spTgt spid="105"/>
                                        </p:tgtEl>
                                      </p:cBhvr>
                                    </p:animEffect>
                                    <p:set>
                                      <p:cBhvr>
                                        <p:cTn id="144" dur="1" fill="hold">
                                          <p:stCondLst>
                                            <p:cond delay="499"/>
                                          </p:stCondLst>
                                        </p:cTn>
                                        <p:tgtEl>
                                          <p:spTgt spid="105"/>
                                        </p:tgtEl>
                                        <p:attrNameLst>
                                          <p:attrName>style.visibility</p:attrName>
                                        </p:attrNameLst>
                                      </p:cBhvr>
                                      <p:to>
                                        <p:strVal val="hidden"/>
                                      </p:to>
                                    </p:set>
                                  </p:childTnLst>
                                </p:cTn>
                              </p:par>
                              <p:par>
                                <p:cTn id="145" presetID="35" presetClass="path" presetSubtype="0" accel="50000" decel="50000" fill="hold" nodeType="withEffect">
                                  <p:stCondLst>
                                    <p:cond delay="0"/>
                                  </p:stCondLst>
                                  <p:childTnLst>
                                    <p:animMotion origin="layout" path="M 0.24948 4.53284E-6 L -0.00052 4.53284E-6 " pathEditMode="relative" rAng="0" ptsTypes="AA">
                                      <p:cBhvr>
                                        <p:cTn id="146" dur="2000" fill="hold"/>
                                        <p:tgtEl>
                                          <p:spTgt spid="4"/>
                                        </p:tgtEl>
                                        <p:attrNameLst>
                                          <p:attrName>ppt_x</p:attrName>
                                          <p:attrName>ppt_y</p:attrName>
                                        </p:attrNameLst>
                                      </p:cBhvr>
                                      <p:rCtr x="-12500" y="0"/>
                                    </p:animMotion>
                                  </p:childTnLst>
                                </p:cTn>
                              </p:par>
                            </p:childTnLst>
                          </p:cTn>
                        </p:par>
                        <p:par>
                          <p:cTn id="147" fill="hold">
                            <p:stCondLst>
                              <p:cond delay="2000"/>
                            </p:stCondLst>
                            <p:childTnLst>
                              <p:par>
                                <p:cTn id="148" presetID="10" presetClass="exit" presetSubtype="0" fill="hold" grpId="1" nodeType="afterEffect">
                                  <p:stCondLst>
                                    <p:cond delay="0"/>
                                  </p:stCondLst>
                                  <p:childTnLst>
                                    <p:animEffect transition="out" filter="fade">
                                      <p:cBhvr>
                                        <p:cTn id="149" dur="500"/>
                                        <p:tgtEl>
                                          <p:spTgt spid="100"/>
                                        </p:tgtEl>
                                      </p:cBhvr>
                                    </p:animEffect>
                                    <p:set>
                                      <p:cBhvr>
                                        <p:cTn id="150" dur="1" fill="hold">
                                          <p:stCondLst>
                                            <p:cond delay="499"/>
                                          </p:stCondLst>
                                        </p:cTn>
                                        <p:tgtEl>
                                          <p:spTgt spid="100"/>
                                        </p:tgtEl>
                                        <p:attrNameLst>
                                          <p:attrName>style.visibility</p:attrName>
                                        </p:attrNameLst>
                                      </p:cBhvr>
                                      <p:to>
                                        <p:strVal val="hidden"/>
                                      </p:to>
                                    </p:set>
                                  </p:childTnLst>
                                </p:cTn>
                              </p:par>
                              <p:par>
                                <p:cTn id="151" presetID="10" presetClass="exit" presetSubtype="0" fill="hold" grpId="1" nodeType="withEffect">
                                  <p:stCondLst>
                                    <p:cond delay="0"/>
                                  </p:stCondLst>
                                  <p:childTnLst>
                                    <p:animEffect transition="out" filter="fade">
                                      <p:cBhvr>
                                        <p:cTn id="152" dur="500"/>
                                        <p:tgtEl>
                                          <p:spTgt spid="101"/>
                                        </p:tgtEl>
                                      </p:cBhvr>
                                    </p:animEffect>
                                    <p:set>
                                      <p:cBhvr>
                                        <p:cTn id="153" dur="1" fill="hold">
                                          <p:stCondLst>
                                            <p:cond delay="499"/>
                                          </p:stCondLst>
                                        </p:cTn>
                                        <p:tgtEl>
                                          <p:spTgt spid="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100" grpId="0" animBg="1"/>
      <p:bldP spid="100" grpId="1" animBg="1"/>
      <p:bldP spid="101" grpId="0" animBg="1"/>
      <p:bldP spid="101" grpId="1" animBg="1"/>
      <p:bldP spid="47" grpId="0" animBg="1"/>
      <p:bldP spid="74" grpId="0" animBg="1"/>
      <p:bldP spid="5" grpId="0" animBg="1"/>
      <p:bldP spid="7" grpId="0" animBg="1"/>
      <p:bldP spid="8" grpId="0" animBg="1"/>
      <p:bldP spid="8" grpId="1" animBg="1"/>
      <p:bldP spid="86" grpId="0" animBg="1"/>
      <p:bldP spid="87" grpId="0" animBg="1"/>
      <p:bldP spid="11" grpId="0" animBg="1"/>
      <p:bldP spid="91" grpId="0" animBg="1"/>
      <p:bldP spid="12" grpId="0" animBg="1"/>
      <p:bldP spid="93" grpId="0" animBg="1"/>
      <p:bldP spid="102" grpId="0" animBg="1"/>
      <p:bldP spid="92" grpId="0" animBg="1"/>
      <p:bldP spid="103" grpId="0" animBg="1"/>
      <p:bldP spid="104" grpId="0" animBg="1"/>
      <p:bldP spid="105" grpId="0" animBg="1"/>
      <p:bldP spid="105"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143000"/>
          </a:xfrm>
        </p:spPr>
        <p:txBody>
          <a:bodyPr/>
          <a:lstStyle/>
          <a:p>
            <a:r>
              <a:rPr lang="en-US" dirty="0">
                <a:solidFill>
                  <a:srgbClr val="00B050"/>
                </a:solidFill>
              </a:rPr>
              <a:t>Challenge:  Autonomic Control</a:t>
            </a:r>
            <a:endParaRPr lang="en-US" dirty="0"/>
          </a:p>
        </p:txBody>
      </p:sp>
      <p:sp>
        <p:nvSpPr>
          <p:cNvPr id="3" name="Content Placeholder 2"/>
          <p:cNvSpPr>
            <a:spLocks noGrp="1"/>
          </p:cNvSpPr>
          <p:nvPr>
            <p:ph idx="1"/>
          </p:nvPr>
        </p:nvSpPr>
        <p:spPr>
          <a:xfrm>
            <a:off x="896004" y="1066800"/>
            <a:ext cx="7943088" cy="4953000"/>
          </a:xfrm>
        </p:spPr>
        <p:txBody>
          <a:bodyPr>
            <a:normAutofit fontScale="92500"/>
          </a:bodyPr>
          <a:lstStyle/>
          <a:p>
            <a:r>
              <a:rPr lang="en-US" dirty="0" smtClean="0"/>
              <a:t>Managing a </a:t>
            </a:r>
            <a:r>
              <a:rPr lang="en-US" b="1" dirty="0" smtClean="0">
                <a:solidFill>
                  <a:srgbClr val="00B0F0"/>
                </a:solidFill>
              </a:rPr>
              <a:t>large distributed system</a:t>
            </a:r>
          </a:p>
          <a:p>
            <a:pPr lvl="1"/>
            <a:r>
              <a:rPr lang="en-US" dirty="0" smtClean="0"/>
              <a:t>Detecting failures and recovering</a:t>
            </a:r>
          </a:p>
          <a:p>
            <a:pPr lvl="1"/>
            <a:r>
              <a:rPr lang="en-US" dirty="0" smtClean="0"/>
              <a:t>Coordination and synchronization</a:t>
            </a:r>
          </a:p>
          <a:p>
            <a:pPr lvl="1"/>
            <a:r>
              <a:rPr lang="en-US" dirty="0" smtClean="0"/>
              <a:t>Provisioning</a:t>
            </a:r>
          </a:p>
          <a:p>
            <a:pPr lvl="1"/>
            <a:r>
              <a:rPr lang="en-US" dirty="0" smtClean="0"/>
              <a:t>Capacity planning</a:t>
            </a:r>
          </a:p>
          <a:p>
            <a:pPr lvl="1"/>
            <a:r>
              <a:rPr lang="en-US" dirty="0" smtClean="0"/>
              <a:t>…</a:t>
            </a:r>
          </a:p>
          <a:p>
            <a:pPr lvl="1"/>
            <a:r>
              <a:rPr lang="en-US" b="1" dirty="0"/>
              <a:t>“A large distributed system is a </a:t>
            </a:r>
            <a:r>
              <a:rPr lang="en-US" b="1" dirty="0">
                <a:solidFill>
                  <a:srgbClr val="00B0F0"/>
                </a:solidFill>
              </a:rPr>
              <a:t>Zoo</a:t>
            </a:r>
            <a:r>
              <a:rPr lang="en-US" b="1" dirty="0"/>
              <a:t>”</a:t>
            </a:r>
            <a:endParaRPr lang="en-US" dirty="0" smtClean="0"/>
          </a:p>
          <a:p>
            <a:r>
              <a:rPr lang="en-US" dirty="0" smtClean="0"/>
              <a:t>Cloud platforms </a:t>
            </a:r>
            <a:r>
              <a:rPr lang="en-US" b="1" dirty="0" smtClean="0">
                <a:solidFill>
                  <a:srgbClr val="00B0F0"/>
                </a:solidFill>
              </a:rPr>
              <a:t>inherently multitenant</a:t>
            </a:r>
          </a:p>
          <a:p>
            <a:pPr lvl="1"/>
            <a:r>
              <a:rPr lang="en-US" dirty="0" smtClean="0">
                <a:sym typeface="Wingdings" pitchFamily="2" charset="2"/>
              </a:rPr>
              <a:t>Balance </a:t>
            </a:r>
            <a:r>
              <a:rPr lang="en-US" dirty="0" smtClean="0">
                <a:solidFill>
                  <a:srgbClr val="00B0F0"/>
                </a:solidFill>
                <a:sym typeface="Wingdings" pitchFamily="2" charset="2"/>
              </a:rPr>
              <a:t>conflicting goals</a:t>
            </a:r>
          </a:p>
          <a:p>
            <a:pPr lvl="2"/>
            <a:r>
              <a:rPr lang="en-US" dirty="0" smtClean="0">
                <a:sym typeface="Wingdings" pitchFamily="2" charset="2"/>
              </a:rPr>
              <a:t>Minimize operating cost while ensuring good performance</a:t>
            </a:r>
            <a:endParaRPr lang="en-US" dirty="0" smtClean="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26</a:t>
            </a:fld>
            <a:endParaRPr lang="en-US"/>
          </a:p>
        </p:txBody>
      </p:sp>
      <p:sp>
        <p:nvSpPr>
          <p:cNvPr id="5" name="Footer Placeholder 4"/>
          <p:cNvSpPr>
            <a:spLocks noGrp="1"/>
          </p:cNvSpPr>
          <p:nvPr>
            <p:ph type="ftr" sz="quarter" idx="11"/>
          </p:nvPr>
        </p:nvSpPr>
        <p:spPr/>
        <p:txBody>
          <a:bodyPr/>
          <a:lstStyle/>
          <a:p>
            <a:pPr>
              <a:defRPr/>
            </a:pPr>
            <a:r>
              <a:rPr lang="en-US" smtClean="0"/>
              <a:t>Amr El Abbadi {amr@cs.ucsb.edu}</a:t>
            </a:r>
            <a:endParaRPr lang="en-US"/>
          </a:p>
        </p:txBody>
      </p:sp>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10400" y="1676400"/>
            <a:ext cx="1779130" cy="2302126"/>
          </a:xfrm>
          <a:prstGeom prst="rect">
            <a:avLst/>
          </a:prstGeom>
        </p:spPr>
      </p:pic>
      <p:sp>
        <p:nvSpPr>
          <p:cNvPr id="8" name="Date Placeholder 7"/>
          <p:cNvSpPr>
            <a:spLocks noGrp="1"/>
          </p:cNvSpPr>
          <p:nvPr>
            <p:ph type="dt" sz="half" idx="10"/>
          </p:nvPr>
        </p:nvSpPr>
        <p:spPr/>
        <p:txBody>
          <a:bodyPr/>
          <a:lstStyle/>
          <a:p>
            <a:pPr>
              <a:defRPr/>
            </a:pPr>
            <a:fld id="{6A17C6FB-E929-417C-A085-55B34FC39F51}" type="datetime4">
              <a:rPr lang="en-US" smtClean="0"/>
              <a:pPr>
                <a:defRPr/>
              </a:pPr>
              <a:t>March 2, 2012</a:t>
            </a:fld>
            <a:endParaRPr lang="en-US" dirty="0"/>
          </a:p>
        </p:txBody>
      </p:sp>
    </p:spTree>
    <p:custDataLst>
      <p:tags r:id="rId1"/>
    </p:custDataLst>
    <p:extLst>
      <p:ext uri="{BB962C8B-B14F-4D97-AF65-F5344CB8AC3E}">
        <p14:creationId xmlns:p14="http://schemas.microsoft.com/office/powerpoint/2010/main" xmlns="" val="1193167686"/>
      </p:ext>
    </p:extLst>
  </p:cSld>
  <p:clrMapOvr>
    <a:masterClrMapping/>
  </p:clrMapOvr>
  <mc:AlternateContent xmlns:mc="http://schemas.openxmlformats.org/markup-compatibility/2006">
    <mc:Choice xmlns:p14="http://schemas.microsoft.com/office/powerpoint/2010/main" xmlns="" Requires="p14">
      <p:transition spd="slow" p14:dur="2000" advTm="70397"/>
    </mc:Choice>
    <mc:Fallback>
      <p:transition spd="slow" advTm="70397"/>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90600" y="76200"/>
            <a:ext cx="7943088" cy="1143000"/>
          </a:xfrm>
        </p:spPr>
        <p:txBody>
          <a:bodyPr/>
          <a:lstStyle/>
          <a:p>
            <a:r>
              <a:rPr lang="en-US" dirty="0" smtClean="0">
                <a:solidFill>
                  <a:srgbClr val="00B050"/>
                </a:solidFill>
              </a:rPr>
              <a:t>Transactions in the Cloud</a:t>
            </a:r>
            <a:endParaRPr lang="en-US" dirty="0">
              <a:solidFill>
                <a:srgbClr val="00B050"/>
              </a:solidFill>
            </a:endParaRPr>
          </a:p>
        </p:txBody>
      </p:sp>
      <p:sp>
        <p:nvSpPr>
          <p:cNvPr id="4" name="Date Placeholder 3"/>
          <p:cNvSpPr>
            <a:spLocks noGrp="1"/>
          </p:cNvSpPr>
          <p:nvPr>
            <p:ph type="dt" sz="half" idx="10"/>
          </p:nvPr>
        </p:nvSpPr>
        <p:spPr/>
        <p:txBody>
          <a:bodyPr/>
          <a:lstStyle/>
          <a:p>
            <a:pPr>
              <a:defRPr/>
            </a:pPr>
            <a:fld id="{D81A231C-5F0A-45AA-9233-9B0CD440A981}" type="datetime4">
              <a:rPr lang="en-US" smtClean="0"/>
              <a:pPr>
                <a:defRPr/>
              </a:pPr>
              <a:t>March 2, 2012</a:t>
            </a:fld>
            <a:endParaRPr lang="en-US" dirty="0"/>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27</a:t>
            </a:fld>
            <a:endParaRPr lang="en-US"/>
          </a:p>
        </p:txBody>
      </p:sp>
      <p:sp>
        <p:nvSpPr>
          <p:cNvPr id="8" name="Flowchart: Magnetic Disk 7"/>
          <p:cNvSpPr/>
          <p:nvPr/>
        </p:nvSpPr>
        <p:spPr>
          <a:xfrm>
            <a:off x="1611991" y="1258670"/>
            <a:ext cx="1828800" cy="797625"/>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latin typeface="+mj-lt"/>
            </a:endParaRPr>
          </a:p>
        </p:txBody>
      </p:sp>
      <p:graphicFrame>
        <p:nvGraphicFramePr>
          <p:cNvPr id="9" name="Table 8"/>
          <p:cNvGraphicFramePr>
            <a:graphicFrameLocks noGrp="1"/>
          </p:cNvGraphicFramePr>
          <p:nvPr>
            <p:extLst>
              <p:ext uri="{D42A27DB-BD31-4B8C-83A1-F6EECF244321}">
                <p14:modId xmlns:p14="http://schemas.microsoft.com/office/powerpoint/2010/main" xmlns="" val="600201706"/>
              </p:ext>
            </p:extLst>
          </p:nvPr>
        </p:nvGraphicFramePr>
        <p:xfrm>
          <a:off x="1840591" y="1411070"/>
          <a:ext cx="838200" cy="457200"/>
        </p:xfrm>
        <a:graphic>
          <a:graphicData uri="http://schemas.openxmlformats.org/drawingml/2006/table">
            <a:tbl>
              <a:tblPr firstRow="1" bandRow="1">
                <a:tableStyleId>{69CF1AB2-1976-4502-BF36-3FF5EA218861}</a:tableStyleId>
              </a:tblPr>
              <a:tblGrid>
                <a:gridCol w="279400"/>
                <a:gridCol w="279400"/>
                <a:gridCol w="279400"/>
              </a:tblGrid>
              <a:tr h="152400">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r>
              <a:tr h="152400">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r h="152400">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xmlns="" val="1730525491"/>
              </p:ext>
            </p:extLst>
          </p:nvPr>
        </p:nvGraphicFramePr>
        <p:xfrm>
          <a:off x="2145391" y="1444720"/>
          <a:ext cx="838200" cy="457200"/>
        </p:xfrm>
        <a:graphic>
          <a:graphicData uri="http://schemas.openxmlformats.org/drawingml/2006/table">
            <a:tbl>
              <a:tblPr firstRow="1" bandRow="1">
                <a:tableStyleId>{69CF1AB2-1976-4502-BF36-3FF5EA218861}</a:tableStyleId>
              </a:tblPr>
              <a:tblGrid>
                <a:gridCol w="279400"/>
                <a:gridCol w="279400"/>
                <a:gridCol w="279400"/>
              </a:tblGrid>
              <a:tr h="152400">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152400">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152400">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xmlns="" val="2226089552"/>
              </p:ext>
            </p:extLst>
          </p:nvPr>
        </p:nvGraphicFramePr>
        <p:xfrm>
          <a:off x="2450191" y="1522895"/>
          <a:ext cx="838200" cy="457200"/>
        </p:xfrm>
        <a:graphic>
          <a:graphicData uri="http://schemas.openxmlformats.org/drawingml/2006/table">
            <a:tbl>
              <a:tblPr firstRow="1" bandRow="1">
                <a:tableStyleId>{69CF1AB2-1976-4502-BF36-3FF5EA218861}</a:tableStyleId>
              </a:tblPr>
              <a:tblGrid>
                <a:gridCol w="279400"/>
                <a:gridCol w="279400"/>
                <a:gridCol w="279400"/>
              </a:tblGrid>
              <a:tr h="152400">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r>
              <a:tr h="152400">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152400">
                <a:tc>
                  <a:txBody>
                    <a:bodyPr/>
                    <a:lstStyle/>
                    <a:p>
                      <a:endParaRPr lang="en-US" sz="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bl>
          </a:graphicData>
        </a:graphic>
      </p:graphicFrame>
      <p:sp>
        <p:nvSpPr>
          <p:cNvPr id="12" name="TextBox 11"/>
          <p:cNvSpPr txBox="1"/>
          <p:nvPr/>
        </p:nvSpPr>
        <p:spPr>
          <a:xfrm>
            <a:off x="1305334" y="2096870"/>
            <a:ext cx="2516457" cy="461665"/>
          </a:xfrm>
          <a:prstGeom prst="rect">
            <a:avLst/>
          </a:prstGeom>
          <a:noFill/>
        </p:spPr>
        <p:txBody>
          <a:bodyPr wrap="square" rtlCol="0">
            <a:spAutoFit/>
          </a:bodyPr>
          <a:lstStyle/>
          <a:p>
            <a:pPr algn="ctr"/>
            <a:r>
              <a:rPr lang="en-US" sz="2400" dirty="0" smtClean="0">
                <a:latin typeface="+mj-lt"/>
              </a:rPr>
              <a:t>RDBMS</a:t>
            </a:r>
            <a:endParaRPr lang="en-US" sz="2400" dirty="0">
              <a:latin typeface="+mj-lt"/>
            </a:endParaRPr>
          </a:p>
        </p:txBody>
      </p:sp>
      <p:sp>
        <p:nvSpPr>
          <p:cNvPr id="13" name="Cloud"/>
          <p:cNvSpPr>
            <a:spLocks noChangeAspect="1" noEditPoints="1" noChangeArrowheads="1"/>
          </p:cNvSpPr>
          <p:nvPr/>
        </p:nvSpPr>
        <p:spPr bwMode="auto">
          <a:xfrm>
            <a:off x="5267734" y="1106270"/>
            <a:ext cx="2743200" cy="95925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2">
              <a:lumMod val="40000"/>
              <a:lumOff val="6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4" name="TextBox 13"/>
          <p:cNvSpPr txBox="1"/>
          <p:nvPr/>
        </p:nvSpPr>
        <p:spPr>
          <a:xfrm>
            <a:off x="5439074" y="2092405"/>
            <a:ext cx="2516457" cy="461665"/>
          </a:xfrm>
          <a:prstGeom prst="rect">
            <a:avLst/>
          </a:prstGeom>
          <a:noFill/>
        </p:spPr>
        <p:txBody>
          <a:bodyPr wrap="square" rtlCol="0">
            <a:spAutoFit/>
          </a:bodyPr>
          <a:lstStyle/>
          <a:p>
            <a:pPr algn="ctr"/>
            <a:r>
              <a:rPr lang="en-US" sz="2400" dirty="0" smtClean="0">
                <a:latin typeface="+mj-lt"/>
              </a:rPr>
              <a:t>Key Value Stores</a:t>
            </a:r>
            <a:endParaRPr lang="en-US" sz="2400" dirty="0">
              <a:latin typeface="+mj-lt"/>
            </a:endParaRPr>
          </a:p>
        </p:txBody>
      </p:sp>
      <p:sp>
        <p:nvSpPr>
          <p:cNvPr id="15" name="Down Arrow 14"/>
          <p:cNvSpPr/>
          <p:nvPr/>
        </p:nvSpPr>
        <p:spPr>
          <a:xfrm rot="1548552">
            <a:off x="1668421" y="2554195"/>
            <a:ext cx="490141" cy="1591996"/>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latin typeface="+mj-lt"/>
            </a:endParaRPr>
          </a:p>
        </p:txBody>
      </p:sp>
      <p:sp>
        <p:nvSpPr>
          <p:cNvPr id="16" name="Down Arrow 15"/>
          <p:cNvSpPr/>
          <p:nvPr/>
        </p:nvSpPr>
        <p:spPr>
          <a:xfrm rot="19546782">
            <a:off x="6663559" y="2526918"/>
            <a:ext cx="490141" cy="1591996"/>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latin typeface="+mj-lt"/>
            </a:endParaRPr>
          </a:p>
        </p:txBody>
      </p:sp>
      <p:sp>
        <p:nvSpPr>
          <p:cNvPr id="18" name="TextBox 17"/>
          <p:cNvSpPr txBox="1"/>
          <p:nvPr/>
        </p:nvSpPr>
        <p:spPr>
          <a:xfrm>
            <a:off x="4876800" y="2876491"/>
            <a:ext cx="1486829" cy="584775"/>
          </a:xfrm>
          <a:prstGeom prst="rect">
            <a:avLst/>
          </a:prstGeom>
          <a:noFill/>
        </p:spPr>
        <p:txBody>
          <a:bodyPr wrap="square" rtlCol="0">
            <a:spAutoFit/>
          </a:bodyPr>
          <a:lstStyle/>
          <a:p>
            <a:pPr algn="ctr"/>
            <a:r>
              <a:rPr lang="en-US" sz="3200" b="1" dirty="0" smtClean="0">
                <a:solidFill>
                  <a:srgbClr val="0070C0"/>
                </a:solidFill>
                <a:latin typeface="+mj-lt"/>
              </a:rPr>
              <a:t>Fusion</a:t>
            </a:r>
            <a:endParaRPr lang="en-US" sz="3200" b="1" dirty="0">
              <a:solidFill>
                <a:srgbClr val="0070C0"/>
              </a:solidFill>
              <a:latin typeface="+mj-lt"/>
            </a:endParaRPr>
          </a:p>
        </p:txBody>
      </p:sp>
      <p:sp>
        <p:nvSpPr>
          <p:cNvPr id="19" name="TextBox 18"/>
          <p:cNvSpPr txBox="1"/>
          <p:nvPr/>
        </p:nvSpPr>
        <p:spPr>
          <a:xfrm>
            <a:off x="2286000" y="2630270"/>
            <a:ext cx="1752600" cy="584775"/>
          </a:xfrm>
          <a:prstGeom prst="rect">
            <a:avLst/>
          </a:prstGeom>
          <a:noFill/>
        </p:spPr>
        <p:txBody>
          <a:bodyPr wrap="square" rtlCol="0">
            <a:spAutoFit/>
          </a:bodyPr>
          <a:lstStyle/>
          <a:p>
            <a:pPr algn="ctr"/>
            <a:r>
              <a:rPr lang="en-US" sz="3200" b="1" dirty="0" smtClean="0">
                <a:solidFill>
                  <a:srgbClr val="0070C0"/>
                </a:solidFill>
                <a:latin typeface="+mj-lt"/>
              </a:rPr>
              <a:t> Fission</a:t>
            </a:r>
            <a:endParaRPr lang="en-US" sz="3200" b="1" dirty="0">
              <a:solidFill>
                <a:srgbClr val="0070C0"/>
              </a:solidFill>
              <a:latin typeface="+mj-lt"/>
            </a:endParaRPr>
          </a:p>
        </p:txBody>
      </p:sp>
      <p:sp>
        <p:nvSpPr>
          <p:cNvPr id="21" name="TextBox 20"/>
          <p:cNvSpPr txBox="1"/>
          <p:nvPr/>
        </p:nvSpPr>
        <p:spPr>
          <a:xfrm>
            <a:off x="5715000" y="4319248"/>
            <a:ext cx="2819400" cy="1061829"/>
          </a:xfrm>
          <a:prstGeom prst="rect">
            <a:avLst/>
          </a:prstGeom>
          <a:noFill/>
        </p:spPr>
        <p:txBody>
          <a:bodyPr wrap="square" rtlCol="0">
            <a:spAutoFit/>
          </a:bodyPr>
          <a:lstStyle/>
          <a:p>
            <a:pPr lvl="0"/>
            <a:r>
              <a:rPr lang="en-US" sz="2100" b="1" dirty="0">
                <a:solidFill>
                  <a:srgbClr val="FF0000"/>
                </a:solidFill>
                <a:latin typeface="Gill Sans MT"/>
              </a:rPr>
              <a:t>G-Store [</a:t>
            </a:r>
            <a:r>
              <a:rPr lang="en-US" sz="2100" b="1" dirty="0" err="1">
                <a:solidFill>
                  <a:srgbClr val="FF0000"/>
                </a:solidFill>
                <a:latin typeface="Gill Sans MT"/>
              </a:rPr>
              <a:t>SoCC</a:t>
            </a:r>
            <a:r>
              <a:rPr lang="en-US" sz="2100" b="1" dirty="0">
                <a:solidFill>
                  <a:srgbClr val="FF0000"/>
                </a:solidFill>
                <a:latin typeface="Gill Sans MT"/>
              </a:rPr>
              <a:t> ‘10</a:t>
            </a:r>
            <a:r>
              <a:rPr lang="en-US" sz="2100" b="1" dirty="0" smtClean="0">
                <a:solidFill>
                  <a:srgbClr val="FF0000"/>
                </a:solidFill>
                <a:latin typeface="Gill Sans MT"/>
              </a:rPr>
              <a:t>]</a:t>
            </a:r>
            <a:endParaRPr lang="en-US" sz="2100" dirty="0" smtClean="0">
              <a:latin typeface="+mj-lt"/>
            </a:endParaRPr>
          </a:p>
          <a:p>
            <a:r>
              <a:rPr lang="en-US" sz="2100" dirty="0" err="1" smtClean="0">
                <a:latin typeface="+mj-lt"/>
              </a:rPr>
              <a:t>MegaStore</a:t>
            </a:r>
            <a:r>
              <a:rPr lang="en-US" sz="2100" dirty="0" smtClean="0">
                <a:latin typeface="+mj-lt"/>
              </a:rPr>
              <a:t> [CIDR ‘11]</a:t>
            </a:r>
          </a:p>
          <a:p>
            <a:r>
              <a:rPr lang="en-US" sz="2100" dirty="0" err="1" smtClean="0">
                <a:latin typeface="+mj-lt"/>
              </a:rPr>
              <a:t>ecStore</a:t>
            </a:r>
            <a:r>
              <a:rPr lang="en-US" sz="2100" dirty="0" smtClean="0">
                <a:latin typeface="+mj-lt"/>
              </a:rPr>
              <a:t> [VLDB ‘10]</a:t>
            </a:r>
          </a:p>
        </p:txBody>
      </p:sp>
      <p:sp>
        <p:nvSpPr>
          <p:cNvPr id="23" name="TextBox 22"/>
          <p:cNvSpPr txBox="1"/>
          <p:nvPr/>
        </p:nvSpPr>
        <p:spPr>
          <a:xfrm>
            <a:off x="1103971" y="4293275"/>
            <a:ext cx="3620429" cy="1061829"/>
          </a:xfrm>
          <a:prstGeom prst="rect">
            <a:avLst/>
          </a:prstGeom>
          <a:noFill/>
        </p:spPr>
        <p:txBody>
          <a:bodyPr wrap="square" rtlCol="0">
            <a:spAutoFit/>
          </a:bodyPr>
          <a:lstStyle/>
          <a:p>
            <a:pPr lvl="0"/>
            <a:r>
              <a:rPr lang="en-US" sz="2100" b="1" dirty="0" err="1">
                <a:solidFill>
                  <a:srgbClr val="FF0000"/>
                </a:solidFill>
                <a:latin typeface="Gill Sans MT"/>
              </a:rPr>
              <a:t>ElasTraS</a:t>
            </a:r>
            <a:r>
              <a:rPr lang="en-US" sz="2100" b="1" dirty="0">
                <a:solidFill>
                  <a:srgbClr val="FF0000"/>
                </a:solidFill>
                <a:latin typeface="Gill Sans MT"/>
              </a:rPr>
              <a:t> [</a:t>
            </a:r>
            <a:r>
              <a:rPr lang="en-US" sz="2100" b="1" dirty="0" err="1">
                <a:solidFill>
                  <a:srgbClr val="FF0000"/>
                </a:solidFill>
                <a:latin typeface="Gill Sans MT"/>
              </a:rPr>
              <a:t>HotCloud</a:t>
            </a:r>
            <a:r>
              <a:rPr lang="en-US" sz="2100" b="1" dirty="0">
                <a:solidFill>
                  <a:srgbClr val="FF0000"/>
                </a:solidFill>
                <a:latin typeface="Gill Sans MT"/>
              </a:rPr>
              <a:t> </a:t>
            </a:r>
            <a:r>
              <a:rPr lang="en-US" sz="2100" b="1" dirty="0" smtClean="0">
                <a:solidFill>
                  <a:srgbClr val="FF0000"/>
                </a:solidFill>
                <a:latin typeface="Gill Sans MT"/>
              </a:rPr>
              <a:t>’09]</a:t>
            </a:r>
            <a:endParaRPr lang="en-US" sz="2100" b="1" dirty="0">
              <a:solidFill>
                <a:srgbClr val="FF0000"/>
              </a:solidFill>
              <a:latin typeface="Gill Sans MT"/>
            </a:endParaRPr>
          </a:p>
          <a:p>
            <a:r>
              <a:rPr lang="en-US" sz="2100" dirty="0" smtClean="0">
                <a:latin typeface="+mj-lt"/>
              </a:rPr>
              <a:t>Cloud SQL Server [ICDE ’11]</a:t>
            </a:r>
          </a:p>
          <a:p>
            <a:r>
              <a:rPr lang="en-US" sz="2100" dirty="0" err="1">
                <a:latin typeface="+mj-lt"/>
              </a:rPr>
              <a:t>RelationalCloud</a:t>
            </a:r>
            <a:r>
              <a:rPr lang="en-US" sz="2100" dirty="0">
                <a:latin typeface="+mj-lt"/>
              </a:rPr>
              <a:t> </a:t>
            </a:r>
            <a:r>
              <a:rPr lang="en-US" sz="2100" dirty="0" smtClean="0">
                <a:latin typeface="+mj-lt"/>
              </a:rPr>
              <a:t> [</a:t>
            </a:r>
            <a:r>
              <a:rPr lang="en-US" sz="2100" dirty="0">
                <a:latin typeface="+mj-lt"/>
              </a:rPr>
              <a:t>CIDR ‘11</a:t>
            </a:r>
            <a:r>
              <a:rPr lang="en-US" sz="2100" dirty="0" smtClean="0">
                <a:latin typeface="+mj-lt"/>
              </a:rPr>
              <a:t>]</a:t>
            </a:r>
          </a:p>
        </p:txBody>
      </p:sp>
      <p:sp>
        <p:nvSpPr>
          <p:cNvPr id="20" name="Footer Placeholder 19"/>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2899087722"/>
      </p:ext>
    </p:extLst>
  </p:cSld>
  <p:clrMapOvr>
    <a:masterClrMapping/>
  </p:clrMapOvr>
  <mc:AlternateContent xmlns:mc="http://schemas.openxmlformats.org/markup-compatibility/2006">
    <mc:Choice xmlns:p14="http://schemas.microsoft.com/office/powerpoint/2010/main" xmlns="" Requires="p14">
      <p:transition spd="slow" p14:dur="2000" advTm="166088"/>
    </mc:Choice>
    <mc:Fallback>
      <p:transition spd="slow" advTm="1660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animEffect transition="in" filter="fade">
                                      <p:cBhvr>
                                        <p:cTn id="15" dur="500"/>
                                        <p:tgtEl>
                                          <p:spTgt spid="2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3">
                                            <p:txEl>
                                              <p:pRg st="1" end="1"/>
                                            </p:txEl>
                                          </p:spTgt>
                                        </p:tgtEl>
                                        <p:attrNameLst>
                                          <p:attrName>style.visibility</p:attrName>
                                        </p:attrNameLst>
                                      </p:cBhvr>
                                      <p:to>
                                        <p:strVal val="visible"/>
                                      </p:to>
                                    </p:set>
                                    <p:animEffect transition="in" filter="fade">
                                      <p:cBhvr>
                                        <p:cTn id="20" dur="500"/>
                                        <p:tgtEl>
                                          <p:spTgt spid="2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3">
                                            <p:txEl>
                                              <p:pRg st="2" end="2"/>
                                            </p:txEl>
                                          </p:spTgt>
                                        </p:tgtEl>
                                        <p:attrNameLst>
                                          <p:attrName>style.visibility</p:attrName>
                                        </p:attrNameLst>
                                      </p:cBhvr>
                                      <p:to>
                                        <p:strVal val="visible"/>
                                      </p:to>
                                    </p:set>
                                    <p:animEffect transition="in" filter="fade">
                                      <p:cBhvr>
                                        <p:cTn id="25" dur="500"/>
                                        <p:tgtEl>
                                          <p:spTgt spid="2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1">
                                            <p:txEl>
                                              <p:pRg st="1" end="1"/>
                                            </p:txEl>
                                          </p:spTgt>
                                        </p:tgtEl>
                                        <p:attrNameLst>
                                          <p:attrName>style.visibility</p:attrName>
                                        </p:attrNameLst>
                                      </p:cBhvr>
                                      <p:to>
                                        <p:strVal val="visible"/>
                                      </p:to>
                                    </p:set>
                                    <p:animEffect transition="in" filter="fade">
                                      <p:cBhvr>
                                        <p:cTn id="46" dur="500"/>
                                        <p:tgtEl>
                                          <p:spTgt spid="21">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1">
                                            <p:txEl>
                                              <p:pRg st="0" end="0"/>
                                            </p:txEl>
                                          </p:spTgt>
                                        </p:tgtEl>
                                        <p:attrNameLst>
                                          <p:attrName>style.visibility</p:attrName>
                                        </p:attrNameLst>
                                      </p:cBhvr>
                                      <p:to>
                                        <p:strVal val="visible"/>
                                      </p:to>
                                    </p:set>
                                    <p:animEffect transition="in" filter="fade">
                                      <p:cBhvr>
                                        <p:cTn id="51" dur="500"/>
                                        <p:tgtEl>
                                          <p:spTgt spid="21">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1">
                                            <p:txEl>
                                              <p:pRg st="2" end="2"/>
                                            </p:txEl>
                                          </p:spTgt>
                                        </p:tgtEl>
                                        <p:attrNameLst>
                                          <p:attrName>style.visibility</p:attrName>
                                        </p:attrNameLst>
                                      </p:cBhvr>
                                      <p:to>
                                        <p:strVal val="visible"/>
                                      </p:to>
                                    </p:set>
                                    <p:animEffect transition="in" filter="fade">
                                      <p:cBhvr>
                                        <p:cTn id="56"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animBg="1"/>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50"/>
                </a:solidFill>
              </a:rPr>
              <a:t>Data </a:t>
            </a:r>
            <a:r>
              <a:rPr lang="en-US" dirty="0" smtClean="0">
                <a:solidFill>
                  <a:srgbClr val="00B050"/>
                </a:solidFill>
              </a:rPr>
              <a:t>Fission </a:t>
            </a:r>
            <a:r>
              <a:rPr lang="en-US" sz="2700" dirty="0" smtClean="0">
                <a:solidFill>
                  <a:schemeClr val="tx1"/>
                </a:solidFill>
              </a:rPr>
              <a:t>(breaking up is so hard ….)</a:t>
            </a:r>
            <a:endParaRPr lang="en-US" dirty="0">
              <a:solidFill>
                <a:schemeClr val="tx1"/>
              </a:solidFill>
            </a:endParaRPr>
          </a:p>
        </p:txBody>
      </p:sp>
      <p:sp>
        <p:nvSpPr>
          <p:cNvPr id="3" name="Content Placeholder 2"/>
          <p:cNvSpPr>
            <a:spLocks noGrp="1"/>
          </p:cNvSpPr>
          <p:nvPr>
            <p:ph idx="1"/>
          </p:nvPr>
        </p:nvSpPr>
        <p:spPr/>
        <p:txBody>
          <a:bodyPr/>
          <a:lstStyle/>
          <a:p>
            <a:r>
              <a:rPr lang="en-US" dirty="0" smtClean="0">
                <a:solidFill>
                  <a:srgbClr val="0070C0"/>
                </a:solidFill>
              </a:rPr>
              <a:t>Major challenges</a:t>
            </a:r>
          </a:p>
          <a:p>
            <a:pPr lvl="1"/>
            <a:r>
              <a:rPr lang="en-US" dirty="0" smtClean="0"/>
              <a:t>Data Partitioning</a:t>
            </a:r>
          </a:p>
          <a:p>
            <a:pPr lvl="1"/>
            <a:r>
              <a:rPr lang="en-US" dirty="0" smtClean="0"/>
              <a:t>Fault-tolerance of Data</a:t>
            </a:r>
          </a:p>
          <a:p>
            <a:r>
              <a:rPr lang="en-US" dirty="0" smtClean="0">
                <a:solidFill>
                  <a:srgbClr val="0070C0"/>
                </a:solidFill>
              </a:rPr>
              <a:t>Three systems</a:t>
            </a:r>
          </a:p>
          <a:p>
            <a:pPr lvl="1"/>
            <a:r>
              <a:rPr lang="en-US" dirty="0" err="1" smtClean="0"/>
              <a:t>ElasTraS</a:t>
            </a:r>
            <a:r>
              <a:rPr lang="en-US" dirty="0" smtClean="0"/>
              <a:t> (UCSB)</a:t>
            </a:r>
          </a:p>
          <a:p>
            <a:pPr lvl="1"/>
            <a:r>
              <a:rPr lang="en-US" dirty="0" smtClean="0"/>
              <a:t>SQL Azure (MSR)</a:t>
            </a:r>
          </a:p>
          <a:p>
            <a:pPr lvl="1"/>
            <a:r>
              <a:rPr lang="en-US" dirty="0" smtClean="0"/>
              <a:t>Relational Cloud (MIT)</a:t>
            </a:r>
          </a:p>
        </p:txBody>
      </p:sp>
      <p:sp>
        <p:nvSpPr>
          <p:cNvPr id="4" name="Date Placeholder 3"/>
          <p:cNvSpPr>
            <a:spLocks noGrp="1"/>
          </p:cNvSpPr>
          <p:nvPr>
            <p:ph type="dt" sz="half" idx="10"/>
          </p:nvPr>
        </p:nvSpPr>
        <p:spPr/>
        <p:txBody>
          <a:bodyPr/>
          <a:lstStyle/>
          <a:p>
            <a:pPr>
              <a:defRPr/>
            </a:pPr>
            <a:fld id="{A23282E1-575F-476D-97D7-4A89F9046A40}"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28</a:t>
            </a:fld>
            <a:endParaRPr lang="en-US"/>
          </a:p>
        </p:txBody>
      </p:sp>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p14="http://schemas.microsoft.com/office/powerpoint/2010/main" xmlns="" val="6362607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Data Partitioning</a:t>
            </a:r>
            <a:endParaRPr lang="en-US" dirty="0">
              <a:solidFill>
                <a:srgbClr val="00B050"/>
              </a:solidFill>
            </a:endParaRPr>
          </a:p>
        </p:txBody>
      </p:sp>
      <p:sp>
        <p:nvSpPr>
          <p:cNvPr id="3" name="Content Placeholder 2"/>
          <p:cNvSpPr>
            <a:spLocks noGrp="1"/>
          </p:cNvSpPr>
          <p:nvPr>
            <p:ph idx="1"/>
          </p:nvPr>
        </p:nvSpPr>
        <p:spPr/>
        <p:txBody>
          <a:bodyPr/>
          <a:lstStyle/>
          <a:p>
            <a:r>
              <a:rPr lang="en-US" dirty="0" smtClean="0"/>
              <a:t>Traditional </a:t>
            </a:r>
            <a:r>
              <a:rPr lang="en-US" dirty="0" smtClean="0"/>
              <a:t>Approach</a:t>
            </a:r>
            <a:r>
              <a:rPr lang="en-US" i="1" dirty="0" smtClean="0"/>
              <a:t>: </a:t>
            </a:r>
            <a:endParaRPr lang="en-US" i="1" dirty="0" smtClean="0"/>
          </a:p>
          <a:p>
            <a:pPr lvl="1"/>
            <a:r>
              <a:rPr lang="en-US" dirty="0" smtClean="0">
                <a:solidFill>
                  <a:srgbClr val="00B0F0"/>
                </a:solidFill>
              </a:rPr>
              <a:t>Table </a:t>
            </a:r>
            <a:r>
              <a:rPr lang="en-US" dirty="0" smtClean="0">
                <a:solidFill>
                  <a:srgbClr val="00B0F0"/>
                </a:solidFill>
              </a:rPr>
              <a:t>level </a:t>
            </a:r>
            <a:r>
              <a:rPr lang="en-US" dirty="0" smtClean="0"/>
              <a:t>partitioning</a:t>
            </a:r>
          </a:p>
          <a:p>
            <a:pPr lvl="1"/>
            <a:r>
              <a:rPr lang="en-US" i="1" dirty="0" smtClean="0">
                <a:solidFill>
                  <a:srgbClr val="FF0000"/>
                </a:solidFill>
              </a:rPr>
              <a:t>Challenge</a:t>
            </a:r>
            <a:r>
              <a:rPr lang="en-US" i="1" dirty="0" smtClean="0"/>
              <a:t>: </a:t>
            </a:r>
            <a:r>
              <a:rPr lang="en-US" dirty="0" smtClean="0"/>
              <a:t>Distributed transactions</a:t>
            </a:r>
          </a:p>
          <a:p>
            <a:r>
              <a:rPr lang="en-US" dirty="0" smtClean="0"/>
              <a:t>Partition the </a:t>
            </a:r>
            <a:r>
              <a:rPr lang="en-US" b="1" dirty="0" smtClean="0">
                <a:solidFill>
                  <a:srgbClr val="00B0F0"/>
                </a:solidFill>
              </a:rPr>
              <a:t>schema</a:t>
            </a:r>
          </a:p>
          <a:p>
            <a:pPr lvl="1"/>
            <a:r>
              <a:rPr lang="en-US" b="1" dirty="0" smtClean="0">
                <a:solidFill>
                  <a:srgbClr val="00B0F0"/>
                </a:solidFill>
              </a:rPr>
              <a:t>Intuition:</a:t>
            </a:r>
            <a:r>
              <a:rPr lang="en-US" dirty="0" smtClean="0"/>
              <a:t> partition based on access patterns</a:t>
            </a:r>
          </a:p>
          <a:p>
            <a:pPr lvl="1"/>
            <a:r>
              <a:rPr lang="en-US" i="1" dirty="0" smtClean="0">
                <a:solidFill>
                  <a:srgbClr val="FF0000"/>
                </a:solidFill>
              </a:rPr>
              <a:t>Co-locate</a:t>
            </a:r>
            <a:r>
              <a:rPr lang="en-US" dirty="0" smtClean="0">
                <a:solidFill>
                  <a:srgbClr val="FF0000"/>
                </a:solidFill>
              </a:rPr>
              <a:t> data items accessed </a:t>
            </a:r>
            <a:r>
              <a:rPr lang="en-US" i="1" dirty="0" smtClean="0">
                <a:solidFill>
                  <a:srgbClr val="FF0000"/>
                </a:solidFill>
              </a:rPr>
              <a:t>together</a:t>
            </a:r>
            <a:endParaRPr lang="en-US" i="1" dirty="0" smtClean="0">
              <a:solidFill>
                <a:srgbClr val="FF0000"/>
              </a:solidFill>
            </a:endParaRPr>
          </a:p>
        </p:txBody>
      </p:sp>
      <p:sp>
        <p:nvSpPr>
          <p:cNvPr id="4" name="Date Placeholder 3"/>
          <p:cNvSpPr>
            <a:spLocks noGrp="1"/>
          </p:cNvSpPr>
          <p:nvPr>
            <p:ph type="dt" sz="half" idx="10"/>
          </p:nvPr>
        </p:nvSpPr>
        <p:spPr/>
        <p:txBody>
          <a:bodyPr/>
          <a:lstStyle/>
          <a:p>
            <a:pPr>
              <a:defRPr/>
            </a:pPr>
            <a:fld id="{00D0212E-28CF-4BB9-B8D2-DAB511F0789E}"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29</a:t>
            </a:fld>
            <a:endParaRPr lang="en-US"/>
          </a:p>
        </p:txBody>
      </p:sp>
    </p:spTree>
    <p:extLst>
      <p:ext uri="{BB962C8B-B14F-4D97-AF65-F5344CB8AC3E}">
        <p14:creationId xmlns:p14="http://schemas.microsoft.com/office/powerpoint/2010/main" xmlns="" val="31108950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320"/>
            <a:ext cx="7498080" cy="1143000"/>
          </a:xfrm>
        </p:spPr>
        <p:txBody>
          <a:bodyPr/>
          <a:lstStyle/>
          <a:p>
            <a:r>
              <a:rPr lang="en-US" dirty="0" smtClean="0">
                <a:solidFill>
                  <a:srgbClr val="00B050"/>
                </a:solidFill>
              </a:rPr>
              <a:t>Schema Level Partitioning</a:t>
            </a:r>
            <a:endParaRPr lang="en-US" dirty="0">
              <a:solidFill>
                <a:srgbClr val="00B050"/>
              </a:solidFill>
            </a:endParaRPr>
          </a:p>
        </p:txBody>
      </p:sp>
      <p:sp>
        <p:nvSpPr>
          <p:cNvPr id="6" name="Content Placeholder 5"/>
          <p:cNvSpPr>
            <a:spLocks noGrp="1"/>
          </p:cNvSpPr>
          <p:nvPr>
            <p:ph sz="half" idx="1"/>
          </p:nvPr>
        </p:nvSpPr>
        <p:spPr>
          <a:xfrm>
            <a:off x="1066800" y="1219200"/>
            <a:ext cx="3810000" cy="4663440"/>
          </a:xfrm>
        </p:spPr>
        <p:txBody>
          <a:bodyPr/>
          <a:lstStyle/>
          <a:p>
            <a:r>
              <a:rPr lang="en-US" b="1" dirty="0" smtClean="0">
                <a:solidFill>
                  <a:srgbClr val="00B0F0"/>
                </a:solidFill>
              </a:rPr>
              <a:t>Pre-defined</a:t>
            </a:r>
            <a:r>
              <a:rPr lang="en-US" b="1" dirty="0" smtClean="0"/>
              <a:t> </a:t>
            </a:r>
            <a:r>
              <a:rPr lang="en-US" dirty="0" smtClean="0"/>
              <a:t>partitioning scheme</a:t>
            </a:r>
          </a:p>
          <a:p>
            <a:pPr lvl="1"/>
            <a:r>
              <a:rPr lang="en-US" dirty="0"/>
              <a:t>e</a:t>
            </a:r>
            <a:r>
              <a:rPr lang="en-US" dirty="0" smtClean="0"/>
              <a:t>.g.: Tree schema </a:t>
            </a:r>
          </a:p>
          <a:p>
            <a:pPr lvl="1"/>
            <a:r>
              <a:rPr lang="en-US" dirty="0" err="1" smtClean="0"/>
              <a:t>ElasTras</a:t>
            </a:r>
            <a:r>
              <a:rPr lang="en-US" dirty="0" smtClean="0"/>
              <a:t>,  </a:t>
            </a:r>
            <a:r>
              <a:rPr lang="en-US" dirty="0" err="1" smtClean="0"/>
              <a:t>SQLAzure</a:t>
            </a:r>
            <a:endParaRPr lang="en-US" dirty="0" smtClean="0"/>
          </a:p>
          <a:p>
            <a:pPr lvl="1"/>
            <a:r>
              <a:rPr lang="en-US" dirty="0" smtClean="0"/>
              <a:t>(TPC-C)</a:t>
            </a:r>
          </a:p>
        </p:txBody>
      </p:sp>
      <p:sp>
        <p:nvSpPr>
          <p:cNvPr id="7" name="Content Placeholder 6"/>
          <p:cNvSpPr>
            <a:spLocks noGrp="1"/>
          </p:cNvSpPr>
          <p:nvPr>
            <p:ph sz="half" idx="2"/>
          </p:nvPr>
        </p:nvSpPr>
        <p:spPr>
          <a:xfrm>
            <a:off x="5029200" y="1524000"/>
            <a:ext cx="3962400" cy="4663440"/>
          </a:xfrm>
        </p:spPr>
        <p:txBody>
          <a:bodyPr/>
          <a:lstStyle/>
          <a:p>
            <a:r>
              <a:rPr lang="en-US" b="1" dirty="0" smtClean="0">
                <a:solidFill>
                  <a:srgbClr val="00B0F0"/>
                </a:solidFill>
              </a:rPr>
              <a:t>Workload driven </a:t>
            </a:r>
            <a:r>
              <a:rPr lang="en-US" dirty="0" smtClean="0"/>
              <a:t>partitioning scheme</a:t>
            </a:r>
          </a:p>
          <a:p>
            <a:pPr lvl="1"/>
            <a:r>
              <a:rPr lang="en-US" dirty="0"/>
              <a:t>e</a:t>
            </a:r>
            <a:r>
              <a:rPr lang="en-US" dirty="0" smtClean="0"/>
              <a:t>.g.: Schism in </a:t>
            </a:r>
            <a:r>
              <a:rPr lang="en-US" dirty="0" err="1" smtClean="0"/>
              <a:t>RelationalCloud</a:t>
            </a:r>
            <a:endParaRPr lang="en-US" dirty="0"/>
          </a:p>
        </p:txBody>
      </p:sp>
      <p:sp>
        <p:nvSpPr>
          <p:cNvPr id="4" name="Date Placeholder 3"/>
          <p:cNvSpPr>
            <a:spLocks noGrp="1"/>
          </p:cNvSpPr>
          <p:nvPr>
            <p:ph type="dt" sz="half" idx="10"/>
          </p:nvPr>
        </p:nvSpPr>
        <p:spPr/>
        <p:txBody>
          <a:bodyPr/>
          <a:lstStyle/>
          <a:p>
            <a:pPr>
              <a:defRPr/>
            </a:pPr>
            <a:fld id="{00D0212E-28CF-4BB9-B8D2-DAB511F0789E}"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30</a:t>
            </a:fld>
            <a:endParaRPr lang="en-US"/>
          </a:p>
        </p:txBody>
      </p:sp>
      <p:pic>
        <p:nvPicPr>
          <p:cNvPr id="13517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3429000"/>
            <a:ext cx="3429000" cy="27534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05969" y="3703025"/>
            <a:ext cx="4000500" cy="2337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0201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35170"/>
                                        </p:tgtEl>
                                        <p:attrNameLst>
                                          <p:attrName>style.visibility</p:attrName>
                                        </p:attrNameLst>
                                      </p:cBhvr>
                                      <p:to>
                                        <p:strVal val="visible"/>
                                      </p:to>
                                    </p:set>
                                    <p:animEffect transition="in" filter="fade">
                                      <p:cBhvr>
                                        <p:cTn id="19" dur="500"/>
                                        <p:tgtEl>
                                          <p:spTgt spid="13517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500"/>
                                        <p:tgtEl>
                                          <p:spTgt spid="7">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35171"/>
                                        </p:tgtEl>
                                        <p:attrNameLst>
                                          <p:attrName>style.visibility</p:attrName>
                                        </p:attrNameLst>
                                      </p:cBhvr>
                                      <p:to>
                                        <p:strVal val="visible"/>
                                      </p:to>
                                    </p:set>
                                    <p:animEffect transition="in" filter="fade">
                                      <p:cBhvr>
                                        <p:cTn id="30" dur="5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50"/>
                </a:solidFill>
              </a:rPr>
              <a:t>Fault-tolerance and Load Balancing</a:t>
            </a:r>
            <a:endParaRPr lang="en-US" dirty="0">
              <a:solidFill>
                <a:srgbClr val="00B050"/>
              </a:solidFill>
            </a:endParaRPr>
          </a:p>
        </p:txBody>
      </p:sp>
      <p:sp>
        <p:nvSpPr>
          <p:cNvPr id="3" name="Content Placeholder 2"/>
          <p:cNvSpPr>
            <a:spLocks noGrp="1"/>
          </p:cNvSpPr>
          <p:nvPr>
            <p:ph idx="1"/>
          </p:nvPr>
        </p:nvSpPr>
        <p:spPr/>
        <p:txBody>
          <a:bodyPr>
            <a:normAutofit/>
          </a:bodyPr>
          <a:lstStyle/>
          <a:p>
            <a:r>
              <a:rPr lang="en-US" dirty="0" smtClean="0">
                <a:solidFill>
                  <a:srgbClr val="0070C0"/>
                </a:solidFill>
              </a:rPr>
              <a:t>Decouple Storage</a:t>
            </a:r>
          </a:p>
          <a:p>
            <a:pPr lvl="1"/>
            <a:r>
              <a:rPr lang="en-US" b="1" dirty="0" err="1" smtClean="0"/>
              <a:t>Elastras</a:t>
            </a:r>
            <a:endParaRPr lang="en-US" dirty="0"/>
          </a:p>
          <a:p>
            <a:r>
              <a:rPr lang="en-US" dirty="0" smtClean="0">
                <a:solidFill>
                  <a:srgbClr val="0070C0"/>
                </a:solidFill>
              </a:rPr>
              <a:t>Explicit Replication by transaction managers</a:t>
            </a:r>
          </a:p>
          <a:p>
            <a:pPr lvl="1"/>
            <a:r>
              <a:rPr lang="en-US" b="1" dirty="0" smtClean="0"/>
              <a:t>SQL Azure</a:t>
            </a:r>
          </a:p>
          <a:p>
            <a:pPr lvl="2"/>
            <a:r>
              <a:rPr lang="en-US" dirty="0" err="1" smtClean="0">
                <a:solidFill>
                  <a:srgbClr val="FF0000"/>
                </a:solidFill>
              </a:rPr>
              <a:t>Paxos</a:t>
            </a:r>
            <a:r>
              <a:rPr lang="en-US" dirty="0" smtClean="0"/>
              <a:t> like commit protocol</a:t>
            </a:r>
          </a:p>
          <a:p>
            <a:r>
              <a:rPr lang="en-US" dirty="0" smtClean="0">
                <a:solidFill>
                  <a:srgbClr val="0070C0"/>
                </a:solidFill>
              </a:rPr>
              <a:t>Workload-driven Data Placement</a:t>
            </a:r>
          </a:p>
          <a:p>
            <a:pPr lvl="1"/>
            <a:r>
              <a:rPr lang="en-US" b="1" dirty="0" smtClean="0"/>
              <a:t>Relational Cloud </a:t>
            </a:r>
            <a:r>
              <a:rPr lang="en-US" dirty="0" smtClean="0"/>
              <a:t>(</a:t>
            </a:r>
            <a:r>
              <a:rPr lang="en-US" dirty="0" err="1" smtClean="0"/>
              <a:t>Kairos</a:t>
            </a:r>
            <a:r>
              <a:rPr lang="en-US" dirty="0" smtClean="0"/>
              <a:t>)</a:t>
            </a:r>
          </a:p>
          <a:p>
            <a:pPr lvl="2"/>
            <a:r>
              <a:rPr lang="en-US" dirty="0" smtClean="0"/>
              <a:t>Solve non-linear optimization problem to minimize servers and maximize load balance</a:t>
            </a:r>
          </a:p>
          <a:p>
            <a:pPr lvl="1"/>
            <a:endParaRPr lang="en-US" dirty="0" smtClean="0"/>
          </a:p>
          <a:p>
            <a:pPr lvl="3">
              <a:buNone/>
            </a:pPr>
            <a:endParaRPr lang="en-US" dirty="0" smtClean="0"/>
          </a:p>
          <a:p>
            <a:pPr lvl="2">
              <a:buNone/>
            </a:pPr>
            <a:endParaRPr lang="en-US" dirty="0" smtClean="0"/>
          </a:p>
        </p:txBody>
      </p:sp>
      <p:sp>
        <p:nvSpPr>
          <p:cNvPr id="4" name="Date Placeholder 3"/>
          <p:cNvSpPr>
            <a:spLocks noGrp="1"/>
          </p:cNvSpPr>
          <p:nvPr>
            <p:ph type="dt" sz="half" idx="10"/>
          </p:nvPr>
        </p:nvSpPr>
        <p:spPr/>
        <p:txBody>
          <a:bodyPr/>
          <a:lstStyle/>
          <a:p>
            <a:pPr>
              <a:defRPr/>
            </a:pPr>
            <a:fld id="{17296804-3976-44C6-9418-595605854FC3}"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31</a:t>
            </a:fld>
            <a:endParaRPr lang="en-US"/>
          </a:p>
        </p:txBody>
      </p:sp>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p14="http://schemas.microsoft.com/office/powerpoint/2010/main" xmlns="" val="4196366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0"/>
            <a:ext cx="7943088" cy="1143000"/>
          </a:xfrm>
        </p:spPr>
        <p:txBody>
          <a:bodyPr/>
          <a:lstStyle/>
          <a:p>
            <a:r>
              <a:rPr lang="en-US" dirty="0" smtClean="0">
                <a:solidFill>
                  <a:srgbClr val="00B050"/>
                </a:solidFill>
              </a:rPr>
              <a:t>Overview of </a:t>
            </a:r>
            <a:r>
              <a:rPr lang="en-US" dirty="0" err="1" smtClean="0">
                <a:solidFill>
                  <a:srgbClr val="00B050"/>
                </a:solidFill>
              </a:rPr>
              <a:t>ElasTraS</a:t>
            </a:r>
            <a:r>
              <a:rPr lang="en-US" dirty="0" smtClean="0">
                <a:solidFill>
                  <a:srgbClr val="00B050"/>
                </a:solidFill>
              </a:rPr>
              <a:t> Architecture</a:t>
            </a:r>
            <a:endParaRPr lang="en-US" dirty="0">
              <a:solidFill>
                <a:srgbClr val="00B050"/>
              </a:solidFill>
            </a:endParaRPr>
          </a:p>
        </p:txBody>
      </p:sp>
      <p:sp>
        <p:nvSpPr>
          <p:cNvPr id="2" name="Footer Placeholder 1"/>
          <p:cNvSpPr>
            <a:spLocks noGrp="1"/>
          </p:cNvSpPr>
          <p:nvPr>
            <p:ph type="ftr" sz="quarter" idx="11"/>
          </p:nvPr>
        </p:nvSpPr>
        <p:spPr/>
        <p:txBody>
          <a:bodyPr/>
          <a:lstStyle/>
          <a:p>
            <a:pPr>
              <a:defRPr/>
            </a:pPr>
            <a:r>
              <a:rPr lang="en-US" smtClean="0"/>
              <a:t>Amr El Abbadi {amr@cs.ucsb.edu}</a:t>
            </a:r>
            <a:endParaRPr lang="en-US"/>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latin typeface="Corbel" pitchFamily="34" charset="0"/>
              </a:rPr>
              <a:pPr>
                <a:defRPr/>
              </a:pPr>
              <a:t>32</a:t>
            </a:fld>
            <a:endParaRPr lang="en-US">
              <a:latin typeface="Corbel" pitchFamily="34" charset="0"/>
            </a:endParaRPr>
          </a:p>
        </p:txBody>
      </p:sp>
      <p:sp>
        <p:nvSpPr>
          <p:cNvPr id="7" name="Cloud 6"/>
          <p:cNvSpPr/>
          <p:nvPr/>
        </p:nvSpPr>
        <p:spPr bwMode="auto">
          <a:xfrm rot="503624">
            <a:off x="-50329" y="1217274"/>
            <a:ext cx="9242022" cy="5689631"/>
          </a:xfrm>
          <a:prstGeom prst="cloud">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8" name="Rounded Rectangle 7"/>
          <p:cNvSpPr/>
          <p:nvPr/>
        </p:nvSpPr>
        <p:spPr bwMode="auto">
          <a:xfrm>
            <a:off x="2819400" y="3352800"/>
            <a:ext cx="1371600" cy="914400"/>
          </a:xfrm>
          <a:prstGeom prst="roundRect">
            <a:avLst/>
          </a:prstGeom>
          <a:ln w="28575">
            <a:solidFill>
              <a:srgbClr val="FFFFFF"/>
            </a:solidFill>
            <a:headEnd type="none" w="med" len="med"/>
            <a:tailEnd type="none" w="med" len="med"/>
          </a:ln>
          <a:scene3d>
            <a:camera prst="orthographicFront">
              <a:rot lat="0" lon="0" rev="0"/>
            </a:camera>
            <a:lightRig rig="morning" dir="t">
              <a:rot lat="0" lon="0" rev="2400000"/>
            </a:lightRig>
          </a:scene3d>
          <a:sp3d prstMaterial="dkEdge">
            <a:bevelT w="63500" h="25400" prst="convex"/>
          </a:sp3d>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dirty="0" smtClean="0">
                <a:ln>
                  <a:noFill/>
                </a:ln>
                <a:solidFill>
                  <a:schemeClr val="bg1"/>
                </a:solidFill>
                <a:effectLst/>
                <a:latin typeface="Corbel" pitchFamily="34" charset="0"/>
                <a:cs typeface="Times New Roman" pitchFamily="18" charset="0"/>
              </a:rPr>
              <a:t>OTM</a:t>
            </a:r>
          </a:p>
        </p:txBody>
      </p:sp>
      <p:sp>
        <p:nvSpPr>
          <p:cNvPr id="9" name="Rounded Rectangle 8"/>
          <p:cNvSpPr/>
          <p:nvPr/>
        </p:nvSpPr>
        <p:spPr bwMode="auto">
          <a:xfrm>
            <a:off x="838200" y="3581400"/>
            <a:ext cx="1371600" cy="914400"/>
          </a:xfrm>
          <a:prstGeom prst="roundRect">
            <a:avLst/>
          </a:prstGeom>
          <a:ln w="28575">
            <a:solidFill>
              <a:srgbClr val="FFFFFF"/>
            </a:solidFill>
            <a:headEnd type="none" w="med" len="med"/>
            <a:tailEnd type="none" w="med" len="med"/>
          </a:ln>
          <a:scene3d>
            <a:camera prst="orthographicFront">
              <a:rot lat="0" lon="0" rev="0"/>
            </a:camera>
            <a:lightRig rig="morning" dir="t">
              <a:rot lat="0" lon="0" rev="2400000"/>
            </a:lightRig>
          </a:scene3d>
          <a:sp3d prstMaterial="dkEdge">
            <a:bevelT w="63500" h="25400" prst="convex"/>
          </a:sp3d>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dirty="0" smtClean="0">
                <a:ln>
                  <a:noFill/>
                </a:ln>
                <a:solidFill>
                  <a:schemeClr val="bg1"/>
                </a:solidFill>
                <a:effectLst/>
                <a:latin typeface="Corbel" pitchFamily="34" charset="0"/>
                <a:cs typeface="Times New Roman" pitchFamily="18" charset="0"/>
              </a:rPr>
              <a:t>OTM</a:t>
            </a:r>
          </a:p>
        </p:txBody>
      </p:sp>
      <p:sp>
        <p:nvSpPr>
          <p:cNvPr id="10" name="Cloud 9"/>
          <p:cNvSpPr/>
          <p:nvPr/>
        </p:nvSpPr>
        <p:spPr bwMode="auto">
          <a:xfrm>
            <a:off x="685800" y="5105400"/>
            <a:ext cx="7620000" cy="1524000"/>
          </a:xfrm>
          <a:prstGeom prst="cloud">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11" name="Flowchart: Magnetic Disk 10"/>
          <p:cNvSpPr/>
          <p:nvPr/>
        </p:nvSpPr>
        <p:spPr bwMode="auto">
          <a:xfrm>
            <a:off x="1600200" y="5407152"/>
            <a:ext cx="914400" cy="612648"/>
          </a:xfrm>
          <a:prstGeom prst="flowChartMagneticDisk">
            <a:avLst/>
          </a:prstGeom>
          <a:ln w="28575">
            <a:solidFill>
              <a:srgbClr val="FFFFFF"/>
            </a:solidFill>
            <a:headEnd type="none" w="med" len="med"/>
            <a:tailEnd type="none" w="med" len="med"/>
          </a:ln>
          <a:effectLst>
            <a:outerShdw blurRad="40000" dist="23000" dir="5400000" rotWithShape="0">
              <a:srgbClr val="000000">
                <a:alpha val="35000"/>
              </a:srgbClr>
            </a:outerShdw>
          </a:effectLst>
        </p:spPr>
        <p:style>
          <a:lnRef idx="0">
            <a:schemeClr val="accent5"/>
          </a:lnRef>
          <a:fillRef idx="1003">
            <a:schemeClr val="dk1"/>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12" name="Flowchart: Magnetic Disk 11"/>
          <p:cNvSpPr/>
          <p:nvPr/>
        </p:nvSpPr>
        <p:spPr bwMode="auto">
          <a:xfrm>
            <a:off x="2819400" y="5407152"/>
            <a:ext cx="914400" cy="612648"/>
          </a:xfrm>
          <a:prstGeom prst="flowChartMagneticDisk">
            <a:avLst/>
          </a:prstGeom>
          <a:ln w="28575">
            <a:solidFill>
              <a:srgbClr val="FFFFFF"/>
            </a:solidFill>
            <a:headEnd type="none" w="med" len="med"/>
            <a:tailEnd type="none" w="med" len="med"/>
          </a:ln>
          <a:effectLst>
            <a:outerShdw blurRad="40000" dist="23000" dir="5400000" rotWithShape="0">
              <a:srgbClr val="000000">
                <a:alpha val="35000"/>
              </a:srgbClr>
            </a:outerShdw>
          </a:effectLst>
        </p:spPr>
        <p:style>
          <a:lnRef idx="0">
            <a:schemeClr val="accent5"/>
          </a:lnRef>
          <a:fillRef idx="1003">
            <a:schemeClr val="dk1"/>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13" name="Flowchart: Magnetic Disk 12"/>
          <p:cNvSpPr/>
          <p:nvPr/>
        </p:nvSpPr>
        <p:spPr bwMode="auto">
          <a:xfrm>
            <a:off x="4038600" y="5404104"/>
            <a:ext cx="914400" cy="612648"/>
          </a:xfrm>
          <a:prstGeom prst="flowChartMagneticDisk">
            <a:avLst/>
          </a:prstGeom>
          <a:ln w="28575">
            <a:solidFill>
              <a:srgbClr val="FFFFFF"/>
            </a:solidFill>
            <a:headEnd type="none" w="med" len="med"/>
            <a:tailEnd type="none" w="med" len="med"/>
          </a:ln>
          <a:effectLst>
            <a:outerShdw blurRad="40000" dist="23000" dir="5400000" rotWithShape="0">
              <a:srgbClr val="000000">
                <a:alpha val="35000"/>
              </a:srgbClr>
            </a:outerShdw>
          </a:effectLst>
        </p:spPr>
        <p:style>
          <a:lnRef idx="0">
            <a:schemeClr val="accent5"/>
          </a:lnRef>
          <a:fillRef idx="1003">
            <a:schemeClr val="dk1"/>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14" name="Flowchart: Magnetic Disk 13"/>
          <p:cNvSpPr/>
          <p:nvPr/>
        </p:nvSpPr>
        <p:spPr bwMode="auto">
          <a:xfrm>
            <a:off x="6248400" y="5371527"/>
            <a:ext cx="914400" cy="612648"/>
          </a:xfrm>
          <a:prstGeom prst="flowChartMagneticDisk">
            <a:avLst/>
          </a:prstGeom>
          <a:ln w="28575">
            <a:solidFill>
              <a:srgbClr val="FFFFFF"/>
            </a:solidFill>
            <a:headEnd type="none" w="med" len="med"/>
            <a:tailEnd type="none" w="med" len="med"/>
          </a:ln>
          <a:effectLst>
            <a:outerShdw blurRad="40000" dist="23000" dir="5400000" rotWithShape="0">
              <a:srgbClr val="000000">
                <a:alpha val="35000"/>
              </a:srgbClr>
            </a:outerShdw>
          </a:effectLst>
        </p:spPr>
        <p:style>
          <a:lnRef idx="0">
            <a:schemeClr val="accent5"/>
          </a:lnRef>
          <a:fillRef idx="1003">
            <a:schemeClr val="dk1"/>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grpSp>
        <p:nvGrpSpPr>
          <p:cNvPr id="4" name="Group 7"/>
          <p:cNvGrpSpPr/>
          <p:nvPr/>
        </p:nvGrpSpPr>
        <p:grpSpPr>
          <a:xfrm>
            <a:off x="5334000" y="5638800"/>
            <a:ext cx="381000" cy="76200"/>
            <a:chOff x="2057400" y="381000"/>
            <a:chExt cx="381000" cy="76200"/>
          </a:xfrm>
        </p:grpSpPr>
        <p:sp>
          <p:nvSpPr>
            <p:cNvPr id="16" name="Oval 105"/>
            <p:cNvSpPr>
              <a:spLocks noChangeArrowheads="1"/>
            </p:cNvSpPr>
            <p:nvPr/>
          </p:nvSpPr>
          <p:spPr bwMode="auto">
            <a:xfrm>
              <a:off x="20574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sp>
          <p:nvSpPr>
            <p:cNvPr id="17" name="Oval 105"/>
            <p:cNvSpPr>
              <a:spLocks noChangeArrowheads="1"/>
            </p:cNvSpPr>
            <p:nvPr/>
          </p:nvSpPr>
          <p:spPr bwMode="auto">
            <a:xfrm>
              <a:off x="22098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sp>
          <p:nvSpPr>
            <p:cNvPr id="18" name="Oval 105"/>
            <p:cNvSpPr>
              <a:spLocks noChangeArrowheads="1"/>
            </p:cNvSpPr>
            <p:nvPr/>
          </p:nvSpPr>
          <p:spPr bwMode="auto">
            <a:xfrm>
              <a:off x="23622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grpSp>
      <p:sp>
        <p:nvSpPr>
          <p:cNvPr id="19" name="TextBox 18"/>
          <p:cNvSpPr txBox="1"/>
          <p:nvPr/>
        </p:nvSpPr>
        <p:spPr>
          <a:xfrm>
            <a:off x="914400" y="6029980"/>
            <a:ext cx="6629400" cy="461665"/>
          </a:xfrm>
          <a:prstGeom prst="rect">
            <a:avLst/>
          </a:prstGeom>
          <a:noFill/>
        </p:spPr>
        <p:txBody>
          <a:bodyPr wrap="square" rtlCol="0">
            <a:spAutoFit/>
          </a:bodyPr>
          <a:lstStyle/>
          <a:p>
            <a:pPr algn="ctr"/>
            <a:r>
              <a:rPr lang="en-US" sz="2400" dirty="0" smtClean="0">
                <a:latin typeface="Corbel" pitchFamily="34" charset="0"/>
                <a:cs typeface="Times New Roman" pitchFamily="18" charset="0"/>
              </a:rPr>
              <a:t>Distributed Fault-tolerant Storage</a:t>
            </a:r>
            <a:endParaRPr lang="en-US" sz="2400" dirty="0">
              <a:latin typeface="Corbel" pitchFamily="34" charset="0"/>
              <a:cs typeface="Times New Roman" pitchFamily="18" charset="0"/>
            </a:endParaRPr>
          </a:p>
        </p:txBody>
      </p:sp>
      <p:sp>
        <p:nvSpPr>
          <p:cNvPr id="20" name="Rounded Rectangle 19"/>
          <p:cNvSpPr/>
          <p:nvPr/>
        </p:nvSpPr>
        <p:spPr bwMode="auto">
          <a:xfrm>
            <a:off x="228600" y="3733800"/>
            <a:ext cx="1371600" cy="914400"/>
          </a:xfrm>
          <a:prstGeom prst="roundRect">
            <a:avLst/>
          </a:prstGeom>
          <a:ln w="28575">
            <a:solidFill>
              <a:srgbClr val="FFFFFF"/>
            </a:solidFill>
            <a:headEnd type="none" w="med" len="med"/>
            <a:tailEnd type="none" w="med" len="med"/>
          </a:ln>
          <a:scene3d>
            <a:camera prst="orthographicFront">
              <a:rot lat="0" lon="0" rev="0"/>
            </a:camera>
            <a:lightRig rig="morning" dir="t">
              <a:rot lat="0" lon="0" rev="2400000"/>
            </a:lightRig>
          </a:scene3d>
          <a:sp3d prstMaterial="dkEdge">
            <a:bevelT w="63500" h="25400" prst="convex"/>
          </a:sp3d>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dirty="0" smtClean="0">
                <a:ln>
                  <a:noFill/>
                </a:ln>
                <a:solidFill>
                  <a:schemeClr val="bg1"/>
                </a:solidFill>
                <a:effectLst/>
                <a:latin typeface="Corbel" pitchFamily="34" charset="0"/>
                <a:cs typeface="Times New Roman" pitchFamily="18" charset="0"/>
              </a:rPr>
              <a:t>OTM</a:t>
            </a:r>
          </a:p>
        </p:txBody>
      </p:sp>
      <p:grpSp>
        <p:nvGrpSpPr>
          <p:cNvPr id="5" name="Group 16"/>
          <p:cNvGrpSpPr/>
          <p:nvPr/>
        </p:nvGrpSpPr>
        <p:grpSpPr>
          <a:xfrm rot="21195123">
            <a:off x="2365358" y="3940279"/>
            <a:ext cx="381000" cy="76200"/>
            <a:chOff x="2057400" y="381000"/>
            <a:chExt cx="381000" cy="76200"/>
          </a:xfrm>
        </p:grpSpPr>
        <p:sp>
          <p:nvSpPr>
            <p:cNvPr id="22" name="Oval 105"/>
            <p:cNvSpPr>
              <a:spLocks noChangeArrowheads="1"/>
            </p:cNvSpPr>
            <p:nvPr/>
          </p:nvSpPr>
          <p:spPr bwMode="auto">
            <a:xfrm>
              <a:off x="20574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sp>
          <p:nvSpPr>
            <p:cNvPr id="23" name="Oval 105"/>
            <p:cNvSpPr>
              <a:spLocks noChangeArrowheads="1"/>
            </p:cNvSpPr>
            <p:nvPr/>
          </p:nvSpPr>
          <p:spPr bwMode="auto">
            <a:xfrm>
              <a:off x="22098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sp>
          <p:nvSpPr>
            <p:cNvPr id="24" name="Oval 105"/>
            <p:cNvSpPr>
              <a:spLocks noChangeArrowheads="1"/>
            </p:cNvSpPr>
            <p:nvPr/>
          </p:nvSpPr>
          <p:spPr bwMode="auto">
            <a:xfrm>
              <a:off x="23622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grpSp>
      <p:sp>
        <p:nvSpPr>
          <p:cNvPr id="25" name="Rounded Rectangle 24"/>
          <p:cNvSpPr/>
          <p:nvPr/>
        </p:nvSpPr>
        <p:spPr bwMode="auto">
          <a:xfrm>
            <a:off x="0" y="1905000"/>
            <a:ext cx="2057400" cy="685800"/>
          </a:xfrm>
          <a:prstGeom prst="roundRect">
            <a:avLst/>
          </a:prstGeom>
          <a:solidFill>
            <a:schemeClr val="accent4">
              <a:lumMod val="60000"/>
              <a:lumOff val="40000"/>
            </a:schemeClr>
          </a:solidFill>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dirty="0" smtClean="0">
                <a:ln>
                  <a:noFill/>
                </a:ln>
                <a:solidFill>
                  <a:schemeClr val="tx1"/>
                </a:solidFill>
                <a:effectLst/>
                <a:latin typeface="Corbel" pitchFamily="34" charset="0"/>
                <a:cs typeface="Times New Roman" pitchFamily="18" charset="0"/>
              </a:rPr>
              <a:t>TM Master</a:t>
            </a:r>
          </a:p>
        </p:txBody>
      </p:sp>
      <p:sp>
        <p:nvSpPr>
          <p:cNvPr id="26" name="Cloud 25"/>
          <p:cNvSpPr/>
          <p:nvPr/>
        </p:nvSpPr>
        <p:spPr bwMode="auto">
          <a:xfrm>
            <a:off x="4114800" y="1600200"/>
            <a:ext cx="2590800" cy="1143000"/>
          </a:xfrm>
          <a:prstGeom prst="cloud">
            <a:avLst/>
          </a:prstGeom>
          <a:solidFill>
            <a:srgbClr val="FF9999"/>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smtClean="0">
                <a:solidFill>
                  <a:schemeClr val="tx1"/>
                </a:solidFill>
                <a:latin typeface="Corbel" pitchFamily="34" charset="0"/>
                <a:cs typeface="Times New Roman" pitchFamily="18" charset="0"/>
              </a:rPr>
              <a:t>Metadata Manager</a:t>
            </a:r>
            <a:endParaRPr kumimoji="0" lang="en-US" sz="2400" b="0" i="0" u="none" strike="noStrike" cap="none" normalizeH="0" dirty="0" smtClean="0">
              <a:ln>
                <a:noFill/>
              </a:ln>
              <a:solidFill>
                <a:schemeClr val="tx1"/>
              </a:solidFill>
              <a:effectLst/>
              <a:latin typeface="Corbel" pitchFamily="34" charset="0"/>
              <a:cs typeface="Times New Roman" pitchFamily="18" charset="0"/>
            </a:endParaRPr>
          </a:p>
        </p:txBody>
      </p:sp>
      <p:grpSp>
        <p:nvGrpSpPr>
          <p:cNvPr id="15" name="Group 64"/>
          <p:cNvGrpSpPr/>
          <p:nvPr/>
        </p:nvGrpSpPr>
        <p:grpSpPr>
          <a:xfrm>
            <a:off x="3962400" y="2971800"/>
            <a:ext cx="4724400" cy="1981200"/>
            <a:chOff x="3962400" y="2971800"/>
            <a:chExt cx="4724400" cy="1981200"/>
          </a:xfrm>
        </p:grpSpPr>
        <p:sp>
          <p:nvSpPr>
            <p:cNvPr id="41" name="Rounded Rectangle 40"/>
            <p:cNvSpPr/>
            <p:nvPr/>
          </p:nvSpPr>
          <p:spPr bwMode="auto">
            <a:xfrm>
              <a:off x="4876800" y="2971800"/>
              <a:ext cx="3810000" cy="1981200"/>
            </a:xfrm>
            <a:prstGeom prst="roundRect">
              <a:avLst/>
            </a:prstGeom>
            <a:ln w="28575">
              <a:solidFill>
                <a:srgbClr val="FFFFFF"/>
              </a:solidFill>
              <a:headEnd type="none" w="med" len="med"/>
              <a:tailEnd type="none" w="med" len="med"/>
            </a:ln>
            <a:scene3d>
              <a:camera prst="orthographicFront">
                <a:rot lat="0" lon="0" rev="0"/>
              </a:camera>
              <a:lightRig rig="morning" dir="t">
                <a:rot lat="0" lon="0" rev="2400000"/>
              </a:lightRig>
            </a:scene3d>
            <a:sp3d prstMaterial="dkEdge">
              <a:bevelT w="63500" h="25400" prst="convex"/>
            </a:sp3d>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dirty="0" smtClean="0">
                <a:ln>
                  <a:noFill/>
                </a:ln>
                <a:solidFill>
                  <a:schemeClr val="bg1"/>
                </a:solidFill>
                <a:effectLst/>
                <a:latin typeface="Corbel" pitchFamily="34" charset="0"/>
                <a:cs typeface="Times New Roman" pitchFamily="18" charset="0"/>
              </a:endParaRPr>
            </a:p>
          </p:txBody>
        </p:sp>
        <p:sp>
          <p:nvSpPr>
            <p:cNvPr id="42" name="Rounded Rectangle 41"/>
            <p:cNvSpPr/>
            <p:nvPr/>
          </p:nvSpPr>
          <p:spPr bwMode="auto">
            <a:xfrm>
              <a:off x="5145975" y="3959770"/>
              <a:ext cx="492825" cy="423550"/>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dirty="0" smtClean="0">
                  <a:ln>
                    <a:noFill/>
                  </a:ln>
                  <a:solidFill>
                    <a:schemeClr val="tx1"/>
                  </a:solidFill>
                  <a:effectLst/>
                  <a:latin typeface="Corbel" pitchFamily="34" charset="0"/>
                  <a:cs typeface="Times New Roman" pitchFamily="18" charset="0"/>
                </a:rPr>
                <a:t>P</a:t>
              </a:r>
              <a:r>
                <a:rPr kumimoji="0" lang="en-US" sz="2000" b="0" i="0" u="none" strike="noStrike" cap="none" normalizeH="0" baseline="-25000" dirty="0" smtClean="0">
                  <a:ln>
                    <a:noFill/>
                  </a:ln>
                  <a:solidFill>
                    <a:schemeClr val="tx1"/>
                  </a:solidFill>
                  <a:effectLst/>
                  <a:latin typeface="Corbel" pitchFamily="34" charset="0"/>
                  <a:cs typeface="Times New Roman" pitchFamily="18" charset="0"/>
                </a:rPr>
                <a:t>1</a:t>
              </a:r>
            </a:p>
          </p:txBody>
        </p:sp>
        <p:sp>
          <p:nvSpPr>
            <p:cNvPr id="43" name="Rounded Rectangle 42"/>
            <p:cNvSpPr/>
            <p:nvPr/>
          </p:nvSpPr>
          <p:spPr bwMode="auto">
            <a:xfrm>
              <a:off x="5724043" y="3966695"/>
              <a:ext cx="533400" cy="416625"/>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dirty="0" smtClean="0">
                  <a:ln>
                    <a:noFill/>
                  </a:ln>
                  <a:solidFill>
                    <a:schemeClr val="tx1"/>
                  </a:solidFill>
                  <a:effectLst/>
                  <a:latin typeface="Corbel" pitchFamily="34" charset="0"/>
                  <a:cs typeface="Times New Roman" pitchFamily="18" charset="0"/>
                </a:rPr>
                <a:t>P</a:t>
              </a:r>
              <a:r>
                <a:rPr lang="en-US" sz="2000" baseline="-25000" dirty="0" smtClean="0">
                  <a:solidFill>
                    <a:schemeClr val="tx1"/>
                  </a:solidFill>
                  <a:latin typeface="Corbel" pitchFamily="34" charset="0"/>
                  <a:cs typeface="Times New Roman" pitchFamily="18" charset="0"/>
                </a:rPr>
                <a:t>2</a:t>
              </a:r>
              <a:endParaRPr kumimoji="0" lang="en-US" sz="2000" b="0" i="0" u="none" strike="noStrike" cap="none" normalizeH="0" baseline="-25000" dirty="0" smtClean="0">
                <a:ln>
                  <a:noFill/>
                </a:ln>
                <a:solidFill>
                  <a:schemeClr val="tx1"/>
                </a:solidFill>
                <a:effectLst/>
                <a:latin typeface="Corbel" pitchFamily="34" charset="0"/>
                <a:cs typeface="Times New Roman" pitchFamily="18" charset="0"/>
              </a:endParaRPr>
            </a:p>
          </p:txBody>
        </p:sp>
        <p:sp>
          <p:nvSpPr>
            <p:cNvPr id="44" name="Rounded Rectangle 43"/>
            <p:cNvSpPr/>
            <p:nvPr/>
          </p:nvSpPr>
          <p:spPr bwMode="auto">
            <a:xfrm>
              <a:off x="6659361" y="3959770"/>
              <a:ext cx="516575" cy="423550"/>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dirty="0" err="1" smtClean="0">
                  <a:ln>
                    <a:noFill/>
                  </a:ln>
                  <a:solidFill>
                    <a:schemeClr val="tx1"/>
                  </a:solidFill>
                  <a:effectLst/>
                  <a:latin typeface="Corbel" pitchFamily="34" charset="0"/>
                  <a:cs typeface="Times New Roman" pitchFamily="18" charset="0"/>
                </a:rPr>
                <a:t>P</a:t>
              </a:r>
              <a:r>
                <a:rPr lang="en-US" sz="2000" baseline="-25000" dirty="0" err="1" smtClean="0">
                  <a:solidFill>
                    <a:schemeClr val="tx1"/>
                  </a:solidFill>
                  <a:latin typeface="Corbel" pitchFamily="34" charset="0"/>
                  <a:cs typeface="Times New Roman" pitchFamily="18" charset="0"/>
                </a:rPr>
                <a:t>n</a:t>
              </a:r>
              <a:endParaRPr kumimoji="0" lang="en-US" sz="2000" b="0" i="0" u="none" strike="noStrike" cap="none" normalizeH="0" baseline="-25000" dirty="0" smtClean="0">
                <a:ln>
                  <a:noFill/>
                </a:ln>
                <a:solidFill>
                  <a:schemeClr val="tx1"/>
                </a:solidFill>
                <a:effectLst/>
                <a:latin typeface="Corbel" pitchFamily="34" charset="0"/>
                <a:cs typeface="Times New Roman" pitchFamily="18" charset="0"/>
              </a:endParaRPr>
            </a:p>
          </p:txBody>
        </p:sp>
        <p:sp>
          <p:nvSpPr>
            <p:cNvPr id="45" name="Rounded Rectangle 44"/>
            <p:cNvSpPr/>
            <p:nvPr/>
          </p:nvSpPr>
          <p:spPr bwMode="auto">
            <a:xfrm>
              <a:off x="5108030" y="3457902"/>
              <a:ext cx="3197770" cy="336759"/>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dirty="0" err="1" smtClean="0">
                  <a:ln>
                    <a:noFill/>
                  </a:ln>
                  <a:solidFill>
                    <a:schemeClr val="tx1"/>
                  </a:solidFill>
                  <a:effectLst/>
                  <a:latin typeface="Corbel" pitchFamily="34" charset="0"/>
                  <a:cs typeface="Times New Roman" pitchFamily="18" charset="0"/>
                </a:rPr>
                <a:t>Txn</a:t>
              </a:r>
              <a:r>
                <a:rPr kumimoji="0" lang="en-US" sz="2400" b="0" i="0" u="none" strike="noStrike" cap="none" normalizeH="0" dirty="0" smtClean="0">
                  <a:ln>
                    <a:noFill/>
                  </a:ln>
                  <a:solidFill>
                    <a:schemeClr val="tx1"/>
                  </a:solidFill>
                  <a:effectLst/>
                  <a:latin typeface="Corbel" pitchFamily="34" charset="0"/>
                  <a:cs typeface="Times New Roman" pitchFamily="18" charset="0"/>
                </a:rPr>
                <a:t> Manager</a:t>
              </a:r>
            </a:p>
          </p:txBody>
        </p:sp>
        <p:grpSp>
          <p:nvGrpSpPr>
            <p:cNvPr id="21" name="Group 55"/>
            <p:cNvGrpSpPr/>
            <p:nvPr/>
          </p:nvGrpSpPr>
          <p:grpSpPr>
            <a:xfrm>
              <a:off x="6298220" y="4186395"/>
              <a:ext cx="304800" cy="76200"/>
              <a:chOff x="2057400" y="381000"/>
              <a:chExt cx="381000" cy="76200"/>
            </a:xfrm>
          </p:grpSpPr>
          <p:sp>
            <p:nvSpPr>
              <p:cNvPr id="47" name="Oval 105"/>
              <p:cNvSpPr>
                <a:spLocks noChangeArrowheads="1"/>
              </p:cNvSpPr>
              <p:nvPr/>
            </p:nvSpPr>
            <p:spPr bwMode="auto">
              <a:xfrm>
                <a:off x="2057400" y="381000"/>
                <a:ext cx="76200" cy="76200"/>
              </a:xfrm>
              <a:prstGeom prst="ellipse">
                <a:avLst/>
              </a:prstGeom>
              <a:solidFill>
                <a:schemeClr val="accent3"/>
              </a:solidFill>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sp>
            <p:nvSpPr>
              <p:cNvPr id="48" name="Oval 105"/>
              <p:cNvSpPr>
                <a:spLocks noChangeArrowheads="1"/>
              </p:cNvSpPr>
              <p:nvPr/>
            </p:nvSpPr>
            <p:spPr bwMode="auto">
              <a:xfrm>
                <a:off x="2209800" y="381000"/>
                <a:ext cx="76200" cy="76200"/>
              </a:xfrm>
              <a:prstGeom prst="ellipse">
                <a:avLst/>
              </a:prstGeom>
              <a:solidFill>
                <a:schemeClr val="accent3"/>
              </a:solidFill>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sp>
            <p:nvSpPr>
              <p:cNvPr id="49" name="Oval 105"/>
              <p:cNvSpPr>
                <a:spLocks noChangeArrowheads="1"/>
              </p:cNvSpPr>
              <p:nvPr/>
            </p:nvSpPr>
            <p:spPr bwMode="auto">
              <a:xfrm>
                <a:off x="2362200" y="381000"/>
                <a:ext cx="76200" cy="76200"/>
              </a:xfrm>
              <a:prstGeom prst="ellipse">
                <a:avLst/>
              </a:prstGeom>
              <a:solidFill>
                <a:schemeClr val="accent3"/>
              </a:solidFill>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Corbel" pitchFamily="34" charset="0"/>
                  <a:cs typeface="Times New Roman" pitchFamily="18" charset="0"/>
                </a:endParaRPr>
              </a:p>
            </p:txBody>
          </p:sp>
        </p:grpSp>
        <p:sp>
          <p:nvSpPr>
            <p:cNvPr id="50" name="TextBox 49"/>
            <p:cNvSpPr txBox="1"/>
            <p:nvPr/>
          </p:nvSpPr>
          <p:spPr>
            <a:xfrm>
              <a:off x="7231113" y="3877302"/>
              <a:ext cx="1074687" cy="615553"/>
            </a:xfrm>
            <a:prstGeom prst="rect">
              <a:avLst/>
            </a:prstGeom>
            <a:solidFill>
              <a:schemeClr val="bg1"/>
            </a:solidFill>
          </p:spPr>
          <p:txBody>
            <a:bodyPr wrap="square" lIns="0" tIns="0" rIns="0" bIns="0" rtlCol="0">
              <a:spAutoFit/>
            </a:bodyPr>
            <a:lstStyle/>
            <a:p>
              <a:pPr algn="ctr"/>
              <a:r>
                <a:rPr lang="en-US" sz="2000" dirty="0" smtClean="0">
                  <a:latin typeface="Corbel" pitchFamily="34" charset="0"/>
                  <a:cs typeface="Times New Roman" pitchFamily="18" charset="0"/>
                </a:rPr>
                <a:t>DB Partitions</a:t>
              </a:r>
              <a:endParaRPr lang="en-US" sz="2000" dirty="0">
                <a:latin typeface="Corbel" pitchFamily="34" charset="0"/>
                <a:cs typeface="Times New Roman" pitchFamily="18" charset="0"/>
              </a:endParaRPr>
            </a:p>
          </p:txBody>
        </p:sp>
        <p:sp>
          <p:nvSpPr>
            <p:cNvPr id="51" name="Rounded Rectangle 50"/>
            <p:cNvSpPr/>
            <p:nvPr/>
          </p:nvSpPr>
          <p:spPr bwMode="auto">
            <a:xfrm>
              <a:off x="5108030" y="3063767"/>
              <a:ext cx="3197770" cy="289034"/>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dirty="0" smtClean="0">
                  <a:ln>
                    <a:noFill/>
                  </a:ln>
                  <a:solidFill>
                    <a:schemeClr val="tx1"/>
                  </a:solidFill>
                  <a:effectLst/>
                  <a:latin typeface="Corbel" pitchFamily="34" charset="0"/>
                  <a:cs typeface="Times New Roman" pitchFamily="18" charset="0"/>
                </a:rPr>
                <a:t>Master and MM Proxies</a:t>
              </a:r>
            </a:p>
          </p:txBody>
        </p:sp>
        <p:sp>
          <p:nvSpPr>
            <p:cNvPr id="53" name="Rounded Rectangle 52"/>
            <p:cNvSpPr/>
            <p:nvPr/>
          </p:nvSpPr>
          <p:spPr bwMode="auto">
            <a:xfrm>
              <a:off x="5121166" y="4562802"/>
              <a:ext cx="3200400" cy="302382"/>
            </a:xfrm>
            <a:prstGeom prst="roundRect">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dirty="0" smtClean="0">
                  <a:ln>
                    <a:noFill/>
                  </a:ln>
                  <a:solidFill>
                    <a:schemeClr val="bg1"/>
                  </a:solidFill>
                  <a:effectLst/>
                  <a:latin typeface="Corbel" pitchFamily="34" charset="0"/>
                  <a:cs typeface="Times New Roman" pitchFamily="18" charset="0"/>
                </a:rPr>
                <a:t>Log Manager</a:t>
              </a:r>
              <a:endParaRPr kumimoji="0" lang="en-US" sz="2400" b="0" i="0" u="none" strike="noStrike" cap="none" normalizeH="0" baseline="-25000" dirty="0" smtClean="0">
                <a:ln>
                  <a:noFill/>
                </a:ln>
                <a:solidFill>
                  <a:schemeClr val="bg1"/>
                </a:solidFill>
                <a:effectLst/>
                <a:latin typeface="Corbel" pitchFamily="34" charset="0"/>
                <a:cs typeface="Times New Roman" pitchFamily="18" charset="0"/>
              </a:endParaRPr>
            </a:p>
          </p:txBody>
        </p:sp>
        <p:cxnSp>
          <p:nvCxnSpPr>
            <p:cNvPr id="54" name="Straight Connector 53"/>
            <p:cNvCxnSpPr/>
            <p:nvPr/>
          </p:nvCxnSpPr>
          <p:spPr bwMode="auto">
            <a:xfrm flipV="1">
              <a:off x="3962400" y="2971800"/>
              <a:ext cx="1143000" cy="38100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a:off x="3962400" y="4267200"/>
              <a:ext cx="1066800" cy="685800"/>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56" name="Down Arrow 55"/>
          <p:cNvSpPr/>
          <p:nvPr/>
        </p:nvSpPr>
        <p:spPr bwMode="auto">
          <a:xfrm rot="13333789">
            <a:off x="3663958" y="2247707"/>
            <a:ext cx="406878" cy="1220033"/>
          </a:xfrm>
          <a:prstGeom prst="downArrow">
            <a:avLst>
              <a:gd name="adj1" fmla="val 35603"/>
              <a:gd name="adj2" fmla="val 92255"/>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57" name="Up-Down Arrow 56"/>
          <p:cNvSpPr/>
          <p:nvPr/>
        </p:nvSpPr>
        <p:spPr bwMode="auto">
          <a:xfrm>
            <a:off x="685800" y="2438401"/>
            <a:ext cx="304800" cy="1371600"/>
          </a:xfrm>
          <a:prstGeom prst="upDownArrow">
            <a:avLst>
              <a:gd name="adj1" fmla="val 50000"/>
              <a:gd name="adj2" fmla="val 90519"/>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58" name="Down Arrow 57"/>
          <p:cNvSpPr/>
          <p:nvPr/>
        </p:nvSpPr>
        <p:spPr bwMode="auto">
          <a:xfrm rot="16200000">
            <a:off x="2937383" y="1011722"/>
            <a:ext cx="322241" cy="2261193"/>
          </a:xfrm>
          <a:prstGeom prst="downArrow">
            <a:avLst>
              <a:gd name="adj1" fmla="val 50000"/>
              <a:gd name="adj2" fmla="val 147598"/>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59" name="Down Arrow 58"/>
          <p:cNvSpPr/>
          <p:nvPr/>
        </p:nvSpPr>
        <p:spPr bwMode="auto">
          <a:xfrm>
            <a:off x="2514600" y="4419600"/>
            <a:ext cx="381000" cy="1066800"/>
          </a:xfrm>
          <a:prstGeom prst="downArrow">
            <a:avLst>
              <a:gd name="adj1" fmla="val 50000"/>
              <a:gd name="adj2" fmla="val 65585"/>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Corbel" pitchFamily="34" charset="0"/>
            </a:endParaRPr>
          </a:p>
        </p:txBody>
      </p:sp>
      <p:sp>
        <p:nvSpPr>
          <p:cNvPr id="60" name="TextBox 59"/>
          <p:cNvSpPr txBox="1"/>
          <p:nvPr/>
        </p:nvSpPr>
        <p:spPr>
          <a:xfrm>
            <a:off x="1752600" y="4752201"/>
            <a:ext cx="1981200" cy="307777"/>
          </a:xfrm>
          <a:prstGeom prst="rect">
            <a:avLst/>
          </a:prstGeom>
          <a:solidFill>
            <a:schemeClr val="bg1"/>
          </a:solidFill>
        </p:spPr>
        <p:txBody>
          <a:bodyPr wrap="square" lIns="0" tIns="0" rIns="0" bIns="0" rtlCol="0">
            <a:spAutoFit/>
          </a:bodyPr>
          <a:lstStyle/>
          <a:p>
            <a:pPr algn="ctr"/>
            <a:r>
              <a:rPr lang="en-US" sz="2000" dirty="0" smtClean="0">
                <a:latin typeface="Corbel" pitchFamily="34" charset="0"/>
                <a:cs typeface="Times New Roman" pitchFamily="18" charset="0"/>
              </a:rPr>
              <a:t>Durable Writes</a:t>
            </a:r>
            <a:endParaRPr lang="en-US" sz="2000" dirty="0">
              <a:latin typeface="Corbel" pitchFamily="34" charset="0"/>
              <a:cs typeface="Times New Roman" pitchFamily="18" charset="0"/>
            </a:endParaRPr>
          </a:p>
        </p:txBody>
      </p:sp>
      <p:sp>
        <p:nvSpPr>
          <p:cNvPr id="61" name="TextBox 60"/>
          <p:cNvSpPr txBox="1"/>
          <p:nvPr/>
        </p:nvSpPr>
        <p:spPr>
          <a:xfrm>
            <a:off x="260132" y="2819400"/>
            <a:ext cx="1849667" cy="615553"/>
          </a:xfrm>
          <a:prstGeom prst="rect">
            <a:avLst/>
          </a:prstGeom>
          <a:solidFill>
            <a:schemeClr val="bg1"/>
          </a:solidFill>
        </p:spPr>
        <p:txBody>
          <a:bodyPr wrap="square" lIns="0" tIns="0" rIns="0" bIns="0" rtlCol="0">
            <a:spAutoFit/>
          </a:bodyPr>
          <a:lstStyle/>
          <a:p>
            <a:pPr algn="ctr"/>
            <a:r>
              <a:rPr lang="en-US" sz="2000" dirty="0" smtClean="0">
                <a:latin typeface="Corbel" pitchFamily="34" charset="0"/>
                <a:cs typeface="Times New Roman" pitchFamily="18" charset="0"/>
              </a:rPr>
              <a:t>Health and Load Management</a:t>
            </a:r>
            <a:endParaRPr lang="en-US" sz="2000" dirty="0">
              <a:latin typeface="Corbel" pitchFamily="34" charset="0"/>
              <a:cs typeface="Times New Roman" pitchFamily="18" charset="0"/>
            </a:endParaRPr>
          </a:p>
        </p:txBody>
      </p:sp>
      <p:sp>
        <p:nvSpPr>
          <p:cNvPr id="62" name="TextBox 61"/>
          <p:cNvSpPr txBox="1"/>
          <p:nvPr/>
        </p:nvSpPr>
        <p:spPr>
          <a:xfrm>
            <a:off x="2209800" y="2280047"/>
            <a:ext cx="1524000" cy="615553"/>
          </a:xfrm>
          <a:prstGeom prst="rect">
            <a:avLst/>
          </a:prstGeom>
          <a:noFill/>
        </p:spPr>
        <p:txBody>
          <a:bodyPr wrap="square" lIns="0" tIns="0" rIns="0" bIns="0" rtlCol="0">
            <a:spAutoFit/>
          </a:bodyPr>
          <a:lstStyle/>
          <a:p>
            <a:pPr algn="ctr"/>
            <a:r>
              <a:rPr lang="en-US" sz="2000" dirty="0" smtClean="0">
                <a:latin typeface="Corbel" pitchFamily="34" charset="0"/>
                <a:cs typeface="Times New Roman" pitchFamily="18" charset="0"/>
              </a:rPr>
              <a:t>Lease </a:t>
            </a:r>
          </a:p>
          <a:p>
            <a:pPr algn="ctr"/>
            <a:r>
              <a:rPr lang="en-US" sz="2000" dirty="0" smtClean="0">
                <a:latin typeface="Corbel" pitchFamily="34" charset="0"/>
                <a:cs typeface="Times New Roman" pitchFamily="18" charset="0"/>
              </a:rPr>
              <a:t>Management</a:t>
            </a:r>
            <a:endParaRPr lang="en-US" sz="2000" dirty="0">
              <a:latin typeface="Corbel" pitchFamily="34" charset="0"/>
              <a:cs typeface="Times New Roman" pitchFamily="18" charset="0"/>
            </a:endParaRPr>
          </a:p>
        </p:txBody>
      </p:sp>
      <p:sp>
        <p:nvSpPr>
          <p:cNvPr id="52" name="Date Placeholder 51"/>
          <p:cNvSpPr>
            <a:spLocks noGrp="1"/>
          </p:cNvSpPr>
          <p:nvPr>
            <p:ph type="dt" sz="half" idx="10"/>
          </p:nvPr>
        </p:nvSpPr>
        <p:spPr/>
        <p:txBody>
          <a:bodyPr/>
          <a:lstStyle/>
          <a:p>
            <a:pPr>
              <a:defRPr/>
            </a:pPr>
            <a:fld id="{9BCC63C9-E63B-439C-8338-6F6B1299A050}" type="datetime4">
              <a:rPr lang="en-US" smtClean="0"/>
              <a:pPr>
                <a:defRPr/>
              </a:pPr>
              <a:t>March 2, 2012</a:t>
            </a:fld>
            <a:endParaRPr lang="en-US" dirty="0"/>
          </a:p>
        </p:txBody>
      </p:sp>
    </p:spTree>
    <p:custDataLst>
      <p:tags r:id="rId1"/>
    </p:custDataLst>
    <p:extLst>
      <p:ext uri="{BB962C8B-B14F-4D97-AF65-F5344CB8AC3E}">
        <p14:creationId xmlns:p14="http://schemas.microsoft.com/office/powerpoint/2010/main" xmlns="" val="2002274096"/>
      </p:ext>
    </p:extLst>
  </p:cSld>
  <p:clrMapOvr>
    <a:masterClrMapping/>
  </p:clrMapOvr>
  <mc:AlternateContent xmlns:mc="http://schemas.openxmlformats.org/markup-compatibility/2006">
    <mc:Choice xmlns:p14="http://schemas.microsoft.com/office/powerpoint/2010/main" xmlns="" Requires="p14">
      <p:transition spd="slow" p14:dur="2000" advTm="113961"/>
    </mc:Choice>
    <mc:Fallback>
      <p:transition spd="slow" advTm="1139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Data </a:t>
            </a:r>
            <a:r>
              <a:rPr lang="en-US" dirty="0" smtClean="0">
                <a:solidFill>
                  <a:srgbClr val="00B050"/>
                </a:solidFill>
              </a:rPr>
              <a:t>Fusion </a:t>
            </a:r>
            <a:r>
              <a:rPr lang="en-US" sz="3200" dirty="0" smtClean="0">
                <a:solidFill>
                  <a:schemeClr val="tx1"/>
                </a:solidFill>
              </a:rPr>
              <a:t>(come together….)</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solidFill>
                  <a:srgbClr val="FF0000"/>
                </a:solidFill>
              </a:rPr>
              <a:t>Combining </a:t>
            </a:r>
            <a:r>
              <a:rPr lang="en-US" dirty="0" smtClean="0"/>
              <a:t>the individual </a:t>
            </a:r>
            <a:r>
              <a:rPr lang="en-US" dirty="0" smtClean="0">
                <a:solidFill>
                  <a:srgbClr val="00B0F0"/>
                </a:solidFill>
              </a:rPr>
              <a:t>key-value pairs </a:t>
            </a:r>
            <a:r>
              <a:rPr lang="en-US" dirty="0" smtClean="0"/>
              <a:t>into larger granules of transactional access</a:t>
            </a:r>
          </a:p>
          <a:p>
            <a:r>
              <a:rPr lang="en-US" dirty="0" smtClean="0">
                <a:solidFill>
                  <a:srgbClr val="0070C0"/>
                </a:solidFill>
              </a:rPr>
              <a:t>Megastore</a:t>
            </a:r>
          </a:p>
          <a:p>
            <a:pPr lvl="1"/>
            <a:r>
              <a:rPr lang="en-US" dirty="0" smtClean="0"/>
              <a:t>Entity groups: granule of transactional access</a:t>
            </a:r>
          </a:p>
          <a:p>
            <a:pPr lvl="1"/>
            <a:r>
              <a:rPr lang="en-US" dirty="0" smtClean="0">
                <a:solidFill>
                  <a:srgbClr val="FF0000"/>
                </a:solidFill>
              </a:rPr>
              <a:t>Statically</a:t>
            </a:r>
            <a:r>
              <a:rPr lang="en-US" dirty="0" smtClean="0"/>
              <a:t> defined by the applications</a:t>
            </a:r>
          </a:p>
          <a:p>
            <a:r>
              <a:rPr lang="en-US" dirty="0" smtClean="0">
                <a:solidFill>
                  <a:srgbClr val="0070C0"/>
                </a:solidFill>
              </a:rPr>
              <a:t>G-Store</a:t>
            </a:r>
          </a:p>
          <a:p>
            <a:pPr lvl="1"/>
            <a:r>
              <a:rPr lang="en-US" dirty="0" smtClean="0"/>
              <a:t>Key-value group: granule of transactional access</a:t>
            </a:r>
          </a:p>
          <a:p>
            <a:pPr lvl="1"/>
            <a:r>
              <a:rPr lang="en-US" dirty="0" smtClean="0">
                <a:solidFill>
                  <a:srgbClr val="FF0000"/>
                </a:solidFill>
              </a:rPr>
              <a:t>Dynamically</a:t>
            </a:r>
            <a:r>
              <a:rPr lang="en-US" dirty="0" smtClean="0"/>
              <a:t> defined by the applications</a:t>
            </a:r>
          </a:p>
        </p:txBody>
      </p:sp>
      <p:sp>
        <p:nvSpPr>
          <p:cNvPr id="4" name="Date Placeholder 3"/>
          <p:cNvSpPr>
            <a:spLocks noGrp="1"/>
          </p:cNvSpPr>
          <p:nvPr>
            <p:ph type="dt" sz="half" idx="10"/>
          </p:nvPr>
        </p:nvSpPr>
        <p:spPr/>
        <p:txBody>
          <a:bodyPr/>
          <a:lstStyle/>
          <a:p>
            <a:pPr>
              <a:defRPr/>
            </a:pPr>
            <a:fld id="{57DBB3FC-78B9-4155-B9A8-AA8F08EC557C}"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33</a:t>
            </a:fld>
            <a:endParaRPr lang="en-US"/>
          </a:p>
        </p:txBody>
      </p:sp>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p14="http://schemas.microsoft.com/office/powerpoint/2010/main" xmlns="" val="5222369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Megastore: Entity Groups</a:t>
            </a:r>
            <a:endParaRPr lang="en-US" dirty="0">
              <a:solidFill>
                <a:srgbClr val="00B050"/>
              </a:solidFill>
            </a:endParaRPr>
          </a:p>
        </p:txBody>
      </p:sp>
      <p:sp>
        <p:nvSpPr>
          <p:cNvPr id="4" name="Footer Placeholder 3"/>
          <p:cNvSpPr>
            <a:spLocks noGrp="1"/>
          </p:cNvSpPr>
          <p:nvPr>
            <p:ph type="ftr" sz="quarter" idx="11"/>
          </p:nvPr>
        </p:nvSpPr>
        <p:spPr/>
        <p:txBody>
          <a:bodyPr/>
          <a:lstStyle/>
          <a:p>
            <a:r>
              <a:rPr lang="en-US" smtClean="0"/>
              <a:t>Amr El Abbadi {amr@cs.ucsb.edu}</a:t>
            </a:r>
            <a:endParaRPr lang="en-US"/>
          </a:p>
        </p:txBody>
      </p:sp>
      <p:sp>
        <p:nvSpPr>
          <p:cNvPr id="5" name="Slide Number Placeholder 4"/>
          <p:cNvSpPr>
            <a:spLocks noGrp="1"/>
          </p:cNvSpPr>
          <p:nvPr>
            <p:ph type="sldNum" sz="quarter" idx="12"/>
          </p:nvPr>
        </p:nvSpPr>
        <p:spPr/>
        <p:txBody>
          <a:bodyPr/>
          <a:lstStyle/>
          <a:p>
            <a:fld id="{C65000FC-E02B-4613-9B05-95BF28AC1B9B}" type="slidenum">
              <a:rPr lang="en-US" smtClean="0"/>
              <a:pPr/>
              <a:t>34</a:t>
            </a:fld>
            <a:endParaRPr lang="en-US"/>
          </a:p>
        </p:txBody>
      </p:sp>
      <p:sp>
        <p:nvSpPr>
          <p:cNvPr id="6" name="Content Placeholder 5"/>
          <p:cNvSpPr>
            <a:spLocks noGrp="1"/>
          </p:cNvSpPr>
          <p:nvPr>
            <p:ph idx="1"/>
          </p:nvPr>
        </p:nvSpPr>
        <p:spPr/>
        <p:txBody>
          <a:bodyPr>
            <a:normAutofit/>
          </a:bodyPr>
          <a:lstStyle/>
          <a:p>
            <a:r>
              <a:rPr lang="en-US" sz="2800" dirty="0" smtClean="0"/>
              <a:t>Entity groups are sub-database (static partitioning)</a:t>
            </a:r>
          </a:p>
          <a:p>
            <a:pPr lvl="1"/>
            <a:r>
              <a:rPr lang="en-US" sz="2400" dirty="0" smtClean="0"/>
              <a:t>Cheap transactions within Entity groups (common)</a:t>
            </a:r>
          </a:p>
          <a:p>
            <a:pPr lvl="1"/>
            <a:r>
              <a:rPr lang="en-US" sz="2400" dirty="0" smtClean="0"/>
              <a:t>Expensive cross-entity group transactions (rare)</a:t>
            </a:r>
            <a:endParaRPr lang="en-US" sz="2400" dirty="0"/>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3158857"/>
            <a:ext cx="5159707" cy="3213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Date Placeholder 6"/>
          <p:cNvSpPr>
            <a:spLocks noGrp="1"/>
          </p:cNvSpPr>
          <p:nvPr>
            <p:ph type="dt" sz="half" idx="10"/>
          </p:nvPr>
        </p:nvSpPr>
        <p:spPr/>
        <p:txBody>
          <a:bodyPr/>
          <a:lstStyle/>
          <a:p>
            <a:pPr>
              <a:defRPr/>
            </a:pPr>
            <a:fld id="{40F0125F-C6B7-4EAE-A67B-4758E40FA243}" type="datetime4">
              <a:rPr lang="en-US" smtClean="0"/>
              <a:pPr>
                <a:defRPr/>
              </a:pPr>
              <a:t>March 2, 2012</a:t>
            </a:fld>
            <a:endParaRPr lang="en-US" dirty="0"/>
          </a:p>
        </p:txBody>
      </p:sp>
    </p:spTree>
    <p:extLst>
      <p:ext uri="{BB962C8B-B14F-4D97-AF65-F5344CB8AC3E}">
        <p14:creationId xmlns:p14="http://schemas.microsoft.com/office/powerpoint/2010/main" xmlns="" val="37615098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solidFill>
                  <a:srgbClr val="00B050"/>
                </a:solidFill>
              </a:rPr>
              <a:t>Megastore Entity </a:t>
            </a:r>
            <a:r>
              <a:rPr lang="en-US" altLang="ko-KR" dirty="0" smtClean="0">
                <a:solidFill>
                  <a:srgbClr val="00B050"/>
                </a:solidFill>
              </a:rPr>
              <a:t>Groups</a:t>
            </a:r>
            <a:endParaRPr lang="ko-KR" altLang="en-US" dirty="0">
              <a:solidFill>
                <a:schemeClr val="tx1"/>
              </a:solidFill>
            </a:endParaRPr>
          </a:p>
        </p:txBody>
      </p:sp>
      <p:sp>
        <p:nvSpPr>
          <p:cNvPr id="3" name="내용 개체 틀 2"/>
          <p:cNvSpPr>
            <a:spLocks noGrp="1"/>
          </p:cNvSpPr>
          <p:nvPr>
            <p:ph idx="1"/>
          </p:nvPr>
        </p:nvSpPr>
        <p:spPr/>
        <p:txBody>
          <a:bodyPr>
            <a:normAutofit fontScale="85000" lnSpcReduction="20000"/>
          </a:bodyPr>
          <a:lstStyle/>
          <a:p>
            <a:pPr>
              <a:buNone/>
            </a:pPr>
            <a:r>
              <a:rPr lang="en-US" altLang="ko-KR" sz="3800" dirty="0" smtClean="0"/>
              <a:t>Semantically Predefined</a:t>
            </a:r>
          </a:p>
          <a:p>
            <a:r>
              <a:rPr lang="en-US" altLang="ko-KR" dirty="0" smtClean="0">
                <a:solidFill>
                  <a:srgbClr val="0070C0"/>
                </a:solidFill>
              </a:rPr>
              <a:t>Email</a:t>
            </a:r>
            <a:endParaRPr lang="en-US" altLang="ko-KR" dirty="0" smtClean="0">
              <a:solidFill>
                <a:srgbClr val="0070C0"/>
              </a:solidFill>
            </a:endParaRPr>
          </a:p>
          <a:p>
            <a:pPr lvl="1"/>
            <a:r>
              <a:rPr lang="en-US" altLang="ko-KR" dirty="0" smtClean="0">
                <a:solidFill>
                  <a:srgbClr val="FF0000"/>
                </a:solidFill>
              </a:rPr>
              <a:t>Each</a:t>
            </a:r>
            <a:r>
              <a:rPr lang="en-US" altLang="ko-KR" dirty="0" smtClean="0"/>
              <a:t> email </a:t>
            </a:r>
            <a:r>
              <a:rPr lang="en-US" altLang="ko-KR" dirty="0" smtClean="0">
                <a:solidFill>
                  <a:srgbClr val="FF0000"/>
                </a:solidFill>
              </a:rPr>
              <a:t>account </a:t>
            </a:r>
            <a:r>
              <a:rPr lang="en-US" altLang="ko-KR" dirty="0" smtClean="0"/>
              <a:t>forms a natural </a:t>
            </a:r>
            <a:r>
              <a:rPr lang="en-US" altLang="ko-KR" dirty="0" smtClean="0">
                <a:solidFill>
                  <a:srgbClr val="FF0000"/>
                </a:solidFill>
              </a:rPr>
              <a:t>entity group</a:t>
            </a:r>
          </a:p>
          <a:p>
            <a:pPr lvl="1"/>
            <a:r>
              <a:rPr lang="en-US" altLang="ko-KR" dirty="0" smtClean="0">
                <a:solidFill>
                  <a:srgbClr val="0070C0"/>
                </a:solidFill>
              </a:rPr>
              <a:t>Operations </a:t>
            </a:r>
            <a:r>
              <a:rPr lang="en-US" altLang="ko-KR" dirty="0" smtClean="0"/>
              <a:t>within an account are transactional: user’s send message is guaranteed to observe the change despite of fail-over to another replica</a:t>
            </a:r>
          </a:p>
          <a:p>
            <a:r>
              <a:rPr lang="en-US" altLang="ko-KR" dirty="0" smtClean="0">
                <a:solidFill>
                  <a:srgbClr val="0070C0"/>
                </a:solidFill>
              </a:rPr>
              <a:t>Blogs</a:t>
            </a:r>
          </a:p>
          <a:p>
            <a:pPr lvl="1"/>
            <a:r>
              <a:rPr lang="en-US" altLang="ko-KR" dirty="0" smtClean="0"/>
              <a:t>User’s </a:t>
            </a:r>
            <a:r>
              <a:rPr lang="en-US" altLang="ko-KR" dirty="0" smtClean="0">
                <a:solidFill>
                  <a:srgbClr val="FF0000"/>
                </a:solidFill>
              </a:rPr>
              <a:t>profile</a:t>
            </a:r>
            <a:r>
              <a:rPr lang="en-US" altLang="ko-KR" dirty="0" smtClean="0"/>
              <a:t> is </a:t>
            </a:r>
            <a:r>
              <a:rPr lang="en-US" altLang="ko-KR" dirty="0" smtClean="0">
                <a:solidFill>
                  <a:srgbClr val="FF0000"/>
                </a:solidFill>
              </a:rPr>
              <a:t>entity group</a:t>
            </a:r>
          </a:p>
          <a:p>
            <a:pPr lvl="1"/>
            <a:r>
              <a:rPr lang="en-US" altLang="ko-KR" dirty="0" smtClean="0">
                <a:solidFill>
                  <a:srgbClr val="0070C0"/>
                </a:solidFill>
              </a:rPr>
              <a:t>Operations</a:t>
            </a:r>
            <a:r>
              <a:rPr lang="en-US" altLang="ko-KR" dirty="0" smtClean="0"/>
              <a:t> such as creating a new blog rely on asynchronous messaging with two-phase commit</a:t>
            </a:r>
          </a:p>
          <a:p>
            <a:r>
              <a:rPr lang="en-US" altLang="ko-KR" dirty="0" smtClean="0">
                <a:solidFill>
                  <a:srgbClr val="0070C0"/>
                </a:solidFill>
              </a:rPr>
              <a:t>Maps</a:t>
            </a:r>
          </a:p>
          <a:p>
            <a:pPr lvl="1"/>
            <a:r>
              <a:rPr lang="en-US" altLang="ko-KR" dirty="0" smtClean="0">
                <a:solidFill>
                  <a:srgbClr val="FF0000"/>
                </a:solidFill>
              </a:rPr>
              <a:t>Dividing </a:t>
            </a:r>
            <a:r>
              <a:rPr lang="en-US" altLang="ko-KR" dirty="0" smtClean="0"/>
              <a:t>the globe into </a:t>
            </a:r>
            <a:r>
              <a:rPr lang="en-US" altLang="ko-KR" dirty="0" smtClean="0">
                <a:solidFill>
                  <a:srgbClr val="FF0000"/>
                </a:solidFill>
              </a:rPr>
              <a:t>non-overlapping patches</a:t>
            </a:r>
          </a:p>
          <a:p>
            <a:pPr lvl="1"/>
            <a:r>
              <a:rPr lang="en-US" altLang="ko-KR" dirty="0" smtClean="0"/>
              <a:t>Each patch can be an </a:t>
            </a:r>
            <a:r>
              <a:rPr lang="en-US" altLang="ko-KR" dirty="0" smtClean="0">
                <a:solidFill>
                  <a:srgbClr val="FF0000"/>
                </a:solidFill>
              </a:rPr>
              <a:t>entity group</a:t>
            </a:r>
            <a:endParaRPr lang="ko-KR" altLang="en-US" dirty="0">
              <a:solidFill>
                <a:srgbClr val="FF0000"/>
              </a:solidFill>
            </a:endParaRPr>
          </a:p>
        </p:txBody>
      </p:sp>
      <p:sp>
        <p:nvSpPr>
          <p:cNvPr id="5" name="Footer Placeholder 4"/>
          <p:cNvSpPr>
            <a:spLocks noGrp="1"/>
          </p:cNvSpPr>
          <p:nvPr>
            <p:ph type="ftr" sz="quarter" idx="11"/>
          </p:nvPr>
        </p:nvSpPr>
        <p:spPr/>
        <p:txBody>
          <a:bodyPr/>
          <a:lstStyle/>
          <a:p>
            <a:r>
              <a:rPr lang="en-US" smtClean="0"/>
              <a:t>Amr El Abbadi {amr@cs.ucsb.edu}</a:t>
            </a:r>
            <a:endParaRPr lang="en-US"/>
          </a:p>
        </p:txBody>
      </p:sp>
      <p:sp>
        <p:nvSpPr>
          <p:cNvPr id="6" name="Slide Number Placeholder 5"/>
          <p:cNvSpPr>
            <a:spLocks noGrp="1"/>
          </p:cNvSpPr>
          <p:nvPr>
            <p:ph type="sldNum" sz="quarter" idx="12"/>
          </p:nvPr>
        </p:nvSpPr>
        <p:spPr/>
        <p:txBody>
          <a:bodyPr/>
          <a:lstStyle/>
          <a:p>
            <a:fld id="{C65000FC-E02B-4613-9B05-95BF28AC1B9B}" type="slidenum">
              <a:rPr lang="en-US" smtClean="0"/>
              <a:pPr/>
              <a:t>35</a:t>
            </a:fld>
            <a:endParaRPr lang="en-US"/>
          </a:p>
        </p:txBody>
      </p:sp>
      <p:sp>
        <p:nvSpPr>
          <p:cNvPr id="7" name="Date Placeholder 6"/>
          <p:cNvSpPr>
            <a:spLocks noGrp="1"/>
          </p:cNvSpPr>
          <p:nvPr>
            <p:ph type="dt" sz="half" idx="10"/>
          </p:nvPr>
        </p:nvSpPr>
        <p:spPr/>
        <p:txBody>
          <a:bodyPr/>
          <a:lstStyle/>
          <a:p>
            <a:pPr>
              <a:defRPr/>
            </a:pPr>
            <a:fld id="{6606873E-4671-4210-A841-BFF8CD9307A6}" type="datetime4">
              <a:rPr lang="en-US" smtClean="0"/>
              <a:pPr>
                <a:defRPr/>
              </a:pPr>
              <a:t>March 2, 2012</a:t>
            </a:fld>
            <a:endParaRPr lang="en-US" dirty="0"/>
          </a:p>
        </p:txBody>
      </p:sp>
    </p:spTree>
    <p:extLst>
      <p:ext uri="{BB962C8B-B14F-4D97-AF65-F5344CB8AC3E}">
        <p14:creationId xmlns:p14="http://schemas.microsoft.com/office/powerpoint/2010/main" xmlns="" val="42632386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Megastore</a:t>
            </a:r>
            <a:endParaRPr lang="en-US" dirty="0">
              <a:solidFill>
                <a:srgbClr val="00B050"/>
              </a:solidFill>
            </a:endParaRP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71600" y="1981200"/>
            <a:ext cx="7304458"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4390697" y="6104692"/>
            <a:ext cx="4648200" cy="338554"/>
          </a:xfrm>
          <a:prstGeom prst="rect">
            <a:avLst/>
          </a:prstGeom>
          <a:noFill/>
        </p:spPr>
        <p:txBody>
          <a:bodyPr wrap="square" rtlCol="0">
            <a:spAutoFit/>
          </a:bodyPr>
          <a:lstStyle/>
          <a:p>
            <a:r>
              <a:rPr lang="en-US" sz="1600" dirty="0" smtClean="0">
                <a:latin typeface="+mj-lt"/>
              </a:rPr>
              <a:t>Slides adapted from authors’ presentation</a:t>
            </a:r>
            <a:endParaRPr lang="en-US" sz="1600" dirty="0">
              <a:latin typeface="+mj-lt"/>
            </a:endParaRPr>
          </a:p>
        </p:txBody>
      </p:sp>
      <p:sp>
        <p:nvSpPr>
          <p:cNvPr id="4" name="Footer Placeholder 3"/>
          <p:cNvSpPr>
            <a:spLocks noGrp="1"/>
          </p:cNvSpPr>
          <p:nvPr>
            <p:ph type="ftr" sz="quarter" idx="11"/>
          </p:nvPr>
        </p:nvSpPr>
        <p:spPr/>
        <p:txBody>
          <a:bodyPr/>
          <a:lstStyle/>
          <a:p>
            <a:r>
              <a:rPr lang="en-US" smtClean="0"/>
              <a:t>Amr El Abbadi {amr@cs.ucsb.edu}</a:t>
            </a:r>
            <a:endParaRPr lang="en-US"/>
          </a:p>
        </p:txBody>
      </p:sp>
      <p:sp>
        <p:nvSpPr>
          <p:cNvPr id="5" name="Slide Number Placeholder 4"/>
          <p:cNvSpPr>
            <a:spLocks noGrp="1"/>
          </p:cNvSpPr>
          <p:nvPr>
            <p:ph type="sldNum" sz="quarter" idx="12"/>
          </p:nvPr>
        </p:nvSpPr>
        <p:spPr/>
        <p:txBody>
          <a:bodyPr/>
          <a:lstStyle/>
          <a:p>
            <a:fld id="{C65000FC-E02B-4613-9B05-95BF28AC1B9B}" type="slidenum">
              <a:rPr lang="en-US" smtClean="0"/>
              <a:pPr/>
              <a:t>36</a:t>
            </a:fld>
            <a:endParaRPr lang="en-US"/>
          </a:p>
        </p:txBody>
      </p:sp>
      <p:sp>
        <p:nvSpPr>
          <p:cNvPr id="7" name="Date Placeholder 6"/>
          <p:cNvSpPr>
            <a:spLocks noGrp="1"/>
          </p:cNvSpPr>
          <p:nvPr>
            <p:ph type="dt" sz="half" idx="10"/>
          </p:nvPr>
        </p:nvSpPr>
        <p:spPr/>
        <p:txBody>
          <a:bodyPr/>
          <a:lstStyle/>
          <a:p>
            <a:pPr>
              <a:defRPr/>
            </a:pPr>
            <a:fld id="{A6C6E576-C3E0-4B7B-8494-1A568E8A865B}" type="datetime4">
              <a:rPr lang="en-US" smtClean="0"/>
              <a:pPr>
                <a:defRPr/>
              </a:pPr>
              <a:t>March 2, 2012</a:t>
            </a:fld>
            <a:endParaRPr lang="en-US"/>
          </a:p>
        </p:txBody>
      </p:sp>
    </p:spTree>
    <p:extLst>
      <p:ext uri="{BB962C8B-B14F-4D97-AF65-F5344CB8AC3E}">
        <p14:creationId xmlns:p14="http://schemas.microsoft.com/office/powerpoint/2010/main" xmlns="" val="13004551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130425"/>
            <a:ext cx="7924800" cy="1470025"/>
          </a:xfrm>
        </p:spPr>
        <p:txBody>
          <a:bodyPr>
            <a:normAutofit fontScale="90000"/>
          </a:bodyPr>
          <a:lstStyle/>
          <a:p>
            <a:r>
              <a:rPr lang="en-US" sz="4800" dirty="0" smtClean="0">
                <a:solidFill>
                  <a:srgbClr val="00B050"/>
                </a:solidFill>
              </a:rPr>
              <a:t>Dynamic Partitioning: </a:t>
            </a:r>
            <a:br>
              <a:rPr lang="en-US" sz="4800" dirty="0" smtClean="0">
                <a:solidFill>
                  <a:srgbClr val="00B050"/>
                </a:solidFill>
              </a:rPr>
            </a:br>
            <a:r>
              <a:rPr lang="en-US" sz="4800" dirty="0" smtClean="0">
                <a:solidFill>
                  <a:srgbClr val="00B050"/>
                </a:solidFill>
              </a:rPr>
              <a:t>G-store</a:t>
            </a:r>
            <a:endParaRPr lang="en-US" sz="4800" b="1" spc="150" dirty="0">
              <a:solidFill>
                <a:srgbClr val="00B050"/>
              </a:solidFill>
              <a:effectLst>
                <a:outerShdw blurRad="50800" dist="38100" dir="2700000" algn="tl" rotWithShape="0">
                  <a:prstClr val="black">
                    <a:alpha val="40000"/>
                  </a:prstClr>
                </a:outerShdw>
              </a:effectLst>
              <a:cs typeface="Estrangelo Edessa" pitchFamily="66" charset="0"/>
            </a:endParaRPr>
          </a:p>
        </p:txBody>
      </p:sp>
      <p:sp>
        <p:nvSpPr>
          <p:cNvPr id="3" name="Subtitle 2"/>
          <p:cNvSpPr>
            <a:spLocks noGrp="1"/>
          </p:cNvSpPr>
          <p:nvPr>
            <p:ph type="subTitle" idx="1"/>
          </p:nvPr>
        </p:nvSpPr>
        <p:spPr>
          <a:xfrm>
            <a:off x="533400" y="3886200"/>
            <a:ext cx="8077200" cy="1752600"/>
          </a:xfrm>
        </p:spPr>
        <p:txBody>
          <a:bodyPr>
            <a:normAutofit/>
          </a:bodyPr>
          <a:lstStyle/>
          <a:p>
            <a:r>
              <a:rPr lang="en-US" sz="2800" dirty="0" smtClean="0">
                <a:solidFill>
                  <a:srgbClr val="0070C0"/>
                </a:solidFill>
                <a:effectLst>
                  <a:outerShdw blurRad="50800" dist="38100" dir="2700000" algn="tl" rotWithShape="0">
                    <a:prstClr val="black">
                      <a:alpha val="40000"/>
                    </a:prstClr>
                  </a:outerShdw>
                </a:effectLst>
              </a:rPr>
              <a:t>Das et al. </a:t>
            </a:r>
            <a:r>
              <a:rPr lang="en-US" sz="2800" dirty="0" err="1" smtClean="0">
                <a:solidFill>
                  <a:srgbClr val="0070C0"/>
                </a:solidFill>
                <a:effectLst>
                  <a:outerShdw blurRad="50800" dist="38100" dir="2700000" algn="tl" rotWithShape="0">
                    <a:prstClr val="black">
                      <a:alpha val="40000"/>
                    </a:prstClr>
                  </a:outerShdw>
                </a:effectLst>
              </a:rPr>
              <a:t>SoCC</a:t>
            </a:r>
            <a:r>
              <a:rPr lang="en-US" sz="2800" dirty="0" smtClean="0">
                <a:solidFill>
                  <a:srgbClr val="0070C0"/>
                </a:solidFill>
                <a:effectLst>
                  <a:outerShdw blurRad="50800" dist="38100" dir="2700000" algn="tl" rotWithShape="0">
                    <a:prstClr val="black">
                      <a:alpha val="40000"/>
                    </a:prstClr>
                  </a:outerShdw>
                </a:effectLst>
              </a:rPr>
              <a:t> 2010</a:t>
            </a:r>
            <a:endParaRPr lang="en-US" sz="2800" dirty="0" smtClean="0">
              <a:solidFill>
                <a:srgbClr val="0070C0"/>
              </a:solidFill>
              <a:effectLst>
                <a:outerShdw blurRad="50800" dist="38100" dir="2700000" algn="tl" rotWithShape="0">
                  <a:prstClr val="black">
                    <a:alpha val="40000"/>
                  </a:prstClr>
                </a:outerShdw>
              </a:effectLst>
              <a:cs typeface="Arial" pitchFamily="34" charset="0"/>
            </a:endParaRPr>
          </a:p>
        </p:txBody>
      </p:sp>
      <p:sp>
        <p:nvSpPr>
          <p:cNvPr id="5" name="Footer Placeholder 4"/>
          <p:cNvSpPr>
            <a:spLocks noGrp="1"/>
          </p:cNvSpPr>
          <p:nvPr>
            <p:ph type="ftr" sz="quarter" idx="11"/>
          </p:nvPr>
        </p:nvSpPr>
        <p:spPr/>
        <p:txBody>
          <a:bodyPr/>
          <a:lstStyle/>
          <a:p>
            <a:r>
              <a:rPr lang="en-US" smtClean="0"/>
              <a:t>VLDB Summer School 2011</a:t>
            </a:r>
            <a:endParaRPr lang="en-US"/>
          </a:p>
        </p:txBody>
      </p:sp>
      <p:sp>
        <p:nvSpPr>
          <p:cNvPr id="7" name="Slide Number Placeholder 6"/>
          <p:cNvSpPr>
            <a:spLocks noGrp="1"/>
          </p:cNvSpPr>
          <p:nvPr>
            <p:ph type="sldNum" sz="quarter" idx="12"/>
          </p:nvPr>
        </p:nvSpPr>
        <p:spPr/>
        <p:txBody>
          <a:bodyPr/>
          <a:lstStyle/>
          <a:p>
            <a:fld id="{4643A9B1-C5C9-4C94-B19A-01E027389621}" type="slidenum">
              <a:rPr lang="en-US" smtClean="0"/>
              <a:pPr/>
              <a:t>37</a:t>
            </a:fld>
            <a:endParaRPr lang="en-US"/>
          </a:p>
        </p:txBody>
      </p:sp>
    </p:spTree>
    <p:extLst>
      <p:ext uri="{BB962C8B-B14F-4D97-AF65-F5344CB8AC3E}">
        <p14:creationId xmlns="" xmlns:p14="http://schemas.microsoft.com/office/powerpoint/2010/main" val="10570710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0"/>
            <a:ext cx="7943088" cy="1143000"/>
          </a:xfrm>
        </p:spPr>
        <p:txBody>
          <a:bodyPr>
            <a:normAutofit/>
          </a:bodyPr>
          <a:lstStyle/>
          <a:p>
            <a:r>
              <a:rPr lang="en-US" dirty="0" smtClean="0">
                <a:solidFill>
                  <a:srgbClr val="00B050"/>
                </a:solidFill>
              </a:rPr>
              <a:t>Dynamic Partitions: Data Fusion</a:t>
            </a:r>
            <a:endParaRPr lang="en-US" dirty="0">
              <a:solidFill>
                <a:srgbClr val="00B050"/>
              </a:solidFill>
            </a:endParaRPr>
          </a:p>
        </p:txBody>
      </p:sp>
      <p:sp>
        <p:nvSpPr>
          <p:cNvPr id="5" name="Content Placeholder 4"/>
          <p:cNvSpPr>
            <a:spLocks noGrp="1"/>
          </p:cNvSpPr>
          <p:nvPr>
            <p:ph idx="1"/>
          </p:nvPr>
        </p:nvSpPr>
        <p:spPr>
          <a:xfrm>
            <a:off x="911770" y="1295400"/>
            <a:ext cx="8079830" cy="4953000"/>
          </a:xfrm>
        </p:spPr>
        <p:txBody>
          <a:bodyPr>
            <a:normAutofit/>
          </a:bodyPr>
          <a:lstStyle/>
          <a:p>
            <a:r>
              <a:rPr lang="en-US" dirty="0" smtClean="0"/>
              <a:t>Access patterns evolve, often rapidly</a:t>
            </a:r>
          </a:p>
          <a:p>
            <a:pPr lvl="1"/>
            <a:r>
              <a:rPr lang="en-US" b="1" dirty="0" smtClean="0">
                <a:solidFill>
                  <a:srgbClr val="00B0F0"/>
                </a:solidFill>
              </a:rPr>
              <a:t>Online </a:t>
            </a:r>
            <a:r>
              <a:rPr lang="en-US" b="1" dirty="0">
                <a:solidFill>
                  <a:srgbClr val="00B0F0"/>
                </a:solidFill>
              </a:rPr>
              <a:t>multi-player </a:t>
            </a:r>
            <a:r>
              <a:rPr lang="en-US" b="1" dirty="0" smtClean="0">
                <a:solidFill>
                  <a:srgbClr val="00B0F0"/>
                </a:solidFill>
              </a:rPr>
              <a:t>gaming</a:t>
            </a:r>
            <a:r>
              <a:rPr lang="en-US" dirty="0" smtClean="0"/>
              <a:t> applications</a:t>
            </a:r>
            <a:endParaRPr lang="en-US" dirty="0"/>
          </a:p>
          <a:p>
            <a:pPr lvl="1"/>
            <a:r>
              <a:rPr lang="en-US" b="1" dirty="0">
                <a:solidFill>
                  <a:srgbClr val="00B0F0"/>
                </a:solidFill>
              </a:rPr>
              <a:t>Collaboration</a:t>
            </a:r>
            <a:r>
              <a:rPr lang="en-US" dirty="0"/>
              <a:t> based </a:t>
            </a:r>
            <a:r>
              <a:rPr lang="en-US" dirty="0" smtClean="0"/>
              <a:t>applications</a:t>
            </a:r>
          </a:p>
          <a:p>
            <a:pPr lvl="1"/>
            <a:r>
              <a:rPr lang="en-US" b="1" dirty="0" smtClean="0">
                <a:solidFill>
                  <a:srgbClr val="00B0F0"/>
                </a:solidFill>
              </a:rPr>
              <a:t>Scientific computing</a:t>
            </a:r>
            <a:r>
              <a:rPr lang="en-US" dirty="0" smtClean="0"/>
              <a:t> applications</a:t>
            </a:r>
          </a:p>
          <a:p>
            <a:r>
              <a:rPr lang="en-US" dirty="0"/>
              <a:t>Not amenable to static partitioning</a:t>
            </a:r>
          </a:p>
          <a:p>
            <a:pPr lvl="1"/>
            <a:r>
              <a:rPr lang="en-US" dirty="0" smtClean="0"/>
              <a:t>Transactions access multiple partitions</a:t>
            </a:r>
          </a:p>
          <a:p>
            <a:pPr lvl="1"/>
            <a:r>
              <a:rPr lang="en-US" b="1" dirty="0" smtClean="0">
                <a:solidFill>
                  <a:srgbClr val="00B0F0"/>
                </a:solidFill>
              </a:rPr>
              <a:t>Large numbers of distributed transactions</a:t>
            </a:r>
            <a:endParaRPr lang="en-US" dirty="0" smtClean="0"/>
          </a:p>
          <a:p>
            <a:r>
              <a:rPr lang="en-US" dirty="0" smtClean="0"/>
              <a:t>How to efficiently execute transactions while </a:t>
            </a:r>
            <a:r>
              <a:rPr lang="en-US" b="1" dirty="0" smtClean="0">
                <a:solidFill>
                  <a:srgbClr val="00B0F0"/>
                </a:solidFill>
              </a:rPr>
              <a:t>avoiding</a:t>
            </a:r>
            <a:r>
              <a:rPr lang="en-US" b="1" dirty="0" smtClean="0"/>
              <a:t> </a:t>
            </a:r>
            <a:r>
              <a:rPr lang="en-US" dirty="0" smtClean="0"/>
              <a:t>distributed transactions</a:t>
            </a:r>
            <a:r>
              <a:rPr lang="en-US" dirty="0" smtClean="0"/>
              <a:t>?</a:t>
            </a:r>
            <a:endParaRPr lang="en-US" dirty="0" smtClean="0"/>
          </a:p>
        </p:txBody>
      </p:sp>
      <p:sp>
        <p:nvSpPr>
          <p:cNvPr id="3" name="Slide Number Placeholder 2"/>
          <p:cNvSpPr>
            <a:spLocks noGrp="1"/>
          </p:cNvSpPr>
          <p:nvPr>
            <p:ph type="sldNum" sz="quarter" idx="12"/>
          </p:nvPr>
        </p:nvSpPr>
        <p:spPr/>
        <p:txBody>
          <a:bodyPr/>
          <a:lstStyle/>
          <a:p>
            <a:fld id="{2F68324F-BD3B-40BE-B424-0989B3CD8C12}" type="slidenum">
              <a:rPr lang="en-US" smtClean="0"/>
              <a:pPr/>
              <a:t>38</a:t>
            </a:fld>
            <a:endParaRPr lang="en-US"/>
          </a:p>
        </p:txBody>
      </p:sp>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
        <p:nvSpPr>
          <p:cNvPr id="7" name="Date Placeholder 6"/>
          <p:cNvSpPr>
            <a:spLocks noGrp="1"/>
          </p:cNvSpPr>
          <p:nvPr>
            <p:ph type="dt" sz="half" idx="10"/>
          </p:nvPr>
        </p:nvSpPr>
        <p:spPr/>
        <p:txBody>
          <a:bodyPr/>
          <a:lstStyle/>
          <a:p>
            <a:pPr>
              <a:defRPr/>
            </a:pPr>
            <a:fld id="{5C34112B-CF45-4D25-B255-BC6CE0605A6E}" type="datetime4">
              <a:rPr lang="en-US" smtClean="0"/>
              <a:pPr>
                <a:defRPr/>
              </a:pPr>
              <a:t>March 2, 2012</a:t>
            </a:fld>
            <a:endParaRPr lang="en-US" dirty="0"/>
          </a:p>
        </p:txBody>
      </p:sp>
    </p:spTree>
    <p:custDataLst>
      <p:tags r:id="rId1"/>
    </p:custDataLst>
    <p:extLst>
      <p:ext uri="{BB962C8B-B14F-4D97-AF65-F5344CB8AC3E}">
        <p14:creationId xmlns:p14="http://schemas.microsoft.com/office/powerpoint/2010/main" xmlns="" val="192510376"/>
      </p:ext>
    </p:extLst>
  </p:cSld>
  <p:clrMapOvr>
    <a:masterClrMapping/>
  </p:clrMapOvr>
  <mc:AlternateContent xmlns:mc="http://schemas.openxmlformats.org/markup-compatibility/2006">
    <mc:Choice xmlns:p14="http://schemas.microsoft.com/office/powerpoint/2010/main" xmlns="" Requires="p14">
      <p:transition spd="slow" p14:dur="2000" advTm="90670"/>
    </mc:Choice>
    <mc:Fallback>
      <p:transition spd="slow" advTm="9067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Title 136194"/>
          <p:cNvSpPr>
            <a:spLocks noGrp="1"/>
          </p:cNvSpPr>
          <p:nvPr>
            <p:ph type="title"/>
          </p:nvPr>
        </p:nvSpPr>
        <p:spPr>
          <a:xfrm>
            <a:off x="990600" y="0"/>
            <a:ext cx="7943088" cy="1143000"/>
          </a:xfrm>
        </p:spPr>
        <p:txBody>
          <a:bodyPr>
            <a:normAutofit/>
          </a:bodyPr>
          <a:lstStyle/>
          <a:p>
            <a:r>
              <a:rPr lang="en-US" dirty="0" smtClean="0">
                <a:solidFill>
                  <a:srgbClr val="00B050"/>
                </a:solidFill>
              </a:rPr>
              <a:t>Online Multi-player Games</a:t>
            </a:r>
            <a:endParaRPr lang="en-US" dirty="0">
              <a:solidFill>
                <a:srgbClr val="00B050"/>
              </a:solidFill>
            </a:endParaRPr>
          </a:p>
        </p:txBody>
      </p:sp>
      <p:sp>
        <p:nvSpPr>
          <p:cNvPr id="4" name="Slide Number Placeholder 3"/>
          <p:cNvSpPr>
            <a:spLocks noGrp="1"/>
          </p:cNvSpPr>
          <p:nvPr>
            <p:ph type="sldNum" sz="quarter" idx="12"/>
          </p:nvPr>
        </p:nvSpPr>
        <p:spPr/>
        <p:txBody>
          <a:bodyPr/>
          <a:lstStyle/>
          <a:p>
            <a:fld id="{2F68324F-BD3B-40BE-B424-0989B3CD8C12}" type="slidenum">
              <a:rPr lang="en-US" smtClean="0"/>
              <a:pPr/>
              <a:t>39</a:t>
            </a:fld>
            <a:endParaRPr lang="en-US"/>
          </a:p>
        </p:txBody>
      </p:sp>
      <p:grpSp>
        <p:nvGrpSpPr>
          <p:cNvPr id="2" name="Group 62"/>
          <p:cNvGrpSpPr>
            <a:grpSpLocks/>
          </p:cNvGrpSpPr>
          <p:nvPr/>
        </p:nvGrpSpPr>
        <p:grpSpPr bwMode="auto">
          <a:xfrm>
            <a:off x="2438400" y="1447800"/>
            <a:ext cx="1066800" cy="1219200"/>
            <a:chOff x="1824" y="576"/>
            <a:chExt cx="672" cy="768"/>
          </a:xfrm>
        </p:grpSpPr>
        <p:sp>
          <p:nvSpPr>
            <p:cNvPr id="6" name="Rectangle 6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7" name="Line 6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8" name="Line 6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 name="Line 6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 name="Line 6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1" name="Line 6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2" name="Line 6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3" name="Line 7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4" name="Line 7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grpSp>
        <p:nvGrpSpPr>
          <p:cNvPr id="5" name="Group 62"/>
          <p:cNvGrpSpPr>
            <a:grpSpLocks/>
          </p:cNvGrpSpPr>
          <p:nvPr/>
        </p:nvGrpSpPr>
        <p:grpSpPr bwMode="auto">
          <a:xfrm>
            <a:off x="2438400" y="2895600"/>
            <a:ext cx="1066800" cy="1219200"/>
            <a:chOff x="1824" y="576"/>
            <a:chExt cx="672" cy="768"/>
          </a:xfrm>
        </p:grpSpPr>
        <p:sp>
          <p:nvSpPr>
            <p:cNvPr id="27" name="Rectangle 6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28" name="Line 6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29" name="Line 6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0" name="Line 6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1" name="Line 6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2" name="Line 6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3" name="Line 6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4" name="Line 7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5" name="Line 7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grpSp>
        <p:nvGrpSpPr>
          <p:cNvPr id="16" name="Group 82"/>
          <p:cNvGrpSpPr>
            <a:grpSpLocks/>
          </p:cNvGrpSpPr>
          <p:nvPr/>
        </p:nvGrpSpPr>
        <p:grpSpPr bwMode="auto">
          <a:xfrm>
            <a:off x="2438400" y="4876800"/>
            <a:ext cx="1066800" cy="1219200"/>
            <a:chOff x="1824" y="576"/>
            <a:chExt cx="672" cy="768"/>
          </a:xfrm>
        </p:grpSpPr>
        <p:sp>
          <p:nvSpPr>
            <p:cNvPr id="47" name="Rectangle 8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48" name="Line 8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49" name="Line 8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0" name="Line 8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1" name="Line 8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2" name="Line 8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3" name="Line 8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4" name="Line 9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5" name="Line 9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sp>
        <p:nvSpPr>
          <p:cNvPr id="66" name="Oval 103"/>
          <p:cNvSpPr>
            <a:spLocks noChangeArrowheads="1"/>
          </p:cNvSpPr>
          <p:nvPr/>
        </p:nvSpPr>
        <p:spPr bwMode="auto">
          <a:xfrm>
            <a:off x="2895600" y="454025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67" name="Oval 104"/>
          <p:cNvSpPr>
            <a:spLocks noChangeArrowheads="1"/>
          </p:cNvSpPr>
          <p:nvPr/>
        </p:nvSpPr>
        <p:spPr bwMode="auto">
          <a:xfrm>
            <a:off x="2895600" y="4300538"/>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68" name="Oval 105"/>
          <p:cNvSpPr>
            <a:spLocks noChangeArrowheads="1"/>
          </p:cNvSpPr>
          <p:nvPr/>
        </p:nvSpPr>
        <p:spPr bwMode="auto">
          <a:xfrm>
            <a:off x="2895600" y="441960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619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72200" y="2298298"/>
            <a:ext cx="1071562" cy="1071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8" name="Oval 96"/>
          <p:cNvSpPr>
            <a:spLocks noChangeArrowheads="1"/>
          </p:cNvSpPr>
          <p:nvPr/>
        </p:nvSpPr>
        <p:spPr bwMode="auto">
          <a:xfrm>
            <a:off x="2209800" y="1852920"/>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 name="Right Arrow 2"/>
          <p:cNvSpPr/>
          <p:nvPr/>
        </p:nvSpPr>
        <p:spPr>
          <a:xfrm>
            <a:off x="3954439" y="1828800"/>
            <a:ext cx="990600" cy="358728"/>
          </a:xfrm>
          <a:prstGeom prst="rightArrow">
            <a:avLst>
              <a:gd name="adj1" fmla="val 50000"/>
              <a:gd name="adj2" fmla="val 8043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80" name="Text Box 112"/>
          <p:cNvSpPr txBox="1">
            <a:spLocks noChangeArrowheads="1"/>
          </p:cNvSpPr>
          <p:nvPr/>
        </p:nvSpPr>
        <p:spPr bwMode="auto">
          <a:xfrm>
            <a:off x="5450681" y="3442156"/>
            <a:ext cx="2514600" cy="430887"/>
          </a:xfrm>
          <a:prstGeom prst="rect">
            <a:avLst/>
          </a:prstGeom>
          <a:noFill/>
          <a:ln w="9525">
            <a:noFill/>
            <a:miter lim="800000"/>
            <a:headEnd/>
            <a:tailEnd/>
          </a:ln>
          <a:effectLst/>
        </p:spPr>
        <p:txBody>
          <a:bodyPr wrap="square">
            <a:spAutoFit/>
          </a:bodyPr>
          <a:lstStyle/>
          <a:p>
            <a:pPr algn="ctr">
              <a:spcBef>
                <a:spcPct val="50000"/>
              </a:spcBef>
            </a:pPr>
            <a:r>
              <a:rPr lang="en-US" sz="2200" b="1" dirty="0" smtClean="0">
                <a:latin typeface="+mj-lt"/>
                <a:cs typeface="Times New Roman" pitchFamily="18" charset="0"/>
              </a:rPr>
              <a:t>Player Profile</a:t>
            </a:r>
            <a:endParaRPr lang="en-US" sz="2200" dirty="0">
              <a:latin typeface="+mj-lt"/>
              <a:cs typeface="Times New Roman" pitchFamily="18" charset="0"/>
            </a:endParaRPr>
          </a:p>
        </p:txBody>
      </p:sp>
      <p:graphicFrame>
        <p:nvGraphicFramePr>
          <p:cNvPr id="136192" name="Table 136191"/>
          <p:cNvGraphicFramePr>
            <a:graphicFrameLocks noGrp="1"/>
          </p:cNvGraphicFramePr>
          <p:nvPr>
            <p:extLst>
              <p:ext uri="{D42A27DB-BD31-4B8C-83A1-F6EECF244321}">
                <p14:modId xmlns:p14="http://schemas.microsoft.com/office/powerpoint/2010/main" xmlns="" val="464214180"/>
              </p:ext>
            </p:extLst>
          </p:nvPr>
        </p:nvGraphicFramePr>
        <p:xfrm>
          <a:off x="5156790" y="1835624"/>
          <a:ext cx="3758612" cy="370840"/>
        </p:xfrm>
        <a:graphic>
          <a:graphicData uri="http://schemas.openxmlformats.org/drawingml/2006/table">
            <a:tbl>
              <a:tblPr firstRow="1" bandRow="1">
                <a:tableStyleId>{5C22544A-7EE6-4342-B048-85BDC9FD1C3A}</a:tableStyleId>
              </a:tblPr>
              <a:tblGrid>
                <a:gridCol w="939653"/>
                <a:gridCol w="939653"/>
                <a:gridCol w="939653"/>
                <a:gridCol w="939653"/>
              </a:tblGrid>
              <a:tr h="370840">
                <a:tc>
                  <a:txBody>
                    <a:bodyPr/>
                    <a:lstStyle/>
                    <a:p>
                      <a:r>
                        <a:rPr lang="en-US" dirty="0" smtClean="0"/>
                        <a:t>ID</a:t>
                      </a:r>
                      <a:endParaRPr lang="en-US" dirty="0"/>
                    </a:p>
                  </a:txBody>
                  <a:tcPr/>
                </a:tc>
                <a:tc>
                  <a:txBody>
                    <a:bodyPr/>
                    <a:lstStyle/>
                    <a:p>
                      <a:r>
                        <a:rPr lang="en-US" dirty="0" smtClean="0"/>
                        <a:t>Name</a:t>
                      </a:r>
                      <a:endParaRPr lang="en-US" dirty="0"/>
                    </a:p>
                  </a:txBody>
                  <a:tcPr/>
                </a:tc>
                <a:tc>
                  <a:txBody>
                    <a:bodyPr/>
                    <a:lstStyle/>
                    <a:p>
                      <a:r>
                        <a:rPr lang="en-US" dirty="0" smtClean="0"/>
                        <a:t>$$$</a:t>
                      </a:r>
                      <a:endParaRPr lang="en-US" dirty="0"/>
                    </a:p>
                  </a:txBody>
                  <a:tcPr/>
                </a:tc>
                <a:tc>
                  <a:txBody>
                    <a:bodyPr/>
                    <a:lstStyle/>
                    <a:p>
                      <a:r>
                        <a:rPr lang="en-US" dirty="0" smtClean="0"/>
                        <a:t>Score</a:t>
                      </a:r>
                      <a:endParaRPr lang="en-US" dirty="0"/>
                    </a:p>
                  </a:txBody>
                  <a:tcPr/>
                </a:tc>
              </a:tr>
            </a:tbl>
          </a:graphicData>
        </a:graphic>
      </p:graphicFrame>
      <p:sp>
        <p:nvSpPr>
          <p:cNvPr id="15" name="Footer Placeholder 14"/>
          <p:cNvSpPr>
            <a:spLocks noGrp="1"/>
          </p:cNvSpPr>
          <p:nvPr>
            <p:ph type="ftr" sz="quarter" idx="11"/>
          </p:nvPr>
        </p:nvSpPr>
        <p:spPr/>
        <p:txBody>
          <a:bodyPr/>
          <a:lstStyle/>
          <a:p>
            <a:pPr>
              <a:defRPr/>
            </a:pPr>
            <a:r>
              <a:rPr lang="en-US" smtClean="0"/>
              <a:t>Amr El Abbadi {amr@cs.ucsb.edu}</a:t>
            </a:r>
            <a:endParaRPr lang="en-US"/>
          </a:p>
        </p:txBody>
      </p:sp>
      <p:sp>
        <p:nvSpPr>
          <p:cNvPr id="43" name="Date Placeholder 42"/>
          <p:cNvSpPr>
            <a:spLocks noGrp="1"/>
          </p:cNvSpPr>
          <p:nvPr>
            <p:ph type="dt" sz="half" idx="10"/>
          </p:nvPr>
        </p:nvSpPr>
        <p:spPr/>
        <p:txBody>
          <a:bodyPr/>
          <a:lstStyle/>
          <a:p>
            <a:pPr>
              <a:defRPr/>
            </a:pPr>
            <a:fld id="{23316C05-D4CD-4FA5-BE5B-5C73188B2665}" type="datetime4">
              <a:rPr lang="en-US" smtClean="0"/>
              <a:pPr>
                <a:defRPr/>
              </a:pPr>
              <a:t>March 2, 2012</a:t>
            </a:fld>
            <a:endParaRPr lang="en-US"/>
          </a:p>
        </p:txBody>
      </p:sp>
    </p:spTree>
    <p:custDataLst>
      <p:tags r:id="rId1"/>
    </p:custDataLst>
    <p:extLst>
      <p:ext uri="{BB962C8B-B14F-4D97-AF65-F5344CB8AC3E}">
        <p14:creationId xmlns:p14="http://schemas.microsoft.com/office/powerpoint/2010/main" xmlns="" val="3558464977"/>
      </p:ext>
    </p:extLst>
  </p:cSld>
  <p:clrMapOvr>
    <a:masterClrMapping/>
  </p:clrMapOvr>
  <mc:AlternateContent xmlns:mc="http://schemas.openxmlformats.org/markup-compatibility/2006">
    <mc:Choice xmlns:p14="http://schemas.microsoft.com/office/powerpoint/2010/main" xmlns="" Requires="p14">
      <p:transition spd="slow" p14:dur="2000" advTm="20014"/>
    </mc:Choice>
    <mc:Fallback>
      <p:transition spd="slow" advTm="200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0"/>
                                        </p:tgtEl>
                                        <p:attrNameLst>
                                          <p:attrName>style.visibility</p:attrName>
                                        </p:attrNameLst>
                                      </p:cBhvr>
                                      <p:to>
                                        <p:strVal val="visible"/>
                                      </p:to>
                                    </p:set>
                                    <p:animEffect transition="in" filter="fade">
                                      <p:cBhvr>
                                        <p:cTn id="14" dur="500"/>
                                        <p:tgtEl>
                                          <p:spTgt spid="80"/>
                                        </p:tgtEl>
                                      </p:cBhvr>
                                    </p:animEffect>
                                  </p:childTnLst>
                                </p:cTn>
                              </p:par>
                              <p:par>
                                <p:cTn id="15" presetID="10" presetClass="entr" presetSubtype="0" fill="hold" nodeType="withEffect">
                                  <p:stCondLst>
                                    <p:cond delay="0"/>
                                  </p:stCondLst>
                                  <p:childTnLst>
                                    <p:set>
                                      <p:cBhvr>
                                        <p:cTn id="16" dur="1" fill="hold">
                                          <p:stCondLst>
                                            <p:cond delay="0"/>
                                          </p:stCondLst>
                                        </p:cTn>
                                        <p:tgtEl>
                                          <p:spTgt spid="136192"/>
                                        </p:tgtEl>
                                        <p:attrNameLst>
                                          <p:attrName>style.visibility</p:attrName>
                                        </p:attrNameLst>
                                      </p:cBhvr>
                                      <p:to>
                                        <p:strVal val="visible"/>
                                      </p:to>
                                    </p:set>
                                    <p:animEffect transition="in" filter="fade">
                                      <p:cBhvr>
                                        <p:cTn id="17" dur="500"/>
                                        <p:tgtEl>
                                          <p:spTgt spid="136192"/>
                                        </p:tgtEl>
                                      </p:cBhvr>
                                    </p:animEffect>
                                  </p:childTnLst>
                                </p:cTn>
                              </p:par>
                              <p:par>
                                <p:cTn id="18" presetID="10" presetClass="entr" presetSubtype="0" fill="hold" nodeType="withEffect">
                                  <p:stCondLst>
                                    <p:cond delay="0"/>
                                  </p:stCondLst>
                                  <p:childTnLst>
                                    <p:set>
                                      <p:cBhvr>
                                        <p:cTn id="19" dur="1" fill="hold">
                                          <p:stCondLst>
                                            <p:cond delay="0"/>
                                          </p:stCondLst>
                                        </p:cTn>
                                        <p:tgtEl>
                                          <p:spTgt spid="136194"/>
                                        </p:tgtEl>
                                        <p:attrNameLst>
                                          <p:attrName>style.visibility</p:attrName>
                                        </p:attrNameLst>
                                      </p:cBhvr>
                                      <p:to>
                                        <p:strVal val="visible"/>
                                      </p:to>
                                    </p:set>
                                    <p:animEffect transition="in" filter="fade">
                                      <p:cBhvr>
                                        <p:cTn id="20" dur="500"/>
                                        <p:tgtEl>
                                          <p:spTgt spid="136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3" grpId="0" animBg="1"/>
      <p:bldP spid="8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Title 136194"/>
          <p:cNvSpPr>
            <a:spLocks noGrp="1"/>
          </p:cNvSpPr>
          <p:nvPr>
            <p:ph type="title"/>
          </p:nvPr>
        </p:nvSpPr>
        <p:spPr>
          <a:xfrm>
            <a:off x="990600" y="0"/>
            <a:ext cx="7943088" cy="1143000"/>
          </a:xfrm>
        </p:spPr>
        <p:txBody>
          <a:bodyPr>
            <a:normAutofit/>
          </a:bodyPr>
          <a:lstStyle/>
          <a:p>
            <a:r>
              <a:rPr lang="en-US" dirty="0"/>
              <a:t>Online Multi-player Games</a:t>
            </a:r>
          </a:p>
        </p:txBody>
      </p:sp>
      <p:sp>
        <p:nvSpPr>
          <p:cNvPr id="4" name="Slide Number Placeholder 3"/>
          <p:cNvSpPr>
            <a:spLocks noGrp="1"/>
          </p:cNvSpPr>
          <p:nvPr>
            <p:ph type="sldNum" sz="quarter" idx="12"/>
          </p:nvPr>
        </p:nvSpPr>
        <p:spPr/>
        <p:txBody>
          <a:bodyPr/>
          <a:lstStyle/>
          <a:p>
            <a:fld id="{2F68324F-BD3B-40BE-B424-0989B3CD8C12}" type="slidenum">
              <a:rPr lang="en-US" smtClean="0"/>
              <a:pPr/>
              <a:t>40</a:t>
            </a:fld>
            <a:endParaRPr lang="en-US"/>
          </a:p>
        </p:txBody>
      </p:sp>
      <p:grpSp>
        <p:nvGrpSpPr>
          <p:cNvPr id="2" name="Group 62"/>
          <p:cNvGrpSpPr>
            <a:grpSpLocks/>
          </p:cNvGrpSpPr>
          <p:nvPr/>
        </p:nvGrpSpPr>
        <p:grpSpPr bwMode="auto">
          <a:xfrm>
            <a:off x="2438400" y="1447800"/>
            <a:ext cx="1066800" cy="1219200"/>
            <a:chOff x="1824" y="576"/>
            <a:chExt cx="672" cy="768"/>
          </a:xfrm>
        </p:grpSpPr>
        <p:sp>
          <p:nvSpPr>
            <p:cNvPr id="6" name="Rectangle 6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7" name="Line 6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8" name="Line 6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 name="Line 6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 name="Line 6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1" name="Line 6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2" name="Line 6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3" name="Line 7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4" name="Line 7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grpSp>
        <p:nvGrpSpPr>
          <p:cNvPr id="5" name="Group 62"/>
          <p:cNvGrpSpPr>
            <a:grpSpLocks/>
          </p:cNvGrpSpPr>
          <p:nvPr/>
        </p:nvGrpSpPr>
        <p:grpSpPr bwMode="auto">
          <a:xfrm>
            <a:off x="2438400" y="2895600"/>
            <a:ext cx="1066800" cy="1219200"/>
            <a:chOff x="1824" y="576"/>
            <a:chExt cx="672" cy="768"/>
          </a:xfrm>
        </p:grpSpPr>
        <p:sp>
          <p:nvSpPr>
            <p:cNvPr id="27" name="Rectangle 6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28" name="Line 6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29" name="Line 6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0" name="Line 6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1" name="Line 6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2" name="Line 6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3" name="Line 6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4" name="Line 7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5" name="Line 7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grpSp>
        <p:nvGrpSpPr>
          <p:cNvPr id="15" name="Group 82"/>
          <p:cNvGrpSpPr>
            <a:grpSpLocks/>
          </p:cNvGrpSpPr>
          <p:nvPr/>
        </p:nvGrpSpPr>
        <p:grpSpPr bwMode="auto">
          <a:xfrm>
            <a:off x="2438400" y="4876800"/>
            <a:ext cx="1066800" cy="1219200"/>
            <a:chOff x="1824" y="576"/>
            <a:chExt cx="672" cy="768"/>
          </a:xfrm>
        </p:grpSpPr>
        <p:sp>
          <p:nvSpPr>
            <p:cNvPr id="47" name="Rectangle 8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48" name="Line 8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49" name="Line 8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0" name="Line 8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1" name="Line 8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2" name="Line 8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3" name="Line 8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4" name="Line 9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5" name="Line 9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sp>
        <p:nvSpPr>
          <p:cNvPr id="66" name="Oval 103"/>
          <p:cNvSpPr>
            <a:spLocks noChangeArrowheads="1"/>
          </p:cNvSpPr>
          <p:nvPr/>
        </p:nvSpPr>
        <p:spPr bwMode="auto">
          <a:xfrm>
            <a:off x="2895600" y="454025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67" name="Oval 104"/>
          <p:cNvSpPr>
            <a:spLocks noChangeArrowheads="1"/>
          </p:cNvSpPr>
          <p:nvPr/>
        </p:nvSpPr>
        <p:spPr bwMode="auto">
          <a:xfrm>
            <a:off x="2895600" y="4300538"/>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68" name="Oval 105"/>
          <p:cNvSpPr>
            <a:spLocks noChangeArrowheads="1"/>
          </p:cNvSpPr>
          <p:nvPr/>
        </p:nvSpPr>
        <p:spPr bwMode="auto">
          <a:xfrm>
            <a:off x="2895600" y="441960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619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08376" y="1462719"/>
            <a:ext cx="801674" cy="801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8" name="Oval 96"/>
          <p:cNvSpPr>
            <a:spLocks noChangeArrowheads="1"/>
          </p:cNvSpPr>
          <p:nvPr/>
        </p:nvSpPr>
        <p:spPr bwMode="auto">
          <a:xfrm>
            <a:off x="2209800" y="1852920"/>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43" name="Oval 96"/>
          <p:cNvSpPr>
            <a:spLocks noChangeArrowheads="1"/>
          </p:cNvSpPr>
          <p:nvPr/>
        </p:nvSpPr>
        <p:spPr bwMode="auto">
          <a:xfrm>
            <a:off x="2209800" y="3007056"/>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721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89257" y="2419064"/>
            <a:ext cx="785880" cy="906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 name="Oval 96"/>
          <p:cNvSpPr>
            <a:spLocks noChangeArrowheads="1"/>
          </p:cNvSpPr>
          <p:nvPr/>
        </p:nvSpPr>
        <p:spPr bwMode="auto">
          <a:xfrm>
            <a:off x="2209800" y="3781098"/>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7219"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235481" y="3505200"/>
            <a:ext cx="878218" cy="878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6" name="Oval 96"/>
          <p:cNvSpPr>
            <a:spLocks noChangeArrowheads="1"/>
          </p:cNvSpPr>
          <p:nvPr/>
        </p:nvSpPr>
        <p:spPr bwMode="auto">
          <a:xfrm>
            <a:off x="2209800" y="5293056"/>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7220" name="Picture 4"/>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332863" y="4865062"/>
            <a:ext cx="776287" cy="1222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7221" name="Picture 5"/>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334000" y="2652713"/>
            <a:ext cx="2952750"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73109" y="1961363"/>
            <a:ext cx="801674" cy="801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703343" y="1965961"/>
            <a:ext cx="785880" cy="906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36782" y="3693782"/>
            <a:ext cx="878218" cy="878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0" name="Picture 4"/>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315200" y="3642085"/>
            <a:ext cx="776287" cy="1222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1" name="Text Box 112"/>
          <p:cNvSpPr txBox="1">
            <a:spLocks noChangeArrowheads="1"/>
          </p:cNvSpPr>
          <p:nvPr/>
        </p:nvSpPr>
        <p:spPr bwMode="auto">
          <a:xfrm>
            <a:off x="4800600" y="5023668"/>
            <a:ext cx="4038600" cy="1384995"/>
          </a:xfrm>
          <a:prstGeom prst="rect">
            <a:avLst/>
          </a:prstGeom>
          <a:noFill/>
          <a:ln w="9525">
            <a:noFill/>
            <a:miter lim="800000"/>
            <a:headEnd/>
            <a:tailEnd/>
          </a:ln>
          <a:effectLst/>
        </p:spPr>
        <p:txBody>
          <a:bodyPr wrap="square">
            <a:spAutoFit/>
          </a:bodyPr>
          <a:lstStyle/>
          <a:p>
            <a:pPr>
              <a:spcBef>
                <a:spcPct val="50000"/>
              </a:spcBef>
            </a:pPr>
            <a:r>
              <a:rPr lang="en-US" sz="2800" b="1" dirty="0" smtClean="0">
                <a:solidFill>
                  <a:srgbClr val="00B0F0"/>
                </a:solidFill>
                <a:latin typeface="+mj-lt"/>
                <a:cs typeface="Times New Roman" pitchFamily="18" charset="0"/>
              </a:rPr>
              <a:t>Execute transactions</a:t>
            </a:r>
            <a:r>
              <a:rPr lang="en-US" sz="2800" b="1" dirty="0" smtClean="0">
                <a:latin typeface="+mj-lt"/>
                <a:cs typeface="Times New Roman" pitchFamily="18" charset="0"/>
              </a:rPr>
              <a:t> </a:t>
            </a:r>
            <a:r>
              <a:rPr lang="en-US" sz="2800" dirty="0" smtClean="0">
                <a:latin typeface="+mj-lt"/>
                <a:cs typeface="Times New Roman" pitchFamily="18" charset="0"/>
              </a:rPr>
              <a:t>on player profiles while the</a:t>
            </a:r>
            <a:r>
              <a:rPr lang="en-US" sz="2800" b="1" dirty="0" smtClean="0">
                <a:latin typeface="+mj-lt"/>
                <a:cs typeface="Times New Roman" pitchFamily="18" charset="0"/>
              </a:rPr>
              <a:t> </a:t>
            </a:r>
            <a:r>
              <a:rPr lang="en-US" sz="2800" b="1" dirty="0" smtClean="0">
                <a:solidFill>
                  <a:srgbClr val="00B0F0"/>
                </a:solidFill>
                <a:latin typeface="+mj-lt"/>
                <a:cs typeface="Times New Roman" pitchFamily="18" charset="0"/>
              </a:rPr>
              <a:t>game is in progress</a:t>
            </a:r>
            <a:endParaRPr lang="en-US" sz="2800" b="1" dirty="0">
              <a:solidFill>
                <a:srgbClr val="00B0F0"/>
              </a:solidFill>
              <a:latin typeface="+mj-lt"/>
              <a:cs typeface="Times New Roman" pitchFamily="18" charset="0"/>
            </a:endParaRPr>
          </a:p>
        </p:txBody>
      </p:sp>
      <p:sp>
        <p:nvSpPr>
          <p:cNvPr id="3" name="Footer Placeholder 2"/>
          <p:cNvSpPr>
            <a:spLocks noGrp="1"/>
          </p:cNvSpPr>
          <p:nvPr>
            <p:ph type="ftr" sz="quarter" idx="11"/>
          </p:nvPr>
        </p:nvSpPr>
        <p:spPr/>
        <p:txBody>
          <a:bodyPr/>
          <a:lstStyle/>
          <a:p>
            <a:pPr>
              <a:defRPr/>
            </a:pPr>
            <a:r>
              <a:rPr lang="en-US" smtClean="0"/>
              <a:t>Amr El Abbadi {amr@cs.ucsb.edu}</a:t>
            </a:r>
            <a:endParaRPr lang="en-US"/>
          </a:p>
        </p:txBody>
      </p:sp>
      <p:sp>
        <p:nvSpPr>
          <p:cNvPr id="62" name="Date Placeholder 61"/>
          <p:cNvSpPr>
            <a:spLocks noGrp="1"/>
          </p:cNvSpPr>
          <p:nvPr>
            <p:ph type="dt" sz="half" idx="10"/>
          </p:nvPr>
        </p:nvSpPr>
        <p:spPr/>
        <p:txBody>
          <a:bodyPr/>
          <a:lstStyle/>
          <a:p>
            <a:pPr>
              <a:defRPr/>
            </a:pPr>
            <a:fld id="{BD802FE0-09F8-4DD8-AE9B-5004427FB148}" type="datetime4">
              <a:rPr lang="en-US" smtClean="0"/>
              <a:pPr>
                <a:defRPr/>
              </a:pPr>
              <a:t>March 2, 2012</a:t>
            </a:fld>
            <a:endParaRPr lang="en-US"/>
          </a:p>
        </p:txBody>
      </p:sp>
    </p:spTree>
    <p:custDataLst>
      <p:tags r:id="rId1"/>
    </p:custDataLst>
    <p:extLst>
      <p:ext uri="{BB962C8B-B14F-4D97-AF65-F5344CB8AC3E}">
        <p14:creationId xmlns:p14="http://schemas.microsoft.com/office/powerpoint/2010/main" xmlns="" val="2253639928"/>
      </p:ext>
    </p:extLst>
  </p:cSld>
  <p:clrMapOvr>
    <a:masterClrMapping/>
  </p:clrMapOvr>
  <mc:AlternateContent xmlns:mc="http://schemas.openxmlformats.org/markup-compatibility/2006">
    <mc:Choice xmlns:p14="http://schemas.microsoft.com/office/powerpoint/2010/main" xmlns="" Requires="p14">
      <p:transition spd="slow" p14:dur="2000" advTm="32285"/>
    </mc:Choice>
    <mc:Fallback>
      <p:transition spd="slow" advTm="32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36194"/>
                                        </p:tgtEl>
                                        <p:attrNameLst>
                                          <p:attrName>style.visibility</p:attrName>
                                        </p:attrNameLst>
                                      </p:cBhvr>
                                      <p:to>
                                        <p:strVal val="visible"/>
                                      </p:to>
                                    </p:set>
                                    <p:animEffect transition="in" filter="fade">
                                      <p:cBhvr>
                                        <p:cTn id="9" dur="500"/>
                                        <p:tgtEl>
                                          <p:spTgt spid="136194"/>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137218"/>
                                        </p:tgtEl>
                                        <p:attrNameLst>
                                          <p:attrName>style.visibility</p:attrName>
                                        </p:attrNameLst>
                                      </p:cBhvr>
                                      <p:to>
                                        <p:strVal val="visible"/>
                                      </p:to>
                                    </p:set>
                                    <p:animEffect transition="in" filter="fade">
                                      <p:cBhvr>
                                        <p:cTn id="15" dur="500"/>
                                        <p:tgtEl>
                                          <p:spTgt spid="137218"/>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137219"/>
                                        </p:tgtEl>
                                        <p:attrNameLst>
                                          <p:attrName>style.visibility</p:attrName>
                                        </p:attrNameLst>
                                      </p:cBhvr>
                                      <p:to>
                                        <p:strVal val="visible"/>
                                      </p:to>
                                    </p:set>
                                    <p:animEffect transition="in" filter="fade">
                                      <p:cBhvr>
                                        <p:cTn id="21" dur="500"/>
                                        <p:tgtEl>
                                          <p:spTgt spid="137219"/>
                                        </p:tgtEl>
                                      </p:cBhvr>
                                    </p:animEffect>
                                  </p:childTnLst>
                                </p:cTn>
                              </p:par>
                            </p:childTnLst>
                          </p:cTn>
                        </p:par>
                        <p:par>
                          <p:cTn id="22" fill="hold">
                            <p:stCondLst>
                              <p:cond delay="1500"/>
                            </p:stCondLst>
                            <p:childTnLst>
                              <p:par>
                                <p:cTn id="23" presetID="1"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0" presetClass="entr" presetSubtype="0" fill="hold" nodeType="withEffect">
                                  <p:stCondLst>
                                    <p:cond delay="0"/>
                                  </p:stCondLst>
                                  <p:childTnLst>
                                    <p:set>
                                      <p:cBhvr>
                                        <p:cTn id="26" dur="1" fill="hold">
                                          <p:stCondLst>
                                            <p:cond delay="0"/>
                                          </p:stCondLst>
                                        </p:cTn>
                                        <p:tgtEl>
                                          <p:spTgt spid="137220"/>
                                        </p:tgtEl>
                                        <p:attrNameLst>
                                          <p:attrName>style.visibility</p:attrName>
                                        </p:attrNameLst>
                                      </p:cBhvr>
                                      <p:to>
                                        <p:strVal val="visible"/>
                                      </p:to>
                                    </p:set>
                                    <p:animEffect transition="in" filter="fade">
                                      <p:cBhvr>
                                        <p:cTn id="27" dur="500"/>
                                        <p:tgtEl>
                                          <p:spTgt spid="1372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7221"/>
                                        </p:tgtEl>
                                        <p:attrNameLst>
                                          <p:attrName>style.visibility</p:attrName>
                                        </p:attrNameLst>
                                      </p:cBhvr>
                                      <p:to>
                                        <p:strVal val="visible"/>
                                      </p:to>
                                    </p:set>
                                    <p:animEffect transition="in" filter="fade">
                                      <p:cBhvr>
                                        <p:cTn id="32" dur="500"/>
                                        <p:tgtEl>
                                          <p:spTgt spid="137221"/>
                                        </p:tgtEl>
                                      </p:cBhvr>
                                    </p:animEffect>
                                  </p:childTnLst>
                                </p:cTn>
                              </p:par>
                              <p:par>
                                <p:cTn id="33" presetID="10" presetClass="entr" presetSubtype="0"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par>
                                <p:cTn id="36" presetID="10"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0" presetClass="entr" presetSubtype="0" fill="hold"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43" grpId="0" animBg="1"/>
      <p:bldP spid="45" grpId="0" animBg="1"/>
      <p:bldP spid="56" grpId="0" animBg="1"/>
      <p:bldP spid="6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Title 136194"/>
          <p:cNvSpPr>
            <a:spLocks noGrp="1"/>
          </p:cNvSpPr>
          <p:nvPr>
            <p:ph type="title"/>
          </p:nvPr>
        </p:nvSpPr>
        <p:spPr>
          <a:xfrm>
            <a:off x="990600" y="0"/>
            <a:ext cx="7943088" cy="1143000"/>
          </a:xfrm>
        </p:spPr>
        <p:txBody>
          <a:bodyPr>
            <a:normAutofit/>
          </a:bodyPr>
          <a:lstStyle/>
          <a:p>
            <a:r>
              <a:rPr lang="en-US" dirty="0"/>
              <a:t>Online Multi-player Games</a:t>
            </a:r>
          </a:p>
        </p:txBody>
      </p:sp>
      <p:sp>
        <p:nvSpPr>
          <p:cNvPr id="4" name="Slide Number Placeholder 3"/>
          <p:cNvSpPr>
            <a:spLocks noGrp="1"/>
          </p:cNvSpPr>
          <p:nvPr>
            <p:ph type="sldNum" sz="quarter" idx="12"/>
          </p:nvPr>
        </p:nvSpPr>
        <p:spPr/>
        <p:txBody>
          <a:bodyPr/>
          <a:lstStyle/>
          <a:p>
            <a:fld id="{2F68324F-BD3B-40BE-B424-0989B3CD8C12}" type="slidenum">
              <a:rPr lang="en-US" smtClean="0"/>
              <a:pPr/>
              <a:t>41</a:t>
            </a:fld>
            <a:endParaRPr lang="en-US"/>
          </a:p>
        </p:txBody>
      </p:sp>
      <p:grpSp>
        <p:nvGrpSpPr>
          <p:cNvPr id="2" name="Group 21"/>
          <p:cNvGrpSpPr/>
          <p:nvPr/>
        </p:nvGrpSpPr>
        <p:grpSpPr>
          <a:xfrm>
            <a:off x="1013850" y="1143000"/>
            <a:ext cx="3405750" cy="2903699"/>
            <a:chOff x="569582" y="1371600"/>
            <a:chExt cx="3405750" cy="2903699"/>
          </a:xfrm>
        </p:grpSpPr>
        <p:pic>
          <p:nvPicPr>
            <p:cNvPr id="13722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83018" y="2095899"/>
              <a:ext cx="2626679" cy="1381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7"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9218" y="1371600"/>
              <a:ext cx="801674" cy="801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8"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89452" y="1376198"/>
              <a:ext cx="785880" cy="906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69582" y="2971800"/>
              <a:ext cx="878218" cy="878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0" name="Picture 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801308" y="3052322"/>
              <a:ext cx="776287" cy="1222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3" name="Footer Placeholder 2"/>
          <p:cNvSpPr>
            <a:spLocks noGrp="1"/>
          </p:cNvSpPr>
          <p:nvPr>
            <p:ph type="ftr" sz="quarter" idx="11"/>
          </p:nvPr>
        </p:nvSpPr>
        <p:spPr/>
        <p:txBody>
          <a:bodyPr/>
          <a:lstStyle/>
          <a:p>
            <a:pPr>
              <a:defRPr/>
            </a:pPr>
            <a:r>
              <a:rPr lang="en-US" smtClean="0"/>
              <a:t>Amr El Abbadi {amr@cs.ucsb.edu}</a:t>
            </a:r>
            <a:endParaRPr lang="en-US"/>
          </a:p>
        </p:txBody>
      </p:sp>
      <p:sp>
        <p:nvSpPr>
          <p:cNvPr id="17" name="Right Arrow 16"/>
          <p:cNvSpPr/>
          <p:nvPr/>
        </p:nvSpPr>
        <p:spPr>
          <a:xfrm>
            <a:off x="4311396" y="2596921"/>
            <a:ext cx="978408" cy="48463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pSp>
        <p:nvGrpSpPr>
          <p:cNvPr id="5" name="Group 19"/>
          <p:cNvGrpSpPr/>
          <p:nvPr/>
        </p:nvGrpSpPr>
        <p:grpSpPr>
          <a:xfrm>
            <a:off x="1143000" y="4275299"/>
            <a:ext cx="4150195" cy="2194028"/>
            <a:chOff x="650405" y="4275299"/>
            <a:chExt cx="4150195" cy="2194028"/>
          </a:xfrm>
        </p:grpSpPr>
        <p:pic>
          <p:nvPicPr>
            <p:cNvPr id="7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38135" y="4987150"/>
              <a:ext cx="2555014" cy="1343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423848" y="4275299"/>
              <a:ext cx="801674" cy="801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 name="Picture 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975332" y="5187175"/>
              <a:ext cx="825268" cy="9601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6196" name="Picture 4"/>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50405" y="5486400"/>
              <a:ext cx="797395" cy="9829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21" name="Down Arrow 20"/>
          <p:cNvSpPr/>
          <p:nvPr/>
        </p:nvSpPr>
        <p:spPr>
          <a:xfrm>
            <a:off x="2723605" y="3503928"/>
            <a:ext cx="484632" cy="978408"/>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75" name="Text Box 112"/>
          <p:cNvSpPr txBox="1">
            <a:spLocks noChangeArrowheads="1"/>
          </p:cNvSpPr>
          <p:nvPr/>
        </p:nvSpPr>
        <p:spPr bwMode="auto">
          <a:xfrm>
            <a:off x="5257800" y="4793902"/>
            <a:ext cx="3581400" cy="954107"/>
          </a:xfrm>
          <a:prstGeom prst="rect">
            <a:avLst/>
          </a:prstGeom>
          <a:noFill/>
          <a:ln w="9525">
            <a:noFill/>
            <a:miter lim="800000"/>
            <a:headEnd/>
            <a:tailEnd/>
          </a:ln>
          <a:effectLst/>
        </p:spPr>
        <p:txBody>
          <a:bodyPr wrap="square">
            <a:spAutoFit/>
          </a:bodyPr>
          <a:lstStyle/>
          <a:p>
            <a:pPr>
              <a:spcBef>
                <a:spcPct val="50000"/>
              </a:spcBef>
            </a:pPr>
            <a:r>
              <a:rPr lang="en-US" sz="2800" b="1" dirty="0" smtClean="0">
                <a:solidFill>
                  <a:srgbClr val="00B0F0"/>
                </a:solidFill>
                <a:latin typeface="+mj-lt"/>
                <a:cs typeface="Times New Roman" pitchFamily="18" charset="0"/>
              </a:rPr>
              <a:t>Partitions/groups</a:t>
            </a:r>
            <a:r>
              <a:rPr lang="en-US" sz="2800" b="1" dirty="0" smtClean="0">
                <a:latin typeface="+mj-lt"/>
                <a:cs typeface="Times New Roman" pitchFamily="18" charset="0"/>
              </a:rPr>
              <a:t> </a:t>
            </a:r>
            <a:r>
              <a:rPr lang="en-US" sz="2800" dirty="0" smtClean="0">
                <a:latin typeface="+mj-lt"/>
                <a:cs typeface="Times New Roman" pitchFamily="18" charset="0"/>
              </a:rPr>
              <a:t>are </a:t>
            </a:r>
            <a:r>
              <a:rPr lang="en-US" sz="2800" b="1" dirty="0" smtClean="0">
                <a:solidFill>
                  <a:srgbClr val="00B0F0"/>
                </a:solidFill>
                <a:latin typeface="+mj-lt"/>
                <a:cs typeface="Times New Roman" pitchFamily="18" charset="0"/>
              </a:rPr>
              <a:t>dynamic</a:t>
            </a:r>
            <a:endParaRPr lang="en-US" sz="2800" b="1" dirty="0">
              <a:solidFill>
                <a:srgbClr val="00B0F0"/>
              </a:solidFill>
              <a:latin typeface="+mj-lt"/>
              <a:cs typeface="Times New Roman" pitchFamily="18" charset="0"/>
            </a:endParaRPr>
          </a:p>
        </p:txBody>
      </p:sp>
      <p:grpSp>
        <p:nvGrpSpPr>
          <p:cNvPr id="6" name="Group 4"/>
          <p:cNvGrpSpPr/>
          <p:nvPr/>
        </p:nvGrpSpPr>
        <p:grpSpPr>
          <a:xfrm>
            <a:off x="5867400" y="1371600"/>
            <a:ext cx="3020064" cy="3011630"/>
            <a:chOff x="5867400" y="1371600"/>
            <a:chExt cx="3020064" cy="3011630"/>
          </a:xfrm>
        </p:grpSpPr>
        <p:pic>
          <p:nvPicPr>
            <p:cNvPr id="16" name="Picture 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867400" y="2173274"/>
              <a:ext cx="2819400" cy="11781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2"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212218" y="1371600"/>
              <a:ext cx="801674" cy="801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884160" y="3477024"/>
              <a:ext cx="785880" cy="906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 name="Picture 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062196" y="1391926"/>
              <a:ext cx="825268" cy="9601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24" name="Date Placeholder 23"/>
          <p:cNvSpPr>
            <a:spLocks noGrp="1"/>
          </p:cNvSpPr>
          <p:nvPr>
            <p:ph type="dt" sz="half" idx="10"/>
          </p:nvPr>
        </p:nvSpPr>
        <p:spPr/>
        <p:txBody>
          <a:bodyPr/>
          <a:lstStyle/>
          <a:p>
            <a:pPr>
              <a:defRPr/>
            </a:pPr>
            <a:fld id="{A7270B1C-B3FB-4ACE-B898-CABEE3456B17}" type="datetime4">
              <a:rPr lang="en-US" smtClean="0"/>
              <a:pPr>
                <a:defRPr/>
              </a:pPr>
              <a:t>March 2, 2012</a:t>
            </a:fld>
            <a:endParaRPr lang="en-US"/>
          </a:p>
        </p:txBody>
      </p:sp>
    </p:spTree>
    <p:custDataLst>
      <p:tags r:id="rId1"/>
    </p:custDataLst>
    <p:extLst>
      <p:ext uri="{BB962C8B-B14F-4D97-AF65-F5344CB8AC3E}">
        <p14:creationId xmlns:p14="http://schemas.microsoft.com/office/powerpoint/2010/main" xmlns="" val="960696499"/>
      </p:ext>
    </p:extLst>
  </p:cSld>
  <p:clrMapOvr>
    <a:masterClrMapping/>
  </p:clrMapOvr>
  <mc:AlternateContent xmlns:mc="http://schemas.openxmlformats.org/markup-compatibility/2006">
    <mc:Choice xmlns:p14="http://schemas.microsoft.com/office/powerpoint/2010/main" xmlns="" Requires="p14">
      <p:transition spd="slow" p14:dur="2000" advTm="22378"/>
    </mc:Choice>
    <mc:Fallback>
      <p:transition spd="slow" advTm="223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7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Title 136194"/>
          <p:cNvSpPr>
            <a:spLocks noGrp="1"/>
          </p:cNvSpPr>
          <p:nvPr>
            <p:ph type="title"/>
          </p:nvPr>
        </p:nvSpPr>
        <p:spPr>
          <a:xfrm>
            <a:off x="990600" y="0"/>
            <a:ext cx="7943088" cy="1143000"/>
          </a:xfrm>
        </p:spPr>
        <p:txBody>
          <a:bodyPr>
            <a:normAutofit/>
          </a:bodyPr>
          <a:lstStyle/>
          <a:p>
            <a:r>
              <a:rPr lang="en-US" dirty="0"/>
              <a:t>Online Multi-player Games</a:t>
            </a:r>
          </a:p>
        </p:txBody>
      </p:sp>
      <p:sp>
        <p:nvSpPr>
          <p:cNvPr id="4" name="Slide Number Placeholder 3"/>
          <p:cNvSpPr>
            <a:spLocks noGrp="1"/>
          </p:cNvSpPr>
          <p:nvPr>
            <p:ph type="sldNum" sz="quarter" idx="12"/>
          </p:nvPr>
        </p:nvSpPr>
        <p:spPr/>
        <p:txBody>
          <a:bodyPr/>
          <a:lstStyle/>
          <a:p>
            <a:fld id="{2F68324F-BD3B-40BE-B424-0989B3CD8C12}" type="slidenum">
              <a:rPr lang="en-US" smtClean="0"/>
              <a:pPr/>
              <a:t>42</a:t>
            </a:fld>
            <a:endParaRPr lang="en-US"/>
          </a:p>
        </p:txBody>
      </p:sp>
      <p:grpSp>
        <p:nvGrpSpPr>
          <p:cNvPr id="2" name="Group 21"/>
          <p:cNvGrpSpPr/>
          <p:nvPr/>
        </p:nvGrpSpPr>
        <p:grpSpPr>
          <a:xfrm>
            <a:off x="1248229" y="1278007"/>
            <a:ext cx="2146060" cy="1600200"/>
            <a:chOff x="569582" y="1371600"/>
            <a:chExt cx="3405750" cy="2903699"/>
          </a:xfrm>
        </p:grpSpPr>
        <p:pic>
          <p:nvPicPr>
            <p:cNvPr id="13722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83018" y="2095899"/>
              <a:ext cx="2626679" cy="1381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7"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9218" y="1371600"/>
              <a:ext cx="801674" cy="801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8"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89452" y="1376198"/>
              <a:ext cx="785880" cy="906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69582" y="2971800"/>
              <a:ext cx="878218" cy="878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0" name="Picture 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743200" y="3052322"/>
              <a:ext cx="776287" cy="1222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3" name="Footer Placeholder 2"/>
          <p:cNvSpPr>
            <a:spLocks noGrp="1"/>
          </p:cNvSpPr>
          <p:nvPr>
            <p:ph type="ftr" sz="quarter" idx="11"/>
          </p:nvPr>
        </p:nvSpPr>
        <p:spPr/>
        <p:txBody>
          <a:bodyPr/>
          <a:lstStyle/>
          <a:p>
            <a:pPr>
              <a:defRPr/>
            </a:pPr>
            <a:r>
              <a:rPr lang="en-US" smtClean="0"/>
              <a:t>Amr El Abbadi {amr@cs.ucsb.edu}</a:t>
            </a:r>
            <a:endParaRPr lang="en-US"/>
          </a:p>
        </p:txBody>
      </p:sp>
      <p:grpSp>
        <p:nvGrpSpPr>
          <p:cNvPr id="5" name="Group 19"/>
          <p:cNvGrpSpPr/>
          <p:nvPr/>
        </p:nvGrpSpPr>
        <p:grpSpPr>
          <a:xfrm>
            <a:off x="5866459" y="1764103"/>
            <a:ext cx="2321395" cy="818160"/>
            <a:chOff x="650405" y="4987150"/>
            <a:chExt cx="4150195" cy="1482177"/>
          </a:xfrm>
        </p:grpSpPr>
        <p:pic>
          <p:nvPicPr>
            <p:cNvPr id="7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38135" y="4987150"/>
              <a:ext cx="2555014" cy="1343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 name="Picture 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975332" y="5187175"/>
              <a:ext cx="825268" cy="9601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6196" name="Picture 4"/>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50405" y="5486400"/>
              <a:ext cx="797395" cy="9829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75" name="Text Box 112"/>
          <p:cNvSpPr txBox="1">
            <a:spLocks noChangeArrowheads="1"/>
          </p:cNvSpPr>
          <p:nvPr/>
        </p:nvSpPr>
        <p:spPr bwMode="auto">
          <a:xfrm>
            <a:off x="4724400" y="5218093"/>
            <a:ext cx="4267200" cy="954107"/>
          </a:xfrm>
          <a:prstGeom prst="rect">
            <a:avLst/>
          </a:prstGeom>
          <a:noFill/>
          <a:ln w="9525">
            <a:noFill/>
            <a:miter lim="800000"/>
            <a:headEnd/>
            <a:tailEnd/>
          </a:ln>
          <a:effectLst/>
        </p:spPr>
        <p:txBody>
          <a:bodyPr wrap="square">
            <a:spAutoFit/>
          </a:bodyPr>
          <a:lstStyle/>
          <a:p>
            <a:pPr>
              <a:spcBef>
                <a:spcPct val="50000"/>
              </a:spcBef>
            </a:pPr>
            <a:r>
              <a:rPr lang="en-US" sz="2800" b="1" dirty="0" smtClean="0">
                <a:solidFill>
                  <a:srgbClr val="00B0F0"/>
                </a:solidFill>
                <a:latin typeface="+mj-lt"/>
                <a:cs typeface="Times New Roman" pitchFamily="18" charset="0"/>
              </a:rPr>
              <a:t>Hundreds of thousands</a:t>
            </a:r>
            <a:r>
              <a:rPr lang="en-US" sz="2800" b="1" dirty="0" smtClean="0">
                <a:latin typeface="+mj-lt"/>
                <a:cs typeface="Times New Roman" pitchFamily="18" charset="0"/>
              </a:rPr>
              <a:t> </a:t>
            </a:r>
            <a:r>
              <a:rPr lang="en-US" sz="2800" dirty="0" smtClean="0">
                <a:latin typeface="+mj-lt"/>
                <a:cs typeface="Times New Roman" pitchFamily="18" charset="0"/>
              </a:rPr>
              <a:t>of</a:t>
            </a:r>
            <a:r>
              <a:rPr lang="en-US" sz="2800" b="1" dirty="0" smtClean="0">
                <a:latin typeface="+mj-lt"/>
                <a:cs typeface="Times New Roman" pitchFamily="18" charset="0"/>
              </a:rPr>
              <a:t> </a:t>
            </a:r>
            <a:r>
              <a:rPr lang="en-US" sz="2800" b="1" dirty="0" smtClean="0">
                <a:solidFill>
                  <a:srgbClr val="00B0F0"/>
                </a:solidFill>
                <a:latin typeface="+mj-lt"/>
                <a:cs typeface="Times New Roman" pitchFamily="18" charset="0"/>
              </a:rPr>
              <a:t>concurrent</a:t>
            </a:r>
            <a:r>
              <a:rPr lang="en-US" sz="2800" dirty="0" smtClean="0">
                <a:latin typeface="+mj-lt"/>
                <a:cs typeface="Times New Roman" pitchFamily="18" charset="0"/>
              </a:rPr>
              <a:t> groups</a:t>
            </a:r>
            <a:endParaRPr lang="en-US" sz="2800" dirty="0">
              <a:latin typeface="+mj-lt"/>
              <a:cs typeface="Times New Roman" pitchFamily="18" charset="0"/>
            </a:endParaRPr>
          </a:p>
        </p:txBody>
      </p:sp>
      <p:grpSp>
        <p:nvGrpSpPr>
          <p:cNvPr id="6" name="Group 4"/>
          <p:cNvGrpSpPr/>
          <p:nvPr/>
        </p:nvGrpSpPr>
        <p:grpSpPr>
          <a:xfrm>
            <a:off x="3679729" y="913318"/>
            <a:ext cx="1636769" cy="1612967"/>
            <a:chOff x="4088231" y="1320778"/>
            <a:chExt cx="1636769" cy="1612967"/>
          </a:xfrm>
        </p:grpSpPr>
        <p:pic>
          <p:nvPicPr>
            <p:cNvPr id="16" name="Picture 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182221" y="1810197"/>
              <a:ext cx="1315875" cy="6408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2" name="Picture 2"/>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618911" y="1320778"/>
              <a:ext cx="374158" cy="4360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0" name="Picture 2"/>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201871" y="2335884"/>
              <a:ext cx="523129" cy="5978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1" name="Picture 3"/>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088231" y="2185550"/>
              <a:ext cx="389620" cy="6926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7" name="Group 7"/>
          <p:cNvGrpSpPr/>
          <p:nvPr/>
        </p:nvGrpSpPr>
        <p:grpSpPr>
          <a:xfrm>
            <a:off x="1106191" y="4581694"/>
            <a:ext cx="1562776" cy="1850440"/>
            <a:chOff x="1106191" y="4581694"/>
            <a:chExt cx="1562776" cy="1850440"/>
          </a:xfrm>
        </p:grpSpPr>
        <p:pic>
          <p:nvPicPr>
            <p:cNvPr id="45" name="Picture 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353092" y="5108961"/>
              <a:ext cx="1315875" cy="6408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8" name="Picture 3"/>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1106191" y="5587110"/>
              <a:ext cx="409883" cy="4776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5" name="Picture 7"/>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1209921" y="4581694"/>
              <a:ext cx="473573" cy="6962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6" name="Picture 8"/>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2090234" y="5720865"/>
              <a:ext cx="509966" cy="711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8" name="Group 10"/>
          <p:cNvGrpSpPr/>
          <p:nvPr/>
        </p:nvGrpSpPr>
        <p:grpSpPr>
          <a:xfrm>
            <a:off x="3573920" y="4251973"/>
            <a:ext cx="1252014" cy="1573778"/>
            <a:chOff x="3573920" y="4251973"/>
            <a:chExt cx="1252014" cy="1573778"/>
          </a:xfrm>
        </p:grpSpPr>
        <p:pic>
          <p:nvPicPr>
            <p:cNvPr id="135180" name="Picture 12"/>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4210409" y="4251973"/>
              <a:ext cx="615525" cy="768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9" name="Picture 11"/>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3584369" y="4784470"/>
              <a:ext cx="1058975" cy="7932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4" name="Picture 2"/>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573920" y="5389689"/>
              <a:ext cx="374158" cy="4360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9" name="Group 12"/>
          <p:cNvGrpSpPr/>
          <p:nvPr/>
        </p:nvGrpSpPr>
        <p:grpSpPr>
          <a:xfrm>
            <a:off x="5707976" y="3047342"/>
            <a:ext cx="2088552" cy="1430542"/>
            <a:chOff x="5707976" y="3047342"/>
            <a:chExt cx="2088552" cy="1430542"/>
          </a:xfrm>
        </p:grpSpPr>
        <p:pic>
          <p:nvPicPr>
            <p:cNvPr id="61" name="Picture 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954877" y="3132065"/>
              <a:ext cx="1315875" cy="6408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8" name="Picture 3"/>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5707976" y="3610214"/>
              <a:ext cx="409883" cy="4776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81" name="Picture 13"/>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6424590" y="3847756"/>
              <a:ext cx="592103" cy="630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82" name="Picture 14"/>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7287555" y="3047342"/>
              <a:ext cx="508973" cy="725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0" name="Group 13"/>
          <p:cNvGrpSpPr/>
          <p:nvPr/>
        </p:nvGrpSpPr>
        <p:grpSpPr>
          <a:xfrm>
            <a:off x="1391202" y="2734895"/>
            <a:ext cx="2062533" cy="1822423"/>
            <a:chOff x="1617196" y="2868695"/>
            <a:chExt cx="2062533" cy="1822423"/>
          </a:xfrm>
        </p:grpSpPr>
        <p:pic>
          <p:nvPicPr>
            <p:cNvPr id="92"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43943" y="3490849"/>
              <a:ext cx="1655145" cy="7611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2" name="Picture 4"/>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1617196" y="3658125"/>
              <a:ext cx="412915" cy="7467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4" name="Picture 6"/>
            <p:cNvPicPr>
              <a:picLocks noChangeAspect="1" noChangeArrowheads="1"/>
            </p:cNvPicPr>
            <p:nvPr/>
          </p:nvPicPr>
          <p:blipFill>
            <a:blip r:embed="rId23" cstate="print">
              <a:extLst>
                <a:ext uri="{28A0092B-C50C-407E-A947-70E740481C1C}">
                  <a14:useLocalDpi xmlns:a14="http://schemas.microsoft.com/office/drawing/2010/main" xmlns="" val="0"/>
                </a:ext>
              </a:extLst>
            </a:blip>
            <a:srcRect/>
            <a:stretch>
              <a:fillRect/>
            </a:stretch>
          </p:blipFill>
          <p:spPr bwMode="auto">
            <a:xfrm>
              <a:off x="3050411" y="4020813"/>
              <a:ext cx="548677" cy="670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84" name="Picture 16"/>
            <p:cNvPicPr>
              <a:picLocks noChangeAspect="1" noChangeArrowheads="1"/>
            </p:cNvPicPr>
            <p:nvPr/>
          </p:nvPicPr>
          <p:blipFill>
            <a:blip r:embed="rId24" cstate="print">
              <a:extLst>
                <a:ext uri="{28A0092B-C50C-407E-A947-70E740481C1C}">
                  <a14:useLocalDpi xmlns:a14="http://schemas.microsoft.com/office/drawing/2010/main" xmlns="" val="0"/>
                </a:ext>
              </a:extLst>
            </a:blip>
            <a:srcRect/>
            <a:stretch>
              <a:fillRect/>
            </a:stretch>
          </p:blipFill>
          <p:spPr bwMode="auto">
            <a:xfrm>
              <a:off x="3170969" y="2868695"/>
              <a:ext cx="508760" cy="7160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1" name="Group 14"/>
          <p:cNvGrpSpPr/>
          <p:nvPr/>
        </p:nvGrpSpPr>
        <p:grpSpPr>
          <a:xfrm>
            <a:off x="4069349" y="2699002"/>
            <a:ext cx="1399104" cy="1853237"/>
            <a:chOff x="4112085" y="2554302"/>
            <a:chExt cx="1399104" cy="1853237"/>
          </a:xfrm>
        </p:grpSpPr>
        <p:pic>
          <p:nvPicPr>
            <p:cNvPr id="135185" name="Picture 17"/>
            <p:cNvPicPr>
              <a:picLocks noChangeAspect="1" noChangeArrowheads="1"/>
            </p:cNvPicPr>
            <p:nvPr/>
          </p:nvPicPr>
          <p:blipFill>
            <a:blip r:embed="rId25" cstate="print">
              <a:extLst>
                <a:ext uri="{28A0092B-C50C-407E-A947-70E740481C1C}">
                  <a14:useLocalDpi xmlns:a14="http://schemas.microsoft.com/office/drawing/2010/main" xmlns="" val="0"/>
                </a:ext>
              </a:extLst>
            </a:blip>
            <a:srcRect/>
            <a:stretch>
              <a:fillRect/>
            </a:stretch>
          </p:blipFill>
          <p:spPr bwMode="auto">
            <a:xfrm>
              <a:off x="4283390" y="3047342"/>
              <a:ext cx="942975" cy="94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3" name="Picture 4"/>
            <p:cNvPicPr>
              <a:picLocks noChangeAspect="1" noChangeArrowheads="1"/>
            </p:cNvPicPr>
            <p:nvPr/>
          </p:nvPicPr>
          <p:blipFill>
            <a:blip r:embed="rId26" cstate="print">
              <a:extLst>
                <a:ext uri="{28A0092B-C50C-407E-A947-70E740481C1C}">
                  <a14:useLocalDpi xmlns:a14="http://schemas.microsoft.com/office/drawing/2010/main" xmlns="" val="0"/>
                </a:ext>
              </a:extLst>
            </a:blip>
            <a:srcRect/>
            <a:stretch>
              <a:fillRect/>
            </a:stretch>
          </p:blipFill>
          <p:spPr bwMode="auto">
            <a:xfrm>
              <a:off x="5055177" y="3742313"/>
              <a:ext cx="362310" cy="6652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3" name="Picture 5"/>
            <p:cNvPicPr>
              <a:picLocks noChangeAspect="1" noChangeArrowheads="1"/>
            </p:cNvPicPr>
            <p:nvPr/>
          </p:nvPicPr>
          <p:blipFill>
            <a:blip r:embed="rId27" cstate="print">
              <a:extLst>
                <a:ext uri="{28A0092B-C50C-407E-A947-70E740481C1C}">
                  <a14:useLocalDpi xmlns:a14="http://schemas.microsoft.com/office/drawing/2010/main" xmlns="" val="0"/>
                </a:ext>
              </a:extLst>
            </a:blip>
            <a:srcRect/>
            <a:stretch>
              <a:fillRect/>
            </a:stretch>
          </p:blipFill>
          <p:spPr bwMode="auto">
            <a:xfrm>
              <a:off x="4112085" y="2699435"/>
              <a:ext cx="364984" cy="608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83" name="Picture 15"/>
            <p:cNvPicPr>
              <a:picLocks noChangeAspect="1" noChangeArrowheads="1"/>
            </p:cNvPicPr>
            <p:nvPr/>
          </p:nvPicPr>
          <p:blipFill>
            <a:blip r:embed="rId28" cstate="print">
              <a:extLst>
                <a:ext uri="{28A0092B-C50C-407E-A947-70E740481C1C}">
                  <a14:useLocalDpi xmlns:a14="http://schemas.microsoft.com/office/drawing/2010/main" xmlns="" val="0"/>
                </a:ext>
              </a:extLst>
            </a:blip>
            <a:srcRect/>
            <a:stretch>
              <a:fillRect/>
            </a:stretch>
          </p:blipFill>
          <p:spPr bwMode="auto">
            <a:xfrm>
              <a:off x="4941541" y="2554302"/>
              <a:ext cx="569648" cy="7113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46" name="Date Placeholder 45"/>
          <p:cNvSpPr>
            <a:spLocks noGrp="1"/>
          </p:cNvSpPr>
          <p:nvPr>
            <p:ph type="dt" sz="half" idx="10"/>
          </p:nvPr>
        </p:nvSpPr>
        <p:spPr/>
        <p:txBody>
          <a:bodyPr/>
          <a:lstStyle/>
          <a:p>
            <a:pPr>
              <a:defRPr/>
            </a:pPr>
            <a:fld id="{8B3D9DF1-D4B6-4091-BF45-3618FE73B751}" type="datetime4">
              <a:rPr lang="en-US" smtClean="0"/>
              <a:pPr>
                <a:defRPr/>
              </a:pPr>
              <a:t>March 2, 2012</a:t>
            </a:fld>
            <a:endParaRPr lang="en-US"/>
          </a:p>
        </p:txBody>
      </p:sp>
    </p:spTree>
    <p:custDataLst>
      <p:tags r:id="rId1"/>
    </p:custDataLst>
    <p:extLst>
      <p:ext uri="{BB962C8B-B14F-4D97-AF65-F5344CB8AC3E}">
        <p14:creationId xmlns:p14="http://schemas.microsoft.com/office/powerpoint/2010/main" xmlns="" val="1068903882"/>
      </p:ext>
    </p:extLst>
  </p:cSld>
  <p:clrMapOvr>
    <a:masterClrMapping/>
  </p:clrMapOvr>
  <mc:AlternateContent xmlns:mc="http://schemas.openxmlformats.org/markup-compatibility/2006">
    <mc:Choice xmlns:p14="http://schemas.microsoft.com/office/powerpoint/2010/main" xmlns="" Requires="p14">
      <p:transition spd="slow" p14:dur="2000" advTm="14086"/>
    </mc:Choice>
    <mc:Fallback>
      <p:transition spd="slow" advTm="14086"/>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001000" cy="1295400"/>
          </a:xfrm>
        </p:spPr>
        <p:txBody>
          <a:bodyPr>
            <a:normAutofit/>
          </a:bodyPr>
          <a:lstStyle/>
          <a:p>
            <a:r>
              <a:rPr lang="en-US" dirty="0" smtClean="0">
                <a:solidFill>
                  <a:srgbClr val="00B050"/>
                </a:solidFill>
              </a:rPr>
              <a:t>G-Store</a:t>
            </a:r>
            <a:endParaRPr lang="en-US" sz="2700" dirty="0"/>
          </a:p>
        </p:txBody>
      </p:sp>
      <p:sp>
        <p:nvSpPr>
          <p:cNvPr id="3" name="Content Placeholder 2"/>
          <p:cNvSpPr>
            <a:spLocks noGrp="1"/>
          </p:cNvSpPr>
          <p:nvPr>
            <p:ph sz="quarter" idx="1"/>
          </p:nvPr>
        </p:nvSpPr>
        <p:spPr>
          <a:xfrm>
            <a:off x="990600" y="1524000"/>
            <a:ext cx="7864258" cy="4800600"/>
          </a:xfrm>
        </p:spPr>
        <p:txBody>
          <a:bodyPr>
            <a:normAutofit fontScale="92500" lnSpcReduction="10000"/>
          </a:bodyPr>
          <a:lstStyle/>
          <a:p>
            <a:r>
              <a:rPr lang="en-US" b="1" i="1" dirty="0" smtClean="0">
                <a:solidFill>
                  <a:srgbClr val="00B0F0"/>
                </a:solidFill>
              </a:rPr>
              <a:t>Transactional</a:t>
            </a:r>
            <a:r>
              <a:rPr lang="en-US" b="1" i="1" dirty="0" smtClean="0">
                <a:solidFill>
                  <a:srgbClr val="00B050"/>
                </a:solidFill>
              </a:rPr>
              <a:t> </a:t>
            </a:r>
            <a:r>
              <a:rPr lang="en-US" dirty="0" smtClean="0"/>
              <a:t>access to a </a:t>
            </a:r>
            <a:r>
              <a:rPr lang="en-US" b="1" i="1" dirty="0">
                <a:solidFill>
                  <a:srgbClr val="00B0F0"/>
                </a:solidFill>
              </a:rPr>
              <a:t>group of data items</a:t>
            </a:r>
            <a:r>
              <a:rPr lang="en-US" b="1" i="1" dirty="0" smtClean="0">
                <a:solidFill>
                  <a:srgbClr val="FF0000"/>
                </a:solidFill>
              </a:rPr>
              <a:t> </a:t>
            </a:r>
            <a:r>
              <a:rPr lang="en-US" dirty="0" smtClean="0"/>
              <a:t>formed</a:t>
            </a:r>
            <a:r>
              <a:rPr lang="en-US" b="1" i="1" dirty="0" smtClean="0">
                <a:solidFill>
                  <a:srgbClr val="FF0000"/>
                </a:solidFill>
              </a:rPr>
              <a:t> </a:t>
            </a:r>
            <a:r>
              <a:rPr lang="en-US" b="1" i="1" dirty="0" smtClean="0">
                <a:solidFill>
                  <a:srgbClr val="00B0F0"/>
                </a:solidFill>
              </a:rPr>
              <a:t>on-demand</a:t>
            </a:r>
          </a:p>
          <a:p>
            <a:pPr lvl="1"/>
            <a:r>
              <a:rPr lang="en-US" b="1" dirty="0" smtClean="0">
                <a:solidFill>
                  <a:srgbClr val="00B0F0"/>
                </a:solidFill>
              </a:rPr>
              <a:t>Dynamically formed</a:t>
            </a:r>
            <a:r>
              <a:rPr lang="en-US" dirty="0" smtClean="0"/>
              <a:t> database partitions</a:t>
            </a:r>
          </a:p>
          <a:p>
            <a:r>
              <a:rPr lang="en-US" b="1" i="1" dirty="0" smtClean="0">
                <a:solidFill>
                  <a:srgbClr val="FF0000"/>
                </a:solidFill>
              </a:rPr>
              <a:t>Challenge: </a:t>
            </a:r>
            <a:r>
              <a:rPr lang="en-US" dirty="0" smtClean="0"/>
              <a:t>Avoid distributed transactions!</a:t>
            </a:r>
            <a:endParaRPr lang="en-US" b="1" i="1" dirty="0" smtClean="0">
              <a:solidFill>
                <a:srgbClr val="FF0000"/>
              </a:solidFill>
            </a:endParaRPr>
          </a:p>
          <a:p>
            <a:r>
              <a:rPr lang="en-US" b="1" i="1" dirty="0" smtClean="0">
                <a:solidFill>
                  <a:srgbClr val="00B0F0"/>
                </a:solidFill>
              </a:rPr>
              <a:t>Key Group Abstraction</a:t>
            </a:r>
          </a:p>
          <a:p>
            <a:pPr lvl="1"/>
            <a:r>
              <a:rPr lang="en-US" dirty="0" smtClean="0"/>
              <a:t>Groups</a:t>
            </a:r>
            <a:r>
              <a:rPr lang="en-US" i="1" dirty="0" smtClean="0"/>
              <a:t> </a:t>
            </a:r>
            <a:r>
              <a:rPr lang="en-US" dirty="0" smtClean="0"/>
              <a:t>are</a:t>
            </a:r>
            <a:r>
              <a:rPr lang="en-US" i="1" dirty="0" smtClean="0"/>
              <a:t> </a:t>
            </a:r>
            <a:r>
              <a:rPr lang="en-US" b="1" i="1" dirty="0" smtClean="0">
                <a:solidFill>
                  <a:srgbClr val="00B0F0"/>
                </a:solidFill>
              </a:rPr>
              <a:t>small</a:t>
            </a:r>
            <a:endParaRPr lang="en-US" dirty="0" smtClean="0"/>
          </a:p>
          <a:p>
            <a:pPr lvl="1"/>
            <a:r>
              <a:rPr lang="en-US" dirty="0" smtClean="0"/>
              <a:t>Groups</a:t>
            </a:r>
            <a:r>
              <a:rPr lang="en-US" i="1" dirty="0" smtClean="0"/>
              <a:t> </a:t>
            </a:r>
            <a:r>
              <a:rPr lang="en-US" dirty="0" smtClean="0"/>
              <a:t>have </a:t>
            </a:r>
            <a:r>
              <a:rPr lang="en-US" b="1" i="1" dirty="0" smtClean="0">
                <a:solidFill>
                  <a:srgbClr val="00B0F0"/>
                </a:solidFill>
              </a:rPr>
              <a:t>non-trivial</a:t>
            </a:r>
            <a:r>
              <a:rPr lang="en-US" i="1" dirty="0" smtClean="0"/>
              <a:t> </a:t>
            </a:r>
            <a:r>
              <a:rPr lang="en-US" b="1" i="1" dirty="0" smtClean="0">
                <a:solidFill>
                  <a:srgbClr val="00B0F0"/>
                </a:solidFill>
              </a:rPr>
              <a:t>lifetime</a:t>
            </a:r>
            <a:endParaRPr lang="en-US" b="1" dirty="0" smtClean="0">
              <a:solidFill>
                <a:srgbClr val="00B0F0"/>
              </a:solidFill>
            </a:endParaRPr>
          </a:p>
          <a:p>
            <a:pPr lvl="1"/>
            <a:r>
              <a:rPr lang="en-US" dirty="0" smtClean="0"/>
              <a:t>Groups</a:t>
            </a:r>
            <a:r>
              <a:rPr lang="en-US" i="1" dirty="0" smtClean="0"/>
              <a:t> </a:t>
            </a:r>
            <a:r>
              <a:rPr lang="en-US" dirty="0" smtClean="0"/>
              <a:t>are</a:t>
            </a:r>
            <a:r>
              <a:rPr lang="en-US" i="1" dirty="0" smtClean="0"/>
              <a:t> </a:t>
            </a:r>
            <a:r>
              <a:rPr lang="en-US" b="1" i="1" dirty="0" smtClean="0">
                <a:solidFill>
                  <a:srgbClr val="00B0F0"/>
                </a:solidFill>
              </a:rPr>
              <a:t>dynamic</a:t>
            </a:r>
            <a:r>
              <a:rPr lang="en-US" i="1" dirty="0" smtClean="0"/>
              <a:t> </a:t>
            </a:r>
            <a:r>
              <a:rPr lang="en-US" dirty="0" smtClean="0"/>
              <a:t>and</a:t>
            </a:r>
            <a:r>
              <a:rPr lang="en-US" i="1" dirty="0" smtClean="0"/>
              <a:t> </a:t>
            </a:r>
            <a:r>
              <a:rPr lang="en-US" b="1" i="1" dirty="0" smtClean="0">
                <a:solidFill>
                  <a:srgbClr val="00B0F0"/>
                </a:solidFill>
              </a:rPr>
              <a:t>on-demand</a:t>
            </a:r>
          </a:p>
          <a:p>
            <a:r>
              <a:rPr lang="en-US" b="1" dirty="0" smtClean="0"/>
              <a:t>Multitenancy:</a:t>
            </a:r>
            <a:r>
              <a:rPr lang="en-US" dirty="0" smtClean="0"/>
              <a:t> Groups are dynamic </a:t>
            </a:r>
            <a:r>
              <a:rPr lang="en-US" b="1" dirty="0" smtClean="0">
                <a:solidFill>
                  <a:srgbClr val="00B0F0"/>
                </a:solidFill>
              </a:rPr>
              <a:t>tenant</a:t>
            </a:r>
            <a:r>
              <a:rPr lang="en-US" dirty="0" smtClean="0"/>
              <a:t> databases</a:t>
            </a:r>
            <a:endParaRPr lang="en-US" b="1" dirty="0" smtClean="0">
              <a:solidFill>
                <a:srgbClr val="00B0F0"/>
              </a:solidFill>
            </a:endParaRPr>
          </a:p>
        </p:txBody>
      </p:sp>
      <p:sp>
        <p:nvSpPr>
          <p:cNvPr id="4" name="Slide Number Placeholder 3"/>
          <p:cNvSpPr>
            <a:spLocks noGrp="1"/>
          </p:cNvSpPr>
          <p:nvPr>
            <p:ph type="sldNum" sz="quarter" idx="12"/>
          </p:nvPr>
        </p:nvSpPr>
        <p:spPr/>
        <p:txBody>
          <a:bodyPr/>
          <a:lstStyle/>
          <a:p>
            <a:pPr>
              <a:defRPr/>
            </a:pPr>
            <a:fld id="{55E3B9E2-86B5-4372-91A7-7FB8BB2E82CA}" type="slidenum">
              <a:rPr lang="en-US" smtClean="0"/>
              <a:pPr>
                <a:defRPr/>
              </a:pPr>
              <a:t>43</a:t>
            </a:fld>
            <a:endParaRPr lang="en-US"/>
          </a:p>
        </p:txBody>
      </p:sp>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
        <p:nvSpPr>
          <p:cNvPr id="7" name="Date Placeholder 6"/>
          <p:cNvSpPr>
            <a:spLocks noGrp="1"/>
          </p:cNvSpPr>
          <p:nvPr>
            <p:ph type="dt" sz="half" idx="10"/>
          </p:nvPr>
        </p:nvSpPr>
        <p:spPr/>
        <p:txBody>
          <a:bodyPr/>
          <a:lstStyle/>
          <a:p>
            <a:pPr>
              <a:defRPr/>
            </a:pPr>
            <a:fld id="{4FF69E47-BED8-4B0B-AC2B-82F4066B4270}" type="datetime4">
              <a:rPr lang="en-US" smtClean="0"/>
              <a:pPr>
                <a:defRPr/>
              </a:pPr>
              <a:t>March 2, 2012</a:t>
            </a:fld>
            <a:endParaRPr lang="en-US" dirty="0"/>
          </a:p>
        </p:txBody>
      </p:sp>
    </p:spTree>
    <p:custDataLst>
      <p:tags r:id="rId1"/>
    </p:custDataLst>
    <p:extLst>
      <p:ext uri="{BB962C8B-B14F-4D97-AF65-F5344CB8AC3E}">
        <p14:creationId xmlns:p14="http://schemas.microsoft.com/office/powerpoint/2010/main" xmlns="" val="52486133"/>
      </p:ext>
    </p:extLst>
  </p:cSld>
  <p:clrMapOvr>
    <a:masterClrMapping/>
  </p:clrMapOvr>
  <mc:AlternateContent xmlns:mc="http://schemas.openxmlformats.org/markup-compatibility/2006">
    <mc:Choice xmlns:p14="http://schemas.microsoft.com/office/powerpoint/2010/main" xmlns="" Requires="p14">
      <p:transition spd="slow" p14:dur="2000" advTm="78155"/>
    </mc:Choice>
    <mc:Fallback>
      <p:transition spd="slow" advTm="781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Title 136194"/>
          <p:cNvSpPr>
            <a:spLocks noGrp="1"/>
          </p:cNvSpPr>
          <p:nvPr>
            <p:ph type="title"/>
          </p:nvPr>
        </p:nvSpPr>
        <p:spPr/>
        <p:txBody>
          <a:bodyPr>
            <a:normAutofit fontScale="90000"/>
          </a:bodyPr>
          <a:lstStyle/>
          <a:p>
            <a:r>
              <a:rPr lang="en-US" dirty="0" smtClean="0">
                <a:solidFill>
                  <a:srgbClr val="00B050"/>
                </a:solidFill>
              </a:rPr>
              <a:t>Transactions on Groups</a:t>
            </a:r>
            <a:r>
              <a:rPr lang="en-US" dirty="0" smtClean="0"/>
              <a:t/>
            </a:r>
            <a:br>
              <a:rPr lang="en-US" dirty="0" smtClean="0"/>
            </a:br>
            <a:r>
              <a:rPr lang="en-US" sz="3100" dirty="0" smtClean="0">
                <a:solidFill>
                  <a:srgbClr val="FF0000"/>
                </a:solidFill>
              </a:rPr>
              <a:t>Without distributed transactions</a:t>
            </a:r>
            <a:endParaRPr lang="en-US" sz="3100" dirty="0">
              <a:solidFill>
                <a:srgbClr val="FF0000"/>
              </a:solidFill>
            </a:endParaRPr>
          </a:p>
        </p:txBody>
      </p:sp>
      <p:sp>
        <p:nvSpPr>
          <p:cNvPr id="70" name="Content Placeholder 69"/>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smtClean="0"/>
              <a:t>Amr El Abbadi {amr@cs.ucsb.edu}</a:t>
            </a:r>
            <a:endParaRPr lang="en-US"/>
          </a:p>
        </p:txBody>
      </p:sp>
      <p:sp>
        <p:nvSpPr>
          <p:cNvPr id="4" name="Slide Number Placeholder 3"/>
          <p:cNvSpPr>
            <a:spLocks noGrp="1"/>
          </p:cNvSpPr>
          <p:nvPr>
            <p:ph type="sldNum" sz="quarter" idx="12"/>
          </p:nvPr>
        </p:nvSpPr>
        <p:spPr/>
        <p:txBody>
          <a:bodyPr/>
          <a:lstStyle/>
          <a:p>
            <a:fld id="{2F68324F-BD3B-40BE-B424-0989B3CD8C12}" type="slidenum">
              <a:rPr lang="en-US" smtClean="0"/>
              <a:pPr/>
              <a:t>44</a:t>
            </a:fld>
            <a:endParaRPr lang="en-US"/>
          </a:p>
        </p:txBody>
      </p:sp>
      <p:grpSp>
        <p:nvGrpSpPr>
          <p:cNvPr id="2" name="Group 62"/>
          <p:cNvGrpSpPr>
            <a:grpSpLocks/>
          </p:cNvGrpSpPr>
          <p:nvPr/>
        </p:nvGrpSpPr>
        <p:grpSpPr bwMode="auto">
          <a:xfrm>
            <a:off x="2438400" y="1447800"/>
            <a:ext cx="1066800" cy="1219200"/>
            <a:chOff x="1824" y="576"/>
            <a:chExt cx="672" cy="768"/>
          </a:xfrm>
        </p:grpSpPr>
        <p:sp>
          <p:nvSpPr>
            <p:cNvPr id="6" name="Rectangle 6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7" name="Line 6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8" name="Line 6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 name="Line 6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 name="Line 6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1" name="Line 6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2" name="Line 6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3" name="Line 7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4" name="Line 7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grpSp>
        <p:nvGrpSpPr>
          <p:cNvPr id="5" name="Group 62"/>
          <p:cNvGrpSpPr>
            <a:grpSpLocks/>
          </p:cNvGrpSpPr>
          <p:nvPr/>
        </p:nvGrpSpPr>
        <p:grpSpPr bwMode="auto">
          <a:xfrm>
            <a:off x="2438400" y="2895600"/>
            <a:ext cx="1066800" cy="1219200"/>
            <a:chOff x="1824" y="576"/>
            <a:chExt cx="672" cy="768"/>
          </a:xfrm>
        </p:grpSpPr>
        <p:sp>
          <p:nvSpPr>
            <p:cNvPr id="27" name="Rectangle 6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28" name="Line 6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29" name="Line 6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0" name="Line 6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1" name="Line 6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2" name="Line 6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3" name="Line 6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4" name="Line 7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35" name="Line 7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grpSp>
        <p:nvGrpSpPr>
          <p:cNvPr id="15" name="Group 82"/>
          <p:cNvGrpSpPr>
            <a:grpSpLocks/>
          </p:cNvGrpSpPr>
          <p:nvPr/>
        </p:nvGrpSpPr>
        <p:grpSpPr bwMode="auto">
          <a:xfrm>
            <a:off x="2438400" y="4876800"/>
            <a:ext cx="1066800" cy="1219200"/>
            <a:chOff x="1824" y="576"/>
            <a:chExt cx="672" cy="768"/>
          </a:xfrm>
        </p:grpSpPr>
        <p:sp>
          <p:nvSpPr>
            <p:cNvPr id="47" name="Rectangle 83"/>
            <p:cNvSpPr>
              <a:spLocks noChangeArrowheads="1"/>
            </p:cNvSpPr>
            <p:nvPr/>
          </p:nvSpPr>
          <p:spPr bwMode="auto">
            <a:xfrm>
              <a:off x="1824" y="576"/>
              <a:ext cx="672" cy="768"/>
            </a:xfrm>
            <a:prstGeom prst="rect">
              <a:avLst/>
            </a:prstGeom>
            <a:gradFill rotWithShape="1">
              <a:gsLst>
                <a:gs pos="0">
                  <a:srgbClr val="E88651">
                    <a:shade val="47500"/>
                    <a:satMod val="137000"/>
                  </a:srgbClr>
                </a:gs>
                <a:gs pos="55000">
                  <a:srgbClr val="E88651">
                    <a:shade val="69000"/>
                    <a:satMod val="137000"/>
                  </a:srgbClr>
                </a:gs>
                <a:gs pos="100000">
                  <a:srgbClr val="E88651">
                    <a:shade val="98000"/>
                    <a:satMod val="137000"/>
                  </a:srgbClr>
                </a:gs>
              </a:gsLst>
              <a:lin ang="16200000" scaled="0"/>
            </a:gradFill>
            <a:ln>
              <a:noFill/>
              <a:headEnd/>
              <a:tailEnd/>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48" name="Line 84"/>
            <p:cNvSpPr>
              <a:spLocks noChangeShapeType="1"/>
            </p:cNvSpPr>
            <p:nvPr/>
          </p:nvSpPr>
          <p:spPr bwMode="auto">
            <a:xfrm>
              <a:off x="1824" y="67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49" name="Line 85"/>
            <p:cNvSpPr>
              <a:spLocks noChangeShapeType="1"/>
            </p:cNvSpPr>
            <p:nvPr/>
          </p:nvSpPr>
          <p:spPr bwMode="auto">
            <a:xfrm>
              <a:off x="1824" y="76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0" name="Line 86"/>
            <p:cNvSpPr>
              <a:spLocks noChangeShapeType="1"/>
            </p:cNvSpPr>
            <p:nvPr/>
          </p:nvSpPr>
          <p:spPr bwMode="auto">
            <a:xfrm>
              <a:off x="1824" y="864"/>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1" name="Line 87"/>
            <p:cNvSpPr>
              <a:spLocks noChangeShapeType="1"/>
            </p:cNvSpPr>
            <p:nvPr/>
          </p:nvSpPr>
          <p:spPr bwMode="auto">
            <a:xfrm>
              <a:off x="1824" y="960"/>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2" name="Line 88"/>
            <p:cNvSpPr>
              <a:spLocks noChangeShapeType="1"/>
            </p:cNvSpPr>
            <p:nvPr/>
          </p:nvSpPr>
          <p:spPr bwMode="auto">
            <a:xfrm>
              <a:off x="1824" y="1056"/>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3" name="Line 89"/>
            <p:cNvSpPr>
              <a:spLocks noChangeShapeType="1"/>
            </p:cNvSpPr>
            <p:nvPr/>
          </p:nvSpPr>
          <p:spPr bwMode="auto">
            <a:xfrm>
              <a:off x="1824" y="1152"/>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4" name="Line 90"/>
            <p:cNvSpPr>
              <a:spLocks noChangeShapeType="1"/>
            </p:cNvSpPr>
            <p:nvPr/>
          </p:nvSpPr>
          <p:spPr bwMode="auto">
            <a:xfrm>
              <a:off x="1824" y="1248"/>
              <a:ext cx="672" cy="0"/>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55" name="Line 91"/>
            <p:cNvSpPr>
              <a:spLocks noChangeShapeType="1"/>
            </p:cNvSpPr>
            <p:nvPr/>
          </p:nvSpPr>
          <p:spPr bwMode="auto">
            <a:xfrm>
              <a:off x="2016" y="576"/>
              <a:ext cx="0" cy="768"/>
            </a:xfrm>
            <a:prstGeom prst="line">
              <a:avLst/>
            </a:prstGeom>
            <a:noFill/>
            <a:ln w="9525">
              <a:solidFill>
                <a:sysClr val="windowText" lastClr="0000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sp>
        <p:nvSpPr>
          <p:cNvPr id="66" name="Oval 103"/>
          <p:cNvSpPr>
            <a:spLocks noChangeArrowheads="1"/>
          </p:cNvSpPr>
          <p:nvPr/>
        </p:nvSpPr>
        <p:spPr bwMode="auto">
          <a:xfrm>
            <a:off x="2895600" y="454025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67" name="Oval 104"/>
          <p:cNvSpPr>
            <a:spLocks noChangeArrowheads="1"/>
          </p:cNvSpPr>
          <p:nvPr/>
        </p:nvSpPr>
        <p:spPr bwMode="auto">
          <a:xfrm>
            <a:off x="2895600" y="4300538"/>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68" name="Oval 105"/>
          <p:cNvSpPr>
            <a:spLocks noChangeArrowheads="1"/>
          </p:cNvSpPr>
          <p:nvPr/>
        </p:nvSpPr>
        <p:spPr bwMode="auto">
          <a:xfrm>
            <a:off x="2895600" y="441960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619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08376" y="1462719"/>
            <a:ext cx="801674" cy="801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8" name="Oval 96"/>
          <p:cNvSpPr>
            <a:spLocks noChangeArrowheads="1"/>
          </p:cNvSpPr>
          <p:nvPr/>
        </p:nvSpPr>
        <p:spPr bwMode="auto">
          <a:xfrm>
            <a:off x="2209800" y="1852920"/>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43" name="Oval 96"/>
          <p:cNvSpPr>
            <a:spLocks noChangeArrowheads="1"/>
          </p:cNvSpPr>
          <p:nvPr/>
        </p:nvSpPr>
        <p:spPr bwMode="auto">
          <a:xfrm>
            <a:off x="2209800" y="3007056"/>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721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89257" y="2419064"/>
            <a:ext cx="785880" cy="906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 name="Oval 96"/>
          <p:cNvSpPr>
            <a:spLocks noChangeArrowheads="1"/>
          </p:cNvSpPr>
          <p:nvPr/>
        </p:nvSpPr>
        <p:spPr bwMode="auto">
          <a:xfrm>
            <a:off x="2209800" y="3733800"/>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7219"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235481" y="3505200"/>
            <a:ext cx="878218" cy="878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6" name="Oval 96"/>
          <p:cNvSpPr>
            <a:spLocks noChangeArrowheads="1"/>
          </p:cNvSpPr>
          <p:nvPr/>
        </p:nvSpPr>
        <p:spPr bwMode="auto">
          <a:xfrm>
            <a:off x="2209800" y="5293056"/>
            <a:ext cx="1524000" cy="228600"/>
          </a:xfrm>
          <a:prstGeom prst="ellipse">
            <a:avLst/>
          </a:prstGeom>
          <a:noFill/>
          <a:ln w="38100">
            <a:solidFill>
              <a:schemeClr val="accent4">
                <a:lumMod val="50000"/>
              </a:schemeClr>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pic>
        <p:nvPicPr>
          <p:cNvPr id="137220" name="Picture 4"/>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332863" y="4865062"/>
            <a:ext cx="776287" cy="1222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1" name="Oval 5"/>
          <p:cNvSpPr>
            <a:spLocks noChangeArrowheads="1"/>
          </p:cNvSpPr>
          <p:nvPr/>
        </p:nvSpPr>
        <p:spPr bwMode="auto">
          <a:xfrm>
            <a:off x="5562600" y="2286000"/>
            <a:ext cx="1676400" cy="1752600"/>
          </a:xfrm>
          <a:prstGeom prst="ellipse">
            <a:avLst/>
          </a:prstGeom>
          <a:solidFill>
            <a:sysClr val="window" lastClr="FFFFFF"/>
          </a:solidFill>
          <a:ln w="48000" cap="flat" cmpd="thickThin" algn="ctr">
            <a:solidFill>
              <a:srgbClr val="60B5CC"/>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nvGrpSpPr>
          <p:cNvPr id="16" name="Group 6"/>
          <p:cNvGrpSpPr>
            <a:grpSpLocks/>
          </p:cNvGrpSpPr>
          <p:nvPr/>
        </p:nvGrpSpPr>
        <p:grpSpPr bwMode="auto">
          <a:xfrm>
            <a:off x="5867400" y="2514600"/>
            <a:ext cx="1066800" cy="1219200"/>
            <a:chOff x="1824" y="576"/>
            <a:chExt cx="672" cy="768"/>
          </a:xfrm>
        </p:grpSpPr>
        <p:sp>
          <p:nvSpPr>
            <p:cNvPr id="93" name="Rectangle 7"/>
            <p:cNvSpPr>
              <a:spLocks noChangeArrowheads="1"/>
            </p:cNvSpPr>
            <p:nvPr/>
          </p:nvSpPr>
          <p:spPr bwMode="auto">
            <a:xfrm>
              <a:off x="1824" y="576"/>
              <a:ext cx="672" cy="76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pitchFamily="34" charset="0"/>
                <a:cs typeface="Times New Roman" pitchFamily="18" charset="0"/>
              </a:endParaRPr>
            </a:p>
          </p:txBody>
        </p:sp>
        <p:sp>
          <p:nvSpPr>
            <p:cNvPr id="94" name="Line 8"/>
            <p:cNvSpPr>
              <a:spLocks noChangeShapeType="1"/>
            </p:cNvSpPr>
            <p:nvPr/>
          </p:nvSpPr>
          <p:spPr bwMode="auto">
            <a:xfrm>
              <a:off x="1824" y="672"/>
              <a:ext cx="672" cy="0"/>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5" name="Line 9"/>
            <p:cNvSpPr>
              <a:spLocks noChangeShapeType="1"/>
            </p:cNvSpPr>
            <p:nvPr/>
          </p:nvSpPr>
          <p:spPr bwMode="auto">
            <a:xfrm>
              <a:off x="1824" y="768"/>
              <a:ext cx="672" cy="0"/>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6" name="Line 10"/>
            <p:cNvSpPr>
              <a:spLocks noChangeShapeType="1"/>
            </p:cNvSpPr>
            <p:nvPr/>
          </p:nvSpPr>
          <p:spPr bwMode="auto">
            <a:xfrm>
              <a:off x="1824" y="864"/>
              <a:ext cx="672" cy="0"/>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7" name="Line 11"/>
            <p:cNvSpPr>
              <a:spLocks noChangeShapeType="1"/>
            </p:cNvSpPr>
            <p:nvPr/>
          </p:nvSpPr>
          <p:spPr bwMode="auto">
            <a:xfrm>
              <a:off x="1824" y="960"/>
              <a:ext cx="672" cy="0"/>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8" name="Line 12"/>
            <p:cNvSpPr>
              <a:spLocks noChangeShapeType="1"/>
            </p:cNvSpPr>
            <p:nvPr/>
          </p:nvSpPr>
          <p:spPr bwMode="auto">
            <a:xfrm>
              <a:off x="1824" y="1056"/>
              <a:ext cx="672" cy="0"/>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99" name="Line 13"/>
            <p:cNvSpPr>
              <a:spLocks noChangeShapeType="1"/>
            </p:cNvSpPr>
            <p:nvPr/>
          </p:nvSpPr>
          <p:spPr bwMode="auto">
            <a:xfrm>
              <a:off x="1824" y="1152"/>
              <a:ext cx="672" cy="0"/>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0" name="Line 14"/>
            <p:cNvSpPr>
              <a:spLocks noChangeShapeType="1"/>
            </p:cNvSpPr>
            <p:nvPr/>
          </p:nvSpPr>
          <p:spPr bwMode="auto">
            <a:xfrm>
              <a:off x="1824" y="1248"/>
              <a:ext cx="672" cy="0"/>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1" name="Line 15"/>
            <p:cNvSpPr>
              <a:spLocks noChangeShapeType="1"/>
            </p:cNvSpPr>
            <p:nvPr/>
          </p:nvSpPr>
          <p:spPr bwMode="auto">
            <a:xfrm>
              <a:off x="2016" y="576"/>
              <a:ext cx="0" cy="768"/>
            </a:xfrm>
            <a:prstGeom prst="line">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grpSp>
      <p:sp>
        <p:nvSpPr>
          <p:cNvPr id="103" name="Line 99"/>
          <p:cNvSpPr>
            <a:spLocks noChangeShapeType="1"/>
          </p:cNvSpPr>
          <p:nvPr/>
        </p:nvSpPr>
        <p:spPr bwMode="auto">
          <a:xfrm>
            <a:off x="3733800" y="1967219"/>
            <a:ext cx="1828800" cy="848459"/>
          </a:xfrm>
          <a:prstGeom prst="line">
            <a:avLst/>
          </a:prstGeom>
          <a:noFill/>
          <a:ln w="25400">
            <a:solidFill>
              <a:sysClr val="windowText" lastClr="000000"/>
            </a:solidFill>
            <a:round/>
            <a:headEnd/>
            <a:tailEnd type="triangle" w="lg" len="lg"/>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4" name="Line 100"/>
          <p:cNvSpPr>
            <a:spLocks noChangeShapeType="1"/>
          </p:cNvSpPr>
          <p:nvPr/>
        </p:nvSpPr>
        <p:spPr bwMode="auto">
          <a:xfrm flipV="1">
            <a:off x="3733800" y="3048000"/>
            <a:ext cx="1828800" cy="73356"/>
          </a:xfrm>
          <a:prstGeom prst="line">
            <a:avLst/>
          </a:prstGeom>
          <a:noFill/>
          <a:ln w="25400">
            <a:solidFill>
              <a:sysClr val="windowText" lastClr="000000"/>
            </a:solidFill>
            <a:round/>
            <a:headEnd/>
            <a:tailEnd type="triangle" w="lg" len="lg"/>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5" name="Line 101"/>
          <p:cNvSpPr>
            <a:spLocks noChangeShapeType="1"/>
          </p:cNvSpPr>
          <p:nvPr/>
        </p:nvSpPr>
        <p:spPr bwMode="auto">
          <a:xfrm flipV="1">
            <a:off x="3733800" y="3352800"/>
            <a:ext cx="1828800" cy="495300"/>
          </a:xfrm>
          <a:prstGeom prst="line">
            <a:avLst/>
          </a:prstGeom>
          <a:noFill/>
          <a:ln w="25400">
            <a:solidFill>
              <a:sysClr val="windowText" lastClr="000000"/>
            </a:solidFill>
            <a:round/>
            <a:headEnd/>
            <a:tailEnd type="triangle" w="lg" len="lg"/>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6" name="Line 102"/>
          <p:cNvSpPr>
            <a:spLocks noChangeShapeType="1"/>
          </p:cNvSpPr>
          <p:nvPr/>
        </p:nvSpPr>
        <p:spPr bwMode="auto">
          <a:xfrm flipV="1">
            <a:off x="3733800" y="3600450"/>
            <a:ext cx="1828800" cy="1806906"/>
          </a:xfrm>
          <a:prstGeom prst="line">
            <a:avLst/>
          </a:prstGeom>
          <a:noFill/>
          <a:ln w="25400">
            <a:solidFill>
              <a:sysClr val="windowText" lastClr="000000"/>
            </a:solidFill>
            <a:round/>
            <a:headEnd/>
            <a:tailEnd type="triangle" w="lg" len="lg"/>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7" name="Oval 106"/>
          <p:cNvSpPr>
            <a:spLocks noChangeArrowheads="1"/>
          </p:cNvSpPr>
          <p:nvPr/>
        </p:nvSpPr>
        <p:spPr bwMode="auto">
          <a:xfrm>
            <a:off x="4038600" y="449580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8" name="Oval 107"/>
          <p:cNvSpPr>
            <a:spLocks noChangeArrowheads="1"/>
          </p:cNvSpPr>
          <p:nvPr/>
        </p:nvSpPr>
        <p:spPr bwMode="auto">
          <a:xfrm>
            <a:off x="4038600" y="4256088"/>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09" name="Oval 108"/>
          <p:cNvSpPr>
            <a:spLocks noChangeArrowheads="1"/>
          </p:cNvSpPr>
          <p:nvPr/>
        </p:nvSpPr>
        <p:spPr bwMode="auto">
          <a:xfrm>
            <a:off x="4038600" y="4375150"/>
            <a:ext cx="76200" cy="76200"/>
          </a:xfrm>
          <a:prstGeom prst="ellipse">
            <a:avLst/>
          </a:prstGeom>
          <a:solidFill>
            <a:srgbClr val="F0AD00"/>
          </a:solidFill>
          <a:ln w="9525">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10" name="Text Box 113"/>
          <p:cNvSpPr txBox="1">
            <a:spLocks noChangeArrowheads="1"/>
          </p:cNvSpPr>
          <p:nvPr/>
        </p:nvSpPr>
        <p:spPr bwMode="auto">
          <a:xfrm>
            <a:off x="7467600" y="2956034"/>
            <a:ext cx="1599546" cy="1107996"/>
          </a:xfrm>
          <a:prstGeom prst="rect">
            <a:avLst/>
          </a:prstGeom>
          <a:noFill/>
          <a:ln w="9525">
            <a:noFill/>
            <a:miter lim="800000"/>
            <a:headEnd/>
            <a:tailEnd/>
          </a:ln>
          <a:effectLst/>
        </p:spPr>
        <p:txBody>
          <a:bodyPr wrap="square">
            <a:spAutoFit/>
          </a:bodyPr>
          <a:lstStyle/>
          <a:p>
            <a:pPr>
              <a:spcBef>
                <a:spcPts val="600"/>
              </a:spcBef>
            </a:pPr>
            <a:r>
              <a:rPr lang="en-US" sz="2200" b="1" dirty="0" smtClean="0">
                <a:solidFill>
                  <a:srgbClr val="00B0F0"/>
                </a:solidFill>
                <a:latin typeface="Corbel" pitchFamily="34" charset="0"/>
                <a:cs typeface="Times New Roman" pitchFamily="18" charset="0"/>
              </a:rPr>
              <a:t>Ownership</a:t>
            </a:r>
            <a:r>
              <a:rPr lang="en-US" sz="2200" dirty="0" smtClean="0">
                <a:latin typeface="Corbel" pitchFamily="34" charset="0"/>
                <a:cs typeface="Times New Roman" pitchFamily="18" charset="0"/>
              </a:rPr>
              <a:t> of keys at a single node</a:t>
            </a:r>
          </a:p>
        </p:txBody>
      </p:sp>
      <p:sp>
        <p:nvSpPr>
          <p:cNvPr id="111" name="Left Brace 110"/>
          <p:cNvSpPr/>
          <p:nvPr/>
        </p:nvSpPr>
        <p:spPr>
          <a:xfrm rot="10800000">
            <a:off x="7162800" y="2514600"/>
            <a:ext cx="304800" cy="1371600"/>
          </a:xfrm>
          <a:prstGeom prst="leftBrace">
            <a:avLst>
              <a:gd name="adj1" fmla="val 29298"/>
              <a:gd name="adj2" fmla="val 49385"/>
            </a:avLst>
          </a:prstGeom>
          <a:noFill/>
          <a:ln w="48500" cap="flat" cmpd="thickThin" algn="ctr">
            <a:solidFill>
              <a:sysClr val="windowText" lastClr="000000"/>
            </a:solidFill>
            <a:prstDash val="solid"/>
          </a:ln>
          <a:effectLst>
            <a:outerShdw blurRad="39000" dist="254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12" name="Text Box 112"/>
          <p:cNvSpPr txBox="1">
            <a:spLocks noChangeArrowheads="1"/>
          </p:cNvSpPr>
          <p:nvPr/>
        </p:nvSpPr>
        <p:spPr bwMode="auto">
          <a:xfrm>
            <a:off x="7540843" y="2228196"/>
            <a:ext cx="1295400" cy="769441"/>
          </a:xfrm>
          <a:prstGeom prst="rect">
            <a:avLst/>
          </a:prstGeom>
          <a:noFill/>
          <a:ln w="9525">
            <a:noFill/>
            <a:miter lim="800000"/>
            <a:headEnd/>
            <a:tailEnd/>
          </a:ln>
          <a:effectLst/>
        </p:spPr>
        <p:txBody>
          <a:bodyPr wrap="square">
            <a:spAutoFit/>
          </a:bodyPr>
          <a:lstStyle/>
          <a:p>
            <a:pPr algn="ctr">
              <a:spcBef>
                <a:spcPct val="50000"/>
              </a:spcBef>
            </a:pPr>
            <a:r>
              <a:rPr lang="en-US" sz="2200" b="1" dirty="0" smtClean="0">
                <a:latin typeface="Corbel" pitchFamily="34" charset="0"/>
                <a:cs typeface="Times New Roman" pitchFamily="18" charset="0"/>
              </a:rPr>
              <a:t>Key Group</a:t>
            </a:r>
            <a:endParaRPr lang="en-US" sz="2200" dirty="0">
              <a:latin typeface="Corbel" pitchFamily="34" charset="0"/>
              <a:cs typeface="Times New Roman" pitchFamily="18" charset="0"/>
            </a:endParaRPr>
          </a:p>
        </p:txBody>
      </p:sp>
      <p:sp>
        <p:nvSpPr>
          <p:cNvPr id="113" name="Left Brace 112"/>
          <p:cNvSpPr/>
          <p:nvPr/>
        </p:nvSpPr>
        <p:spPr>
          <a:xfrm rot="5400000">
            <a:off x="4876800" y="838200"/>
            <a:ext cx="381000" cy="2057400"/>
          </a:xfrm>
          <a:prstGeom prst="leftBrace">
            <a:avLst>
              <a:gd name="adj1" fmla="val 55086"/>
              <a:gd name="adj2" fmla="val 49385"/>
            </a:avLst>
          </a:prstGeom>
          <a:noFill/>
          <a:ln w="48500" cap="flat" cmpd="thickThin" algn="ctr">
            <a:solidFill>
              <a:sysClr val="windowText" lastClr="000000"/>
            </a:solidFill>
            <a:prstDash val="solid"/>
          </a:ln>
          <a:effectLst>
            <a:outerShdw blurRad="39000" dist="254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rbel" pitchFamily="34" charset="0"/>
              <a:cs typeface="Times New Roman" pitchFamily="18" charset="0"/>
            </a:endParaRPr>
          </a:p>
        </p:txBody>
      </p:sp>
      <p:sp>
        <p:nvSpPr>
          <p:cNvPr id="115" name="Content Placeholder 2"/>
          <p:cNvSpPr txBox="1">
            <a:spLocks/>
          </p:cNvSpPr>
          <p:nvPr/>
        </p:nvSpPr>
        <p:spPr>
          <a:xfrm>
            <a:off x="4896504" y="4160662"/>
            <a:ext cx="4000500" cy="1630537"/>
          </a:xfrm>
          <a:prstGeom prst="rect">
            <a:avLst/>
          </a:prstGeom>
        </p:spPr>
        <p:txBody>
          <a:bodyPr>
            <a:noAutofit/>
          </a:bodyPr>
          <a:lstStyle/>
          <a:p>
            <a:pPr marL="274320" lvl="0" indent="-274320">
              <a:spcBef>
                <a:spcPts val="600"/>
              </a:spcBef>
              <a:buClr>
                <a:schemeClr val="accent1"/>
              </a:buClr>
              <a:buSzPct val="70000"/>
              <a:buFont typeface="Wingdings"/>
              <a:buChar char=""/>
            </a:pPr>
            <a:r>
              <a:rPr lang="en-US" sz="2400" dirty="0" smtClean="0">
                <a:latin typeface="+mj-lt"/>
              </a:rPr>
              <a:t>One key selected as the </a:t>
            </a:r>
            <a:r>
              <a:rPr lang="en-US" sz="2400" b="1" dirty="0" smtClean="0">
                <a:solidFill>
                  <a:srgbClr val="00B0F0"/>
                </a:solidFill>
                <a:latin typeface="+mj-lt"/>
              </a:rPr>
              <a:t>leader</a:t>
            </a:r>
          </a:p>
          <a:p>
            <a:pPr marL="274320" lvl="0" indent="-274320">
              <a:spcBef>
                <a:spcPts val="600"/>
              </a:spcBef>
              <a:buClr>
                <a:schemeClr val="accent1"/>
              </a:buClr>
              <a:buSzPct val="70000"/>
              <a:buFont typeface="Wingdings"/>
              <a:buChar char=""/>
            </a:pPr>
            <a:r>
              <a:rPr lang="en-US" sz="2400" dirty="0" smtClean="0">
                <a:latin typeface="+mj-lt"/>
              </a:rPr>
              <a:t>Followers </a:t>
            </a:r>
            <a:r>
              <a:rPr lang="en-US" sz="2400" b="1" i="1" dirty="0" smtClean="0">
                <a:solidFill>
                  <a:srgbClr val="00B0F0"/>
                </a:solidFill>
                <a:latin typeface="+mj-lt"/>
              </a:rPr>
              <a:t>transfer</a:t>
            </a:r>
            <a:r>
              <a:rPr lang="en-US" sz="2400" b="1" i="1" dirty="0" smtClean="0">
                <a:solidFill>
                  <a:srgbClr val="FF0000"/>
                </a:solidFill>
                <a:latin typeface="+mj-lt"/>
              </a:rPr>
              <a:t> </a:t>
            </a:r>
            <a:r>
              <a:rPr lang="en-US" sz="2400" b="1" i="1" dirty="0" smtClean="0">
                <a:solidFill>
                  <a:srgbClr val="00B0F0"/>
                </a:solidFill>
                <a:latin typeface="+mj-lt"/>
              </a:rPr>
              <a:t>ownership</a:t>
            </a:r>
            <a:r>
              <a:rPr lang="en-US" sz="2400" dirty="0" smtClean="0">
                <a:latin typeface="+mj-lt"/>
              </a:rPr>
              <a:t> of keys to leader</a:t>
            </a:r>
          </a:p>
        </p:txBody>
      </p:sp>
      <p:sp>
        <p:nvSpPr>
          <p:cNvPr id="114" name="Text Box 112"/>
          <p:cNvSpPr txBox="1">
            <a:spLocks noChangeArrowheads="1"/>
          </p:cNvSpPr>
          <p:nvPr/>
        </p:nvSpPr>
        <p:spPr bwMode="auto">
          <a:xfrm>
            <a:off x="3581400" y="1186190"/>
            <a:ext cx="3124200" cy="523220"/>
          </a:xfrm>
          <a:prstGeom prst="rect">
            <a:avLst/>
          </a:prstGeom>
          <a:noFill/>
          <a:ln w="9525">
            <a:noFill/>
            <a:miter lim="800000"/>
            <a:headEnd/>
            <a:tailEnd/>
          </a:ln>
          <a:effectLst/>
        </p:spPr>
        <p:txBody>
          <a:bodyPr wrap="square">
            <a:spAutoFit/>
          </a:bodyPr>
          <a:lstStyle/>
          <a:p>
            <a:pPr algn="ctr">
              <a:spcBef>
                <a:spcPct val="50000"/>
              </a:spcBef>
            </a:pPr>
            <a:r>
              <a:rPr lang="en-US" sz="2800" b="1" dirty="0" smtClean="0">
                <a:solidFill>
                  <a:srgbClr val="FF0000"/>
                </a:solidFill>
                <a:latin typeface="Corbel" pitchFamily="34" charset="0"/>
                <a:cs typeface="Times New Roman" pitchFamily="18" charset="0"/>
              </a:rPr>
              <a:t>Grouping Protocol</a:t>
            </a:r>
            <a:endParaRPr lang="en-US" sz="2800" b="1" dirty="0">
              <a:solidFill>
                <a:srgbClr val="FF0000"/>
              </a:solidFill>
              <a:latin typeface="Corbel" pitchFamily="34" charset="0"/>
              <a:cs typeface="Times New Roman" pitchFamily="18" charset="0"/>
            </a:endParaRPr>
          </a:p>
        </p:txBody>
      </p:sp>
      <p:sp>
        <p:nvSpPr>
          <p:cNvPr id="71" name="Date Placeholder 70"/>
          <p:cNvSpPr>
            <a:spLocks noGrp="1"/>
          </p:cNvSpPr>
          <p:nvPr>
            <p:ph type="dt" sz="half" idx="10"/>
          </p:nvPr>
        </p:nvSpPr>
        <p:spPr/>
        <p:txBody>
          <a:bodyPr/>
          <a:lstStyle/>
          <a:p>
            <a:pPr>
              <a:defRPr/>
            </a:pPr>
            <a:fld id="{4EE1FCD5-6C6D-4F1C-B5E5-49354CEF5958}" type="datetime4">
              <a:rPr lang="en-US" smtClean="0"/>
              <a:pPr>
                <a:defRPr/>
              </a:pPr>
              <a:t>March 2, 2012</a:t>
            </a:fld>
            <a:endParaRPr lang="en-US" dirty="0"/>
          </a:p>
        </p:txBody>
      </p:sp>
    </p:spTree>
    <p:custDataLst>
      <p:tags r:id="rId1"/>
    </p:custDataLst>
    <p:extLst>
      <p:ext uri="{BB962C8B-B14F-4D97-AF65-F5344CB8AC3E}">
        <p14:creationId xmlns:p14="http://schemas.microsoft.com/office/powerpoint/2010/main" xmlns="" val="2874192139"/>
      </p:ext>
    </p:extLst>
  </p:cSld>
  <p:clrMapOvr>
    <a:masterClrMapping/>
  </p:clrMapOvr>
  <mc:AlternateContent xmlns:mc="http://schemas.openxmlformats.org/markup-compatibility/2006">
    <mc:Choice xmlns:p14="http://schemas.microsoft.com/office/powerpoint/2010/main" xmlns="" Requires="p14">
      <p:transition spd="slow" p14:dur="2000" advTm="51647"/>
    </mc:Choice>
    <mc:Fallback>
      <p:transition spd="slow" advTm="516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5">
                                            <p:txEl>
                                              <p:pRg st="1" end="1"/>
                                            </p:txEl>
                                          </p:spTgt>
                                        </p:tgtEl>
                                        <p:attrNameLst>
                                          <p:attrName>style.visibility</p:attrName>
                                        </p:attrNameLst>
                                      </p:cBhvr>
                                      <p:to>
                                        <p:strVal val="visible"/>
                                      </p:to>
                                    </p:set>
                                  </p:childTnLst>
                                </p:cTn>
                              </p:par>
                            </p:childTnLst>
                          </p:cTn>
                        </p:par>
                        <p:par>
                          <p:cTn id="11" fill="hold">
                            <p:stCondLst>
                              <p:cond delay="0"/>
                            </p:stCondLst>
                            <p:childTnLst>
                              <p:par>
                                <p:cTn id="12" presetID="22" presetClass="entr" presetSubtype="8" fill="hold" grpId="0" nodeType="afterEffect">
                                  <p:stCondLst>
                                    <p:cond delay="500"/>
                                  </p:stCondLst>
                                  <p:childTnLst>
                                    <p:set>
                                      <p:cBhvr>
                                        <p:cTn id="13" dur="1" fill="hold">
                                          <p:stCondLst>
                                            <p:cond delay="0"/>
                                          </p:stCondLst>
                                        </p:cTn>
                                        <p:tgtEl>
                                          <p:spTgt spid="103"/>
                                        </p:tgtEl>
                                        <p:attrNameLst>
                                          <p:attrName>style.visibility</p:attrName>
                                        </p:attrNameLst>
                                      </p:cBhvr>
                                      <p:to>
                                        <p:strVal val="visible"/>
                                      </p:to>
                                    </p:set>
                                    <p:animEffect transition="in" filter="wipe(left)">
                                      <p:cBhvr>
                                        <p:cTn id="14" dur="500"/>
                                        <p:tgtEl>
                                          <p:spTgt spid="10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wipe(left)">
                                      <p:cBhvr>
                                        <p:cTn id="18" dur="500"/>
                                        <p:tgtEl>
                                          <p:spTgt spid="10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wipe(left)">
                                      <p:cBhvr>
                                        <p:cTn id="22" dur="500"/>
                                        <p:tgtEl>
                                          <p:spTgt spid="105"/>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0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0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09"/>
                                        </p:tgtEl>
                                        <p:attrNameLst>
                                          <p:attrName>style.visibility</p:attrName>
                                        </p:attrNameLst>
                                      </p:cBhvr>
                                      <p:to>
                                        <p:strVal val="visible"/>
                                      </p:to>
                                    </p:se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106"/>
                                        </p:tgtEl>
                                        <p:attrNameLst>
                                          <p:attrName>style.visibility</p:attrName>
                                        </p:attrNameLst>
                                      </p:cBhvr>
                                      <p:to>
                                        <p:strVal val="visible"/>
                                      </p:to>
                                    </p:set>
                                    <p:animEffect transition="in" filter="wipe(left)">
                                      <p:cBhvr>
                                        <p:cTn id="33" dur="500"/>
                                        <p:tgtEl>
                                          <p:spTgt spid="106"/>
                                        </p:tgtEl>
                                      </p:cBhvr>
                                    </p:animEffect>
                                  </p:childTnLst>
                                </p:cTn>
                              </p:par>
                            </p:childTnLst>
                          </p:cTn>
                        </p:par>
                        <p:par>
                          <p:cTn id="34" fill="hold">
                            <p:stCondLst>
                              <p:cond delay="2500"/>
                            </p:stCondLst>
                            <p:childTnLst>
                              <p:par>
                                <p:cTn id="35" presetID="1" presetClass="entr" presetSubtype="0" fill="hold" grpId="0" nodeType="afterEffect">
                                  <p:stCondLst>
                                    <p:cond delay="500"/>
                                  </p:stCondLst>
                                  <p:childTnLst>
                                    <p:set>
                                      <p:cBhvr>
                                        <p:cTn id="36" dur="1" fill="hold">
                                          <p:stCondLst>
                                            <p:cond delay="0"/>
                                          </p:stCondLst>
                                        </p:cTn>
                                        <p:tgtEl>
                                          <p:spTgt spid="91"/>
                                        </p:tgtEl>
                                        <p:attrNameLst>
                                          <p:attrName>style.visibility</p:attrName>
                                        </p:attrNameLst>
                                      </p:cBhvr>
                                      <p:to>
                                        <p:strVal val="visible"/>
                                      </p:to>
                                    </p:set>
                                  </p:childTnLst>
                                </p:cTn>
                              </p:par>
                              <p:par>
                                <p:cTn id="37" presetID="1" presetClass="entr" presetSubtype="0" fill="hold" nodeType="withEffect">
                                  <p:stCondLst>
                                    <p:cond delay="500"/>
                                  </p:stCondLst>
                                  <p:childTnLst>
                                    <p:set>
                                      <p:cBhvr>
                                        <p:cTn id="38" dur="1" fill="hold">
                                          <p:stCondLst>
                                            <p:cond delay="0"/>
                                          </p:stCondLst>
                                        </p:cTn>
                                        <p:tgtEl>
                                          <p:spTgt spid="16"/>
                                        </p:tgtEl>
                                        <p:attrNameLst>
                                          <p:attrName>style.visibility</p:attrName>
                                        </p:attrNameLst>
                                      </p:cBhvr>
                                      <p:to>
                                        <p:strVal val="visible"/>
                                      </p:to>
                                    </p:set>
                                  </p:childTnLst>
                                </p:cTn>
                              </p:par>
                            </p:childTnLst>
                          </p:cTn>
                        </p:par>
                        <p:par>
                          <p:cTn id="39" fill="hold">
                            <p:stCondLst>
                              <p:cond delay="3000"/>
                            </p:stCondLst>
                            <p:childTnLst>
                              <p:par>
                                <p:cTn id="40" presetID="1" presetClass="entr" presetSubtype="0" fill="hold" grpId="0" nodeType="afterEffect">
                                  <p:stCondLst>
                                    <p:cond delay="0"/>
                                  </p:stCondLst>
                                  <p:childTnLst>
                                    <p:set>
                                      <p:cBhvr>
                                        <p:cTn id="41" dur="1" fill="hold">
                                          <p:stCondLst>
                                            <p:cond delay="0"/>
                                          </p:stCondLst>
                                        </p:cTn>
                                        <p:tgtEl>
                                          <p:spTgt spid="11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1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1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1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3" grpId="0" animBg="1"/>
      <p:bldP spid="104" grpId="0" animBg="1"/>
      <p:bldP spid="105" grpId="0" animBg="1"/>
      <p:bldP spid="106" grpId="0" animBg="1"/>
      <p:bldP spid="107" grpId="0" animBg="1"/>
      <p:bldP spid="108" grpId="0" animBg="1"/>
      <p:bldP spid="109" grpId="0" animBg="1"/>
      <p:bldP spid="110" grpId="0"/>
      <p:bldP spid="111" grpId="0" animBg="1"/>
      <p:bldP spid="112" grpId="0"/>
      <p:bldP spid="113" grpId="0" animBg="1"/>
      <p:bldP spid="115" grpId="0" build="p"/>
      <p:bldP spid="1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0600" y="0"/>
            <a:ext cx="7943088" cy="1143000"/>
          </a:xfrm>
        </p:spPr>
        <p:txBody>
          <a:bodyPr/>
          <a:lstStyle/>
          <a:p>
            <a:r>
              <a:rPr lang="en-US" dirty="0" smtClean="0">
                <a:solidFill>
                  <a:srgbClr val="00B050"/>
                </a:solidFill>
              </a:rPr>
              <a:t>Grouping </a:t>
            </a:r>
            <a:r>
              <a:rPr lang="en-US" dirty="0">
                <a:solidFill>
                  <a:srgbClr val="00B050"/>
                </a:solidFill>
              </a:rPr>
              <a:t>p</a:t>
            </a:r>
            <a:r>
              <a:rPr lang="en-US" dirty="0" smtClean="0">
                <a:solidFill>
                  <a:srgbClr val="00B050"/>
                </a:solidFill>
              </a:rPr>
              <a:t>rotocol</a:t>
            </a:r>
            <a:endParaRPr lang="en-US" dirty="0">
              <a:solidFill>
                <a:srgbClr val="00B050"/>
              </a:solidFill>
            </a:endParaRPr>
          </a:p>
        </p:txBody>
      </p:sp>
      <p:sp>
        <p:nvSpPr>
          <p:cNvPr id="51" name="Content Placeholder 50"/>
          <p:cNvSpPr>
            <a:spLocks noGrp="1"/>
          </p:cNvSpPr>
          <p:nvPr>
            <p:ph idx="1"/>
          </p:nvPr>
        </p:nvSpPr>
        <p:spPr>
          <a:xfrm>
            <a:off x="990600" y="5166954"/>
            <a:ext cx="7943088" cy="1081445"/>
          </a:xfrm>
        </p:spPr>
        <p:txBody>
          <a:bodyPr>
            <a:normAutofit/>
          </a:bodyPr>
          <a:lstStyle/>
          <a:p>
            <a:pPr marL="365760" lvl="1" indent="-283464">
              <a:spcBef>
                <a:spcPts val="600"/>
              </a:spcBef>
              <a:buSzPct val="80000"/>
              <a:buFont typeface="Wingdings 2"/>
              <a:buChar char=""/>
            </a:pPr>
            <a:r>
              <a:rPr lang="en-US" dirty="0"/>
              <a:t>Handshake between </a:t>
            </a:r>
            <a:r>
              <a:rPr lang="en-US" b="1" dirty="0">
                <a:solidFill>
                  <a:srgbClr val="00B0F0"/>
                </a:solidFill>
              </a:rPr>
              <a:t>leader</a:t>
            </a:r>
            <a:r>
              <a:rPr lang="en-US" dirty="0"/>
              <a:t> and </a:t>
            </a:r>
            <a:r>
              <a:rPr lang="en-US" b="1" dirty="0">
                <a:solidFill>
                  <a:srgbClr val="00B0F0"/>
                </a:solidFill>
              </a:rPr>
              <a:t>follower(s)</a:t>
            </a:r>
          </a:p>
          <a:p>
            <a:pPr lvl="1"/>
            <a:r>
              <a:rPr lang="en-US" sz="2400" dirty="0" smtClean="0"/>
              <a:t>Conceptually akin to </a:t>
            </a:r>
            <a:r>
              <a:rPr lang="en-US" sz="2400" b="1" dirty="0" smtClean="0">
                <a:solidFill>
                  <a:srgbClr val="00B0F0"/>
                </a:solidFill>
              </a:rPr>
              <a:t>“locking”</a:t>
            </a:r>
          </a:p>
        </p:txBody>
      </p:sp>
      <p:sp>
        <p:nvSpPr>
          <p:cNvPr id="4" name="Slide Number Placeholder 3"/>
          <p:cNvSpPr>
            <a:spLocks noGrp="1"/>
          </p:cNvSpPr>
          <p:nvPr>
            <p:ph type="sldNum" sz="quarter" idx="12"/>
          </p:nvPr>
        </p:nvSpPr>
        <p:spPr/>
        <p:txBody>
          <a:bodyPr/>
          <a:lstStyle/>
          <a:p>
            <a:fld id="{2F68324F-BD3B-40BE-B424-0989B3CD8C12}" type="slidenum">
              <a:rPr lang="en-US" smtClean="0"/>
              <a:pPr/>
              <a:t>45</a:t>
            </a:fld>
            <a:endParaRPr lang="en-US"/>
          </a:p>
        </p:txBody>
      </p:sp>
      <p:cxnSp>
        <p:nvCxnSpPr>
          <p:cNvPr id="7" name="Straight Connector 6"/>
          <p:cNvCxnSpPr/>
          <p:nvPr/>
        </p:nvCxnSpPr>
        <p:spPr bwMode="auto">
          <a:xfrm>
            <a:off x="2667000" y="2286000"/>
            <a:ext cx="5638800" cy="1588"/>
          </a:xfrm>
          <a:prstGeom prst="line">
            <a:avLst/>
          </a:prstGeom>
          <a:ln>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8" name="Straight Connector 7"/>
          <p:cNvCxnSpPr/>
          <p:nvPr/>
        </p:nvCxnSpPr>
        <p:spPr bwMode="auto">
          <a:xfrm>
            <a:off x="2678875" y="3962400"/>
            <a:ext cx="5626925" cy="1588"/>
          </a:xfrm>
          <a:prstGeom prst="line">
            <a:avLst/>
          </a:prstGeom>
          <a:ln>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bwMode="auto">
          <a:xfrm rot="5400000" flipH="1" flipV="1">
            <a:off x="2590800" y="2971800"/>
            <a:ext cx="1676400" cy="3048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914400" y="2036802"/>
            <a:ext cx="2133600" cy="523220"/>
          </a:xfrm>
          <a:prstGeom prst="rect">
            <a:avLst/>
          </a:prstGeom>
          <a:noFill/>
        </p:spPr>
        <p:txBody>
          <a:bodyPr wrap="square" rtlCol="0">
            <a:spAutoFit/>
          </a:bodyPr>
          <a:lstStyle/>
          <a:p>
            <a:pPr fontAlgn="base">
              <a:spcBef>
                <a:spcPct val="0"/>
              </a:spcBef>
              <a:spcAft>
                <a:spcPct val="0"/>
              </a:spcAft>
            </a:pPr>
            <a:r>
              <a:rPr lang="en-US" sz="2800" dirty="0" smtClean="0">
                <a:solidFill>
                  <a:srgbClr val="000000"/>
                </a:solidFill>
                <a:latin typeface="+mj-lt"/>
                <a:cs typeface="Times New Roman" pitchFamily="18" charset="0"/>
              </a:rPr>
              <a:t>Follower(s)</a:t>
            </a:r>
            <a:endParaRPr lang="en-US" sz="2800" dirty="0">
              <a:solidFill>
                <a:srgbClr val="000000"/>
              </a:solidFill>
              <a:latin typeface="+mj-lt"/>
              <a:cs typeface="Times New Roman" pitchFamily="18" charset="0"/>
            </a:endParaRPr>
          </a:p>
        </p:txBody>
      </p:sp>
      <p:sp>
        <p:nvSpPr>
          <p:cNvPr id="11" name="TextBox 10"/>
          <p:cNvSpPr txBox="1"/>
          <p:nvPr/>
        </p:nvSpPr>
        <p:spPr>
          <a:xfrm>
            <a:off x="914400" y="3657600"/>
            <a:ext cx="1371600" cy="523220"/>
          </a:xfrm>
          <a:prstGeom prst="rect">
            <a:avLst/>
          </a:prstGeom>
          <a:noFill/>
        </p:spPr>
        <p:txBody>
          <a:bodyPr wrap="square" rtlCol="0">
            <a:spAutoFit/>
          </a:bodyPr>
          <a:lstStyle/>
          <a:p>
            <a:pPr fontAlgn="base">
              <a:spcBef>
                <a:spcPct val="0"/>
              </a:spcBef>
              <a:spcAft>
                <a:spcPct val="0"/>
              </a:spcAft>
            </a:pPr>
            <a:r>
              <a:rPr lang="en-US" sz="2800" dirty="0" smtClean="0">
                <a:solidFill>
                  <a:srgbClr val="000000"/>
                </a:solidFill>
                <a:latin typeface="+mj-lt"/>
                <a:cs typeface="Times New Roman" pitchFamily="18" charset="0"/>
              </a:rPr>
              <a:t>Leader</a:t>
            </a:r>
            <a:endParaRPr lang="en-US" sz="2800" dirty="0">
              <a:solidFill>
                <a:srgbClr val="000000"/>
              </a:solidFill>
              <a:latin typeface="+mj-lt"/>
              <a:cs typeface="Times New Roman" pitchFamily="18" charset="0"/>
            </a:endParaRPr>
          </a:p>
        </p:txBody>
      </p:sp>
      <p:cxnSp>
        <p:nvCxnSpPr>
          <p:cNvPr id="12" name="Straight Arrow Connector 11"/>
          <p:cNvCxnSpPr/>
          <p:nvPr/>
        </p:nvCxnSpPr>
        <p:spPr bwMode="auto">
          <a:xfrm rot="16200000" flipH="1">
            <a:off x="3179125" y="2933700"/>
            <a:ext cx="1676400" cy="3810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2374075" y="3994479"/>
            <a:ext cx="1524000"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L(Creating)</a:t>
            </a:r>
            <a:endParaRPr lang="en-US" sz="2000" dirty="0">
              <a:solidFill>
                <a:srgbClr val="000000"/>
              </a:solidFill>
              <a:latin typeface="+mj-lt"/>
              <a:cs typeface="Times New Roman" pitchFamily="18" charset="0"/>
            </a:endParaRPr>
          </a:p>
        </p:txBody>
      </p:sp>
      <p:sp>
        <p:nvSpPr>
          <p:cNvPr id="14" name="TextBox 13"/>
          <p:cNvSpPr txBox="1"/>
          <p:nvPr/>
        </p:nvSpPr>
        <p:spPr>
          <a:xfrm>
            <a:off x="3693225" y="3989839"/>
            <a:ext cx="1524000"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L(Joined)</a:t>
            </a:r>
            <a:endParaRPr lang="en-US" sz="2000" dirty="0">
              <a:solidFill>
                <a:srgbClr val="000000"/>
              </a:solidFill>
              <a:latin typeface="+mj-lt"/>
              <a:cs typeface="Times New Roman" pitchFamily="18" charset="0"/>
            </a:endParaRPr>
          </a:p>
        </p:txBody>
      </p:sp>
      <p:sp>
        <p:nvSpPr>
          <p:cNvPr id="15" name="TextBox 14"/>
          <p:cNvSpPr txBox="1"/>
          <p:nvPr/>
        </p:nvSpPr>
        <p:spPr>
          <a:xfrm>
            <a:off x="2807525" y="1845517"/>
            <a:ext cx="1459675"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L(Joining)</a:t>
            </a:r>
            <a:endParaRPr lang="en-US" sz="2000" dirty="0">
              <a:solidFill>
                <a:srgbClr val="000000"/>
              </a:solidFill>
              <a:latin typeface="+mj-lt"/>
              <a:cs typeface="Times New Roman" pitchFamily="18" charset="0"/>
            </a:endParaRPr>
          </a:p>
        </p:txBody>
      </p:sp>
      <p:cxnSp>
        <p:nvCxnSpPr>
          <p:cNvPr id="16" name="Straight Arrow Connector 15"/>
          <p:cNvCxnSpPr/>
          <p:nvPr/>
        </p:nvCxnSpPr>
        <p:spPr bwMode="auto">
          <a:xfrm rot="5400000" flipH="1" flipV="1">
            <a:off x="3962400" y="2971800"/>
            <a:ext cx="1676400" cy="3048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bwMode="auto">
          <a:xfrm rot="5400000" flipH="1" flipV="1">
            <a:off x="6172200" y="2971800"/>
            <a:ext cx="1676400" cy="3048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bwMode="auto">
          <a:xfrm rot="16200000" flipH="1">
            <a:off x="6972300" y="2933701"/>
            <a:ext cx="1676400" cy="3810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4419600" y="1841626"/>
            <a:ext cx="1447800"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L(Joined)</a:t>
            </a:r>
            <a:endParaRPr lang="en-US" sz="2000" dirty="0">
              <a:solidFill>
                <a:srgbClr val="000000"/>
              </a:solidFill>
              <a:latin typeface="+mj-lt"/>
              <a:cs typeface="Times New Roman" pitchFamily="18" charset="0"/>
            </a:endParaRPr>
          </a:p>
        </p:txBody>
      </p:sp>
      <p:sp>
        <p:nvSpPr>
          <p:cNvPr id="20" name="TextBox 19"/>
          <p:cNvSpPr txBox="1"/>
          <p:nvPr/>
        </p:nvSpPr>
        <p:spPr>
          <a:xfrm>
            <a:off x="5791200" y="3990588"/>
            <a:ext cx="1524000"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L(Deleting)</a:t>
            </a:r>
            <a:endParaRPr lang="en-US" sz="2000" dirty="0">
              <a:solidFill>
                <a:srgbClr val="000000"/>
              </a:solidFill>
              <a:latin typeface="+mj-lt"/>
              <a:cs typeface="Times New Roman" pitchFamily="18" charset="0"/>
            </a:endParaRPr>
          </a:p>
        </p:txBody>
      </p:sp>
      <p:sp>
        <p:nvSpPr>
          <p:cNvPr id="21" name="TextBox 20"/>
          <p:cNvSpPr txBox="1"/>
          <p:nvPr/>
        </p:nvSpPr>
        <p:spPr>
          <a:xfrm>
            <a:off x="6922325" y="1841626"/>
            <a:ext cx="1066800"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L(Free)</a:t>
            </a:r>
            <a:endParaRPr lang="en-US" sz="2000" dirty="0">
              <a:solidFill>
                <a:srgbClr val="000000"/>
              </a:solidFill>
              <a:latin typeface="+mj-lt"/>
              <a:cs typeface="Times New Roman" pitchFamily="18" charset="0"/>
            </a:endParaRPr>
          </a:p>
        </p:txBody>
      </p:sp>
      <p:sp>
        <p:nvSpPr>
          <p:cNvPr id="22" name="TextBox 21"/>
          <p:cNvSpPr txBox="1"/>
          <p:nvPr/>
        </p:nvSpPr>
        <p:spPr>
          <a:xfrm>
            <a:off x="7239000" y="3974822"/>
            <a:ext cx="1447800"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L(Deleted)</a:t>
            </a:r>
            <a:endParaRPr lang="en-US" sz="2000" dirty="0">
              <a:solidFill>
                <a:srgbClr val="000000"/>
              </a:solidFill>
              <a:latin typeface="+mj-lt"/>
              <a:cs typeface="Times New Roman" pitchFamily="18" charset="0"/>
            </a:endParaRPr>
          </a:p>
        </p:txBody>
      </p:sp>
      <p:sp>
        <p:nvSpPr>
          <p:cNvPr id="23" name="Left Brace 22"/>
          <p:cNvSpPr/>
          <p:nvPr/>
        </p:nvSpPr>
        <p:spPr bwMode="auto">
          <a:xfrm rot="5400000">
            <a:off x="5679874" y="2784277"/>
            <a:ext cx="298851" cy="1905000"/>
          </a:xfrm>
          <a:prstGeom prst="leftBrace">
            <a:avLst>
              <a:gd name="adj1" fmla="val 67937"/>
              <a:gd name="adj2" fmla="val 50000"/>
            </a:avLst>
          </a:prstGeom>
          <a:ln>
            <a:headEnd type="none" w="med" len="med"/>
            <a:tailEnd type="none"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baseline="-25000" smtClean="0">
              <a:solidFill>
                <a:srgbClr val="000000"/>
              </a:solidFill>
              <a:latin typeface="+mj-lt"/>
              <a:cs typeface="Times New Roman" pitchFamily="18" charset="0"/>
            </a:endParaRPr>
          </a:p>
        </p:txBody>
      </p:sp>
      <p:sp>
        <p:nvSpPr>
          <p:cNvPr id="24" name="TextBox 23"/>
          <p:cNvSpPr txBox="1"/>
          <p:nvPr/>
        </p:nvSpPr>
        <p:spPr>
          <a:xfrm>
            <a:off x="4648200" y="3195935"/>
            <a:ext cx="2286000" cy="430887"/>
          </a:xfrm>
          <a:prstGeom prst="rect">
            <a:avLst/>
          </a:prstGeom>
          <a:noFill/>
        </p:spPr>
        <p:txBody>
          <a:bodyPr wrap="square" rtlCol="0">
            <a:spAutoFit/>
          </a:bodyPr>
          <a:lstStyle/>
          <a:p>
            <a:pPr algn="ctr" fontAlgn="base">
              <a:spcBef>
                <a:spcPct val="0"/>
              </a:spcBef>
              <a:spcAft>
                <a:spcPct val="0"/>
              </a:spcAft>
            </a:pPr>
            <a:r>
              <a:rPr lang="en-US" sz="2200" dirty="0" smtClean="0">
                <a:solidFill>
                  <a:srgbClr val="000000"/>
                </a:solidFill>
                <a:latin typeface="+mj-lt"/>
                <a:cs typeface="Times New Roman" pitchFamily="18" charset="0"/>
              </a:rPr>
              <a:t>Group </a:t>
            </a:r>
            <a:r>
              <a:rPr lang="en-US" sz="2200" dirty="0" err="1" smtClean="0">
                <a:solidFill>
                  <a:srgbClr val="000000"/>
                </a:solidFill>
                <a:latin typeface="+mj-lt"/>
                <a:cs typeface="Times New Roman" pitchFamily="18" charset="0"/>
              </a:rPr>
              <a:t>Opns</a:t>
            </a:r>
            <a:endParaRPr lang="en-US" sz="2200" dirty="0">
              <a:solidFill>
                <a:srgbClr val="000000"/>
              </a:solidFill>
              <a:latin typeface="+mj-lt"/>
              <a:cs typeface="Times New Roman" pitchFamily="18" charset="0"/>
            </a:endParaRPr>
          </a:p>
        </p:txBody>
      </p:sp>
      <p:sp>
        <p:nvSpPr>
          <p:cNvPr id="25" name="TextBox 24"/>
          <p:cNvSpPr txBox="1"/>
          <p:nvPr/>
        </p:nvSpPr>
        <p:spPr>
          <a:xfrm>
            <a:off x="3059875" y="2764975"/>
            <a:ext cx="404750" cy="441146"/>
          </a:xfrm>
          <a:prstGeom prst="rect">
            <a:avLst/>
          </a:prstGeom>
          <a:noFill/>
        </p:spPr>
        <p:txBody>
          <a:bodyPr wrap="square" rtlCol="0">
            <a:spAutoFit/>
          </a:bodyPr>
          <a:lstStyle/>
          <a:p>
            <a:pPr fontAlgn="base">
              <a:spcBef>
                <a:spcPct val="0"/>
              </a:spcBef>
              <a:spcAft>
                <a:spcPct val="0"/>
              </a:spcAft>
            </a:pPr>
            <a:r>
              <a:rPr lang="en-US" sz="3400" b="1" baseline="-25000" dirty="0">
                <a:solidFill>
                  <a:srgbClr val="FF0000"/>
                </a:solidFill>
                <a:latin typeface="+mj-lt"/>
                <a:cs typeface="Times New Roman" pitchFamily="18" charset="0"/>
              </a:rPr>
              <a:t>J</a:t>
            </a:r>
          </a:p>
        </p:txBody>
      </p:sp>
      <p:sp>
        <p:nvSpPr>
          <p:cNvPr id="26" name="TextBox 25"/>
          <p:cNvSpPr txBox="1"/>
          <p:nvPr/>
        </p:nvSpPr>
        <p:spPr>
          <a:xfrm>
            <a:off x="3505200" y="2764975"/>
            <a:ext cx="609600" cy="441146"/>
          </a:xfrm>
          <a:prstGeom prst="rect">
            <a:avLst/>
          </a:prstGeom>
          <a:noFill/>
        </p:spPr>
        <p:txBody>
          <a:bodyPr wrap="square" rtlCol="0">
            <a:spAutoFit/>
          </a:bodyPr>
          <a:lstStyle/>
          <a:p>
            <a:pPr fontAlgn="base">
              <a:spcBef>
                <a:spcPct val="0"/>
              </a:spcBef>
              <a:spcAft>
                <a:spcPct val="0"/>
              </a:spcAft>
            </a:pPr>
            <a:r>
              <a:rPr lang="en-US" sz="3400" b="1" baseline="-25000" dirty="0" smtClean="0">
                <a:solidFill>
                  <a:srgbClr val="FF0000"/>
                </a:solidFill>
                <a:latin typeface="+mj-lt"/>
                <a:cs typeface="Times New Roman" pitchFamily="18" charset="0"/>
              </a:rPr>
              <a:t>JA</a:t>
            </a:r>
            <a:endParaRPr lang="en-US" sz="3400" b="1" baseline="-25000" dirty="0">
              <a:solidFill>
                <a:srgbClr val="FF0000"/>
              </a:solidFill>
              <a:latin typeface="+mj-lt"/>
              <a:cs typeface="Times New Roman" pitchFamily="18" charset="0"/>
            </a:endParaRPr>
          </a:p>
        </p:txBody>
      </p:sp>
      <p:sp>
        <p:nvSpPr>
          <p:cNvPr id="27" name="TextBox 26"/>
          <p:cNvSpPr txBox="1"/>
          <p:nvPr/>
        </p:nvSpPr>
        <p:spPr>
          <a:xfrm>
            <a:off x="4114800" y="2759254"/>
            <a:ext cx="838200" cy="441146"/>
          </a:xfrm>
          <a:prstGeom prst="rect">
            <a:avLst/>
          </a:prstGeom>
          <a:noFill/>
        </p:spPr>
        <p:txBody>
          <a:bodyPr wrap="square" rtlCol="0">
            <a:spAutoFit/>
          </a:bodyPr>
          <a:lstStyle/>
          <a:p>
            <a:pPr fontAlgn="base">
              <a:spcBef>
                <a:spcPct val="0"/>
              </a:spcBef>
              <a:spcAft>
                <a:spcPct val="0"/>
              </a:spcAft>
            </a:pPr>
            <a:r>
              <a:rPr lang="en-US" sz="3400" b="1" baseline="-25000" dirty="0" smtClean="0">
                <a:solidFill>
                  <a:srgbClr val="FF0000"/>
                </a:solidFill>
                <a:latin typeface="+mj-lt"/>
                <a:cs typeface="Times New Roman" pitchFamily="18" charset="0"/>
              </a:rPr>
              <a:t>JAA</a:t>
            </a:r>
            <a:endParaRPr lang="en-US" sz="3400" b="1" baseline="-25000" dirty="0">
              <a:solidFill>
                <a:srgbClr val="FF0000"/>
              </a:solidFill>
              <a:latin typeface="+mj-lt"/>
              <a:cs typeface="Times New Roman" pitchFamily="18" charset="0"/>
            </a:endParaRPr>
          </a:p>
        </p:txBody>
      </p:sp>
      <p:sp>
        <p:nvSpPr>
          <p:cNvPr id="28" name="TextBox 27"/>
          <p:cNvSpPr txBox="1"/>
          <p:nvPr/>
        </p:nvSpPr>
        <p:spPr>
          <a:xfrm>
            <a:off x="6529450" y="2819400"/>
            <a:ext cx="404750" cy="441146"/>
          </a:xfrm>
          <a:prstGeom prst="rect">
            <a:avLst/>
          </a:prstGeom>
          <a:noFill/>
        </p:spPr>
        <p:txBody>
          <a:bodyPr wrap="square" rtlCol="0">
            <a:spAutoFit/>
          </a:bodyPr>
          <a:lstStyle/>
          <a:p>
            <a:pPr fontAlgn="base">
              <a:spcBef>
                <a:spcPct val="0"/>
              </a:spcBef>
              <a:spcAft>
                <a:spcPct val="0"/>
              </a:spcAft>
            </a:pPr>
            <a:r>
              <a:rPr lang="en-US" sz="3400" b="1" baseline="-25000" dirty="0">
                <a:solidFill>
                  <a:srgbClr val="FF0000"/>
                </a:solidFill>
                <a:latin typeface="+mj-lt"/>
                <a:cs typeface="Times New Roman" pitchFamily="18" charset="0"/>
              </a:rPr>
              <a:t>D</a:t>
            </a:r>
          </a:p>
        </p:txBody>
      </p:sp>
      <p:sp>
        <p:nvSpPr>
          <p:cNvPr id="29" name="TextBox 28"/>
          <p:cNvSpPr txBox="1"/>
          <p:nvPr/>
        </p:nvSpPr>
        <p:spPr>
          <a:xfrm>
            <a:off x="7215250" y="2811704"/>
            <a:ext cx="709550" cy="441146"/>
          </a:xfrm>
          <a:prstGeom prst="rect">
            <a:avLst/>
          </a:prstGeom>
          <a:noFill/>
        </p:spPr>
        <p:txBody>
          <a:bodyPr wrap="square" rtlCol="0">
            <a:spAutoFit/>
          </a:bodyPr>
          <a:lstStyle/>
          <a:p>
            <a:pPr fontAlgn="base">
              <a:spcBef>
                <a:spcPct val="0"/>
              </a:spcBef>
              <a:spcAft>
                <a:spcPct val="0"/>
              </a:spcAft>
            </a:pPr>
            <a:r>
              <a:rPr lang="en-US" sz="3400" b="1" baseline="-25000" dirty="0" smtClean="0">
                <a:solidFill>
                  <a:srgbClr val="FF0000"/>
                </a:solidFill>
                <a:latin typeface="+mj-lt"/>
                <a:cs typeface="Times New Roman" pitchFamily="18" charset="0"/>
              </a:rPr>
              <a:t>DA</a:t>
            </a:r>
            <a:endParaRPr lang="en-US" sz="3400" b="1" baseline="-25000" dirty="0">
              <a:solidFill>
                <a:srgbClr val="FF0000"/>
              </a:solidFill>
              <a:latin typeface="+mj-lt"/>
              <a:cs typeface="Times New Roman" pitchFamily="18" charset="0"/>
            </a:endParaRPr>
          </a:p>
        </p:txBody>
      </p:sp>
      <p:sp>
        <p:nvSpPr>
          <p:cNvPr id="30" name="TextBox 29"/>
          <p:cNvSpPr txBox="1"/>
          <p:nvPr/>
        </p:nvSpPr>
        <p:spPr>
          <a:xfrm>
            <a:off x="3950525" y="1066800"/>
            <a:ext cx="1459675" cy="400110"/>
          </a:xfrm>
          <a:prstGeom prst="rect">
            <a:avLst/>
          </a:prstGeom>
          <a:noFill/>
        </p:spPr>
        <p:txBody>
          <a:bodyPr wrap="square" rtlCol="0">
            <a:spAutoFit/>
          </a:bodyPr>
          <a:lstStyle/>
          <a:p>
            <a:pPr fontAlgn="base">
              <a:spcBef>
                <a:spcPct val="0"/>
              </a:spcBef>
              <a:spcAft>
                <a:spcPct val="0"/>
              </a:spcAft>
            </a:pPr>
            <a:r>
              <a:rPr lang="en-US" sz="2000" dirty="0" smtClean="0">
                <a:solidFill>
                  <a:srgbClr val="000000"/>
                </a:solidFill>
                <a:latin typeface="+mj-lt"/>
                <a:cs typeface="Times New Roman" pitchFamily="18" charset="0"/>
              </a:rPr>
              <a:t>Log entries</a:t>
            </a:r>
            <a:endParaRPr lang="en-US" sz="2000" dirty="0">
              <a:solidFill>
                <a:srgbClr val="000000"/>
              </a:solidFill>
              <a:latin typeface="+mj-lt"/>
              <a:cs typeface="Times New Roman" pitchFamily="18" charset="0"/>
            </a:endParaRPr>
          </a:p>
        </p:txBody>
      </p:sp>
      <p:sp>
        <p:nvSpPr>
          <p:cNvPr id="34" name="TextBox 33"/>
          <p:cNvSpPr txBox="1"/>
          <p:nvPr/>
        </p:nvSpPr>
        <p:spPr>
          <a:xfrm>
            <a:off x="3693226" y="4495800"/>
            <a:ext cx="1183574" cy="523220"/>
          </a:xfrm>
          <a:prstGeom prst="rect">
            <a:avLst/>
          </a:prstGeom>
          <a:noFill/>
        </p:spPr>
        <p:txBody>
          <a:bodyPr wrap="square" rtlCol="0">
            <a:spAutoFit/>
          </a:bodyPr>
          <a:lstStyle/>
          <a:p>
            <a:pPr algn="r" fontAlgn="base">
              <a:spcBef>
                <a:spcPct val="0"/>
              </a:spcBef>
              <a:spcAft>
                <a:spcPct val="0"/>
              </a:spcAft>
            </a:pPr>
            <a:r>
              <a:rPr lang="en-US" sz="2800" dirty="0" smtClean="0">
                <a:solidFill>
                  <a:srgbClr val="000000"/>
                </a:solidFill>
                <a:latin typeface="+mj-lt"/>
                <a:cs typeface="Times New Roman" pitchFamily="18" charset="0"/>
              </a:rPr>
              <a:t>Time</a:t>
            </a:r>
            <a:endParaRPr lang="en-US" sz="2800" dirty="0">
              <a:solidFill>
                <a:srgbClr val="000000"/>
              </a:solidFill>
              <a:latin typeface="+mj-lt"/>
              <a:cs typeface="Times New Roman" pitchFamily="18" charset="0"/>
            </a:endParaRPr>
          </a:p>
        </p:txBody>
      </p:sp>
      <p:cxnSp>
        <p:nvCxnSpPr>
          <p:cNvPr id="35" name="Straight Arrow Connector 34"/>
          <p:cNvCxnSpPr>
            <a:stCxn id="34" idx="3"/>
          </p:cNvCxnSpPr>
          <p:nvPr/>
        </p:nvCxnSpPr>
        <p:spPr bwMode="auto">
          <a:xfrm>
            <a:off x="4876800" y="4757410"/>
            <a:ext cx="990600" cy="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bwMode="auto">
          <a:xfrm>
            <a:off x="2133600" y="3144053"/>
            <a:ext cx="914400" cy="819935"/>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44" name="TextBox 43"/>
          <p:cNvSpPr txBox="1"/>
          <p:nvPr/>
        </p:nvSpPr>
        <p:spPr>
          <a:xfrm>
            <a:off x="914400" y="2667000"/>
            <a:ext cx="1371600" cy="769441"/>
          </a:xfrm>
          <a:prstGeom prst="rect">
            <a:avLst/>
          </a:prstGeom>
          <a:noFill/>
        </p:spPr>
        <p:txBody>
          <a:bodyPr wrap="square" rtlCol="0">
            <a:spAutoFit/>
          </a:bodyPr>
          <a:lstStyle/>
          <a:p>
            <a:pPr fontAlgn="base">
              <a:spcBef>
                <a:spcPct val="0"/>
              </a:spcBef>
              <a:spcAft>
                <a:spcPct val="0"/>
              </a:spcAft>
            </a:pPr>
            <a:r>
              <a:rPr lang="en-US" sz="2200" dirty="0" smtClean="0">
                <a:solidFill>
                  <a:srgbClr val="000000"/>
                </a:solidFill>
                <a:latin typeface="+mj-lt"/>
                <a:cs typeface="Times New Roman" pitchFamily="18" charset="0"/>
              </a:rPr>
              <a:t>Create Request</a:t>
            </a:r>
            <a:endParaRPr lang="en-US" sz="2200" dirty="0">
              <a:solidFill>
                <a:srgbClr val="000000"/>
              </a:solidFill>
              <a:latin typeface="+mj-lt"/>
              <a:cs typeface="Times New Roman" pitchFamily="18" charset="0"/>
            </a:endParaRPr>
          </a:p>
        </p:txBody>
      </p:sp>
      <p:cxnSp>
        <p:nvCxnSpPr>
          <p:cNvPr id="47" name="Straight Arrow Connector 46"/>
          <p:cNvCxnSpPr>
            <a:stCxn id="48" idx="0"/>
          </p:cNvCxnSpPr>
          <p:nvPr/>
        </p:nvCxnSpPr>
        <p:spPr bwMode="auto">
          <a:xfrm flipH="1" flipV="1">
            <a:off x="6731825" y="3963988"/>
            <a:ext cx="515270" cy="455612"/>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48" name="TextBox 47"/>
          <p:cNvSpPr txBox="1"/>
          <p:nvPr/>
        </p:nvSpPr>
        <p:spPr>
          <a:xfrm>
            <a:off x="6561295" y="4419600"/>
            <a:ext cx="1371600" cy="769441"/>
          </a:xfrm>
          <a:prstGeom prst="rect">
            <a:avLst/>
          </a:prstGeom>
          <a:noFill/>
        </p:spPr>
        <p:txBody>
          <a:bodyPr wrap="square" rtlCol="0">
            <a:spAutoFit/>
          </a:bodyPr>
          <a:lstStyle/>
          <a:p>
            <a:pPr fontAlgn="base">
              <a:spcBef>
                <a:spcPct val="0"/>
              </a:spcBef>
              <a:spcAft>
                <a:spcPct val="0"/>
              </a:spcAft>
            </a:pPr>
            <a:r>
              <a:rPr lang="en-US" sz="2200" dirty="0" smtClean="0">
                <a:solidFill>
                  <a:srgbClr val="000000"/>
                </a:solidFill>
                <a:latin typeface="+mj-lt"/>
                <a:cs typeface="Times New Roman" pitchFamily="18" charset="0"/>
              </a:rPr>
              <a:t>Delete Request</a:t>
            </a:r>
            <a:endParaRPr lang="en-US" sz="2200" dirty="0">
              <a:solidFill>
                <a:srgbClr val="000000"/>
              </a:solidFill>
              <a:latin typeface="+mj-lt"/>
              <a:cs typeface="Times New Roman" pitchFamily="18" charset="0"/>
            </a:endParaRPr>
          </a:p>
        </p:txBody>
      </p:sp>
      <p:sp>
        <p:nvSpPr>
          <p:cNvPr id="6" name="Rectangle 5"/>
          <p:cNvSpPr/>
          <p:nvPr/>
        </p:nvSpPr>
        <p:spPr>
          <a:xfrm>
            <a:off x="2807525" y="1841626"/>
            <a:ext cx="5193475" cy="38130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376550" y="4001139"/>
            <a:ext cx="6081650" cy="38130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a:stCxn id="30" idx="2"/>
          </p:cNvCxnSpPr>
          <p:nvPr/>
        </p:nvCxnSpPr>
        <p:spPr>
          <a:xfrm flipH="1">
            <a:off x="3581401" y="1466910"/>
            <a:ext cx="1098962" cy="37471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30" idx="2"/>
          </p:cNvCxnSpPr>
          <p:nvPr/>
        </p:nvCxnSpPr>
        <p:spPr>
          <a:xfrm>
            <a:off x="4680363" y="1466910"/>
            <a:ext cx="463137" cy="37860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30" idx="2"/>
          </p:cNvCxnSpPr>
          <p:nvPr/>
        </p:nvCxnSpPr>
        <p:spPr>
          <a:xfrm>
            <a:off x="4680363" y="1466910"/>
            <a:ext cx="2558637" cy="37471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3" name="Date Placeholder 42"/>
          <p:cNvSpPr>
            <a:spLocks noGrp="1"/>
          </p:cNvSpPr>
          <p:nvPr>
            <p:ph type="dt" sz="half" idx="10"/>
          </p:nvPr>
        </p:nvSpPr>
        <p:spPr/>
        <p:txBody>
          <a:bodyPr/>
          <a:lstStyle/>
          <a:p>
            <a:pPr>
              <a:defRPr/>
            </a:pPr>
            <a:fld id="{0C1C2D66-1E9B-4D61-BDCB-D1B77128877D}" type="datetime4">
              <a:rPr lang="en-US" smtClean="0"/>
              <a:pPr>
                <a:defRPr/>
              </a:pPr>
              <a:t>March 2, 2012</a:t>
            </a:fld>
            <a:endParaRPr lang="en-US" dirty="0"/>
          </a:p>
        </p:txBody>
      </p:sp>
      <p:sp>
        <p:nvSpPr>
          <p:cNvPr id="45" name="Footer Placeholder 44"/>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3086650839"/>
      </p:ext>
    </p:extLst>
  </p:cSld>
  <p:clrMapOvr>
    <a:masterClrMapping/>
  </p:clrMapOvr>
  <mc:AlternateContent xmlns:mc="http://schemas.openxmlformats.org/markup-compatibility/2006">
    <mc:Choice xmlns:p14="http://schemas.microsoft.com/office/powerpoint/2010/main" xmlns="" Requires="p14">
      <p:transition spd="slow" p14:dur="2000" advTm="133177"/>
    </mc:Choice>
    <mc:Fallback>
      <p:transition spd="slow" advTm="1331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xit" presetSubtype="0" fill="hold" grpId="1" nodeType="withEffect">
                                  <p:stCondLst>
                                    <p:cond delay="0"/>
                                  </p:stCondLst>
                                  <p:childTnLst>
                                    <p:animEffect transition="out" filter="fade">
                                      <p:cBhvr>
                                        <p:cTn id="17" dur="500"/>
                                        <p:tgtEl>
                                          <p:spTgt spid="44"/>
                                        </p:tgtEl>
                                      </p:cBhvr>
                                    </p:animEffect>
                                    <p:set>
                                      <p:cBhvr>
                                        <p:cTn id="18" dur="1" fill="hold">
                                          <p:stCondLst>
                                            <p:cond delay="499"/>
                                          </p:stCondLst>
                                        </p:cTn>
                                        <p:tgtEl>
                                          <p:spTgt spid="44"/>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41"/>
                                        </p:tgtEl>
                                      </p:cBhvr>
                                    </p:animEffect>
                                    <p:set>
                                      <p:cBhvr>
                                        <p:cTn id="21" dur="1" fill="hold">
                                          <p:stCondLst>
                                            <p:cond delay="499"/>
                                          </p:stCondLst>
                                        </p:cTn>
                                        <p:tgtEl>
                                          <p:spTgt spid="41"/>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1500"/>
                            </p:stCondLst>
                            <p:childTnLst>
                              <p:par>
                                <p:cTn id="34" presetID="10" presetClass="entr" presetSubtype="0" fill="hold" nodeType="afterEffect">
                                  <p:stCondLst>
                                    <p:cond delay="25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2750"/>
                            </p:stCondLst>
                            <p:childTnLst>
                              <p:par>
                                <p:cTn id="45" presetID="10" presetClass="entr" presetSubtype="0" fill="hold" nodeType="afterEffect">
                                  <p:stCondLst>
                                    <p:cond delay="5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par>
                          <p:cTn id="51" fill="hold">
                            <p:stCondLst>
                              <p:cond delay="3750"/>
                            </p:stCondLst>
                            <p:childTnLst>
                              <p:par>
                                <p:cTn id="52" presetID="10" presetClass="entr" presetSubtype="0" fill="hold" grpId="0" nodeType="afterEffect">
                                  <p:stCondLst>
                                    <p:cond delay="25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500"/>
                                        <p:tgtEl>
                                          <p:spTgt spid="48"/>
                                        </p:tgtEl>
                                      </p:cBhvr>
                                    </p:animEffect>
                                  </p:childTnLst>
                                </p:cTn>
                              </p:par>
                              <p:par>
                                <p:cTn id="68" presetID="10" presetClass="entr" presetSubtype="0" fill="hold" nodeType="with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par>
                                <p:cTn id="76" presetID="10" presetClass="exit" presetSubtype="0" fill="hold" grpId="1" nodeType="withEffect">
                                  <p:stCondLst>
                                    <p:cond delay="0"/>
                                  </p:stCondLst>
                                  <p:childTnLst>
                                    <p:animEffect transition="out" filter="fade">
                                      <p:cBhvr>
                                        <p:cTn id="77" dur="500"/>
                                        <p:tgtEl>
                                          <p:spTgt spid="48"/>
                                        </p:tgtEl>
                                      </p:cBhvr>
                                    </p:animEffect>
                                    <p:set>
                                      <p:cBhvr>
                                        <p:cTn id="78" dur="1" fill="hold">
                                          <p:stCondLst>
                                            <p:cond delay="499"/>
                                          </p:stCondLst>
                                        </p:cTn>
                                        <p:tgtEl>
                                          <p:spTgt spid="48"/>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47"/>
                                        </p:tgtEl>
                                      </p:cBhvr>
                                    </p:animEffect>
                                    <p:set>
                                      <p:cBhvr>
                                        <p:cTn id="81" dur="1" fill="hold">
                                          <p:stCondLst>
                                            <p:cond delay="499"/>
                                          </p:stCondLst>
                                        </p:cTn>
                                        <p:tgtEl>
                                          <p:spTgt spid="47"/>
                                        </p:tgtEl>
                                        <p:attrNameLst>
                                          <p:attrName>style.visibility</p:attrName>
                                        </p:attrNameLst>
                                      </p:cBhvr>
                                      <p:to>
                                        <p:strVal val="hidden"/>
                                      </p:to>
                                    </p:se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par>
                                <p:cTn id="86" presetID="10" presetClass="entr" presetSubtype="0" fill="hold"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childTnLst>
                          </p:cTn>
                        </p:par>
                        <p:par>
                          <p:cTn id="89" fill="hold">
                            <p:stCondLst>
                              <p:cond delay="1000"/>
                            </p:stCondLst>
                            <p:childTnLst>
                              <p:par>
                                <p:cTn id="90" presetID="10"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par>
                          <p:cTn id="93" fill="hold">
                            <p:stCondLst>
                              <p:cond delay="1500"/>
                            </p:stCondLst>
                            <p:childTnLst>
                              <p:par>
                                <p:cTn id="94" presetID="10" presetClass="entr" presetSubtype="0" fill="hold" grpId="0" nodeType="after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fade">
                                      <p:cBhvr>
                                        <p:cTn id="96" dur="500"/>
                                        <p:tgtEl>
                                          <p:spTgt spid="29"/>
                                        </p:tgtEl>
                                      </p:cBhvr>
                                    </p:animEffect>
                                  </p:childTnLst>
                                </p:cTn>
                              </p:par>
                              <p:par>
                                <p:cTn id="97" presetID="10" presetClass="entr" presetSubtype="0" fill="hold"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500"/>
                                        <p:tgtEl>
                                          <p:spTgt spid="18"/>
                                        </p:tgtEl>
                                      </p:cBhvr>
                                    </p:animEffect>
                                  </p:childTnLst>
                                </p:cTn>
                              </p:par>
                            </p:childTnLst>
                          </p:cTn>
                        </p:par>
                        <p:par>
                          <p:cTn id="100" fill="hold">
                            <p:stCondLst>
                              <p:cond delay="2000"/>
                            </p:stCondLst>
                            <p:childTnLst>
                              <p:par>
                                <p:cTn id="101" presetID="10"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0"/>
                                        </p:tgtEl>
                                        <p:attrNameLst>
                                          <p:attrName>style.visibility</p:attrName>
                                        </p:attrNameLst>
                                      </p:cBhvr>
                                      <p:to>
                                        <p:strVal val="visible"/>
                                      </p:to>
                                    </p:set>
                                    <p:animEffect transition="in" filter="fade">
                                      <p:cBhvr>
                                        <p:cTn id="108" dur="500"/>
                                        <p:tgtEl>
                                          <p:spTgt spid="30"/>
                                        </p:tgtEl>
                                      </p:cBhvr>
                                    </p:animEffect>
                                  </p:childTnLst>
                                </p:cTn>
                              </p:par>
                              <p:par>
                                <p:cTn id="109" presetID="10" presetClass="entr" presetSubtype="0" fill="hold" nodeType="with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par>
                                <p:cTn id="112" presetID="10" presetClass="entr" presetSubtype="0" fill="hold" nodeType="withEffect">
                                  <p:stCondLst>
                                    <p:cond delay="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500"/>
                                        <p:tgtEl>
                                          <p:spTgt spid="49"/>
                                        </p:tgtEl>
                                      </p:cBhvr>
                                    </p:animEffect>
                                  </p:childTnLst>
                                </p:cTn>
                              </p:par>
                              <p:par>
                                <p:cTn id="115" presetID="10" presetClass="entr" presetSubtype="0" fill="hold"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6"/>
                                        </p:tgtEl>
                                        <p:attrNameLst>
                                          <p:attrName>style.visibility</p:attrName>
                                        </p:attrNameLst>
                                      </p:cBhvr>
                                      <p:to>
                                        <p:strVal val="visible"/>
                                      </p:to>
                                    </p:set>
                                    <p:animEffect transition="in" filter="fade">
                                      <p:cBhvr>
                                        <p:cTn id="123" dur="500"/>
                                        <p:tgtEl>
                                          <p:spTgt spid="6"/>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51">
                                            <p:txEl>
                                              <p:pRg st="0" end="0"/>
                                            </p:txEl>
                                          </p:spTgt>
                                        </p:tgtEl>
                                        <p:attrNameLst>
                                          <p:attrName>style.visibility</p:attrName>
                                        </p:attrNameLst>
                                      </p:cBhvr>
                                      <p:to>
                                        <p:strVal val="visible"/>
                                      </p:to>
                                    </p:set>
                                    <p:animEffect transition="in" filter="fade">
                                      <p:cBhvr>
                                        <p:cTn id="128" dur="500"/>
                                        <p:tgtEl>
                                          <p:spTgt spid="51">
                                            <p:txEl>
                                              <p:pRg st="0" end="0"/>
                                            </p:txEl>
                                          </p:spTgt>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51">
                                            <p:txEl>
                                              <p:pRg st="1" end="1"/>
                                            </p:txEl>
                                          </p:spTgt>
                                        </p:tgtEl>
                                        <p:attrNameLst>
                                          <p:attrName>style.visibility</p:attrName>
                                        </p:attrNameLst>
                                      </p:cBhvr>
                                      <p:to>
                                        <p:strVal val="visible"/>
                                      </p:to>
                                    </p:set>
                                    <p:animEffect transition="in" filter="fade">
                                      <p:cBhvr>
                                        <p:cTn id="131" dur="500"/>
                                        <p:tgtEl>
                                          <p:spTgt spid="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uild="p"/>
      <p:bldP spid="13" grpId="0"/>
      <p:bldP spid="14" grpId="0"/>
      <p:bldP spid="15" grpId="0"/>
      <p:bldP spid="19" grpId="0"/>
      <p:bldP spid="20" grpId="0"/>
      <p:bldP spid="21" grpId="0"/>
      <p:bldP spid="22" grpId="0"/>
      <p:bldP spid="23" grpId="0" animBg="1"/>
      <p:bldP spid="24" grpId="0"/>
      <p:bldP spid="25" grpId="0"/>
      <p:bldP spid="26" grpId="0"/>
      <p:bldP spid="27" grpId="0"/>
      <p:bldP spid="28" grpId="0"/>
      <p:bldP spid="29" grpId="0"/>
      <p:bldP spid="30" grpId="0"/>
      <p:bldP spid="44" grpId="0"/>
      <p:bldP spid="44" grpId="1"/>
      <p:bldP spid="48" grpId="0"/>
      <p:bldP spid="48" grpId="1"/>
      <p:bldP spid="6" grpId="0" animBg="1"/>
      <p:bldP spid="4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0600" y="0"/>
            <a:ext cx="7943088" cy="1143000"/>
          </a:xfrm>
        </p:spPr>
        <p:txBody>
          <a:bodyPr>
            <a:normAutofit/>
          </a:bodyPr>
          <a:lstStyle/>
          <a:p>
            <a:r>
              <a:rPr lang="en-US" sz="4400" dirty="0">
                <a:solidFill>
                  <a:srgbClr val="00B050"/>
                </a:solidFill>
              </a:rPr>
              <a:t>Efficient transaction </a:t>
            </a:r>
            <a:r>
              <a:rPr lang="en-US" sz="4400" dirty="0" smtClean="0">
                <a:solidFill>
                  <a:srgbClr val="00B050"/>
                </a:solidFill>
              </a:rPr>
              <a:t>processing</a:t>
            </a:r>
            <a:endParaRPr lang="en-US" sz="4400" dirty="0">
              <a:solidFill>
                <a:srgbClr val="00B050"/>
              </a:solidFill>
            </a:endParaRPr>
          </a:p>
        </p:txBody>
      </p:sp>
      <p:sp>
        <p:nvSpPr>
          <p:cNvPr id="6" name="Content Placeholder 5"/>
          <p:cNvSpPr>
            <a:spLocks noGrp="1"/>
          </p:cNvSpPr>
          <p:nvPr>
            <p:ph idx="1"/>
          </p:nvPr>
        </p:nvSpPr>
        <p:spPr>
          <a:xfrm>
            <a:off x="896004" y="1447799"/>
            <a:ext cx="7943088" cy="2438401"/>
          </a:xfrm>
        </p:spPr>
        <p:txBody>
          <a:bodyPr>
            <a:normAutofit fontScale="85000" lnSpcReduction="10000"/>
          </a:bodyPr>
          <a:lstStyle/>
          <a:p>
            <a:r>
              <a:rPr lang="en-US" dirty="0" smtClean="0"/>
              <a:t>How does the leader execute transactions?</a:t>
            </a:r>
          </a:p>
          <a:p>
            <a:pPr lvl="1"/>
            <a:r>
              <a:rPr lang="en-US" b="1" dirty="0" smtClean="0">
                <a:solidFill>
                  <a:srgbClr val="00B0F0"/>
                </a:solidFill>
              </a:rPr>
              <a:t>Caches data </a:t>
            </a:r>
            <a:r>
              <a:rPr lang="en-US" dirty="0" smtClean="0"/>
              <a:t>for group members </a:t>
            </a:r>
            <a:r>
              <a:rPr lang="en-US" dirty="0" smtClean="0">
                <a:sym typeface="Wingdings" pitchFamily="2" charset="2"/>
              </a:rPr>
              <a:t> underlying data store equivalent to a disk</a:t>
            </a:r>
            <a:endParaRPr lang="en-US" dirty="0" smtClean="0"/>
          </a:p>
          <a:p>
            <a:pPr lvl="1"/>
            <a:r>
              <a:rPr lang="en-US" b="1" dirty="0" smtClean="0">
                <a:solidFill>
                  <a:srgbClr val="00B0F0"/>
                </a:solidFill>
              </a:rPr>
              <a:t>Transaction logging</a:t>
            </a:r>
            <a:r>
              <a:rPr lang="en-US" dirty="0" smtClean="0"/>
              <a:t> for durability</a:t>
            </a:r>
          </a:p>
          <a:p>
            <a:pPr lvl="1"/>
            <a:r>
              <a:rPr lang="en-US" dirty="0" smtClean="0"/>
              <a:t>Cache </a:t>
            </a:r>
            <a:r>
              <a:rPr lang="en-US" b="1" dirty="0" smtClean="0">
                <a:solidFill>
                  <a:srgbClr val="00B0F0"/>
                </a:solidFill>
              </a:rPr>
              <a:t>asynchronously flushed </a:t>
            </a:r>
            <a:r>
              <a:rPr lang="en-US" dirty="0" smtClean="0"/>
              <a:t>to</a:t>
            </a:r>
            <a:r>
              <a:rPr lang="en-US" dirty="0" smtClean="0">
                <a:sym typeface="Wingdings" pitchFamily="2" charset="2"/>
              </a:rPr>
              <a:t> propagate updates</a:t>
            </a:r>
            <a:endParaRPr lang="en-US" dirty="0" smtClean="0"/>
          </a:p>
          <a:p>
            <a:pPr lvl="1"/>
            <a:r>
              <a:rPr lang="en-US" b="1" dirty="0" smtClean="0">
                <a:solidFill>
                  <a:srgbClr val="00B0F0"/>
                </a:solidFill>
              </a:rPr>
              <a:t>Guaranteed update propagation</a:t>
            </a:r>
            <a:endParaRPr lang="en-US" dirty="0" smtClean="0"/>
          </a:p>
          <a:p>
            <a:endParaRPr lang="en-US" dirty="0" smtClean="0"/>
          </a:p>
        </p:txBody>
      </p:sp>
      <p:sp>
        <p:nvSpPr>
          <p:cNvPr id="4" name="Slide Number Placeholder 3"/>
          <p:cNvSpPr>
            <a:spLocks noGrp="1"/>
          </p:cNvSpPr>
          <p:nvPr>
            <p:ph type="sldNum" sz="quarter" idx="12"/>
          </p:nvPr>
        </p:nvSpPr>
        <p:spPr/>
        <p:txBody>
          <a:bodyPr/>
          <a:lstStyle/>
          <a:p>
            <a:pPr>
              <a:defRPr/>
            </a:pPr>
            <a:fld id="{E7DDB795-7E35-4B58-8D62-82DD7C5DC5B3}" type="slidenum">
              <a:rPr lang="en-US" smtClean="0"/>
              <a:pPr>
                <a:defRPr/>
              </a:pPr>
              <a:t>46</a:t>
            </a:fld>
            <a:endParaRPr lang="en-US"/>
          </a:p>
        </p:txBody>
      </p:sp>
      <p:grpSp>
        <p:nvGrpSpPr>
          <p:cNvPr id="3" name="Group 23"/>
          <p:cNvGrpSpPr/>
          <p:nvPr/>
        </p:nvGrpSpPr>
        <p:grpSpPr>
          <a:xfrm>
            <a:off x="1019176" y="3933498"/>
            <a:ext cx="7286624" cy="2365248"/>
            <a:chOff x="1019176" y="3886200"/>
            <a:chExt cx="7286624" cy="2365248"/>
          </a:xfrm>
        </p:grpSpPr>
        <p:sp>
          <p:nvSpPr>
            <p:cNvPr id="7" name="Flowchart: Magnetic Disk 6"/>
            <p:cNvSpPr/>
            <p:nvPr/>
          </p:nvSpPr>
          <p:spPr>
            <a:xfrm>
              <a:off x="2895600" y="5638800"/>
              <a:ext cx="914400" cy="612648"/>
            </a:xfrm>
            <a:prstGeom prst="flowChartMagneticDisk">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 name="Flowchart: Magnetic Disk 7"/>
            <p:cNvSpPr/>
            <p:nvPr/>
          </p:nvSpPr>
          <p:spPr>
            <a:xfrm>
              <a:off x="4114800" y="5638800"/>
              <a:ext cx="914400" cy="612648"/>
            </a:xfrm>
            <a:prstGeom prst="flowChartMagneticDisk">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9" name="Flowchart: Magnetic Disk 8"/>
            <p:cNvSpPr/>
            <p:nvPr/>
          </p:nvSpPr>
          <p:spPr>
            <a:xfrm>
              <a:off x="5334000" y="5638800"/>
              <a:ext cx="914400" cy="612648"/>
            </a:xfrm>
            <a:prstGeom prst="flowChartMagneticDisk">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0" name="Flowchart: Magnetic Disk 9"/>
            <p:cNvSpPr/>
            <p:nvPr/>
          </p:nvSpPr>
          <p:spPr>
            <a:xfrm>
              <a:off x="7162800" y="5638800"/>
              <a:ext cx="914400" cy="612648"/>
            </a:xfrm>
            <a:prstGeom prst="flowChartMagneticDisk">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pSp>
          <p:nvGrpSpPr>
            <p:cNvPr id="11" name="Group 10"/>
            <p:cNvGrpSpPr/>
            <p:nvPr/>
          </p:nvGrpSpPr>
          <p:grpSpPr>
            <a:xfrm>
              <a:off x="6477000" y="5943600"/>
              <a:ext cx="381000" cy="76200"/>
              <a:chOff x="2057400" y="381000"/>
              <a:chExt cx="381000" cy="76200"/>
            </a:xfrm>
          </p:grpSpPr>
          <p:sp>
            <p:nvSpPr>
              <p:cNvPr id="12" name="Oval 105"/>
              <p:cNvSpPr>
                <a:spLocks noChangeArrowheads="1"/>
              </p:cNvSpPr>
              <p:nvPr/>
            </p:nvSpPr>
            <p:spPr bwMode="auto">
              <a:xfrm>
                <a:off x="20574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sp>
            <p:nvSpPr>
              <p:cNvPr id="13" name="Oval 105"/>
              <p:cNvSpPr>
                <a:spLocks noChangeArrowheads="1"/>
              </p:cNvSpPr>
              <p:nvPr/>
            </p:nvSpPr>
            <p:spPr bwMode="auto">
              <a:xfrm>
                <a:off x="22098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sp>
            <p:nvSpPr>
              <p:cNvPr id="14" name="Oval 105"/>
              <p:cNvSpPr>
                <a:spLocks noChangeArrowheads="1"/>
              </p:cNvSpPr>
              <p:nvPr/>
            </p:nvSpPr>
            <p:spPr bwMode="auto">
              <a:xfrm>
                <a:off x="23622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grpSp>
        <p:sp>
          <p:nvSpPr>
            <p:cNvPr id="15" name="Rectangle 14"/>
            <p:cNvSpPr/>
            <p:nvPr/>
          </p:nvSpPr>
          <p:spPr>
            <a:xfrm>
              <a:off x="3505200" y="3886200"/>
              <a:ext cx="3962400"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Flowchart: Document 15"/>
            <p:cNvSpPr/>
            <p:nvPr/>
          </p:nvSpPr>
          <p:spPr>
            <a:xfrm>
              <a:off x="6400800" y="4038600"/>
              <a:ext cx="990600" cy="612648"/>
            </a:xfrm>
            <a:prstGeom prst="flowChartDocumen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17" name="TextBox 16"/>
            <p:cNvSpPr txBox="1"/>
            <p:nvPr/>
          </p:nvSpPr>
          <p:spPr>
            <a:xfrm>
              <a:off x="6477000" y="4067176"/>
              <a:ext cx="862012" cy="523220"/>
            </a:xfrm>
            <a:prstGeom prst="rect">
              <a:avLst/>
            </a:prstGeom>
            <a:noFill/>
          </p:spPr>
          <p:txBody>
            <a:bodyPr wrap="square" rtlCol="0">
              <a:spAutoFit/>
            </a:bodyPr>
            <a:lstStyle/>
            <a:p>
              <a:r>
                <a:rPr lang="en-US" sz="2800" dirty="0" smtClean="0">
                  <a:latin typeface="Calibri" pitchFamily="34" charset="0"/>
                  <a:cs typeface="Calibri" pitchFamily="34" charset="0"/>
                </a:rPr>
                <a:t>Log</a:t>
              </a:r>
              <a:endParaRPr lang="en-US" sz="2800" dirty="0">
                <a:latin typeface="Calibri" pitchFamily="34" charset="0"/>
                <a:cs typeface="Calibri" pitchFamily="34" charset="0"/>
              </a:endParaRPr>
            </a:p>
          </p:txBody>
        </p:sp>
        <p:sp>
          <p:nvSpPr>
            <p:cNvPr id="18" name="Rectangle 17"/>
            <p:cNvSpPr/>
            <p:nvPr/>
          </p:nvSpPr>
          <p:spPr>
            <a:xfrm>
              <a:off x="3657600" y="4014785"/>
              <a:ext cx="2605087" cy="32861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Transaction Manager</a:t>
              </a:r>
              <a:endParaRPr lang="en-US" dirty="0"/>
            </a:p>
          </p:txBody>
        </p:sp>
        <p:sp>
          <p:nvSpPr>
            <p:cNvPr id="19" name="Rectangle 18"/>
            <p:cNvSpPr/>
            <p:nvPr/>
          </p:nvSpPr>
          <p:spPr>
            <a:xfrm>
              <a:off x="3657600" y="4419600"/>
              <a:ext cx="2605087" cy="2946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Cache Manager</a:t>
              </a:r>
              <a:endParaRPr lang="en-US" dirty="0"/>
            </a:p>
          </p:txBody>
        </p:sp>
        <p:sp>
          <p:nvSpPr>
            <p:cNvPr id="20" name="TextBox 19"/>
            <p:cNvSpPr txBox="1"/>
            <p:nvPr/>
          </p:nvSpPr>
          <p:spPr>
            <a:xfrm>
              <a:off x="1019176" y="4081790"/>
              <a:ext cx="2133600" cy="584775"/>
            </a:xfrm>
            <a:prstGeom prst="rect">
              <a:avLst/>
            </a:prstGeom>
            <a:noFill/>
          </p:spPr>
          <p:txBody>
            <a:bodyPr wrap="square" rtlCol="0">
              <a:spAutoFit/>
            </a:bodyPr>
            <a:lstStyle/>
            <a:p>
              <a:r>
                <a:rPr lang="en-US" sz="3200" dirty="0" smtClean="0">
                  <a:solidFill>
                    <a:srgbClr val="FF0000"/>
                  </a:solidFill>
                  <a:latin typeface="Calibri" pitchFamily="34" charset="0"/>
                  <a:cs typeface="Calibri" pitchFamily="34" charset="0"/>
                </a:rPr>
                <a:t>Leader</a:t>
              </a:r>
              <a:endParaRPr lang="en-US" sz="3200" dirty="0">
                <a:solidFill>
                  <a:srgbClr val="FF0000"/>
                </a:solidFill>
                <a:latin typeface="Calibri" pitchFamily="34" charset="0"/>
                <a:cs typeface="Calibri" pitchFamily="34" charset="0"/>
              </a:endParaRPr>
            </a:p>
          </p:txBody>
        </p:sp>
        <p:sp>
          <p:nvSpPr>
            <p:cNvPr id="21" name="TextBox 20"/>
            <p:cNvSpPr txBox="1"/>
            <p:nvPr/>
          </p:nvSpPr>
          <p:spPr>
            <a:xfrm>
              <a:off x="1023936" y="5648980"/>
              <a:ext cx="2133600" cy="584775"/>
            </a:xfrm>
            <a:prstGeom prst="rect">
              <a:avLst/>
            </a:prstGeom>
            <a:noFill/>
          </p:spPr>
          <p:txBody>
            <a:bodyPr wrap="square" rtlCol="0">
              <a:spAutoFit/>
            </a:bodyPr>
            <a:lstStyle/>
            <a:p>
              <a:r>
                <a:rPr lang="en-US" sz="3200" dirty="0" smtClean="0">
                  <a:solidFill>
                    <a:srgbClr val="FF0000"/>
                  </a:solidFill>
                  <a:latin typeface="Calibri" pitchFamily="34" charset="0"/>
                  <a:cs typeface="Calibri" pitchFamily="34" charset="0"/>
                </a:rPr>
                <a:t>Followers</a:t>
              </a:r>
              <a:endParaRPr lang="en-US" sz="3200" dirty="0">
                <a:solidFill>
                  <a:srgbClr val="FF0000"/>
                </a:solidFill>
                <a:latin typeface="Calibri" pitchFamily="34" charset="0"/>
                <a:cs typeface="Calibri" pitchFamily="34" charset="0"/>
              </a:endParaRPr>
            </a:p>
          </p:txBody>
        </p:sp>
        <p:sp>
          <p:nvSpPr>
            <p:cNvPr id="22" name="Down Arrow 21"/>
            <p:cNvSpPr/>
            <p:nvPr/>
          </p:nvSpPr>
          <p:spPr>
            <a:xfrm>
              <a:off x="4849368" y="4953000"/>
              <a:ext cx="484632" cy="695980"/>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3" name="TextBox 22"/>
            <p:cNvSpPr txBox="1"/>
            <p:nvPr/>
          </p:nvSpPr>
          <p:spPr>
            <a:xfrm>
              <a:off x="5334000" y="4872363"/>
              <a:ext cx="2971800" cy="707886"/>
            </a:xfrm>
            <a:prstGeom prst="rect">
              <a:avLst/>
            </a:prstGeom>
            <a:noFill/>
          </p:spPr>
          <p:txBody>
            <a:bodyPr wrap="square" rtlCol="0">
              <a:spAutoFit/>
            </a:bodyPr>
            <a:lstStyle/>
            <a:p>
              <a:r>
                <a:rPr lang="en-US" sz="2000" dirty="0" smtClean="0">
                  <a:latin typeface="Calibri" pitchFamily="34" charset="0"/>
                  <a:cs typeface="Calibri" pitchFamily="34" charset="0"/>
                </a:rPr>
                <a:t>Asynchronous update Propagation</a:t>
              </a:r>
              <a:endParaRPr lang="en-US" sz="2000" dirty="0">
                <a:latin typeface="Calibri" pitchFamily="34" charset="0"/>
                <a:cs typeface="Calibri" pitchFamily="34" charset="0"/>
              </a:endParaRPr>
            </a:p>
          </p:txBody>
        </p:sp>
      </p:grpSp>
      <p:sp>
        <p:nvSpPr>
          <p:cNvPr id="24" name="Date Placeholder 23"/>
          <p:cNvSpPr>
            <a:spLocks noGrp="1"/>
          </p:cNvSpPr>
          <p:nvPr>
            <p:ph type="dt" sz="half" idx="10"/>
          </p:nvPr>
        </p:nvSpPr>
        <p:spPr/>
        <p:txBody>
          <a:bodyPr/>
          <a:lstStyle/>
          <a:p>
            <a:pPr>
              <a:defRPr/>
            </a:pPr>
            <a:fld id="{D2F55CB4-A48C-434E-975E-3DFDB6FAC2AE}" type="datetime4">
              <a:rPr lang="en-US" smtClean="0"/>
              <a:pPr>
                <a:defRPr/>
              </a:pPr>
              <a:t>March 2, 2012</a:t>
            </a:fld>
            <a:endParaRPr lang="en-US" dirty="0"/>
          </a:p>
        </p:txBody>
      </p:sp>
      <p:sp>
        <p:nvSpPr>
          <p:cNvPr id="25" name="Footer Placeholder 24"/>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2237979817"/>
      </p:ext>
    </p:extLst>
  </p:cSld>
  <p:clrMapOvr>
    <a:masterClrMapping/>
  </p:clrMapOvr>
  <mc:AlternateContent xmlns:mc="http://schemas.openxmlformats.org/markup-compatibility/2006">
    <mc:Choice xmlns:p14="http://schemas.microsoft.com/office/powerpoint/2010/main" xmlns="" Requires="p14">
      <p:transition spd="slow" p14:dur="2000" advTm="67230"/>
    </mc:Choice>
    <mc:Fallback>
      <p:transition spd="slow" advTm="6723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143000"/>
          </a:xfrm>
        </p:spPr>
        <p:txBody>
          <a:bodyPr>
            <a:normAutofit fontScale="90000"/>
          </a:bodyPr>
          <a:lstStyle/>
          <a:p>
            <a:r>
              <a:rPr lang="en-US" dirty="0" smtClean="0">
                <a:solidFill>
                  <a:srgbClr val="00B050"/>
                </a:solidFill>
              </a:rPr>
              <a:t>Prototype: G-Store</a:t>
            </a:r>
            <a:r>
              <a:rPr lang="en-US" dirty="0" smtClean="0"/>
              <a:t/>
            </a:r>
            <a:br>
              <a:rPr lang="en-US" dirty="0" smtClean="0"/>
            </a:br>
            <a:r>
              <a:rPr lang="en-US" sz="3100" dirty="0" smtClean="0">
                <a:solidFill>
                  <a:srgbClr val="00B050"/>
                </a:solidFill>
              </a:rPr>
              <a:t>An implementation over Key-value stores</a:t>
            </a:r>
            <a:endParaRPr lang="en-US" sz="2000" dirty="0">
              <a:solidFill>
                <a:srgbClr val="00B050"/>
              </a:solidFill>
            </a:endParaRPr>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47</a:t>
            </a:fld>
            <a:endParaRPr lang="en-US"/>
          </a:p>
        </p:txBody>
      </p:sp>
      <p:sp>
        <p:nvSpPr>
          <p:cNvPr id="7" name="Rectangle 6"/>
          <p:cNvSpPr/>
          <p:nvPr/>
        </p:nvSpPr>
        <p:spPr bwMode="auto">
          <a:xfrm>
            <a:off x="416256" y="3700666"/>
            <a:ext cx="2377440" cy="1097280"/>
          </a:xfrm>
          <a:prstGeom prst="rect">
            <a:avLst/>
          </a:prstGeom>
          <a:solidFill>
            <a:schemeClr val="accent4">
              <a:lumMod val="40000"/>
              <a:lumOff val="60000"/>
            </a:schemeClr>
          </a:solidFill>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8" name="TextBox 7"/>
          <p:cNvSpPr txBox="1"/>
          <p:nvPr/>
        </p:nvSpPr>
        <p:spPr>
          <a:xfrm>
            <a:off x="440006" y="3748166"/>
            <a:ext cx="1043050" cy="646331"/>
          </a:xfrm>
          <a:prstGeom prst="rect">
            <a:avLst/>
          </a:prstGeom>
          <a:noFill/>
          <a:ln>
            <a:solidFill>
              <a:schemeClr val="tx1"/>
            </a:solidFill>
          </a:ln>
        </p:spPr>
        <p:txBody>
          <a:bodyPr wrap="square" lIns="0" rIns="0" rtlCol="0">
            <a:spAutoFit/>
          </a:bodyPr>
          <a:lstStyle/>
          <a:p>
            <a:pPr algn="ctr"/>
            <a:r>
              <a:rPr lang="en-US" dirty="0" smtClean="0">
                <a:latin typeface="+mj-lt"/>
                <a:cs typeface="Times New Roman" pitchFamily="18" charset="0"/>
              </a:rPr>
              <a:t>Grouping Layer</a:t>
            </a:r>
            <a:endParaRPr lang="en-US" dirty="0">
              <a:latin typeface="+mj-lt"/>
              <a:cs typeface="Times New Roman" pitchFamily="18" charset="0"/>
            </a:endParaRPr>
          </a:p>
        </p:txBody>
      </p:sp>
      <p:sp>
        <p:nvSpPr>
          <p:cNvPr id="9" name="TextBox 8"/>
          <p:cNvSpPr txBox="1"/>
          <p:nvPr/>
        </p:nvSpPr>
        <p:spPr>
          <a:xfrm>
            <a:off x="440006" y="4398134"/>
            <a:ext cx="2338450" cy="369332"/>
          </a:xfrm>
          <a:prstGeom prst="rect">
            <a:avLst/>
          </a:prstGeom>
          <a:noFill/>
          <a:ln>
            <a:solidFill>
              <a:schemeClr val="tx1"/>
            </a:solidFill>
          </a:ln>
        </p:spPr>
        <p:txBody>
          <a:bodyPr wrap="square" rtlCol="0">
            <a:spAutoFit/>
          </a:bodyPr>
          <a:lstStyle/>
          <a:p>
            <a:pPr algn="ctr"/>
            <a:r>
              <a:rPr lang="en-US" dirty="0" smtClean="0">
                <a:latin typeface="+mj-lt"/>
                <a:cs typeface="Times New Roman" pitchFamily="18" charset="0"/>
              </a:rPr>
              <a:t>Key-Value Store Logic</a:t>
            </a:r>
            <a:endParaRPr lang="en-US" dirty="0">
              <a:latin typeface="+mj-lt"/>
              <a:cs typeface="Times New Roman" pitchFamily="18" charset="0"/>
            </a:endParaRPr>
          </a:p>
        </p:txBody>
      </p:sp>
      <p:sp>
        <p:nvSpPr>
          <p:cNvPr id="10" name="AutoShape 14"/>
          <p:cNvSpPr>
            <a:spLocks noChangeArrowheads="1"/>
          </p:cNvSpPr>
          <p:nvPr/>
        </p:nvSpPr>
        <p:spPr bwMode="auto">
          <a:xfrm>
            <a:off x="949656" y="5190912"/>
            <a:ext cx="7239000" cy="609600"/>
          </a:xfrm>
          <a:prstGeom prst="cloudCallout">
            <a:avLst>
              <a:gd name="adj1" fmla="val -42829"/>
              <a:gd name="adj2" fmla="val -519"/>
            </a:avLst>
          </a:prstGeom>
          <a:solidFill>
            <a:srgbClr val="FF9999"/>
          </a:solidFill>
          <a:ln>
            <a:headEnd/>
            <a:tailEnd/>
          </a:ln>
          <a:effectLst>
            <a:glow rad="101600">
              <a:schemeClr val="accent2">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lstStyle/>
          <a:p>
            <a:pPr algn="ctr" fontAlgn="base">
              <a:spcBef>
                <a:spcPct val="0"/>
              </a:spcBef>
              <a:spcAft>
                <a:spcPct val="0"/>
              </a:spcAft>
            </a:pPr>
            <a:r>
              <a:rPr lang="en-US" sz="2800" dirty="0">
                <a:solidFill>
                  <a:schemeClr val="tx1"/>
                </a:solidFill>
                <a:latin typeface="+mj-lt"/>
                <a:cs typeface="Times New Roman" pitchFamily="18" charset="0"/>
              </a:rPr>
              <a:t>Distributed </a:t>
            </a:r>
            <a:r>
              <a:rPr lang="en-US" sz="2800" dirty="0" smtClean="0">
                <a:solidFill>
                  <a:schemeClr val="tx1"/>
                </a:solidFill>
                <a:latin typeface="+mj-lt"/>
                <a:cs typeface="Times New Roman" pitchFamily="18" charset="0"/>
              </a:rPr>
              <a:t>Storage</a:t>
            </a:r>
            <a:endParaRPr lang="en-US" sz="2800" dirty="0">
              <a:solidFill>
                <a:schemeClr val="tx1"/>
              </a:solidFill>
              <a:latin typeface="+mj-lt"/>
              <a:cs typeface="Times New Roman" pitchFamily="18" charset="0"/>
            </a:endParaRPr>
          </a:p>
        </p:txBody>
      </p:sp>
      <p:grpSp>
        <p:nvGrpSpPr>
          <p:cNvPr id="4" name="Group 10"/>
          <p:cNvGrpSpPr/>
          <p:nvPr/>
        </p:nvGrpSpPr>
        <p:grpSpPr>
          <a:xfrm>
            <a:off x="5826456" y="3929266"/>
            <a:ext cx="381000" cy="76200"/>
            <a:chOff x="2057400" y="381000"/>
            <a:chExt cx="381000" cy="76200"/>
          </a:xfrm>
        </p:grpSpPr>
        <p:sp>
          <p:nvSpPr>
            <p:cNvPr id="12" name="Oval 105"/>
            <p:cNvSpPr>
              <a:spLocks noChangeArrowheads="1"/>
            </p:cNvSpPr>
            <p:nvPr/>
          </p:nvSpPr>
          <p:spPr bwMode="auto">
            <a:xfrm>
              <a:off x="20574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sp>
          <p:nvSpPr>
            <p:cNvPr id="13" name="Oval 105"/>
            <p:cNvSpPr>
              <a:spLocks noChangeArrowheads="1"/>
            </p:cNvSpPr>
            <p:nvPr/>
          </p:nvSpPr>
          <p:spPr bwMode="auto">
            <a:xfrm>
              <a:off x="22098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sp>
          <p:nvSpPr>
            <p:cNvPr id="14" name="Oval 105"/>
            <p:cNvSpPr>
              <a:spLocks noChangeArrowheads="1"/>
            </p:cNvSpPr>
            <p:nvPr/>
          </p:nvSpPr>
          <p:spPr bwMode="auto">
            <a:xfrm>
              <a:off x="23622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grpSp>
      <p:cxnSp>
        <p:nvCxnSpPr>
          <p:cNvPr id="15" name="Straight Arrow Connector 14"/>
          <p:cNvCxnSpPr>
            <a:stCxn id="7" idx="2"/>
            <a:endCxn id="10" idx="3"/>
          </p:cNvCxnSpPr>
          <p:nvPr/>
        </p:nvCxnSpPr>
        <p:spPr bwMode="auto">
          <a:xfrm rot="16200000" flipH="1">
            <a:off x="2873156" y="3529766"/>
            <a:ext cx="427820" cy="2964180"/>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a:stCxn id="40" idx="2"/>
            <a:endCxn id="10" idx="3"/>
          </p:cNvCxnSpPr>
          <p:nvPr/>
        </p:nvCxnSpPr>
        <p:spPr bwMode="auto">
          <a:xfrm rot="16200000" flipH="1">
            <a:off x="4176621" y="4833230"/>
            <a:ext cx="476905" cy="308165"/>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sp>
        <p:nvSpPr>
          <p:cNvPr id="17" name="Rectangle 16"/>
          <p:cNvSpPr/>
          <p:nvPr/>
        </p:nvSpPr>
        <p:spPr bwMode="auto">
          <a:xfrm>
            <a:off x="187656" y="3167266"/>
            <a:ext cx="8839200" cy="3048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18" name="Rectangle 17"/>
          <p:cNvSpPr/>
          <p:nvPr/>
        </p:nvSpPr>
        <p:spPr bwMode="auto">
          <a:xfrm>
            <a:off x="1178256" y="1871866"/>
            <a:ext cx="457200" cy="381000"/>
          </a:xfrm>
          <a:prstGeom prst="rect">
            <a:avLst/>
          </a:prstGeom>
          <a:ln>
            <a:headEnd type="none" w="med" len="med"/>
            <a:tailEnd type="none" w="med" len="med"/>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19" name="Rectangle 18"/>
          <p:cNvSpPr/>
          <p:nvPr/>
        </p:nvSpPr>
        <p:spPr bwMode="auto">
          <a:xfrm>
            <a:off x="2245056" y="1871866"/>
            <a:ext cx="457200" cy="381000"/>
          </a:xfrm>
          <a:prstGeom prst="rect">
            <a:avLst/>
          </a:prstGeom>
          <a:ln>
            <a:headEnd type="none" w="med" len="med"/>
            <a:tailEnd type="none" w="med" len="med"/>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20" name="Rectangle 19"/>
          <p:cNvSpPr/>
          <p:nvPr/>
        </p:nvSpPr>
        <p:spPr bwMode="auto">
          <a:xfrm>
            <a:off x="3235656" y="1871866"/>
            <a:ext cx="457200" cy="381000"/>
          </a:xfrm>
          <a:prstGeom prst="rect">
            <a:avLst/>
          </a:prstGeom>
          <a:ln>
            <a:headEnd type="none" w="med" len="med"/>
            <a:tailEnd type="none" w="med" len="med"/>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21" name="Rectangle 20"/>
          <p:cNvSpPr/>
          <p:nvPr/>
        </p:nvSpPr>
        <p:spPr bwMode="auto">
          <a:xfrm>
            <a:off x="4150056" y="1871866"/>
            <a:ext cx="457200" cy="381000"/>
          </a:xfrm>
          <a:prstGeom prst="rect">
            <a:avLst/>
          </a:prstGeom>
          <a:ln>
            <a:headEnd type="none" w="med" len="med"/>
            <a:tailEnd type="none" w="med" len="med"/>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22" name="Rectangle 21"/>
          <p:cNvSpPr/>
          <p:nvPr/>
        </p:nvSpPr>
        <p:spPr bwMode="auto">
          <a:xfrm>
            <a:off x="5750256" y="1871866"/>
            <a:ext cx="457200" cy="381000"/>
          </a:xfrm>
          <a:prstGeom prst="rect">
            <a:avLst/>
          </a:prstGeom>
          <a:ln>
            <a:headEnd type="none" w="med" len="med"/>
            <a:tailEnd type="none" w="med" len="med"/>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23" name="Rectangle 22"/>
          <p:cNvSpPr/>
          <p:nvPr/>
        </p:nvSpPr>
        <p:spPr bwMode="auto">
          <a:xfrm>
            <a:off x="6588456" y="1871866"/>
            <a:ext cx="457200" cy="381000"/>
          </a:xfrm>
          <a:prstGeom prst="rect">
            <a:avLst/>
          </a:prstGeom>
          <a:ln>
            <a:headEnd type="none" w="med" len="med"/>
            <a:tailEnd type="none" w="med" len="med"/>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grpSp>
        <p:nvGrpSpPr>
          <p:cNvPr id="5" name="Group 23"/>
          <p:cNvGrpSpPr/>
          <p:nvPr/>
        </p:nvGrpSpPr>
        <p:grpSpPr>
          <a:xfrm>
            <a:off x="4988256" y="2019316"/>
            <a:ext cx="381000" cy="76200"/>
            <a:chOff x="2057400" y="381000"/>
            <a:chExt cx="381000" cy="76200"/>
          </a:xfrm>
        </p:grpSpPr>
        <p:sp>
          <p:nvSpPr>
            <p:cNvPr id="25" name="Oval 105"/>
            <p:cNvSpPr>
              <a:spLocks noChangeArrowheads="1"/>
            </p:cNvSpPr>
            <p:nvPr/>
          </p:nvSpPr>
          <p:spPr bwMode="auto">
            <a:xfrm>
              <a:off x="20574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sp>
          <p:nvSpPr>
            <p:cNvPr id="26" name="Oval 105"/>
            <p:cNvSpPr>
              <a:spLocks noChangeArrowheads="1"/>
            </p:cNvSpPr>
            <p:nvPr/>
          </p:nvSpPr>
          <p:spPr bwMode="auto">
            <a:xfrm>
              <a:off x="22098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sp>
          <p:nvSpPr>
            <p:cNvPr id="27" name="Oval 105"/>
            <p:cNvSpPr>
              <a:spLocks noChangeArrowheads="1"/>
            </p:cNvSpPr>
            <p:nvPr/>
          </p:nvSpPr>
          <p:spPr bwMode="auto">
            <a:xfrm>
              <a:off x="2362200" y="381000"/>
              <a:ext cx="76200" cy="76200"/>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endParaRPr lang="en-US">
                <a:latin typeface="+mj-lt"/>
              </a:endParaRPr>
            </a:p>
          </p:txBody>
        </p:sp>
      </p:grpSp>
      <p:sp>
        <p:nvSpPr>
          <p:cNvPr id="28" name="TextBox 27"/>
          <p:cNvSpPr txBox="1"/>
          <p:nvPr/>
        </p:nvSpPr>
        <p:spPr>
          <a:xfrm>
            <a:off x="2844150" y="1459468"/>
            <a:ext cx="2438400" cy="369332"/>
          </a:xfrm>
          <a:prstGeom prst="rect">
            <a:avLst/>
          </a:prstGeom>
          <a:solidFill>
            <a:schemeClr val="bg1"/>
          </a:solidFill>
        </p:spPr>
        <p:txBody>
          <a:bodyPr wrap="square" lIns="0" tIns="0" rIns="0" bIns="0" rtlCol="0">
            <a:spAutoFit/>
          </a:bodyPr>
          <a:lstStyle/>
          <a:p>
            <a:pPr algn="ctr"/>
            <a:r>
              <a:rPr lang="en-US" sz="2400" dirty="0" smtClean="0">
                <a:latin typeface="+mj-lt"/>
                <a:cs typeface="Times New Roman" pitchFamily="18" charset="0"/>
              </a:rPr>
              <a:t>Application Clients</a:t>
            </a:r>
            <a:endParaRPr lang="en-US" sz="2400" dirty="0">
              <a:latin typeface="+mj-lt"/>
              <a:cs typeface="Times New Roman" pitchFamily="18" charset="0"/>
            </a:endParaRPr>
          </a:p>
        </p:txBody>
      </p:sp>
      <p:cxnSp>
        <p:nvCxnSpPr>
          <p:cNvPr id="29" name="Straight Arrow Connector 28"/>
          <p:cNvCxnSpPr>
            <a:stCxn id="18" idx="2"/>
            <a:endCxn id="17" idx="0"/>
          </p:cNvCxnSpPr>
          <p:nvPr/>
        </p:nvCxnSpPr>
        <p:spPr bwMode="auto">
          <a:xfrm rot="16200000" flipH="1">
            <a:off x="2549856" y="1109866"/>
            <a:ext cx="914400" cy="3200400"/>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cxnSp>
        <p:nvCxnSpPr>
          <p:cNvPr id="30" name="Straight Arrow Connector 29"/>
          <p:cNvCxnSpPr>
            <a:stCxn id="19" idx="2"/>
            <a:endCxn id="17" idx="0"/>
          </p:cNvCxnSpPr>
          <p:nvPr/>
        </p:nvCxnSpPr>
        <p:spPr bwMode="auto">
          <a:xfrm rot="16200000" flipH="1">
            <a:off x="3083256" y="1643266"/>
            <a:ext cx="914400" cy="2133600"/>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cxnSp>
        <p:nvCxnSpPr>
          <p:cNvPr id="31" name="Straight Arrow Connector 30"/>
          <p:cNvCxnSpPr>
            <a:stCxn id="20" idx="2"/>
            <a:endCxn id="17" idx="0"/>
          </p:cNvCxnSpPr>
          <p:nvPr/>
        </p:nvCxnSpPr>
        <p:spPr bwMode="auto">
          <a:xfrm rot="16200000" flipH="1">
            <a:off x="3578556" y="2138566"/>
            <a:ext cx="914400" cy="1143000"/>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cxnSp>
        <p:nvCxnSpPr>
          <p:cNvPr id="32" name="Straight Arrow Connector 31"/>
          <p:cNvCxnSpPr>
            <a:stCxn id="21" idx="2"/>
            <a:endCxn id="17" idx="0"/>
          </p:cNvCxnSpPr>
          <p:nvPr/>
        </p:nvCxnSpPr>
        <p:spPr bwMode="auto">
          <a:xfrm rot="16200000" flipH="1">
            <a:off x="4035756" y="2595766"/>
            <a:ext cx="914400" cy="228600"/>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cxnSp>
        <p:nvCxnSpPr>
          <p:cNvPr id="33" name="Straight Arrow Connector 32"/>
          <p:cNvCxnSpPr>
            <a:stCxn id="22" idx="2"/>
            <a:endCxn id="17" idx="0"/>
          </p:cNvCxnSpPr>
          <p:nvPr/>
        </p:nvCxnSpPr>
        <p:spPr bwMode="auto">
          <a:xfrm rot="5400000">
            <a:off x="4835856" y="2024266"/>
            <a:ext cx="914400" cy="1371600"/>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cxnSp>
        <p:nvCxnSpPr>
          <p:cNvPr id="34" name="Straight Arrow Connector 33"/>
          <p:cNvCxnSpPr>
            <a:stCxn id="23" idx="2"/>
            <a:endCxn id="17" idx="0"/>
          </p:cNvCxnSpPr>
          <p:nvPr/>
        </p:nvCxnSpPr>
        <p:spPr bwMode="auto">
          <a:xfrm rot="5400000">
            <a:off x="5254956" y="1605166"/>
            <a:ext cx="914400" cy="2209800"/>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sp>
        <p:nvSpPr>
          <p:cNvPr id="35" name="TextBox 34"/>
          <p:cNvSpPr txBox="1"/>
          <p:nvPr/>
        </p:nvSpPr>
        <p:spPr>
          <a:xfrm>
            <a:off x="1483056" y="2481467"/>
            <a:ext cx="5334000" cy="430887"/>
          </a:xfrm>
          <a:prstGeom prst="rect">
            <a:avLst/>
          </a:prstGeom>
          <a:solidFill>
            <a:schemeClr val="bg1"/>
          </a:solidFill>
        </p:spPr>
        <p:txBody>
          <a:bodyPr wrap="square" lIns="0" tIns="45720" rIns="0" bIns="45720" rtlCol="0">
            <a:spAutoFit/>
          </a:bodyPr>
          <a:lstStyle/>
          <a:p>
            <a:pPr algn="ctr"/>
            <a:r>
              <a:rPr lang="en-US" sz="2200" dirty="0" smtClean="0">
                <a:latin typeface="+mj-lt"/>
                <a:cs typeface="Times New Roman" pitchFamily="18" charset="0"/>
              </a:rPr>
              <a:t>Transactional Multi-Key Access</a:t>
            </a:r>
            <a:endParaRPr lang="en-US" sz="2200" dirty="0">
              <a:latin typeface="+mj-lt"/>
              <a:cs typeface="Times New Roman" pitchFamily="18" charset="0"/>
            </a:endParaRPr>
          </a:p>
        </p:txBody>
      </p:sp>
      <p:sp>
        <p:nvSpPr>
          <p:cNvPr id="36" name="TextBox 35"/>
          <p:cNvSpPr txBox="1"/>
          <p:nvPr/>
        </p:nvSpPr>
        <p:spPr>
          <a:xfrm>
            <a:off x="1787856" y="5876712"/>
            <a:ext cx="5334000" cy="369332"/>
          </a:xfrm>
          <a:prstGeom prst="rect">
            <a:avLst/>
          </a:prstGeom>
          <a:noFill/>
        </p:spPr>
        <p:txBody>
          <a:bodyPr wrap="square" tIns="0" bIns="0" rtlCol="0">
            <a:spAutoFit/>
          </a:bodyPr>
          <a:lstStyle/>
          <a:p>
            <a:pPr algn="ctr"/>
            <a:r>
              <a:rPr lang="en-US" sz="2400" dirty="0" smtClean="0">
                <a:latin typeface="+mj-lt"/>
                <a:cs typeface="Times New Roman" pitchFamily="18" charset="0"/>
              </a:rPr>
              <a:t>G-Store</a:t>
            </a:r>
            <a:endParaRPr lang="en-US" sz="2400" dirty="0">
              <a:latin typeface="+mj-lt"/>
              <a:cs typeface="Times New Roman" pitchFamily="18" charset="0"/>
            </a:endParaRPr>
          </a:p>
        </p:txBody>
      </p:sp>
      <p:sp>
        <p:nvSpPr>
          <p:cNvPr id="37" name="TextBox 36"/>
          <p:cNvSpPr txBox="1"/>
          <p:nvPr/>
        </p:nvSpPr>
        <p:spPr>
          <a:xfrm>
            <a:off x="1483056" y="3748166"/>
            <a:ext cx="1295400" cy="646331"/>
          </a:xfrm>
          <a:prstGeom prst="rect">
            <a:avLst/>
          </a:prstGeom>
          <a:noFill/>
          <a:ln>
            <a:solidFill>
              <a:schemeClr val="tx1"/>
            </a:solidFill>
          </a:ln>
        </p:spPr>
        <p:txBody>
          <a:bodyPr wrap="square" lIns="0" rIns="0" rtlCol="0">
            <a:spAutoFit/>
          </a:bodyPr>
          <a:lstStyle/>
          <a:p>
            <a:pPr algn="ctr"/>
            <a:r>
              <a:rPr lang="en-US" dirty="0" smtClean="0">
                <a:latin typeface="+mj-lt"/>
                <a:cs typeface="Times New Roman" pitchFamily="18" charset="0"/>
              </a:rPr>
              <a:t>Transaction Manager</a:t>
            </a:r>
            <a:endParaRPr lang="en-US" dirty="0">
              <a:latin typeface="+mj-lt"/>
              <a:cs typeface="Times New Roman" pitchFamily="18" charset="0"/>
            </a:endParaRPr>
          </a:p>
        </p:txBody>
      </p:sp>
      <p:sp>
        <p:nvSpPr>
          <p:cNvPr id="38" name="Rectangle 37"/>
          <p:cNvSpPr/>
          <p:nvPr/>
        </p:nvSpPr>
        <p:spPr bwMode="auto">
          <a:xfrm>
            <a:off x="3068016" y="3670186"/>
            <a:ext cx="2377440" cy="1097280"/>
          </a:xfrm>
          <a:prstGeom prst="rect">
            <a:avLst/>
          </a:prstGeom>
          <a:solidFill>
            <a:schemeClr val="accent4">
              <a:lumMod val="40000"/>
              <a:lumOff val="60000"/>
            </a:schemeClr>
          </a:solidFill>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39" name="TextBox 38"/>
          <p:cNvSpPr txBox="1"/>
          <p:nvPr/>
        </p:nvSpPr>
        <p:spPr>
          <a:xfrm>
            <a:off x="3091766" y="3729561"/>
            <a:ext cx="1043050" cy="646331"/>
          </a:xfrm>
          <a:prstGeom prst="rect">
            <a:avLst/>
          </a:prstGeom>
          <a:noFill/>
          <a:ln>
            <a:solidFill>
              <a:schemeClr val="tx1"/>
            </a:solidFill>
          </a:ln>
        </p:spPr>
        <p:txBody>
          <a:bodyPr wrap="square" lIns="0" rIns="0" rtlCol="0">
            <a:spAutoFit/>
          </a:bodyPr>
          <a:lstStyle/>
          <a:p>
            <a:pPr algn="ctr"/>
            <a:r>
              <a:rPr lang="en-US" dirty="0" smtClean="0">
                <a:latin typeface="+mj-lt"/>
                <a:cs typeface="Times New Roman" pitchFamily="18" charset="0"/>
              </a:rPr>
              <a:t>Grouping Layer</a:t>
            </a:r>
            <a:endParaRPr lang="en-US" dirty="0">
              <a:latin typeface="+mj-lt"/>
              <a:cs typeface="Times New Roman" pitchFamily="18" charset="0"/>
            </a:endParaRPr>
          </a:p>
        </p:txBody>
      </p:sp>
      <p:sp>
        <p:nvSpPr>
          <p:cNvPr id="40" name="TextBox 39"/>
          <p:cNvSpPr txBox="1"/>
          <p:nvPr/>
        </p:nvSpPr>
        <p:spPr>
          <a:xfrm>
            <a:off x="3091766" y="4379529"/>
            <a:ext cx="2338450" cy="369332"/>
          </a:xfrm>
          <a:prstGeom prst="rect">
            <a:avLst/>
          </a:prstGeom>
          <a:noFill/>
          <a:ln>
            <a:solidFill>
              <a:schemeClr val="tx1"/>
            </a:solidFill>
          </a:ln>
        </p:spPr>
        <p:txBody>
          <a:bodyPr wrap="square" rtlCol="0">
            <a:spAutoFit/>
          </a:bodyPr>
          <a:lstStyle/>
          <a:p>
            <a:pPr algn="ctr"/>
            <a:r>
              <a:rPr lang="en-US" dirty="0" smtClean="0">
                <a:latin typeface="+mj-lt"/>
                <a:cs typeface="Times New Roman" pitchFamily="18" charset="0"/>
              </a:rPr>
              <a:t>Key-Value Store Logic</a:t>
            </a:r>
            <a:endParaRPr lang="en-US" dirty="0">
              <a:latin typeface="+mj-lt"/>
              <a:cs typeface="Times New Roman" pitchFamily="18" charset="0"/>
            </a:endParaRPr>
          </a:p>
        </p:txBody>
      </p:sp>
      <p:sp>
        <p:nvSpPr>
          <p:cNvPr id="41" name="TextBox 40"/>
          <p:cNvSpPr txBox="1"/>
          <p:nvPr/>
        </p:nvSpPr>
        <p:spPr>
          <a:xfrm>
            <a:off x="4134816" y="3729561"/>
            <a:ext cx="1295400" cy="646331"/>
          </a:xfrm>
          <a:prstGeom prst="rect">
            <a:avLst/>
          </a:prstGeom>
          <a:noFill/>
          <a:ln>
            <a:solidFill>
              <a:schemeClr val="tx1"/>
            </a:solidFill>
          </a:ln>
        </p:spPr>
        <p:txBody>
          <a:bodyPr wrap="square" lIns="0" rIns="0" rtlCol="0">
            <a:spAutoFit/>
          </a:bodyPr>
          <a:lstStyle/>
          <a:p>
            <a:pPr algn="ctr"/>
            <a:r>
              <a:rPr lang="en-US" dirty="0" smtClean="0">
                <a:latin typeface="+mj-lt"/>
                <a:cs typeface="Times New Roman" pitchFamily="18" charset="0"/>
              </a:rPr>
              <a:t>Transaction Manager</a:t>
            </a:r>
            <a:endParaRPr lang="en-US" dirty="0">
              <a:latin typeface="+mj-lt"/>
              <a:cs typeface="Times New Roman" pitchFamily="18" charset="0"/>
            </a:endParaRPr>
          </a:p>
        </p:txBody>
      </p:sp>
      <p:sp>
        <p:nvSpPr>
          <p:cNvPr id="42" name="Rectangle 41"/>
          <p:cNvSpPr/>
          <p:nvPr/>
        </p:nvSpPr>
        <p:spPr bwMode="auto">
          <a:xfrm>
            <a:off x="6512256" y="3682061"/>
            <a:ext cx="2377440" cy="1097280"/>
          </a:xfrm>
          <a:prstGeom prst="rect">
            <a:avLst/>
          </a:prstGeom>
          <a:solidFill>
            <a:schemeClr val="accent4">
              <a:lumMod val="40000"/>
              <a:lumOff val="60000"/>
            </a:schemeClr>
          </a:solidFill>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43" name="TextBox 42"/>
          <p:cNvSpPr txBox="1"/>
          <p:nvPr/>
        </p:nvSpPr>
        <p:spPr>
          <a:xfrm>
            <a:off x="6536006" y="3729561"/>
            <a:ext cx="1043050" cy="646331"/>
          </a:xfrm>
          <a:prstGeom prst="rect">
            <a:avLst/>
          </a:prstGeom>
          <a:noFill/>
          <a:ln>
            <a:solidFill>
              <a:schemeClr val="tx1"/>
            </a:solidFill>
          </a:ln>
        </p:spPr>
        <p:txBody>
          <a:bodyPr wrap="square" lIns="0" rIns="0" rtlCol="0">
            <a:spAutoFit/>
          </a:bodyPr>
          <a:lstStyle/>
          <a:p>
            <a:pPr algn="ctr"/>
            <a:r>
              <a:rPr lang="en-US" dirty="0" smtClean="0">
                <a:latin typeface="+mj-lt"/>
                <a:cs typeface="Times New Roman" pitchFamily="18" charset="0"/>
              </a:rPr>
              <a:t>Grouping Layer</a:t>
            </a:r>
            <a:endParaRPr lang="en-US" dirty="0">
              <a:latin typeface="+mj-lt"/>
              <a:cs typeface="Times New Roman" pitchFamily="18" charset="0"/>
            </a:endParaRPr>
          </a:p>
        </p:txBody>
      </p:sp>
      <p:sp>
        <p:nvSpPr>
          <p:cNvPr id="44" name="TextBox 43"/>
          <p:cNvSpPr txBox="1"/>
          <p:nvPr/>
        </p:nvSpPr>
        <p:spPr>
          <a:xfrm>
            <a:off x="6536006" y="4379529"/>
            <a:ext cx="2338450" cy="369332"/>
          </a:xfrm>
          <a:prstGeom prst="rect">
            <a:avLst/>
          </a:prstGeom>
          <a:noFill/>
          <a:ln>
            <a:solidFill>
              <a:schemeClr val="tx1"/>
            </a:solidFill>
          </a:ln>
        </p:spPr>
        <p:txBody>
          <a:bodyPr wrap="square" rtlCol="0">
            <a:spAutoFit/>
          </a:bodyPr>
          <a:lstStyle/>
          <a:p>
            <a:pPr algn="ctr"/>
            <a:r>
              <a:rPr lang="en-US" dirty="0" smtClean="0">
                <a:latin typeface="+mj-lt"/>
                <a:cs typeface="Times New Roman" pitchFamily="18" charset="0"/>
              </a:rPr>
              <a:t>Key-Value Store Logic</a:t>
            </a:r>
            <a:endParaRPr lang="en-US" dirty="0">
              <a:latin typeface="+mj-lt"/>
              <a:cs typeface="Times New Roman" pitchFamily="18" charset="0"/>
            </a:endParaRPr>
          </a:p>
        </p:txBody>
      </p:sp>
      <p:sp>
        <p:nvSpPr>
          <p:cNvPr id="45" name="TextBox 44"/>
          <p:cNvSpPr txBox="1"/>
          <p:nvPr/>
        </p:nvSpPr>
        <p:spPr>
          <a:xfrm>
            <a:off x="7579056" y="3729561"/>
            <a:ext cx="1295400" cy="646331"/>
          </a:xfrm>
          <a:prstGeom prst="rect">
            <a:avLst/>
          </a:prstGeom>
          <a:noFill/>
          <a:ln>
            <a:solidFill>
              <a:schemeClr val="tx1"/>
            </a:solidFill>
          </a:ln>
        </p:spPr>
        <p:txBody>
          <a:bodyPr wrap="square" lIns="0" rIns="0" rtlCol="0">
            <a:spAutoFit/>
          </a:bodyPr>
          <a:lstStyle/>
          <a:p>
            <a:pPr algn="ctr"/>
            <a:r>
              <a:rPr lang="en-US" dirty="0" smtClean="0">
                <a:latin typeface="+mj-lt"/>
                <a:cs typeface="Times New Roman" pitchFamily="18" charset="0"/>
              </a:rPr>
              <a:t>Transaction Manager</a:t>
            </a:r>
            <a:endParaRPr lang="en-US" dirty="0">
              <a:latin typeface="+mj-lt"/>
              <a:cs typeface="Times New Roman" pitchFamily="18" charset="0"/>
            </a:endParaRPr>
          </a:p>
        </p:txBody>
      </p:sp>
      <p:cxnSp>
        <p:nvCxnSpPr>
          <p:cNvPr id="46" name="Straight Arrow Connector 45"/>
          <p:cNvCxnSpPr>
            <a:stCxn id="10" idx="3"/>
            <a:endCxn id="44" idx="2"/>
          </p:cNvCxnSpPr>
          <p:nvPr/>
        </p:nvCxnSpPr>
        <p:spPr bwMode="auto">
          <a:xfrm rot="5400000" flipH="1" flipV="1">
            <a:off x="5898741" y="3419277"/>
            <a:ext cx="476905" cy="3136075"/>
          </a:xfrm>
          <a:prstGeom prst="straightConnector1">
            <a:avLst/>
          </a:prstGeom>
          <a:ln>
            <a:headEnd type="arrow" w="med" len="med"/>
            <a:tailEnd type="arrow"/>
          </a:ln>
        </p:spPr>
        <p:style>
          <a:lnRef idx="3">
            <a:schemeClr val="accent2"/>
          </a:lnRef>
          <a:fillRef idx="0">
            <a:schemeClr val="accent2"/>
          </a:fillRef>
          <a:effectRef idx="2">
            <a:schemeClr val="accent2"/>
          </a:effectRef>
          <a:fontRef idx="minor">
            <a:schemeClr val="tx1"/>
          </a:fontRef>
        </p:style>
      </p:cxnSp>
      <p:sp>
        <p:nvSpPr>
          <p:cNvPr id="47" name="TextBox 46"/>
          <p:cNvSpPr txBox="1"/>
          <p:nvPr/>
        </p:nvSpPr>
        <p:spPr>
          <a:xfrm>
            <a:off x="1254456" y="3272166"/>
            <a:ext cx="6553200" cy="276999"/>
          </a:xfrm>
          <a:prstGeom prst="rect">
            <a:avLst/>
          </a:prstGeom>
          <a:solidFill>
            <a:schemeClr val="bg1"/>
          </a:solidFill>
        </p:spPr>
        <p:txBody>
          <a:bodyPr wrap="square" tIns="0" bIns="0" rtlCol="0">
            <a:spAutoFit/>
          </a:bodyPr>
          <a:lstStyle/>
          <a:p>
            <a:pPr algn="ctr"/>
            <a:r>
              <a:rPr lang="en-US" dirty="0" smtClean="0">
                <a:latin typeface="+mj-lt"/>
                <a:cs typeface="Times New Roman" pitchFamily="18" charset="0"/>
              </a:rPr>
              <a:t>Grouping </a:t>
            </a:r>
            <a:r>
              <a:rPr lang="en-US" dirty="0">
                <a:latin typeface="+mj-lt"/>
                <a:cs typeface="Times New Roman" pitchFamily="18" charset="0"/>
              </a:rPr>
              <a:t>m</a:t>
            </a:r>
            <a:r>
              <a:rPr lang="en-US" dirty="0" smtClean="0">
                <a:latin typeface="+mj-lt"/>
                <a:cs typeface="Times New Roman" pitchFamily="18" charset="0"/>
              </a:rPr>
              <a:t>iddleware layer resident on top of a key-value store</a:t>
            </a:r>
            <a:endParaRPr lang="en-US" dirty="0">
              <a:latin typeface="+mj-lt"/>
              <a:cs typeface="Times New Roman" pitchFamily="18" charset="0"/>
            </a:endParaRPr>
          </a:p>
        </p:txBody>
      </p:sp>
      <p:sp>
        <p:nvSpPr>
          <p:cNvPr id="48" name="Rectangle 47"/>
          <p:cNvSpPr/>
          <p:nvPr/>
        </p:nvSpPr>
        <p:spPr bwMode="auto">
          <a:xfrm>
            <a:off x="340056" y="3624466"/>
            <a:ext cx="8610600" cy="773668"/>
          </a:xfrm>
          <a:prstGeom prst="rect">
            <a:avLst/>
          </a:prstGeom>
          <a:no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mj-lt"/>
            </a:endParaRPr>
          </a:p>
        </p:txBody>
      </p:sp>
      <p:sp>
        <p:nvSpPr>
          <p:cNvPr id="49" name="Date Placeholder 48"/>
          <p:cNvSpPr>
            <a:spLocks noGrp="1"/>
          </p:cNvSpPr>
          <p:nvPr>
            <p:ph type="dt" sz="half" idx="10"/>
          </p:nvPr>
        </p:nvSpPr>
        <p:spPr/>
        <p:txBody>
          <a:bodyPr/>
          <a:lstStyle/>
          <a:p>
            <a:pPr>
              <a:defRPr/>
            </a:pPr>
            <a:fld id="{3FBCAEC7-DAAA-4667-8413-D7E72BDE8E49}" type="datetime4">
              <a:rPr lang="en-US" smtClean="0"/>
              <a:pPr>
                <a:defRPr/>
              </a:pPr>
              <a:t>March 2, 2012</a:t>
            </a:fld>
            <a:endParaRPr lang="en-US" dirty="0"/>
          </a:p>
        </p:txBody>
      </p:sp>
      <p:sp>
        <p:nvSpPr>
          <p:cNvPr id="50" name="Footer Placeholder 49"/>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1894127219"/>
      </p:ext>
    </p:extLst>
  </p:cSld>
  <p:clrMapOvr>
    <a:masterClrMapping/>
  </p:clrMapOvr>
  <mc:AlternateContent xmlns:mc="http://schemas.openxmlformats.org/markup-compatibility/2006">
    <mc:Choice xmlns:p14="http://schemas.microsoft.com/office/powerpoint/2010/main" xmlns="" Requires="p14">
      <p:transition spd="slow" p14:dur="2000" advTm="47851"/>
    </mc:Choice>
    <mc:Fallback>
      <p:transition spd="slow" advTm="478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143000"/>
          </a:xfrm>
        </p:spPr>
        <p:txBody>
          <a:bodyPr/>
          <a:lstStyle/>
          <a:p>
            <a:r>
              <a:rPr lang="en-US" dirty="0" smtClean="0">
                <a:solidFill>
                  <a:srgbClr val="00B050"/>
                </a:solidFill>
              </a:rPr>
              <a:t>G-Store Evaluation</a:t>
            </a:r>
            <a:endParaRPr lang="en-US" dirty="0">
              <a:solidFill>
                <a:srgbClr val="00B050"/>
              </a:solidFill>
            </a:endParaRPr>
          </a:p>
        </p:txBody>
      </p:sp>
      <p:sp>
        <p:nvSpPr>
          <p:cNvPr id="3" name="Content Placeholder 2"/>
          <p:cNvSpPr>
            <a:spLocks noGrp="1"/>
          </p:cNvSpPr>
          <p:nvPr>
            <p:ph idx="1"/>
          </p:nvPr>
        </p:nvSpPr>
        <p:spPr>
          <a:xfrm>
            <a:off x="882868" y="1203434"/>
            <a:ext cx="7943088" cy="4953000"/>
          </a:xfrm>
        </p:spPr>
        <p:txBody>
          <a:bodyPr>
            <a:normAutofit fontScale="92500" lnSpcReduction="10000"/>
          </a:bodyPr>
          <a:lstStyle/>
          <a:p>
            <a:r>
              <a:rPr lang="en-US" dirty="0"/>
              <a:t>Implemented using </a:t>
            </a:r>
            <a:r>
              <a:rPr lang="en-US" b="1" dirty="0" err="1" smtClean="0">
                <a:solidFill>
                  <a:srgbClr val="00B0F0"/>
                </a:solidFill>
              </a:rPr>
              <a:t>HBase</a:t>
            </a:r>
            <a:endParaRPr lang="en-US" b="1" dirty="0" smtClean="0">
              <a:solidFill>
                <a:srgbClr val="00B0F0"/>
              </a:solidFill>
            </a:endParaRPr>
          </a:p>
          <a:p>
            <a:pPr lvl="1"/>
            <a:r>
              <a:rPr lang="en-US" dirty="0" smtClean="0"/>
              <a:t>Added the middleware layer</a:t>
            </a:r>
          </a:p>
          <a:p>
            <a:pPr lvl="1"/>
            <a:r>
              <a:rPr lang="en-US" b="1" dirty="0" smtClean="0">
                <a:solidFill>
                  <a:srgbClr val="00B0F0"/>
                </a:solidFill>
              </a:rPr>
              <a:t>~15000 LOC</a:t>
            </a:r>
            <a:endParaRPr lang="en-US" b="1" dirty="0">
              <a:solidFill>
                <a:srgbClr val="00B0F0"/>
              </a:solidFill>
            </a:endParaRPr>
          </a:p>
          <a:p>
            <a:r>
              <a:rPr lang="en-US" dirty="0" smtClean="0"/>
              <a:t>Experiments </a:t>
            </a:r>
            <a:r>
              <a:rPr lang="en-US" dirty="0"/>
              <a:t>in Amazon EC2 </a:t>
            </a:r>
          </a:p>
          <a:p>
            <a:r>
              <a:rPr lang="en-US" dirty="0" smtClean="0"/>
              <a:t>Benchmark: An </a:t>
            </a:r>
            <a:r>
              <a:rPr lang="en-US" dirty="0"/>
              <a:t>o</a:t>
            </a:r>
            <a:r>
              <a:rPr lang="en-US" dirty="0" smtClean="0"/>
              <a:t>nline </a:t>
            </a:r>
            <a:r>
              <a:rPr lang="en-US" dirty="0"/>
              <a:t>multi-player game</a:t>
            </a:r>
          </a:p>
          <a:p>
            <a:r>
              <a:rPr lang="en-US" dirty="0" smtClean="0"/>
              <a:t>Cluster </a:t>
            </a:r>
            <a:r>
              <a:rPr lang="en-US" dirty="0"/>
              <a:t>size: </a:t>
            </a:r>
            <a:r>
              <a:rPr lang="en-US" b="1" dirty="0">
                <a:solidFill>
                  <a:srgbClr val="00B0F0"/>
                </a:solidFill>
              </a:rPr>
              <a:t>10 nodes</a:t>
            </a:r>
          </a:p>
          <a:p>
            <a:r>
              <a:rPr lang="en-US" dirty="0" smtClean="0"/>
              <a:t>Data </a:t>
            </a:r>
            <a:r>
              <a:rPr lang="en-US" dirty="0"/>
              <a:t>size: </a:t>
            </a:r>
            <a:r>
              <a:rPr lang="en-US" b="1" dirty="0" smtClean="0">
                <a:solidFill>
                  <a:srgbClr val="00B0F0"/>
                </a:solidFill>
              </a:rPr>
              <a:t>~1 billion rows (&gt;1 TB)</a:t>
            </a:r>
          </a:p>
          <a:p>
            <a:r>
              <a:rPr lang="en-US" dirty="0" smtClean="0"/>
              <a:t>For groups with 100 keys</a:t>
            </a:r>
          </a:p>
          <a:p>
            <a:pPr lvl="1"/>
            <a:r>
              <a:rPr lang="en-US" dirty="0" smtClean="0"/>
              <a:t>Group creation latency:  </a:t>
            </a:r>
            <a:r>
              <a:rPr lang="en-US" b="1" dirty="0" smtClean="0">
                <a:solidFill>
                  <a:srgbClr val="00B0F0"/>
                </a:solidFill>
              </a:rPr>
              <a:t>~10 – 100ms</a:t>
            </a:r>
          </a:p>
          <a:p>
            <a:pPr lvl="1"/>
            <a:r>
              <a:rPr lang="en-US" dirty="0" smtClean="0"/>
              <a:t>More than </a:t>
            </a:r>
            <a:r>
              <a:rPr lang="en-US" b="1" dirty="0" smtClean="0">
                <a:solidFill>
                  <a:srgbClr val="00B0F0"/>
                </a:solidFill>
              </a:rPr>
              <a:t>10,000</a:t>
            </a:r>
            <a:r>
              <a:rPr lang="en-US" dirty="0" smtClean="0"/>
              <a:t> groups concurrently created</a:t>
            </a:r>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48</a:t>
            </a:fld>
            <a:endParaRPr lang="en-US"/>
          </a:p>
        </p:txBody>
      </p:sp>
      <p:sp>
        <p:nvSpPr>
          <p:cNvPr id="5" name="Footer Placeholder 4"/>
          <p:cNvSpPr>
            <a:spLocks noGrp="1"/>
          </p:cNvSpPr>
          <p:nvPr>
            <p:ph type="ftr" sz="quarter" idx="11"/>
          </p:nvPr>
        </p:nvSpPr>
        <p:spPr/>
        <p:txBody>
          <a:bodyPr/>
          <a:lstStyle/>
          <a:p>
            <a:pPr>
              <a:defRPr/>
            </a:pPr>
            <a:r>
              <a:rPr lang="en-US" smtClean="0"/>
              <a:t>VLDB Summer School 2011</a:t>
            </a:r>
            <a:endParaRPr lang="en-US"/>
          </a:p>
        </p:txBody>
      </p:sp>
    </p:spTree>
    <p:custDataLst>
      <p:tags r:id="rId1"/>
    </p:custDataLst>
    <p:extLst>
      <p:ext uri="{BB962C8B-B14F-4D97-AF65-F5344CB8AC3E}">
        <p14:creationId xmlns="" xmlns:p14="http://schemas.microsoft.com/office/powerpoint/2010/main" val="4075909924"/>
      </p:ext>
    </p:extLst>
  </p:cSld>
  <p:clrMapOvr>
    <a:masterClrMapping/>
  </p:clrMapOvr>
  <mc:AlternateContent xmlns:mc="http://schemas.openxmlformats.org/markup-compatibility/2006">
    <mc:Choice xmlns="" xmlns:p14="http://schemas.microsoft.com/office/powerpoint/2010/main" Requires="p14">
      <p:transition spd="slow" p14:dur="2000" advTm="57013"/>
    </mc:Choice>
    <mc:Fallback>
      <p:transition spd="slow" advTm="570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Latency for Group Operations</a:t>
            </a:r>
            <a:endParaRPr lang="en-US" dirty="0"/>
          </a:p>
        </p:txBody>
      </p:sp>
      <p:sp>
        <p:nvSpPr>
          <p:cNvPr id="3" name="Date Placeholder 2"/>
          <p:cNvSpPr>
            <a:spLocks noGrp="1"/>
          </p:cNvSpPr>
          <p:nvPr>
            <p:ph type="dt" sz="half" idx="10"/>
          </p:nvPr>
        </p:nvSpPr>
        <p:spPr/>
        <p:txBody>
          <a:bodyPr/>
          <a:lstStyle/>
          <a:p>
            <a:fld id="{38869C13-B1E8-4C9A-BA27-9BEC2CE281B4}" type="datetime4">
              <a:rPr lang="en-US" smtClean="0"/>
              <a:pPr/>
              <a:t>March 2, 2012</a:t>
            </a:fld>
            <a:endParaRPr lang="en-US"/>
          </a:p>
        </p:txBody>
      </p:sp>
      <p:graphicFrame>
        <p:nvGraphicFramePr>
          <p:cNvPr id="5" name="Chart 4"/>
          <p:cNvGraphicFramePr/>
          <p:nvPr/>
        </p:nvGraphicFramePr>
        <p:xfrm>
          <a:off x="685800" y="1676400"/>
          <a:ext cx="72390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p:cNvSpPr>
            <a:spLocks noGrp="1"/>
          </p:cNvSpPr>
          <p:nvPr>
            <p:ph type="ftr" sz="quarter" idx="11"/>
          </p:nvPr>
        </p:nvSpPr>
        <p:spPr>
          <a:xfrm>
            <a:off x="2743200" y="6473952"/>
            <a:ext cx="4343400" cy="384048"/>
          </a:xfrm>
        </p:spPr>
        <p:txBody>
          <a:bodyPr/>
          <a:lstStyle/>
          <a:p>
            <a:r>
              <a:rPr lang="en-US" dirty="0" smtClean="0"/>
              <a:t>Sudipto Das {sudipto@cs.ucsb.edu}</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143000"/>
          </a:xfrm>
        </p:spPr>
        <p:txBody>
          <a:bodyPr>
            <a:normAutofit/>
          </a:bodyPr>
          <a:lstStyle/>
          <a:p>
            <a:r>
              <a:rPr lang="en-US" dirty="0">
                <a:solidFill>
                  <a:srgbClr val="00B050"/>
                </a:solidFill>
              </a:rPr>
              <a:t>Live </a:t>
            </a:r>
            <a:r>
              <a:rPr lang="en-US" dirty="0" smtClean="0">
                <a:solidFill>
                  <a:srgbClr val="00B050"/>
                </a:solidFill>
              </a:rPr>
              <a:t>database </a:t>
            </a:r>
            <a:r>
              <a:rPr lang="en-US" dirty="0">
                <a:solidFill>
                  <a:srgbClr val="00B050"/>
                </a:solidFill>
              </a:rPr>
              <a:t>m</a:t>
            </a:r>
            <a:r>
              <a:rPr lang="en-US" dirty="0" smtClean="0">
                <a:solidFill>
                  <a:srgbClr val="00B050"/>
                </a:solidFill>
              </a:rPr>
              <a:t>igration</a:t>
            </a:r>
            <a:endParaRPr lang="en-US" sz="3100" dirty="0">
              <a:solidFill>
                <a:srgbClr val="00B050"/>
              </a:solidFill>
            </a:endParaRPr>
          </a:p>
        </p:txBody>
      </p:sp>
      <p:sp>
        <p:nvSpPr>
          <p:cNvPr id="3" name="Content Placeholder 2"/>
          <p:cNvSpPr>
            <a:spLocks noGrp="1"/>
          </p:cNvSpPr>
          <p:nvPr>
            <p:ph idx="1"/>
          </p:nvPr>
        </p:nvSpPr>
        <p:spPr>
          <a:xfrm>
            <a:off x="898634" y="1371600"/>
            <a:ext cx="7940566" cy="4800600"/>
          </a:xfrm>
        </p:spPr>
        <p:txBody>
          <a:bodyPr>
            <a:normAutofit/>
          </a:bodyPr>
          <a:lstStyle/>
          <a:p>
            <a:r>
              <a:rPr lang="en-US" b="1" dirty="0">
                <a:solidFill>
                  <a:srgbClr val="00B0F0"/>
                </a:solidFill>
              </a:rPr>
              <a:t>Migrate</a:t>
            </a:r>
            <a:r>
              <a:rPr lang="en-US" dirty="0"/>
              <a:t> a </a:t>
            </a:r>
            <a:r>
              <a:rPr lang="en-US" dirty="0" smtClean="0"/>
              <a:t>database partition (or tenant) </a:t>
            </a:r>
            <a:r>
              <a:rPr lang="en-US" dirty="0"/>
              <a:t>in a </a:t>
            </a:r>
            <a:r>
              <a:rPr lang="en-US" b="1" dirty="0">
                <a:solidFill>
                  <a:srgbClr val="00B0F0"/>
                </a:solidFill>
              </a:rPr>
              <a:t>l</a:t>
            </a:r>
            <a:r>
              <a:rPr lang="en-US" b="1" dirty="0" smtClean="0">
                <a:solidFill>
                  <a:srgbClr val="00B0F0"/>
                </a:solidFill>
              </a:rPr>
              <a:t>ive</a:t>
            </a:r>
            <a:r>
              <a:rPr lang="en-US" dirty="0" smtClean="0"/>
              <a:t> system</a:t>
            </a:r>
            <a:endParaRPr lang="en-US" dirty="0"/>
          </a:p>
          <a:p>
            <a:r>
              <a:rPr lang="en-US" dirty="0" smtClean="0"/>
              <a:t>Multiple partitions share the </a:t>
            </a:r>
            <a:r>
              <a:rPr lang="en-US" b="1" dirty="0" smtClean="0">
                <a:solidFill>
                  <a:srgbClr val="00B0F0"/>
                </a:solidFill>
              </a:rPr>
              <a:t>same database process</a:t>
            </a:r>
          </a:p>
          <a:p>
            <a:r>
              <a:rPr lang="en-US" dirty="0" smtClean="0"/>
              <a:t>Migrate </a:t>
            </a:r>
            <a:r>
              <a:rPr lang="en-US" b="1" i="1" dirty="0" smtClean="0">
                <a:solidFill>
                  <a:srgbClr val="00B0F0"/>
                </a:solidFill>
              </a:rPr>
              <a:t>individual</a:t>
            </a:r>
            <a:r>
              <a:rPr lang="en-US" dirty="0" smtClean="0"/>
              <a:t> partitions </a:t>
            </a:r>
            <a:r>
              <a:rPr lang="en-US" b="1" dirty="0" smtClean="0">
                <a:solidFill>
                  <a:srgbClr val="00B0F0"/>
                </a:solidFill>
              </a:rPr>
              <a:t>on-demand</a:t>
            </a:r>
            <a:r>
              <a:rPr lang="en-US" dirty="0" smtClean="0"/>
              <a:t> in a </a:t>
            </a:r>
            <a:r>
              <a:rPr lang="en-US" b="1" dirty="0" smtClean="0">
                <a:solidFill>
                  <a:srgbClr val="00B0F0"/>
                </a:solidFill>
              </a:rPr>
              <a:t>live system</a:t>
            </a:r>
          </a:p>
          <a:p>
            <a:pPr lvl="1"/>
            <a:r>
              <a:rPr lang="en-US" b="1" dirty="0" smtClean="0">
                <a:solidFill>
                  <a:srgbClr val="FF0000"/>
                </a:solidFill>
              </a:rPr>
              <a:t>Virtualization </a:t>
            </a:r>
            <a:r>
              <a:rPr lang="en-US" dirty="0" smtClean="0">
                <a:solidFill>
                  <a:srgbClr val="FF0000"/>
                </a:solidFill>
              </a:rPr>
              <a:t>in the database tier</a:t>
            </a:r>
            <a:endParaRPr lang="en-US" b="1" dirty="0" smtClean="0">
              <a:solidFill>
                <a:srgbClr val="FF0000"/>
              </a:solidFill>
            </a:endParaRPr>
          </a:p>
          <a:p>
            <a:endParaRPr lang="en-US" b="1" dirty="0">
              <a:solidFill>
                <a:srgbClr val="00B0F0"/>
              </a:solidFill>
            </a:endParaRPr>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50</a:t>
            </a:fld>
            <a:endParaRPr lang="en-US"/>
          </a:p>
        </p:txBody>
      </p:sp>
      <p:sp>
        <p:nvSpPr>
          <p:cNvPr id="5" name="Date Placeholder 4"/>
          <p:cNvSpPr>
            <a:spLocks noGrp="1"/>
          </p:cNvSpPr>
          <p:nvPr>
            <p:ph type="dt" sz="half" idx="10"/>
          </p:nvPr>
        </p:nvSpPr>
        <p:spPr/>
        <p:txBody>
          <a:bodyPr/>
          <a:lstStyle/>
          <a:p>
            <a:pPr>
              <a:defRPr/>
            </a:pPr>
            <a:fld id="{AC72CC59-2060-4947-BA70-1B56CB992C7E}" type="datetime4">
              <a:rPr lang="en-US" smtClean="0"/>
              <a:pPr>
                <a:defRPr/>
              </a:pPr>
              <a:t>March 2, 2012</a:t>
            </a:fld>
            <a:endParaRPr lang="en-US" dirty="0"/>
          </a:p>
        </p:txBody>
      </p:sp>
      <p:sp>
        <p:nvSpPr>
          <p:cNvPr id="7" name="Footer Placeholder 6"/>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4009398645"/>
      </p:ext>
    </p:extLst>
  </p:cSld>
  <p:clrMapOvr>
    <a:masterClrMapping/>
  </p:clrMapOvr>
  <mc:AlternateContent xmlns:mc="http://schemas.openxmlformats.org/markup-compatibility/2006">
    <mc:Choice xmlns:p14="http://schemas.microsoft.com/office/powerpoint/2010/main" xmlns="" Requires="p14">
      <p:transition spd="slow" p14:dur="2000" advTm="44799"/>
    </mc:Choice>
    <mc:Fallback>
      <p:transition spd="slow" advTm="44799"/>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143000"/>
          </a:xfrm>
        </p:spPr>
        <p:txBody>
          <a:bodyPr>
            <a:normAutofit/>
          </a:bodyPr>
          <a:lstStyle/>
          <a:p>
            <a:r>
              <a:rPr lang="en-US" dirty="0" smtClean="0">
                <a:solidFill>
                  <a:srgbClr val="00B050"/>
                </a:solidFill>
              </a:rPr>
              <a:t>Two common DBMS architectures</a:t>
            </a:r>
            <a:endParaRPr lang="en-US" dirty="0">
              <a:solidFill>
                <a:srgbClr val="00B050"/>
              </a:solidFill>
            </a:endParaRPr>
          </a:p>
        </p:txBody>
      </p:sp>
      <p:sp>
        <p:nvSpPr>
          <p:cNvPr id="3" name="Content Placeholder 2"/>
          <p:cNvSpPr>
            <a:spLocks noGrp="1"/>
          </p:cNvSpPr>
          <p:nvPr>
            <p:ph idx="1"/>
          </p:nvPr>
        </p:nvSpPr>
        <p:spPr>
          <a:xfrm>
            <a:off x="911770" y="1143000"/>
            <a:ext cx="5717630" cy="5257800"/>
          </a:xfrm>
        </p:spPr>
        <p:txBody>
          <a:bodyPr>
            <a:normAutofit fontScale="92500" lnSpcReduction="10000"/>
          </a:bodyPr>
          <a:lstStyle/>
          <a:p>
            <a:r>
              <a:rPr lang="en-US" b="1" dirty="0" smtClean="0">
                <a:solidFill>
                  <a:srgbClr val="00B0F0"/>
                </a:solidFill>
              </a:rPr>
              <a:t>Decoupled storage architectures</a:t>
            </a:r>
          </a:p>
          <a:p>
            <a:pPr lvl="1"/>
            <a:r>
              <a:rPr lang="en-US" dirty="0" err="1" smtClean="0"/>
              <a:t>ElasTraS</a:t>
            </a:r>
            <a:r>
              <a:rPr lang="en-US" dirty="0" smtClean="0"/>
              <a:t>, G-Store, Deuteronomy, </a:t>
            </a:r>
            <a:r>
              <a:rPr lang="en-US" dirty="0" err="1" smtClean="0"/>
              <a:t>MegaStore</a:t>
            </a:r>
            <a:endParaRPr lang="en-US" dirty="0" smtClean="0"/>
          </a:p>
          <a:p>
            <a:pPr lvl="1"/>
            <a:r>
              <a:rPr lang="en-US" dirty="0" smtClean="0"/>
              <a:t>Persistent data is</a:t>
            </a:r>
            <a:r>
              <a:rPr lang="en-US" dirty="0" smtClean="0">
                <a:sym typeface="Wingdings" pitchFamily="2" charset="2"/>
              </a:rPr>
              <a:t> not migrated</a:t>
            </a:r>
            <a:endParaRPr lang="en-US" dirty="0" smtClean="0"/>
          </a:p>
          <a:p>
            <a:pPr lvl="1"/>
            <a:r>
              <a:rPr lang="en-US" b="1" dirty="0" smtClean="0">
                <a:solidFill>
                  <a:srgbClr val="FF0000"/>
                </a:solidFill>
              </a:rPr>
              <a:t>Albatross [VLDB 2011]</a:t>
            </a:r>
          </a:p>
          <a:p>
            <a:pPr lvl="1"/>
            <a:endParaRPr lang="en-US" b="1" dirty="0" smtClean="0">
              <a:solidFill>
                <a:srgbClr val="FF0000"/>
              </a:solidFill>
            </a:endParaRPr>
          </a:p>
          <a:p>
            <a:r>
              <a:rPr lang="en-US" b="1" dirty="0" smtClean="0">
                <a:solidFill>
                  <a:srgbClr val="00B0F0"/>
                </a:solidFill>
              </a:rPr>
              <a:t>Shared nothing </a:t>
            </a:r>
            <a:r>
              <a:rPr lang="en-US" b="1" dirty="0">
                <a:solidFill>
                  <a:srgbClr val="00B0F0"/>
                </a:solidFill>
              </a:rPr>
              <a:t>architectures</a:t>
            </a:r>
          </a:p>
          <a:p>
            <a:pPr lvl="1"/>
            <a:r>
              <a:rPr lang="en-US" dirty="0"/>
              <a:t>SQL Azure, Relational Cloud, MySQL </a:t>
            </a:r>
            <a:r>
              <a:rPr lang="en-US" dirty="0" smtClean="0"/>
              <a:t>Cluster</a:t>
            </a:r>
            <a:endParaRPr lang="en-US" dirty="0"/>
          </a:p>
          <a:p>
            <a:pPr lvl="1"/>
            <a:r>
              <a:rPr lang="en-US" dirty="0" smtClean="0"/>
              <a:t>Migrate </a:t>
            </a:r>
            <a:r>
              <a:rPr lang="en-US" dirty="0"/>
              <a:t>persistent </a:t>
            </a:r>
            <a:r>
              <a:rPr lang="en-US" dirty="0" smtClean="0"/>
              <a:t>data</a:t>
            </a:r>
          </a:p>
          <a:p>
            <a:pPr lvl="1"/>
            <a:r>
              <a:rPr lang="en-US" b="1" dirty="0" smtClean="0">
                <a:solidFill>
                  <a:srgbClr val="FF0000"/>
                </a:solidFill>
              </a:rPr>
              <a:t>Zephyr [SIGMOD 2011]</a:t>
            </a:r>
          </a:p>
        </p:txBody>
      </p:sp>
      <p:sp>
        <p:nvSpPr>
          <p:cNvPr id="6" name="Slide Number Placeholder 5"/>
          <p:cNvSpPr>
            <a:spLocks noGrp="1"/>
          </p:cNvSpPr>
          <p:nvPr>
            <p:ph type="sldNum" sz="quarter" idx="12"/>
          </p:nvPr>
        </p:nvSpPr>
        <p:spPr/>
        <p:txBody>
          <a:bodyPr/>
          <a:lstStyle/>
          <a:p>
            <a:pPr>
              <a:defRPr/>
            </a:pPr>
            <a:fld id="{55E3B9E2-86B5-4372-91A7-7FB8BB2E82CA}" type="slidenum">
              <a:rPr lang="en-US" smtClean="0"/>
              <a:pPr>
                <a:defRPr/>
              </a:pPr>
              <a:t>51</a:t>
            </a:fld>
            <a:endParaRPr lang="en-US"/>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61234" y="4500488"/>
            <a:ext cx="2521980" cy="17374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5171"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495892" y="1752600"/>
            <a:ext cx="2521980" cy="19132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Date Placeholder 6"/>
          <p:cNvSpPr>
            <a:spLocks noGrp="1"/>
          </p:cNvSpPr>
          <p:nvPr>
            <p:ph type="dt" sz="half" idx="10"/>
          </p:nvPr>
        </p:nvSpPr>
        <p:spPr/>
        <p:txBody>
          <a:bodyPr/>
          <a:lstStyle/>
          <a:p>
            <a:pPr>
              <a:defRPr/>
            </a:pPr>
            <a:fld id="{8975BB80-73F0-40C0-87D0-824254E4EF92}" type="datetime4">
              <a:rPr lang="en-US" smtClean="0"/>
              <a:pPr>
                <a:defRPr/>
              </a:pPr>
              <a:t>March 2, 2012</a:t>
            </a:fld>
            <a:endParaRPr lang="en-US" dirty="0"/>
          </a:p>
        </p:txBody>
      </p:sp>
      <p:sp>
        <p:nvSpPr>
          <p:cNvPr id="9" name="Footer Placeholder 8"/>
          <p:cNvSpPr>
            <a:spLocks noGrp="1"/>
          </p:cNvSpPr>
          <p:nvPr>
            <p:ph type="ftr" sz="quarter" idx="11"/>
          </p:nvPr>
        </p:nvSpPr>
        <p:spPr/>
        <p:txBody>
          <a:bodyPr/>
          <a:lstStyle/>
          <a:p>
            <a:pPr>
              <a:defRPr/>
            </a:pPr>
            <a:r>
              <a:rPr lang="en-US" smtClean="0"/>
              <a:t>Amr El Abbadi {amr@cs.ucsb.edu}</a:t>
            </a:r>
            <a:endParaRPr lang="en-US"/>
          </a:p>
        </p:txBody>
      </p:sp>
    </p:spTree>
    <p:custDataLst>
      <p:tags r:id="rId1"/>
    </p:custDataLst>
    <p:extLst>
      <p:ext uri="{BB962C8B-B14F-4D97-AF65-F5344CB8AC3E}">
        <p14:creationId xmlns:p14="http://schemas.microsoft.com/office/powerpoint/2010/main" xmlns="" val="604487316"/>
      </p:ext>
    </p:extLst>
  </p:cSld>
  <p:clrMapOvr>
    <a:masterClrMapping/>
  </p:clrMapOvr>
  <mc:AlternateContent xmlns:mc="http://schemas.openxmlformats.org/markup-compatibility/2006">
    <mc:Choice xmlns:p14="http://schemas.microsoft.com/office/powerpoint/2010/main" xmlns="" Requires="p14">
      <p:transition spd="slow" p14:dur="2000" advTm="124552"/>
    </mc:Choice>
    <mc:Fallback>
      <p:transition spd="slow" advTm="124552"/>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130425"/>
            <a:ext cx="7924800" cy="1470025"/>
          </a:xfrm>
        </p:spPr>
        <p:txBody>
          <a:bodyPr>
            <a:normAutofit fontScale="90000"/>
          </a:bodyPr>
          <a:lstStyle/>
          <a:p>
            <a:r>
              <a:rPr lang="en-US" dirty="0">
                <a:solidFill>
                  <a:srgbClr val="00B050"/>
                </a:solidFill>
              </a:rPr>
              <a:t>Zephyr: Live Migration in Shared Nothing Databases </a:t>
            </a:r>
            <a:r>
              <a:rPr lang="en-US" dirty="0" smtClean="0">
                <a:solidFill>
                  <a:srgbClr val="00B050"/>
                </a:solidFill>
              </a:rPr>
              <a:t>for Elastic </a:t>
            </a:r>
            <a:r>
              <a:rPr lang="en-US" dirty="0">
                <a:solidFill>
                  <a:srgbClr val="00B050"/>
                </a:solidFill>
              </a:rPr>
              <a:t>Cloud Platforms</a:t>
            </a:r>
            <a:endParaRPr lang="en-US" sz="4800" b="1" spc="150" dirty="0">
              <a:solidFill>
                <a:srgbClr val="00B050"/>
              </a:solidFill>
              <a:effectLst>
                <a:outerShdw blurRad="50800" dist="38100" dir="2700000" algn="tl" rotWithShape="0">
                  <a:prstClr val="black">
                    <a:alpha val="40000"/>
                  </a:prstClr>
                </a:outerShdw>
              </a:effectLst>
              <a:cs typeface="Estrangelo Edessa" pitchFamily="66" charset="0"/>
            </a:endParaRPr>
          </a:p>
        </p:txBody>
      </p:sp>
      <p:sp>
        <p:nvSpPr>
          <p:cNvPr id="3" name="Subtitle 2"/>
          <p:cNvSpPr>
            <a:spLocks noGrp="1"/>
          </p:cNvSpPr>
          <p:nvPr>
            <p:ph type="subTitle" idx="1"/>
          </p:nvPr>
        </p:nvSpPr>
        <p:spPr>
          <a:xfrm>
            <a:off x="533400" y="3886200"/>
            <a:ext cx="8077200" cy="1752600"/>
          </a:xfrm>
        </p:spPr>
        <p:txBody>
          <a:bodyPr>
            <a:normAutofit/>
          </a:bodyPr>
          <a:lstStyle/>
          <a:p>
            <a:r>
              <a:rPr lang="en-US" sz="2800" dirty="0" smtClean="0">
                <a:solidFill>
                  <a:srgbClr val="0070C0"/>
                </a:solidFill>
                <a:effectLst>
                  <a:outerShdw blurRad="50800" dist="38100" dir="2700000" algn="tl" rotWithShape="0">
                    <a:prstClr val="black">
                      <a:alpha val="40000"/>
                    </a:prstClr>
                  </a:outerShdw>
                </a:effectLst>
              </a:rPr>
              <a:t>Elmore et al. </a:t>
            </a:r>
            <a:r>
              <a:rPr lang="en-US" sz="2800" dirty="0" smtClean="0">
                <a:solidFill>
                  <a:srgbClr val="0070C0"/>
                </a:solidFill>
                <a:effectLst>
                  <a:outerShdw blurRad="50800" dist="38100" dir="2700000" algn="tl" rotWithShape="0">
                    <a:prstClr val="black">
                      <a:alpha val="40000"/>
                    </a:prstClr>
                  </a:outerShdw>
                </a:effectLst>
              </a:rPr>
              <a:t>SIGMOD </a:t>
            </a:r>
            <a:r>
              <a:rPr lang="en-US" sz="2800" dirty="0" smtClean="0">
                <a:solidFill>
                  <a:srgbClr val="0070C0"/>
                </a:solidFill>
                <a:effectLst>
                  <a:outerShdw blurRad="50800" dist="38100" dir="2700000" algn="tl" rotWithShape="0">
                    <a:prstClr val="black">
                      <a:alpha val="40000"/>
                    </a:prstClr>
                  </a:outerShdw>
                </a:effectLst>
              </a:rPr>
              <a:t>2011</a:t>
            </a:r>
            <a:endParaRPr lang="en-US" sz="2800" dirty="0" smtClean="0">
              <a:solidFill>
                <a:srgbClr val="0070C0"/>
              </a:solidFill>
              <a:effectLst>
                <a:outerShdw blurRad="50800" dist="38100" dir="2700000" algn="tl" rotWithShape="0">
                  <a:prstClr val="black">
                    <a:alpha val="40000"/>
                  </a:prstClr>
                </a:outerShdw>
              </a:effectLst>
              <a:cs typeface="Arial" pitchFamily="34" charset="0"/>
            </a:endParaRPr>
          </a:p>
        </p:txBody>
      </p:sp>
      <p:sp>
        <p:nvSpPr>
          <p:cNvPr id="5" name="Footer Placeholder 4"/>
          <p:cNvSpPr>
            <a:spLocks noGrp="1"/>
          </p:cNvSpPr>
          <p:nvPr>
            <p:ph type="ftr" sz="quarter" idx="11"/>
          </p:nvPr>
        </p:nvSpPr>
        <p:spPr/>
        <p:txBody>
          <a:bodyPr/>
          <a:lstStyle/>
          <a:p>
            <a:r>
              <a:rPr lang="en-US" smtClean="0"/>
              <a:t>VLDB Summer School 2011</a:t>
            </a:r>
            <a:endParaRPr lang="en-US"/>
          </a:p>
        </p:txBody>
      </p:sp>
      <p:sp>
        <p:nvSpPr>
          <p:cNvPr id="7" name="Slide Number Placeholder 6"/>
          <p:cNvSpPr>
            <a:spLocks noGrp="1"/>
          </p:cNvSpPr>
          <p:nvPr>
            <p:ph type="sldNum" sz="quarter" idx="12"/>
          </p:nvPr>
        </p:nvSpPr>
        <p:spPr/>
        <p:txBody>
          <a:bodyPr/>
          <a:lstStyle/>
          <a:p>
            <a:fld id="{4643A9B1-C5C9-4C94-B19A-01E027389621}" type="slidenum">
              <a:rPr lang="en-US" smtClean="0"/>
              <a:pPr/>
              <a:t>52</a:t>
            </a:fld>
            <a:endParaRPr lang="en-US"/>
          </a:p>
        </p:txBody>
      </p:sp>
    </p:spTree>
    <p:extLst>
      <p:ext uri="{BB962C8B-B14F-4D97-AF65-F5344CB8AC3E}">
        <p14:creationId xmlns="" xmlns:p14="http://schemas.microsoft.com/office/powerpoint/2010/main" val="10570710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50"/>
                </a:solidFill>
              </a:rPr>
              <a:t>VM Migration for DB Elasticity</a:t>
            </a:r>
            <a:endParaRPr lang="en-US" sz="3100" dirty="0">
              <a:solidFill>
                <a:srgbClr val="00B050"/>
              </a:solidFill>
            </a:endParaRPr>
          </a:p>
        </p:txBody>
      </p:sp>
      <p:sp>
        <p:nvSpPr>
          <p:cNvPr id="3" name="Content Placeholder 2"/>
          <p:cNvSpPr>
            <a:spLocks noGrp="1"/>
          </p:cNvSpPr>
          <p:nvPr>
            <p:ph idx="1"/>
          </p:nvPr>
        </p:nvSpPr>
        <p:spPr>
          <a:xfrm>
            <a:off x="381000" y="1143000"/>
            <a:ext cx="8382000" cy="4572000"/>
          </a:xfrm>
        </p:spPr>
        <p:txBody>
          <a:bodyPr>
            <a:normAutofit fontScale="92500" lnSpcReduction="10000"/>
          </a:bodyPr>
          <a:lstStyle/>
          <a:p>
            <a:r>
              <a:rPr lang="en-US" b="1" dirty="0" smtClean="0"/>
              <a:t>VM migration </a:t>
            </a:r>
            <a:r>
              <a:rPr lang="en-US" sz="2200" dirty="0" smtClean="0"/>
              <a:t>[Clark </a:t>
            </a:r>
            <a:r>
              <a:rPr lang="en-US" sz="2200" dirty="0"/>
              <a:t>et al., NSDI 2005</a:t>
            </a:r>
            <a:r>
              <a:rPr lang="en-US" sz="2200" dirty="0" smtClean="0"/>
              <a:t>]</a:t>
            </a:r>
            <a:endParaRPr lang="en-US" dirty="0"/>
          </a:p>
          <a:p>
            <a:r>
              <a:rPr lang="en-US" b="1" dirty="0" smtClean="0">
                <a:solidFill>
                  <a:srgbClr val="0070C0"/>
                </a:solidFill>
              </a:rPr>
              <a:t>One tenant-per-VM </a:t>
            </a:r>
          </a:p>
          <a:p>
            <a:pPr lvl="1"/>
            <a:r>
              <a:rPr lang="en-US" b="1" dirty="0" smtClean="0"/>
              <a:t>Pros: </a:t>
            </a:r>
            <a:r>
              <a:rPr lang="en-US" dirty="0" smtClean="0"/>
              <a:t>allows </a:t>
            </a:r>
            <a:r>
              <a:rPr lang="en-US" dirty="0" smtClean="0">
                <a:solidFill>
                  <a:srgbClr val="FF0000"/>
                </a:solidFill>
              </a:rPr>
              <a:t>fine-grained load balancing</a:t>
            </a:r>
            <a:endParaRPr lang="en-US" b="1" dirty="0">
              <a:solidFill>
                <a:srgbClr val="FF0000"/>
              </a:solidFill>
            </a:endParaRPr>
          </a:p>
          <a:p>
            <a:pPr lvl="1"/>
            <a:r>
              <a:rPr lang="en-US" b="1" dirty="0" smtClean="0"/>
              <a:t>Cons</a:t>
            </a:r>
            <a:r>
              <a:rPr lang="en-US" dirty="0" smtClean="0"/>
              <a:t> </a:t>
            </a:r>
          </a:p>
          <a:p>
            <a:pPr lvl="2"/>
            <a:r>
              <a:rPr lang="en-US" dirty="0" smtClean="0"/>
              <a:t>Performance </a:t>
            </a:r>
            <a:r>
              <a:rPr lang="en-US" dirty="0" smtClean="0">
                <a:solidFill>
                  <a:srgbClr val="FF0000"/>
                </a:solidFill>
              </a:rPr>
              <a:t>overhead</a:t>
            </a:r>
            <a:endParaRPr lang="en-US" dirty="0">
              <a:solidFill>
                <a:srgbClr val="FF0000"/>
              </a:solidFill>
            </a:endParaRPr>
          </a:p>
          <a:p>
            <a:pPr lvl="2"/>
            <a:r>
              <a:rPr lang="en-US" dirty="0" smtClean="0"/>
              <a:t>Poor </a:t>
            </a:r>
            <a:r>
              <a:rPr lang="en-US" dirty="0" smtClean="0">
                <a:solidFill>
                  <a:srgbClr val="FF0000"/>
                </a:solidFill>
              </a:rPr>
              <a:t>consolidation </a:t>
            </a:r>
            <a:r>
              <a:rPr lang="en-US" dirty="0">
                <a:solidFill>
                  <a:srgbClr val="FF0000"/>
                </a:solidFill>
              </a:rPr>
              <a:t>ratio </a:t>
            </a:r>
            <a:r>
              <a:rPr lang="en-US" dirty="0"/>
              <a:t>[</a:t>
            </a:r>
            <a:r>
              <a:rPr lang="en-US" dirty="0" err="1"/>
              <a:t>Curino</a:t>
            </a:r>
            <a:r>
              <a:rPr lang="en-US" dirty="0"/>
              <a:t> et al., CIDR 2011]</a:t>
            </a:r>
          </a:p>
          <a:p>
            <a:r>
              <a:rPr lang="en-US" b="1" dirty="0">
                <a:solidFill>
                  <a:srgbClr val="0070C0"/>
                </a:solidFill>
              </a:rPr>
              <a:t>Multiple </a:t>
            </a:r>
            <a:r>
              <a:rPr lang="en-US" b="1" dirty="0" smtClean="0">
                <a:solidFill>
                  <a:srgbClr val="0070C0"/>
                </a:solidFill>
              </a:rPr>
              <a:t>tenants </a:t>
            </a:r>
            <a:r>
              <a:rPr lang="en-US" b="1" dirty="0">
                <a:solidFill>
                  <a:srgbClr val="0070C0"/>
                </a:solidFill>
              </a:rPr>
              <a:t>in a </a:t>
            </a:r>
            <a:r>
              <a:rPr lang="en-US" b="1" dirty="0" smtClean="0">
                <a:solidFill>
                  <a:srgbClr val="0070C0"/>
                </a:solidFill>
              </a:rPr>
              <a:t>VM</a:t>
            </a:r>
          </a:p>
          <a:p>
            <a:pPr lvl="1"/>
            <a:r>
              <a:rPr lang="en-US" b="1" dirty="0" smtClean="0"/>
              <a:t>Pros: </a:t>
            </a:r>
            <a:r>
              <a:rPr lang="en-US" dirty="0" smtClean="0"/>
              <a:t>good performance</a:t>
            </a:r>
            <a:endParaRPr lang="en-US" b="1" dirty="0" smtClean="0"/>
          </a:p>
          <a:p>
            <a:pPr lvl="1"/>
            <a:r>
              <a:rPr lang="en-US" b="1" dirty="0" smtClean="0">
                <a:sym typeface="Wingdings" pitchFamily="2" charset="2"/>
              </a:rPr>
              <a:t>Cons: </a:t>
            </a:r>
            <a:r>
              <a:rPr lang="en-US" dirty="0" smtClean="0">
                <a:sym typeface="Wingdings" pitchFamily="2" charset="2"/>
              </a:rPr>
              <a:t>Migrate </a:t>
            </a:r>
            <a:r>
              <a:rPr lang="en-US" b="1" dirty="0" smtClean="0">
                <a:solidFill>
                  <a:srgbClr val="FF0000"/>
                </a:solidFill>
                <a:sym typeface="Wingdings" pitchFamily="2" charset="2"/>
              </a:rPr>
              <a:t>all</a:t>
            </a:r>
            <a:r>
              <a:rPr lang="en-US" dirty="0" smtClean="0">
                <a:sym typeface="Wingdings" pitchFamily="2" charset="2"/>
              </a:rPr>
              <a:t> tenants  </a:t>
            </a:r>
            <a:r>
              <a:rPr lang="en-US" i="1" dirty="0" smtClean="0">
                <a:solidFill>
                  <a:srgbClr val="FF0000"/>
                </a:solidFill>
                <a:sym typeface="Wingdings" pitchFamily="2" charset="2"/>
              </a:rPr>
              <a:t>Coarse-grained</a:t>
            </a:r>
            <a:r>
              <a:rPr lang="en-US" dirty="0" smtClean="0">
                <a:sym typeface="Wingdings" pitchFamily="2" charset="2"/>
              </a:rPr>
              <a:t> load balancing</a:t>
            </a:r>
            <a:endParaRPr lang="en-US" dirty="0"/>
          </a:p>
        </p:txBody>
      </p:sp>
      <p:sp>
        <p:nvSpPr>
          <p:cNvPr id="5" name="Footer Placeholder 4"/>
          <p:cNvSpPr>
            <a:spLocks noGrp="1"/>
          </p:cNvSpPr>
          <p:nvPr>
            <p:ph type="ftr" sz="quarter" idx="11"/>
          </p:nvPr>
        </p:nvSpPr>
        <p:spPr/>
        <p:txBody>
          <a:bodyPr/>
          <a:lstStyle/>
          <a:p>
            <a:pPr>
              <a:defRPr/>
            </a:pPr>
            <a:r>
              <a:rPr lang="en-US" smtClean="0"/>
              <a:t>VLDB Summer School 2011</a:t>
            </a:r>
            <a:endParaRPr lang="en-US"/>
          </a:p>
        </p:txBody>
      </p:sp>
      <p:sp>
        <p:nvSpPr>
          <p:cNvPr id="6" name="Slide Number Placeholder 5"/>
          <p:cNvSpPr>
            <a:spLocks noGrp="1"/>
          </p:cNvSpPr>
          <p:nvPr>
            <p:ph type="sldNum" sz="quarter" idx="12"/>
          </p:nvPr>
        </p:nvSpPr>
        <p:spPr/>
        <p:txBody>
          <a:bodyPr/>
          <a:lstStyle/>
          <a:p>
            <a:fld id="{4643A9B1-C5C9-4C94-B19A-01E027389621}" type="slidenum">
              <a:rPr lang="en-US" smtClean="0"/>
              <a:pPr/>
              <a:t>53</a:t>
            </a:fld>
            <a:endParaRPr lang="en-US"/>
          </a:p>
        </p:txBody>
      </p:sp>
    </p:spTree>
    <p:custDataLst>
      <p:tags r:id="rId1"/>
    </p:custDataLst>
    <p:extLst>
      <p:ext uri="{BB962C8B-B14F-4D97-AF65-F5344CB8AC3E}">
        <p14:creationId xmlns="" xmlns:p14="http://schemas.microsoft.com/office/powerpoint/2010/main" val="318361944"/>
      </p:ext>
    </p:extLst>
  </p:cSld>
  <p:clrMapOvr>
    <a:masterClrMapping/>
  </p:clrMapOvr>
  <mc:AlternateContent xmlns:mc="http://schemas.openxmlformats.org/markup-compatibility/2006">
    <mc:Choice xmlns="" xmlns:p14="http://schemas.microsoft.com/office/powerpoint/2010/main" Requires="p14">
      <p:transition spd="slow" p14:dur="2000" advTm="89786"/>
    </mc:Choice>
    <mc:Fallback>
      <p:transition spd="slow" advTm="89786"/>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Problem Formulation</a:t>
            </a:r>
            <a:endParaRPr lang="en-US" dirty="0">
              <a:solidFill>
                <a:srgbClr val="00B050"/>
              </a:solidFill>
            </a:endParaRPr>
          </a:p>
        </p:txBody>
      </p:sp>
      <p:sp>
        <p:nvSpPr>
          <p:cNvPr id="3" name="Content Placeholder 2"/>
          <p:cNvSpPr>
            <a:spLocks noGrp="1"/>
          </p:cNvSpPr>
          <p:nvPr>
            <p:ph idx="1"/>
          </p:nvPr>
        </p:nvSpPr>
        <p:spPr>
          <a:xfrm>
            <a:off x="457200" y="1447800"/>
            <a:ext cx="8382000" cy="4724401"/>
          </a:xfrm>
        </p:spPr>
        <p:txBody>
          <a:bodyPr>
            <a:normAutofit/>
          </a:bodyPr>
          <a:lstStyle/>
          <a:p>
            <a:r>
              <a:rPr lang="en-US" b="1" dirty="0" smtClean="0"/>
              <a:t>Multiple tenants </a:t>
            </a:r>
            <a:r>
              <a:rPr lang="en-US" b="1" dirty="0" smtClean="0">
                <a:solidFill>
                  <a:srgbClr val="FF0000"/>
                </a:solidFill>
              </a:rPr>
              <a:t>share same </a:t>
            </a:r>
            <a:r>
              <a:rPr lang="en-US" b="1" dirty="0" smtClean="0"/>
              <a:t>database process</a:t>
            </a:r>
          </a:p>
          <a:p>
            <a:pPr lvl="1"/>
            <a:r>
              <a:rPr lang="en-US" b="1" dirty="0" smtClean="0"/>
              <a:t>Shared process multitenancy</a:t>
            </a:r>
          </a:p>
          <a:p>
            <a:pPr lvl="1"/>
            <a:r>
              <a:rPr lang="en-US" dirty="0" smtClean="0"/>
              <a:t>Example systems: SQL Azure, </a:t>
            </a:r>
            <a:r>
              <a:rPr lang="en-US" dirty="0" err="1" smtClean="0"/>
              <a:t>ElasTraS</a:t>
            </a:r>
            <a:r>
              <a:rPr lang="en-US" dirty="0" smtClean="0"/>
              <a:t>, </a:t>
            </a:r>
            <a:r>
              <a:rPr lang="en-US" dirty="0" err="1" smtClean="0"/>
              <a:t>RelationalCloud</a:t>
            </a:r>
            <a:r>
              <a:rPr lang="en-US" dirty="0" smtClean="0"/>
              <a:t>, and may more</a:t>
            </a:r>
          </a:p>
          <a:p>
            <a:r>
              <a:rPr lang="en-US" dirty="0" smtClean="0"/>
              <a:t>Migrate </a:t>
            </a:r>
            <a:r>
              <a:rPr lang="en-US" i="1" dirty="0" smtClean="0">
                <a:solidFill>
                  <a:srgbClr val="FF0000"/>
                </a:solidFill>
              </a:rPr>
              <a:t>individual</a:t>
            </a:r>
            <a:r>
              <a:rPr lang="en-US" dirty="0" smtClean="0"/>
              <a:t> tenants</a:t>
            </a:r>
          </a:p>
          <a:p>
            <a:pPr marL="603504" lvl="2" indent="-256032">
              <a:spcBef>
                <a:spcPts val="400"/>
              </a:spcBef>
              <a:buClr>
                <a:schemeClr val="bg1">
                  <a:lumMod val="95000"/>
                </a:schemeClr>
              </a:buClr>
              <a:buSzPct val="68000"/>
              <a:buFont typeface="Wingdings 3" pitchFamily="18" charset="2"/>
              <a:buChar char=""/>
            </a:pPr>
            <a:r>
              <a:rPr lang="en-US" dirty="0"/>
              <a:t>VM migration cannot be used for fine-grained </a:t>
            </a:r>
            <a:r>
              <a:rPr lang="en-US" dirty="0" smtClean="0"/>
              <a:t>migration</a:t>
            </a:r>
            <a:endParaRPr lang="en-US" b="1" dirty="0" smtClean="0"/>
          </a:p>
          <a:p>
            <a:r>
              <a:rPr lang="en-US" b="1" dirty="0" smtClean="0"/>
              <a:t>Target architecture: </a:t>
            </a:r>
            <a:r>
              <a:rPr lang="en-US" b="1" dirty="0" smtClean="0">
                <a:solidFill>
                  <a:srgbClr val="FF0000"/>
                </a:solidFill>
              </a:rPr>
              <a:t>Shared Nothing</a:t>
            </a:r>
          </a:p>
        </p:txBody>
      </p:sp>
      <p:sp>
        <p:nvSpPr>
          <p:cNvPr id="5" name="Footer Placeholder 4"/>
          <p:cNvSpPr>
            <a:spLocks noGrp="1"/>
          </p:cNvSpPr>
          <p:nvPr>
            <p:ph type="ftr" sz="quarter" idx="11"/>
          </p:nvPr>
        </p:nvSpPr>
        <p:spPr/>
        <p:txBody>
          <a:bodyPr/>
          <a:lstStyle/>
          <a:p>
            <a:pPr>
              <a:defRPr/>
            </a:pPr>
            <a:r>
              <a:rPr lang="en-US" smtClean="0"/>
              <a:t>VLDB Summer School 2011</a:t>
            </a:r>
            <a:endParaRPr lang="en-US"/>
          </a:p>
        </p:txBody>
      </p:sp>
      <p:sp>
        <p:nvSpPr>
          <p:cNvPr id="6" name="Slide Number Placeholder 5"/>
          <p:cNvSpPr>
            <a:spLocks noGrp="1"/>
          </p:cNvSpPr>
          <p:nvPr>
            <p:ph type="sldNum" sz="quarter" idx="12"/>
          </p:nvPr>
        </p:nvSpPr>
        <p:spPr/>
        <p:txBody>
          <a:bodyPr/>
          <a:lstStyle/>
          <a:p>
            <a:fld id="{4643A9B1-C5C9-4C94-B19A-01E027389621}" type="slidenum">
              <a:rPr lang="en-US" smtClean="0"/>
              <a:pPr/>
              <a:t>54</a:t>
            </a:fld>
            <a:endParaRPr lang="en-US"/>
          </a:p>
        </p:txBody>
      </p:sp>
    </p:spTree>
    <p:custDataLst>
      <p:tags r:id="rId1"/>
    </p:custDataLst>
    <p:extLst>
      <p:ext uri="{BB962C8B-B14F-4D97-AF65-F5344CB8AC3E}">
        <p14:creationId xmlns="" xmlns:p14="http://schemas.microsoft.com/office/powerpoint/2010/main" val="3337608292"/>
      </p:ext>
    </p:extLst>
  </p:cSld>
  <p:clrMapOvr>
    <a:masterClrMapping/>
  </p:clrMapOvr>
  <mc:AlternateContent xmlns:mc="http://schemas.openxmlformats.org/markup-compatibility/2006">
    <mc:Choice xmlns="" xmlns:p14="http://schemas.microsoft.com/office/powerpoint/2010/main" Requires="p14">
      <p:transition spd="slow" p14:dur="2000" advTm="52783"/>
    </mc:Choice>
    <mc:Fallback>
      <p:transition spd="slow" advTm="52783"/>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VLDB Summer School 2011</a:t>
            </a:r>
            <a:endParaRPr lang="en-US"/>
          </a:p>
        </p:txBody>
      </p:sp>
      <p:sp>
        <p:nvSpPr>
          <p:cNvPr id="6" name="Title 5"/>
          <p:cNvSpPr>
            <a:spLocks noGrp="1"/>
          </p:cNvSpPr>
          <p:nvPr>
            <p:ph type="title"/>
          </p:nvPr>
        </p:nvSpPr>
        <p:spPr>
          <a:xfrm>
            <a:off x="457200" y="274638"/>
            <a:ext cx="8229600" cy="868362"/>
          </a:xfrm>
        </p:spPr>
        <p:txBody>
          <a:bodyPr>
            <a:noAutofit/>
          </a:bodyPr>
          <a:lstStyle/>
          <a:p>
            <a:r>
              <a:rPr lang="en-US" dirty="0" smtClean="0">
                <a:solidFill>
                  <a:srgbClr val="00B050"/>
                </a:solidFill>
              </a:rPr>
              <a:t>Shared nothing architecture</a:t>
            </a:r>
            <a:endParaRPr lang="en-US" dirty="0">
              <a:solidFill>
                <a:srgbClr val="00B050"/>
              </a:solidFill>
            </a:endParaRPr>
          </a:p>
        </p:txBody>
      </p:sp>
      <p:sp>
        <p:nvSpPr>
          <p:cNvPr id="3" name="Rounded Rectangle 2"/>
          <p:cNvSpPr/>
          <p:nvPr/>
        </p:nvSpPr>
        <p:spPr>
          <a:xfrm>
            <a:off x="457200" y="1143000"/>
            <a:ext cx="7696200" cy="486445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14400" y="1447800"/>
            <a:ext cx="7086600" cy="488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ounded Rectangle 6"/>
          <p:cNvSpPr/>
          <p:nvPr/>
        </p:nvSpPr>
        <p:spPr>
          <a:xfrm>
            <a:off x="762000" y="3116240"/>
            <a:ext cx="1828800" cy="9144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5513696" y="4267200"/>
            <a:ext cx="2362200" cy="208989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590800" y="3124200"/>
            <a:ext cx="4343400" cy="9144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4643A9B1-C5C9-4C94-B19A-01E027389621}" type="slidenum">
              <a:rPr lang="en-US" smtClean="0"/>
              <a:pPr/>
              <a:t>55</a:t>
            </a:fld>
            <a:endParaRPr lang="en-US"/>
          </a:p>
        </p:txBody>
      </p:sp>
    </p:spTree>
    <p:extLst>
      <p:ext uri="{BB962C8B-B14F-4D97-AF65-F5344CB8AC3E}">
        <p14:creationId xmlns="" xmlns:p14="http://schemas.microsoft.com/office/powerpoint/2010/main" val="64589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xit" presetSubtype="0" fill="hold" grpId="1"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xit" presetSubtype="0" fill="hold" grpId="1" nodeType="withEffect">
                                  <p:stCondLst>
                                    <p:cond delay="0"/>
                                  </p:stCondLst>
                                  <p:childTnLst>
                                    <p:animEffect transition="out" filter="fade">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9" grpId="1" animBg="1"/>
      <p:bldP spid="10" grpId="0" animBg="1"/>
      <p:bldP spid="10"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524000"/>
            <a:ext cx="8229600" cy="4800600"/>
          </a:xfrm>
        </p:spPr>
        <p:txBody>
          <a:bodyPr>
            <a:normAutofit fontScale="92500" lnSpcReduction="20000"/>
          </a:bodyPr>
          <a:lstStyle/>
          <a:p>
            <a:r>
              <a:rPr lang="en-US" b="1" dirty="0" smtClean="0"/>
              <a:t>How to ensure </a:t>
            </a:r>
            <a:r>
              <a:rPr lang="en-US" b="1" dirty="0" smtClean="0">
                <a:solidFill>
                  <a:srgbClr val="FF0000"/>
                </a:solidFill>
              </a:rPr>
              <a:t>no downtime</a:t>
            </a:r>
            <a:r>
              <a:rPr lang="en-US" b="1" dirty="0" smtClean="0"/>
              <a:t>?</a:t>
            </a:r>
          </a:p>
          <a:p>
            <a:pPr lvl="1"/>
            <a:r>
              <a:rPr lang="en-US" dirty="0" smtClean="0"/>
              <a:t>Need to migrate the </a:t>
            </a:r>
            <a:r>
              <a:rPr lang="en-US" dirty="0" smtClean="0">
                <a:solidFill>
                  <a:srgbClr val="FF0000"/>
                </a:solidFill>
              </a:rPr>
              <a:t>persistent </a:t>
            </a:r>
            <a:r>
              <a:rPr lang="en-US" dirty="0" smtClean="0"/>
              <a:t>database image (tens of MBs to GBs)</a:t>
            </a:r>
          </a:p>
          <a:p>
            <a:r>
              <a:rPr lang="en-US" b="1" dirty="0" smtClean="0"/>
              <a:t>How to guarantee </a:t>
            </a:r>
            <a:r>
              <a:rPr lang="en-US" b="1" dirty="0" smtClean="0">
                <a:solidFill>
                  <a:srgbClr val="FF0000"/>
                </a:solidFill>
              </a:rPr>
              <a:t>correctness</a:t>
            </a:r>
            <a:r>
              <a:rPr lang="en-US" b="1" dirty="0" smtClean="0"/>
              <a:t> during failures?</a:t>
            </a:r>
          </a:p>
          <a:p>
            <a:pPr lvl="1"/>
            <a:r>
              <a:rPr lang="en-US" dirty="0" smtClean="0"/>
              <a:t>Nodes can </a:t>
            </a:r>
            <a:r>
              <a:rPr lang="en-US" dirty="0" smtClean="0">
                <a:solidFill>
                  <a:srgbClr val="FF0000"/>
                </a:solidFill>
              </a:rPr>
              <a:t>fail</a:t>
            </a:r>
            <a:r>
              <a:rPr lang="en-US" dirty="0" smtClean="0"/>
              <a:t> during migration</a:t>
            </a:r>
          </a:p>
          <a:p>
            <a:pPr lvl="1"/>
            <a:r>
              <a:rPr lang="en-US" dirty="0" smtClean="0"/>
              <a:t>How to ensure transaction </a:t>
            </a:r>
            <a:r>
              <a:rPr lang="en-US" dirty="0" smtClean="0">
                <a:solidFill>
                  <a:srgbClr val="FF0000"/>
                </a:solidFill>
              </a:rPr>
              <a:t>atomicity and durability</a:t>
            </a:r>
            <a:r>
              <a:rPr lang="en-US" dirty="0" smtClean="0"/>
              <a:t>?</a:t>
            </a:r>
          </a:p>
          <a:p>
            <a:pPr lvl="1"/>
            <a:r>
              <a:rPr lang="en-US" dirty="0" smtClean="0"/>
              <a:t>How to </a:t>
            </a:r>
            <a:r>
              <a:rPr lang="en-US" dirty="0" smtClean="0">
                <a:solidFill>
                  <a:srgbClr val="FF0000"/>
                </a:solidFill>
              </a:rPr>
              <a:t>recover</a:t>
            </a:r>
            <a:r>
              <a:rPr lang="en-US" dirty="0" smtClean="0"/>
              <a:t> migration state after failure?</a:t>
            </a:r>
          </a:p>
          <a:p>
            <a:r>
              <a:rPr lang="en-US" b="1" dirty="0" smtClean="0"/>
              <a:t>How to guarantee </a:t>
            </a:r>
            <a:r>
              <a:rPr lang="en-US" b="1" dirty="0" smtClean="0">
                <a:solidFill>
                  <a:srgbClr val="FF0000"/>
                </a:solidFill>
              </a:rPr>
              <a:t>serializability</a:t>
            </a:r>
            <a:r>
              <a:rPr lang="en-US" b="1" dirty="0" smtClean="0"/>
              <a:t>?</a:t>
            </a:r>
          </a:p>
          <a:p>
            <a:pPr lvl="2"/>
            <a:r>
              <a:rPr lang="en-US" dirty="0" smtClean="0"/>
              <a:t>Transaction correctness equivalent to normal operation</a:t>
            </a:r>
          </a:p>
          <a:p>
            <a:r>
              <a:rPr lang="en-US" b="1" dirty="0" smtClean="0"/>
              <a:t>How to </a:t>
            </a:r>
            <a:r>
              <a:rPr lang="en-US" b="1" dirty="0" smtClean="0">
                <a:solidFill>
                  <a:srgbClr val="FF0000"/>
                </a:solidFill>
              </a:rPr>
              <a:t>minimize</a:t>
            </a:r>
            <a:r>
              <a:rPr lang="en-US" b="1" dirty="0" smtClean="0"/>
              <a:t> migration </a:t>
            </a:r>
            <a:r>
              <a:rPr lang="en-US" b="1" dirty="0" smtClean="0">
                <a:solidFill>
                  <a:srgbClr val="0070C0"/>
                </a:solidFill>
              </a:rPr>
              <a:t>cost</a:t>
            </a:r>
            <a:r>
              <a:rPr lang="en-US" b="1" dirty="0" smtClean="0"/>
              <a:t>? </a:t>
            </a:r>
            <a:r>
              <a:rPr lang="en-US" dirty="0" smtClean="0"/>
              <a:t>…</a:t>
            </a:r>
            <a:endParaRPr lang="en-US" dirty="0"/>
          </a:p>
        </p:txBody>
      </p:sp>
      <p:sp>
        <p:nvSpPr>
          <p:cNvPr id="5" name="Footer Placeholder 4"/>
          <p:cNvSpPr>
            <a:spLocks noGrp="1"/>
          </p:cNvSpPr>
          <p:nvPr>
            <p:ph type="ftr" sz="quarter" idx="11"/>
          </p:nvPr>
        </p:nvSpPr>
        <p:spPr/>
        <p:txBody>
          <a:bodyPr/>
          <a:lstStyle/>
          <a:p>
            <a:r>
              <a:rPr lang="en-US" smtClean="0"/>
              <a:t>VLDB Summer School 2011</a:t>
            </a:r>
            <a:endParaRPr lang="en-US" dirty="0"/>
          </a:p>
        </p:txBody>
      </p:sp>
      <p:sp>
        <p:nvSpPr>
          <p:cNvPr id="7" name="Title 6"/>
          <p:cNvSpPr>
            <a:spLocks noGrp="1"/>
          </p:cNvSpPr>
          <p:nvPr>
            <p:ph type="title"/>
          </p:nvPr>
        </p:nvSpPr>
        <p:spPr/>
        <p:txBody>
          <a:bodyPr/>
          <a:lstStyle/>
          <a:p>
            <a:r>
              <a:rPr lang="en-US" dirty="0" smtClean="0">
                <a:solidFill>
                  <a:srgbClr val="00B050"/>
                </a:solidFill>
              </a:rPr>
              <a:t> Live Migration Challenges</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56</a:t>
            </a:fld>
            <a:endParaRPr lang="en-US"/>
          </a:p>
        </p:txBody>
      </p:sp>
    </p:spTree>
    <p:extLst>
      <p:ext uri="{BB962C8B-B14F-4D97-AF65-F5344CB8AC3E}">
        <p14:creationId xmlns="" xmlns:p14="http://schemas.microsoft.com/office/powerpoint/2010/main" val="39424224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fontScale="85000" lnSpcReduction="10000"/>
          </a:bodyPr>
          <a:lstStyle/>
          <a:p>
            <a:r>
              <a:rPr lang="en-US" dirty="0" smtClean="0"/>
              <a:t>Migration executed in </a:t>
            </a:r>
            <a:r>
              <a:rPr lang="en-US" b="1" dirty="0" smtClean="0">
                <a:solidFill>
                  <a:srgbClr val="FF0000"/>
                </a:solidFill>
              </a:rPr>
              <a:t>phases</a:t>
            </a:r>
          </a:p>
          <a:p>
            <a:pPr lvl="1"/>
            <a:r>
              <a:rPr lang="en-US" dirty="0" smtClean="0">
                <a:solidFill>
                  <a:srgbClr val="FF0000"/>
                </a:solidFill>
              </a:rPr>
              <a:t>Starts</a:t>
            </a:r>
            <a:r>
              <a:rPr lang="en-US" dirty="0" smtClean="0"/>
              <a:t> with transfer of </a:t>
            </a:r>
            <a:r>
              <a:rPr lang="en-US" dirty="0" smtClean="0">
                <a:solidFill>
                  <a:srgbClr val="FF0000"/>
                </a:solidFill>
              </a:rPr>
              <a:t>minimal</a:t>
            </a:r>
            <a:r>
              <a:rPr lang="en-US" dirty="0" smtClean="0"/>
              <a:t> information to destination </a:t>
            </a:r>
            <a:r>
              <a:rPr lang="en-US" dirty="0" smtClean="0">
                <a:solidFill>
                  <a:srgbClr val="FF0000"/>
                </a:solidFill>
              </a:rPr>
              <a:t>(</a:t>
            </a:r>
            <a:r>
              <a:rPr lang="en-US" b="1" dirty="0" smtClean="0">
                <a:solidFill>
                  <a:srgbClr val="FF0000"/>
                </a:solidFill>
              </a:rPr>
              <a:t>“wireframe”</a:t>
            </a:r>
            <a:r>
              <a:rPr lang="en-US" dirty="0" smtClean="0">
                <a:solidFill>
                  <a:srgbClr val="FF0000"/>
                </a:solidFill>
              </a:rPr>
              <a:t>)</a:t>
            </a:r>
          </a:p>
          <a:p>
            <a:r>
              <a:rPr lang="en-US" dirty="0" smtClean="0"/>
              <a:t>Source and </a:t>
            </a:r>
            <a:r>
              <a:rPr lang="en-US" dirty="0"/>
              <a:t>d</a:t>
            </a:r>
            <a:r>
              <a:rPr lang="en-US" dirty="0" smtClean="0"/>
              <a:t>estination </a:t>
            </a:r>
            <a:r>
              <a:rPr lang="en-US" b="1" dirty="0" smtClean="0">
                <a:solidFill>
                  <a:srgbClr val="FF0000"/>
                </a:solidFill>
              </a:rPr>
              <a:t>concurrently execute transactions</a:t>
            </a:r>
            <a:r>
              <a:rPr lang="en-US" dirty="0" smtClean="0"/>
              <a:t> in one migration phase</a:t>
            </a:r>
          </a:p>
          <a:p>
            <a:r>
              <a:rPr lang="en-US" dirty="0" smtClean="0"/>
              <a:t>Database </a:t>
            </a:r>
            <a:r>
              <a:rPr lang="en-US" b="1" dirty="0" smtClean="0">
                <a:solidFill>
                  <a:srgbClr val="FF0000"/>
                </a:solidFill>
              </a:rPr>
              <a:t>pages</a:t>
            </a:r>
            <a:r>
              <a:rPr lang="en-US" b="1" dirty="0" smtClean="0"/>
              <a:t> </a:t>
            </a:r>
            <a:r>
              <a:rPr lang="en-US" dirty="0" smtClean="0"/>
              <a:t>used as</a:t>
            </a:r>
            <a:r>
              <a:rPr lang="en-US" b="1" dirty="0" smtClean="0"/>
              <a:t> </a:t>
            </a:r>
            <a:r>
              <a:rPr lang="en-US" b="1" dirty="0" smtClean="0">
                <a:solidFill>
                  <a:srgbClr val="0070C0"/>
                </a:solidFill>
              </a:rPr>
              <a:t>granule of migration</a:t>
            </a:r>
          </a:p>
          <a:p>
            <a:pPr lvl="1"/>
            <a:r>
              <a:rPr lang="en-US" dirty="0" smtClean="0"/>
              <a:t>Pages </a:t>
            </a:r>
            <a:r>
              <a:rPr lang="en-US" b="1" dirty="0" smtClean="0">
                <a:solidFill>
                  <a:srgbClr val="FF0000"/>
                </a:solidFill>
              </a:rPr>
              <a:t>“pulled”</a:t>
            </a:r>
            <a:r>
              <a:rPr lang="en-US" dirty="0" smtClean="0">
                <a:solidFill>
                  <a:srgbClr val="FF0000"/>
                </a:solidFill>
              </a:rPr>
              <a:t> </a:t>
            </a:r>
            <a:r>
              <a:rPr lang="en-US" dirty="0" smtClean="0"/>
              <a:t>by destination on-demand</a:t>
            </a:r>
          </a:p>
          <a:p>
            <a:r>
              <a:rPr lang="en-US" b="1" dirty="0" smtClean="0"/>
              <a:t>Minimal</a:t>
            </a:r>
            <a:r>
              <a:rPr lang="en-US" dirty="0" smtClean="0"/>
              <a:t> transaction </a:t>
            </a:r>
            <a:r>
              <a:rPr lang="en-US" b="1" dirty="0" smtClean="0"/>
              <a:t>synchronization</a:t>
            </a:r>
          </a:p>
          <a:p>
            <a:pPr lvl="1"/>
            <a:r>
              <a:rPr lang="en-US" dirty="0" smtClean="0"/>
              <a:t>A </a:t>
            </a:r>
            <a:r>
              <a:rPr lang="en-US" dirty="0" smtClean="0">
                <a:solidFill>
                  <a:srgbClr val="FF0000"/>
                </a:solidFill>
              </a:rPr>
              <a:t>page is uniquely owned </a:t>
            </a:r>
            <a:r>
              <a:rPr lang="en-US" dirty="0" smtClean="0"/>
              <a:t>by either source or destination</a:t>
            </a:r>
          </a:p>
          <a:p>
            <a:pPr lvl="1"/>
            <a:r>
              <a:rPr lang="en-US" dirty="0"/>
              <a:t>Leverage </a:t>
            </a:r>
            <a:r>
              <a:rPr lang="en-US" dirty="0">
                <a:solidFill>
                  <a:srgbClr val="FF0000"/>
                </a:solidFill>
              </a:rPr>
              <a:t>page level </a:t>
            </a:r>
            <a:r>
              <a:rPr lang="en-US" dirty="0" smtClean="0">
                <a:solidFill>
                  <a:srgbClr val="FF0000"/>
                </a:solidFill>
              </a:rPr>
              <a:t>locking</a:t>
            </a:r>
          </a:p>
          <a:p>
            <a:r>
              <a:rPr lang="en-US" b="1" dirty="0" smtClean="0"/>
              <a:t>Logging</a:t>
            </a:r>
            <a:r>
              <a:rPr lang="en-US" dirty="0" smtClean="0"/>
              <a:t> and </a:t>
            </a:r>
            <a:r>
              <a:rPr lang="en-US" b="1" dirty="0" smtClean="0"/>
              <a:t>handshaking protocols</a:t>
            </a:r>
            <a:r>
              <a:rPr lang="en-US" dirty="0" smtClean="0"/>
              <a:t> to tolerate failures</a:t>
            </a: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UCSB Approach</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57</a:t>
            </a:fld>
            <a:endParaRPr lang="en-US"/>
          </a:p>
        </p:txBody>
      </p:sp>
    </p:spTree>
    <p:extLst>
      <p:ext uri="{BB962C8B-B14F-4D97-AF65-F5344CB8AC3E}">
        <p14:creationId xmlns="" xmlns:p14="http://schemas.microsoft.com/office/powerpoint/2010/main" val="4275860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724400"/>
          </a:xfrm>
        </p:spPr>
        <p:txBody>
          <a:bodyPr>
            <a:normAutofit/>
          </a:bodyPr>
          <a:lstStyle/>
          <a:p>
            <a:r>
              <a:rPr lang="en-US" sz="3600" b="1" dirty="0" smtClean="0"/>
              <a:t>For this talk</a:t>
            </a:r>
          </a:p>
          <a:p>
            <a:pPr lvl="1"/>
            <a:r>
              <a:rPr lang="en-US" dirty="0" smtClean="0">
                <a:solidFill>
                  <a:srgbClr val="0070C0"/>
                </a:solidFill>
              </a:rPr>
              <a:t>Small tenants</a:t>
            </a:r>
          </a:p>
          <a:p>
            <a:pPr lvl="2"/>
            <a:r>
              <a:rPr lang="en-US" dirty="0" smtClean="0"/>
              <a:t>i.e. not </a:t>
            </a:r>
            <a:r>
              <a:rPr lang="en-US" dirty="0" err="1" smtClean="0"/>
              <a:t>sharded</a:t>
            </a:r>
            <a:r>
              <a:rPr lang="en-US" dirty="0" smtClean="0"/>
              <a:t> across nodes.</a:t>
            </a:r>
          </a:p>
          <a:p>
            <a:pPr lvl="1"/>
            <a:r>
              <a:rPr lang="en-US" dirty="0" smtClean="0">
                <a:solidFill>
                  <a:srgbClr val="0070C0"/>
                </a:solidFill>
              </a:rPr>
              <a:t>No replication</a:t>
            </a:r>
          </a:p>
          <a:p>
            <a:pPr lvl="1"/>
            <a:r>
              <a:rPr lang="en-US" dirty="0" smtClean="0">
                <a:solidFill>
                  <a:srgbClr val="0070C0"/>
                </a:solidFill>
              </a:rPr>
              <a:t>No structural changes </a:t>
            </a:r>
            <a:r>
              <a:rPr lang="en-US" dirty="0" smtClean="0"/>
              <a:t>to indices</a:t>
            </a:r>
          </a:p>
          <a:p>
            <a:r>
              <a:rPr lang="en-US" dirty="0" smtClean="0"/>
              <a:t>Extensions in the paper</a:t>
            </a:r>
          </a:p>
          <a:p>
            <a:pPr lvl="1"/>
            <a:r>
              <a:rPr lang="en-US" b="1" dirty="0" smtClean="0"/>
              <a:t>Relaxes these assumptions</a:t>
            </a: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Simplifying Assumptions</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58</a:t>
            </a:fld>
            <a:endParaRPr lang="en-US"/>
          </a:p>
        </p:txBody>
      </p:sp>
    </p:spTree>
    <p:extLst>
      <p:ext uri="{BB962C8B-B14F-4D97-AF65-F5344CB8AC3E}">
        <p14:creationId xmlns="" xmlns:p14="http://schemas.microsoft.com/office/powerpoint/2010/main" val="197753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Design Overview</a:t>
            </a:r>
            <a:endParaRPr lang="en-US" dirty="0">
              <a:solidFill>
                <a:srgbClr val="00B050"/>
              </a:solidFill>
            </a:endParaRPr>
          </a:p>
        </p:txBody>
      </p:sp>
      <p:sp>
        <p:nvSpPr>
          <p:cNvPr id="7" name="TextBox 6"/>
          <p:cNvSpPr txBox="1"/>
          <p:nvPr/>
        </p:nvSpPr>
        <p:spPr>
          <a:xfrm>
            <a:off x="533400" y="2618096"/>
            <a:ext cx="1638300" cy="369332"/>
          </a:xfrm>
          <a:prstGeom prst="rect">
            <a:avLst/>
          </a:prstGeom>
          <a:noFill/>
        </p:spPr>
        <p:txBody>
          <a:bodyPr wrap="square" rtlCol="0">
            <a:spAutoFit/>
          </a:bodyPr>
          <a:lstStyle/>
          <a:p>
            <a:r>
              <a:rPr lang="en-US" b="1" dirty="0" smtClean="0">
                <a:latin typeface="Corbel" pitchFamily="34" charset="0"/>
              </a:rPr>
              <a:t>Owned Pages</a:t>
            </a:r>
            <a:endParaRPr lang="en-US" b="1" dirty="0">
              <a:latin typeface="Corbel" pitchFamily="34" charset="0"/>
            </a:endParaRPr>
          </a:p>
        </p:txBody>
      </p:sp>
      <p:sp>
        <p:nvSpPr>
          <p:cNvPr id="8" name="TextBox 7"/>
          <p:cNvSpPr txBox="1"/>
          <p:nvPr/>
        </p:nvSpPr>
        <p:spPr>
          <a:xfrm>
            <a:off x="76200" y="4126468"/>
            <a:ext cx="2133600" cy="369332"/>
          </a:xfrm>
          <a:prstGeom prst="rect">
            <a:avLst/>
          </a:prstGeom>
          <a:noFill/>
        </p:spPr>
        <p:txBody>
          <a:bodyPr wrap="square" rtlCol="0">
            <a:spAutoFit/>
          </a:bodyPr>
          <a:lstStyle/>
          <a:p>
            <a:r>
              <a:rPr lang="en-US" b="1" dirty="0" smtClean="0">
                <a:latin typeface="Corbel" pitchFamily="34" charset="0"/>
              </a:rPr>
              <a:t>Active transactions</a:t>
            </a:r>
            <a:endParaRPr lang="en-US" b="1" dirty="0">
              <a:latin typeface="Corbel" pitchFamily="34" charset="0"/>
            </a:endParaRPr>
          </a:p>
        </p:txBody>
      </p:sp>
      <p:sp>
        <p:nvSpPr>
          <p:cNvPr id="10" name="Left Brace 9"/>
          <p:cNvSpPr/>
          <p:nvPr/>
        </p:nvSpPr>
        <p:spPr>
          <a:xfrm>
            <a:off x="2209800" y="1905000"/>
            <a:ext cx="228600" cy="18288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sp>
        <p:nvSpPr>
          <p:cNvPr id="11" name="Left Brace 10"/>
          <p:cNvSpPr/>
          <p:nvPr/>
        </p:nvSpPr>
        <p:spPr>
          <a:xfrm>
            <a:off x="2171700" y="3966865"/>
            <a:ext cx="266700" cy="7620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grpSp>
        <p:nvGrpSpPr>
          <p:cNvPr id="2" name="Group 13"/>
          <p:cNvGrpSpPr/>
          <p:nvPr/>
        </p:nvGrpSpPr>
        <p:grpSpPr>
          <a:xfrm>
            <a:off x="5645238" y="5320352"/>
            <a:ext cx="3422562" cy="928048"/>
            <a:chOff x="1981200" y="5396552"/>
            <a:chExt cx="3422562" cy="928048"/>
          </a:xfrm>
        </p:grpSpPr>
        <p:sp>
          <p:nvSpPr>
            <p:cNvPr id="15" name="Rectangle 14"/>
            <p:cNvSpPr/>
            <p:nvPr/>
          </p:nvSpPr>
          <p:spPr>
            <a:xfrm>
              <a:off x="1981200" y="5410200"/>
              <a:ext cx="678586"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981200" y="5943600"/>
              <a:ext cx="678586" cy="381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853649" y="5396552"/>
              <a:ext cx="2212465" cy="369332"/>
            </a:xfrm>
            <a:prstGeom prst="rect">
              <a:avLst/>
            </a:prstGeom>
            <a:noFill/>
            <a:ln>
              <a:noFill/>
            </a:ln>
          </p:spPr>
          <p:txBody>
            <a:bodyPr wrap="none" rtlCol="0">
              <a:spAutoFit/>
            </a:bodyPr>
            <a:lstStyle/>
            <a:p>
              <a:r>
                <a:rPr lang="en-US" dirty="0" smtClean="0">
                  <a:latin typeface="Corbel" pitchFamily="34" charset="0"/>
                </a:rPr>
                <a:t>Page owned by Node</a:t>
              </a:r>
              <a:endParaRPr lang="en-US" dirty="0">
                <a:latin typeface="Corbel" pitchFamily="34" charset="0"/>
              </a:endParaRPr>
            </a:p>
          </p:txBody>
        </p:sp>
        <p:sp>
          <p:nvSpPr>
            <p:cNvPr id="18" name="TextBox 17"/>
            <p:cNvSpPr txBox="1"/>
            <p:nvPr/>
          </p:nvSpPr>
          <p:spPr>
            <a:xfrm>
              <a:off x="2819400" y="5935640"/>
              <a:ext cx="2584362" cy="369332"/>
            </a:xfrm>
            <a:prstGeom prst="rect">
              <a:avLst/>
            </a:prstGeom>
            <a:noFill/>
            <a:ln>
              <a:noFill/>
            </a:ln>
          </p:spPr>
          <p:txBody>
            <a:bodyPr wrap="none" rtlCol="0">
              <a:spAutoFit/>
            </a:bodyPr>
            <a:lstStyle/>
            <a:p>
              <a:r>
                <a:rPr lang="en-US" dirty="0" smtClean="0">
                  <a:latin typeface="Corbel" pitchFamily="34" charset="0"/>
                </a:rPr>
                <a:t>Page not owned by Node</a:t>
              </a:r>
              <a:endParaRPr lang="en-US" dirty="0">
                <a:latin typeface="Corbel" pitchFamily="34" charset="0"/>
              </a:endParaRPr>
            </a:p>
          </p:txBody>
        </p:sp>
      </p:grpSp>
      <p:sp>
        <p:nvSpPr>
          <p:cNvPr id="64" name="Rectangle 63"/>
          <p:cNvSpPr/>
          <p:nvPr/>
        </p:nvSpPr>
        <p:spPr>
          <a:xfrm>
            <a:off x="2581151" y="1887835"/>
            <a:ext cx="1066799" cy="2895600"/>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4" name="Group 64"/>
          <p:cNvGrpSpPr/>
          <p:nvPr/>
        </p:nvGrpSpPr>
        <p:grpSpPr>
          <a:xfrm>
            <a:off x="2695450" y="1964035"/>
            <a:ext cx="838200" cy="1981200"/>
            <a:chOff x="2590800" y="1066800"/>
            <a:chExt cx="838200" cy="1371600"/>
          </a:xfrm>
        </p:grpSpPr>
        <p:grpSp>
          <p:nvGrpSpPr>
            <p:cNvPr id="6" name="Group 65"/>
            <p:cNvGrpSpPr/>
            <p:nvPr/>
          </p:nvGrpSpPr>
          <p:grpSpPr>
            <a:xfrm>
              <a:off x="2590800" y="1066800"/>
              <a:ext cx="838200" cy="1371600"/>
              <a:chOff x="2590800" y="1066800"/>
              <a:chExt cx="838200" cy="1371600"/>
            </a:xfrm>
          </p:grpSpPr>
          <p:sp>
            <p:nvSpPr>
              <p:cNvPr id="71" name="Rectangle 70"/>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72" name="Straight Connector 71"/>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73" name="Straight Connector 72"/>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74" name="Straight Connector 73"/>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75" name="Straight Connector 74"/>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grpSp>
          <p:nvGrpSpPr>
            <p:cNvPr id="9" name="Group 66"/>
            <p:cNvGrpSpPr/>
            <p:nvPr/>
          </p:nvGrpSpPr>
          <p:grpSpPr>
            <a:xfrm>
              <a:off x="2971800" y="1828800"/>
              <a:ext cx="53747" cy="304800"/>
              <a:chOff x="4683353" y="533400"/>
              <a:chExt cx="53747" cy="381000"/>
            </a:xfrm>
          </p:grpSpPr>
          <p:sp>
            <p:nvSpPr>
              <p:cNvPr id="68" name="Oval 67"/>
              <p:cNvSpPr/>
              <p:nvPr/>
            </p:nvSpPr>
            <p:spPr>
              <a:xfrm>
                <a:off x="4683353" y="5334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9" name="Oval 68"/>
              <p:cNvSpPr/>
              <p:nvPr/>
            </p:nvSpPr>
            <p:spPr>
              <a:xfrm>
                <a:off x="4691381" y="6858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0" name="Oval 69"/>
              <p:cNvSpPr/>
              <p:nvPr/>
            </p:nvSpPr>
            <p:spPr>
              <a:xfrm>
                <a:off x="4691381" y="868681"/>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76" name="TextBox 75"/>
          <p:cNvSpPr txBox="1"/>
          <p:nvPr/>
        </p:nvSpPr>
        <p:spPr>
          <a:xfrm>
            <a:off x="2889800" y="1913235"/>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77" name="TextBox 76"/>
          <p:cNvSpPr txBox="1"/>
          <p:nvPr/>
        </p:nvSpPr>
        <p:spPr>
          <a:xfrm>
            <a:off x="2911350" y="2280503"/>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78" name="TextBox 77"/>
          <p:cNvSpPr txBox="1"/>
          <p:nvPr/>
        </p:nvSpPr>
        <p:spPr>
          <a:xfrm>
            <a:off x="2911350" y="2610703"/>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sp>
        <p:nvSpPr>
          <p:cNvPr id="79" name="TextBox 78"/>
          <p:cNvSpPr txBox="1"/>
          <p:nvPr/>
        </p:nvSpPr>
        <p:spPr>
          <a:xfrm>
            <a:off x="2936750" y="3575903"/>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sp>
        <p:nvSpPr>
          <p:cNvPr id="80" name="TextBox 79"/>
          <p:cNvSpPr txBox="1"/>
          <p:nvPr/>
        </p:nvSpPr>
        <p:spPr>
          <a:xfrm>
            <a:off x="2657351" y="3933448"/>
            <a:ext cx="952499" cy="769441"/>
          </a:xfrm>
          <a:prstGeom prst="rect">
            <a:avLst/>
          </a:prstGeom>
          <a:noFill/>
        </p:spPr>
        <p:txBody>
          <a:bodyPr wrap="square" lIns="0" rIns="0" rtlCol="0">
            <a:spAutoFit/>
          </a:bodyPr>
          <a:lstStyle/>
          <a:p>
            <a:pPr algn="ctr"/>
            <a:r>
              <a:rPr lang="en-US" sz="2200" i="1" dirty="0" smtClean="0">
                <a:solidFill>
                  <a:schemeClr val="accent6">
                    <a:lumMod val="50000"/>
                  </a:schemeClr>
                </a:solidFill>
                <a:latin typeface="+mj-lt"/>
                <a:cs typeface="Times New Roman" pitchFamily="18" charset="0"/>
              </a:rPr>
              <a:t>T</a:t>
            </a:r>
            <a:r>
              <a:rPr lang="en-US" sz="2200" i="1" baseline="-25000" dirty="0">
                <a:solidFill>
                  <a:schemeClr val="accent6">
                    <a:lumMod val="50000"/>
                  </a:schemeClr>
                </a:solidFill>
                <a:latin typeface="+mj-lt"/>
                <a:cs typeface="Times New Roman" pitchFamily="18" charset="0"/>
              </a:rPr>
              <a:t>S</a:t>
            </a:r>
            <a:r>
              <a:rPr lang="en-US" sz="2200" i="1" baseline="-25000" dirty="0" smtClean="0">
                <a:solidFill>
                  <a:schemeClr val="accent6">
                    <a:lumMod val="50000"/>
                  </a:schemeClr>
                </a:solidFill>
                <a:latin typeface="+mj-lt"/>
                <a:cs typeface="Times New Roman" pitchFamily="18" charset="0"/>
              </a:rPr>
              <a:t>1</a:t>
            </a:r>
            <a:r>
              <a:rPr lang="en-US" sz="2200" i="1" dirty="0" smtClean="0">
                <a:solidFill>
                  <a:schemeClr val="accent6">
                    <a:lumMod val="50000"/>
                  </a:schemeClr>
                </a:solidFill>
                <a:latin typeface="+mj-lt"/>
                <a:cs typeface="Times New Roman" pitchFamily="18" charset="0"/>
              </a:rPr>
              <a:t>,…, </a:t>
            </a:r>
            <a:r>
              <a:rPr lang="en-US" sz="2200" i="1" dirty="0" err="1" smtClean="0">
                <a:solidFill>
                  <a:schemeClr val="accent6">
                    <a:lumMod val="50000"/>
                  </a:schemeClr>
                </a:solidFill>
                <a:latin typeface="+mj-lt"/>
                <a:cs typeface="Times New Roman" pitchFamily="18" charset="0"/>
              </a:rPr>
              <a:t>T</a:t>
            </a:r>
            <a:r>
              <a:rPr lang="en-US" sz="2200" i="1" baseline="-25000" dirty="0" err="1">
                <a:solidFill>
                  <a:schemeClr val="accent6">
                    <a:lumMod val="50000"/>
                  </a:schemeClr>
                </a:solidFill>
                <a:latin typeface="+mj-lt"/>
                <a:cs typeface="Times New Roman" pitchFamily="18" charset="0"/>
              </a:rPr>
              <a:t>S</a:t>
            </a:r>
            <a:r>
              <a:rPr lang="en-US" sz="2200" i="1" baseline="-25000" dirty="0" err="1" smtClean="0">
                <a:solidFill>
                  <a:schemeClr val="accent6">
                    <a:lumMod val="50000"/>
                  </a:schemeClr>
                </a:solidFill>
                <a:latin typeface="+mj-lt"/>
                <a:cs typeface="Times New Roman" pitchFamily="18" charset="0"/>
              </a:rPr>
              <a:t>k</a:t>
            </a:r>
            <a:endParaRPr lang="en-US" sz="2200" i="1" baseline="-25000" dirty="0">
              <a:solidFill>
                <a:schemeClr val="accent6">
                  <a:lumMod val="50000"/>
                </a:schemeClr>
              </a:solidFill>
              <a:latin typeface="+mj-lt"/>
              <a:cs typeface="Times New Roman" pitchFamily="18" charset="0"/>
            </a:endParaRPr>
          </a:p>
        </p:txBody>
      </p:sp>
      <p:sp>
        <p:nvSpPr>
          <p:cNvPr id="81" name="Rectangle 80"/>
          <p:cNvSpPr/>
          <p:nvPr/>
        </p:nvSpPr>
        <p:spPr>
          <a:xfrm>
            <a:off x="5228939" y="1887835"/>
            <a:ext cx="1066799" cy="2895600"/>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7" name="TextBox 96"/>
          <p:cNvSpPr txBox="1"/>
          <p:nvPr/>
        </p:nvSpPr>
        <p:spPr>
          <a:xfrm>
            <a:off x="2593850" y="4796135"/>
            <a:ext cx="1039067" cy="461665"/>
          </a:xfrm>
          <a:prstGeom prst="rect">
            <a:avLst/>
          </a:prstGeom>
          <a:noFill/>
        </p:spPr>
        <p:txBody>
          <a:bodyPr wrap="none" rtlCol="0">
            <a:spAutoFit/>
          </a:bodyPr>
          <a:lstStyle/>
          <a:p>
            <a:r>
              <a:rPr lang="en-US" sz="2400" dirty="0" smtClean="0">
                <a:latin typeface="+mj-lt"/>
                <a:cs typeface="Times New Roman" pitchFamily="18" charset="0"/>
              </a:rPr>
              <a:t>Source</a:t>
            </a:r>
            <a:endParaRPr lang="en-US" sz="2400" dirty="0">
              <a:latin typeface="+mj-lt"/>
              <a:cs typeface="Times New Roman" pitchFamily="18" charset="0"/>
            </a:endParaRPr>
          </a:p>
        </p:txBody>
      </p:sp>
      <p:sp>
        <p:nvSpPr>
          <p:cNvPr id="98" name="TextBox 97"/>
          <p:cNvSpPr txBox="1"/>
          <p:nvPr/>
        </p:nvSpPr>
        <p:spPr>
          <a:xfrm>
            <a:off x="5008379" y="4783435"/>
            <a:ext cx="1621021" cy="461665"/>
          </a:xfrm>
          <a:prstGeom prst="rect">
            <a:avLst/>
          </a:prstGeom>
          <a:noFill/>
        </p:spPr>
        <p:txBody>
          <a:bodyPr wrap="none" rtlCol="0">
            <a:spAutoFit/>
          </a:bodyPr>
          <a:lstStyle/>
          <a:p>
            <a:pPr algn="ctr"/>
            <a:r>
              <a:rPr lang="en-US" sz="2400" dirty="0" smtClean="0">
                <a:latin typeface="+mj-lt"/>
                <a:cs typeface="Times New Roman" pitchFamily="18" charset="0"/>
              </a:rPr>
              <a:t>Destination</a:t>
            </a:r>
            <a:endParaRPr lang="en-US" sz="2400" dirty="0">
              <a:latin typeface="+mj-lt"/>
              <a:cs typeface="Times New Roman" pitchFamily="18" charset="0"/>
            </a:endParaRPr>
          </a:p>
        </p:txBody>
      </p:sp>
      <p:sp>
        <p:nvSpPr>
          <p:cNvPr id="35" name="Slide Number Placeholder 34"/>
          <p:cNvSpPr>
            <a:spLocks noGrp="1"/>
          </p:cNvSpPr>
          <p:nvPr>
            <p:ph type="sldNum" sz="quarter" idx="12"/>
          </p:nvPr>
        </p:nvSpPr>
        <p:spPr/>
        <p:txBody>
          <a:bodyPr/>
          <a:lstStyle/>
          <a:p>
            <a:fld id="{4643A9B1-C5C9-4C94-B19A-01E027389621}" type="slidenum">
              <a:rPr lang="en-US" smtClean="0"/>
              <a:pPr/>
              <a:t>59</a:t>
            </a:fld>
            <a:endParaRPr lang="en-US"/>
          </a:p>
        </p:txBody>
      </p:sp>
    </p:spTree>
    <p:extLst>
      <p:ext uri="{BB962C8B-B14F-4D97-AF65-F5344CB8AC3E}">
        <p14:creationId xmlns="" xmlns:p14="http://schemas.microsoft.com/office/powerpoint/2010/main" val="3491777512"/>
      </p:ext>
    </p:extLst>
  </p:cSld>
  <p:clrMapOvr>
    <a:masterClrMapping/>
  </p:clrMapOvr>
  <mc:AlternateContent xmlns:mc="http://schemas.openxmlformats.org/markup-compatibility/2006">
    <mc:Choice xmlns="" xmlns:p14="http://schemas.microsoft.com/office/powerpoint/2010/main" Requires="p14">
      <p:transition spd="slow" p14:dur="2000" advTm="21755"/>
    </mc:Choice>
    <mc:Fallback>
      <p:transition spd="slow" advTm="21755"/>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err="1" smtClean="0">
                <a:solidFill>
                  <a:srgbClr val="00B050"/>
                </a:solidFill>
              </a:rPr>
              <a:t>Init</a:t>
            </a:r>
            <a:r>
              <a:rPr lang="en-US" dirty="0" smtClean="0">
                <a:solidFill>
                  <a:srgbClr val="00B050"/>
                </a:solidFill>
              </a:rPr>
              <a:t> Mode</a:t>
            </a:r>
            <a:endParaRPr lang="en-US" dirty="0">
              <a:solidFill>
                <a:srgbClr val="00B050"/>
              </a:solidFill>
            </a:endParaRPr>
          </a:p>
        </p:txBody>
      </p:sp>
      <p:sp>
        <p:nvSpPr>
          <p:cNvPr id="7" name="TextBox 6"/>
          <p:cNvSpPr txBox="1"/>
          <p:nvPr/>
        </p:nvSpPr>
        <p:spPr>
          <a:xfrm>
            <a:off x="533400" y="2618096"/>
            <a:ext cx="1638300" cy="369332"/>
          </a:xfrm>
          <a:prstGeom prst="rect">
            <a:avLst/>
          </a:prstGeom>
          <a:noFill/>
        </p:spPr>
        <p:txBody>
          <a:bodyPr wrap="square" rtlCol="0">
            <a:spAutoFit/>
          </a:bodyPr>
          <a:lstStyle/>
          <a:p>
            <a:r>
              <a:rPr lang="en-US" b="1" dirty="0" smtClean="0">
                <a:latin typeface="Corbel" pitchFamily="34" charset="0"/>
              </a:rPr>
              <a:t>Owned Pages</a:t>
            </a:r>
            <a:endParaRPr lang="en-US" b="1" dirty="0">
              <a:latin typeface="Corbel" pitchFamily="34" charset="0"/>
            </a:endParaRPr>
          </a:p>
        </p:txBody>
      </p:sp>
      <p:sp>
        <p:nvSpPr>
          <p:cNvPr id="8" name="TextBox 7"/>
          <p:cNvSpPr txBox="1"/>
          <p:nvPr/>
        </p:nvSpPr>
        <p:spPr>
          <a:xfrm>
            <a:off x="76200" y="4126468"/>
            <a:ext cx="2133600" cy="369332"/>
          </a:xfrm>
          <a:prstGeom prst="rect">
            <a:avLst/>
          </a:prstGeom>
          <a:noFill/>
        </p:spPr>
        <p:txBody>
          <a:bodyPr wrap="square" rtlCol="0">
            <a:spAutoFit/>
          </a:bodyPr>
          <a:lstStyle/>
          <a:p>
            <a:r>
              <a:rPr lang="en-US" b="1" dirty="0" smtClean="0">
                <a:latin typeface="Corbel" pitchFamily="34" charset="0"/>
              </a:rPr>
              <a:t>Active transactions</a:t>
            </a:r>
            <a:endParaRPr lang="en-US" b="1" dirty="0">
              <a:latin typeface="Corbel" pitchFamily="34" charset="0"/>
            </a:endParaRPr>
          </a:p>
        </p:txBody>
      </p:sp>
      <p:sp>
        <p:nvSpPr>
          <p:cNvPr id="9" name="TextBox 8"/>
          <p:cNvSpPr txBox="1"/>
          <p:nvPr/>
        </p:nvSpPr>
        <p:spPr>
          <a:xfrm>
            <a:off x="6705600" y="2687529"/>
            <a:ext cx="2133600" cy="369332"/>
          </a:xfrm>
          <a:prstGeom prst="rect">
            <a:avLst/>
          </a:prstGeom>
          <a:noFill/>
        </p:spPr>
        <p:txBody>
          <a:bodyPr wrap="square" rtlCol="0">
            <a:spAutoFit/>
          </a:bodyPr>
          <a:lstStyle/>
          <a:p>
            <a:r>
              <a:rPr lang="en-US" b="1" dirty="0" smtClean="0">
                <a:latin typeface="Corbel" pitchFamily="34" charset="0"/>
              </a:rPr>
              <a:t>Un-owned Pages</a:t>
            </a:r>
            <a:endParaRPr lang="en-US" b="1" dirty="0">
              <a:latin typeface="Corbel" pitchFamily="34" charset="0"/>
            </a:endParaRPr>
          </a:p>
        </p:txBody>
      </p:sp>
      <p:sp>
        <p:nvSpPr>
          <p:cNvPr id="10" name="Left Brace 9"/>
          <p:cNvSpPr/>
          <p:nvPr/>
        </p:nvSpPr>
        <p:spPr>
          <a:xfrm>
            <a:off x="2209800" y="1905000"/>
            <a:ext cx="228600" cy="18288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sp>
        <p:nvSpPr>
          <p:cNvPr id="11" name="Left Brace 10"/>
          <p:cNvSpPr/>
          <p:nvPr/>
        </p:nvSpPr>
        <p:spPr>
          <a:xfrm>
            <a:off x="2171700" y="3966865"/>
            <a:ext cx="266700" cy="7620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sp>
        <p:nvSpPr>
          <p:cNvPr id="12" name="Right Brace 11"/>
          <p:cNvSpPr/>
          <p:nvPr/>
        </p:nvSpPr>
        <p:spPr>
          <a:xfrm>
            <a:off x="6324600" y="1905000"/>
            <a:ext cx="381000" cy="19812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sp>
        <p:nvSpPr>
          <p:cNvPr id="13" name="TextBox 12"/>
          <p:cNvSpPr txBox="1"/>
          <p:nvPr/>
        </p:nvSpPr>
        <p:spPr>
          <a:xfrm>
            <a:off x="1173707" y="1219200"/>
            <a:ext cx="5410200" cy="461665"/>
          </a:xfrm>
          <a:prstGeom prst="rect">
            <a:avLst/>
          </a:prstGeom>
          <a:noFill/>
        </p:spPr>
        <p:txBody>
          <a:bodyPr wrap="square" rtlCol="0">
            <a:spAutoFit/>
          </a:bodyPr>
          <a:lstStyle/>
          <a:p>
            <a:r>
              <a:rPr lang="en-US" sz="2400" b="1" dirty="0" smtClean="0">
                <a:solidFill>
                  <a:srgbClr val="FF0000"/>
                </a:solidFill>
                <a:latin typeface="Corbel" pitchFamily="34" charset="0"/>
              </a:rPr>
              <a:t>Freeze</a:t>
            </a:r>
            <a:r>
              <a:rPr lang="en-US" sz="2400" b="1" dirty="0" smtClean="0">
                <a:latin typeface="Corbel" pitchFamily="34" charset="0"/>
              </a:rPr>
              <a:t> index wireframe and </a:t>
            </a:r>
            <a:r>
              <a:rPr lang="en-US" sz="2400" b="1" dirty="0" smtClean="0">
                <a:solidFill>
                  <a:srgbClr val="FF0000"/>
                </a:solidFill>
                <a:latin typeface="Corbel" pitchFamily="34" charset="0"/>
              </a:rPr>
              <a:t>migrate</a:t>
            </a:r>
            <a:endParaRPr lang="en-US" sz="2400" b="1" dirty="0">
              <a:solidFill>
                <a:srgbClr val="FF0000"/>
              </a:solidFill>
              <a:latin typeface="Corbel" pitchFamily="34" charset="0"/>
            </a:endParaRPr>
          </a:p>
        </p:txBody>
      </p:sp>
      <p:grpSp>
        <p:nvGrpSpPr>
          <p:cNvPr id="2" name="Group 13"/>
          <p:cNvGrpSpPr/>
          <p:nvPr/>
        </p:nvGrpSpPr>
        <p:grpSpPr>
          <a:xfrm>
            <a:off x="5645238" y="5320352"/>
            <a:ext cx="3422562" cy="928048"/>
            <a:chOff x="1981200" y="5396552"/>
            <a:chExt cx="3422562" cy="928048"/>
          </a:xfrm>
        </p:grpSpPr>
        <p:sp>
          <p:nvSpPr>
            <p:cNvPr id="15" name="Rectangle 14"/>
            <p:cNvSpPr/>
            <p:nvPr/>
          </p:nvSpPr>
          <p:spPr>
            <a:xfrm>
              <a:off x="1981200" y="5410200"/>
              <a:ext cx="678586"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981200" y="5943600"/>
              <a:ext cx="678586" cy="381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853649" y="5396552"/>
              <a:ext cx="2212465" cy="369332"/>
            </a:xfrm>
            <a:prstGeom prst="rect">
              <a:avLst/>
            </a:prstGeom>
            <a:noFill/>
            <a:ln>
              <a:noFill/>
            </a:ln>
          </p:spPr>
          <p:txBody>
            <a:bodyPr wrap="none" rtlCol="0">
              <a:spAutoFit/>
            </a:bodyPr>
            <a:lstStyle/>
            <a:p>
              <a:r>
                <a:rPr lang="en-US" dirty="0" smtClean="0">
                  <a:latin typeface="Corbel" pitchFamily="34" charset="0"/>
                </a:rPr>
                <a:t>Page owned by Node</a:t>
              </a:r>
              <a:endParaRPr lang="en-US" dirty="0">
                <a:latin typeface="Corbel" pitchFamily="34" charset="0"/>
              </a:endParaRPr>
            </a:p>
          </p:txBody>
        </p:sp>
        <p:sp>
          <p:nvSpPr>
            <p:cNvPr id="18" name="TextBox 17"/>
            <p:cNvSpPr txBox="1"/>
            <p:nvPr/>
          </p:nvSpPr>
          <p:spPr>
            <a:xfrm>
              <a:off x="2819400" y="5935640"/>
              <a:ext cx="2584362" cy="369332"/>
            </a:xfrm>
            <a:prstGeom prst="rect">
              <a:avLst/>
            </a:prstGeom>
            <a:noFill/>
            <a:ln>
              <a:noFill/>
            </a:ln>
          </p:spPr>
          <p:txBody>
            <a:bodyPr wrap="none" rtlCol="0">
              <a:spAutoFit/>
            </a:bodyPr>
            <a:lstStyle/>
            <a:p>
              <a:r>
                <a:rPr lang="en-US" dirty="0" smtClean="0">
                  <a:latin typeface="Corbel" pitchFamily="34" charset="0"/>
                </a:rPr>
                <a:t>Page not owned by Node</a:t>
              </a:r>
              <a:endParaRPr lang="en-US" dirty="0">
                <a:latin typeface="Corbel" pitchFamily="34" charset="0"/>
              </a:endParaRPr>
            </a:p>
          </p:txBody>
        </p:sp>
      </p:grpSp>
      <p:sp>
        <p:nvSpPr>
          <p:cNvPr id="108" name="Rectangle 107"/>
          <p:cNvSpPr/>
          <p:nvPr/>
        </p:nvSpPr>
        <p:spPr>
          <a:xfrm>
            <a:off x="2581151" y="1877704"/>
            <a:ext cx="1066799" cy="2895600"/>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4" name="Group 108"/>
          <p:cNvGrpSpPr/>
          <p:nvPr/>
        </p:nvGrpSpPr>
        <p:grpSpPr>
          <a:xfrm>
            <a:off x="2695450" y="1953904"/>
            <a:ext cx="838200" cy="1981200"/>
            <a:chOff x="2590800" y="1066800"/>
            <a:chExt cx="838200" cy="1371600"/>
          </a:xfrm>
        </p:grpSpPr>
        <p:grpSp>
          <p:nvGrpSpPr>
            <p:cNvPr id="6" name="Group 109"/>
            <p:cNvGrpSpPr/>
            <p:nvPr/>
          </p:nvGrpSpPr>
          <p:grpSpPr>
            <a:xfrm>
              <a:off x="2590800" y="1066800"/>
              <a:ext cx="838200" cy="1371600"/>
              <a:chOff x="2590800" y="1066800"/>
              <a:chExt cx="838200" cy="1371600"/>
            </a:xfrm>
          </p:grpSpPr>
          <p:sp>
            <p:nvSpPr>
              <p:cNvPr id="115" name="Rectangle 114"/>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116" name="Straight Connector 115"/>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117" name="Straight Connector 116"/>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118" name="Straight Connector 117"/>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119" name="Straight Connector 118"/>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grpSp>
          <p:nvGrpSpPr>
            <p:cNvPr id="14" name="Group 110"/>
            <p:cNvGrpSpPr/>
            <p:nvPr/>
          </p:nvGrpSpPr>
          <p:grpSpPr>
            <a:xfrm>
              <a:off x="2971800" y="1828800"/>
              <a:ext cx="53747" cy="304800"/>
              <a:chOff x="4683353" y="533400"/>
              <a:chExt cx="53747" cy="381000"/>
            </a:xfrm>
          </p:grpSpPr>
          <p:sp>
            <p:nvSpPr>
              <p:cNvPr id="112" name="Oval 111"/>
              <p:cNvSpPr/>
              <p:nvPr/>
            </p:nvSpPr>
            <p:spPr>
              <a:xfrm>
                <a:off x="4683353" y="5334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3" name="Oval 112"/>
              <p:cNvSpPr/>
              <p:nvPr/>
            </p:nvSpPr>
            <p:spPr>
              <a:xfrm>
                <a:off x="4691381" y="6858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4" name="Oval 113"/>
              <p:cNvSpPr/>
              <p:nvPr/>
            </p:nvSpPr>
            <p:spPr>
              <a:xfrm>
                <a:off x="4691381" y="868681"/>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120" name="TextBox 119"/>
          <p:cNvSpPr txBox="1"/>
          <p:nvPr/>
        </p:nvSpPr>
        <p:spPr>
          <a:xfrm>
            <a:off x="2889800" y="1903104"/>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121" name="TextBox 120"/>
          <p:cNvSpPr txBox="1"/>
          <p:nvPr/>
        </p:nvSpPr>
        <p:spPr>
          <a:xfrm>
            <a:off x="2911350" y="2270372"/>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122" name="TextBox 121"/>
          <p:cNvSpPr txBox="1"/>
          <p:nvPr/>
        </p:nvSpPr>
        <p:spPr>
          <a:xfrm>
            <a:off x="2911350" y="2600572"/>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sp>
        <p:nvSpPr>
          <p:cNvPr id="123" name="TextBox 122"/>
          <p:cNvSpPr txBox="1"/>
          <p:nvPr/>
        </p:nvSpPr>
        <p:spPr>
          <a:xfrm>
            <a:off x="2936750" y="3565772"/>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sp>
        <p:nvSpPr>
          <p:cNvPr id="124" name="TextBox 123"/>
          <p:cNvSpPr txBox="1"/>
          <p:nvPr/>
        </p:nvSpPr>
        <p:spPr>
          <a:xfrm>
            <a:off x="2657351" y="3923317"/>
            <a:ext cx="952499" cy="769441"/>
          </a:xfrm>
          <a:prstGeom prst="rect">
            <a:avLst/>
          </a:prstGeom>
          <a:noFill/>
        </p:spPr>
        <p:txBody>
          <a:bodyPr wrap="square" lIns="0" rIns="0" rtlCol="0">
            <a:spAutoFit/>
          </a:bodyPr>
          <a:lstStyle/>
          <a:p>
            <a:pPr algn="ctr"/>
            <a:r>
              <a:rPr lang="en-US" sz="2200" i="1" dirty="0" smtClean="0">
                <a:solidFill>
                  <a:schemeClr val="accent6">
                    <a:lumMod val="50000"/>
                  </a:schemeClr>
                </a:solidFill>
                <a:latin typeface="+mj-lt"/>
                <a:cs typeface="Times New Roman" pitchFamily="18" charset="0"/>
              </a:rPr>
              <a:t>T</a:t>
            </a:r>
            <a:r>
              <a:rPr lang="en-US" sz="2200" i="1" baseline="-25000" dirty="0">
                <a:solidFill>
                  <a:schemeClr val="accent6">
                    <a:lumMod val="50000"/>
                  </a:schemeClr>
                </a:solidFill>
                <a:latin typeface="+mj-lt"/>
                <a:cs typeface="Times New Roman" pitchFamily="18" charset="0"/>
              </a:rPr>
              <a:t>S</a:t>
            </a:r>
            <a:r>
              <a:rPr lang="en-US" sz="2200" i="1" baseline="-25000" dirty="0" smtClean="0">
                <a:solidFill>
                  <a:schemeClr val="accent6">
                    <a:lumMod val="50000"/>
                  </a:schemeClr>
                </a:solidFill>
                <a:latin typeface="+mj-lt"/>
                <a:cs typeface="Times New Roman" pitchFamily="18" charset="0"/>
              </a:rPr>
              <a:t>1</a:t>
            </a:r>
            <a:r>
              <a:rPr lang="en-US" sz="2200" i="1" dirty="0" smtClean="0">
                <a:solidFill>
                  <a:schemeClr val="accent6">
                    <a:lumMod val="50000"/>
                  </a:schemeClr>
                </a:solidFill>
                <a:latin typeface="+mj-lt"/>
                <a:cs typeface="Times New Roman" pitchFamily="18" charset="0"/>
              </a:rPr>
              <a:t>,…, </a:t>
            </a:r>
            <a:r>
              <a:rPr lang="en-US" sz="2200" i="1" dirty="0" err="1" smtClean="0">
                <a:solidFill>
                  <a:schemeClr val="accent6">
                    <a:lumMod val="50000"/>
                  </a:schemeClr>
                </a:solidFill>
                <a:latin typeface="+mj-lt"/>
                <a:cs typeface="Times New Roman" pitchFamily="18" charset="0"/>
              </a:rPr>
              <a:t>T</a:t>
            </a:r>
            <a:r>
              <a:rPr lang="en-US" sz="2200" i="1" baseline="-25000" dirty="0" err="1">
                <a:solidFill>
                  <a:schemeClr val="accent6">
                    <a:lumMod val="50000"/>
                  </a:schemeClr>
                </a:solidFill>
                <a:latin typeface="+mj-lt"/>
                <a:cs typeface="Times New Roman" pitchFamily="18" charset="0"/>
              </a:rPr>
              <a:t>S</a:t>
            </a:r>
            <a:r>
              <a:rPr lang="en-US" sz="2200" i="1" baseline="-25000" dirty="0" err="1" smtClean="0">
                <a:solidFill>
                  <a:schemeClr val="accent6">
                    <a:lumMod val="50000"/>
                  </a:schemeClr>
                </a:solidFill>
                <a:latin typeface="+mj-lt"/>
                <a:cs typeface="Times New Roman" pitchFamily="18" charset="0"/>
              </a:rPr>
              <a:t>k</a:t>
            </a:r>
            <a:endParaRPr lang="en-US" sz="2200" i="1" baseline="-25000" dirty="0">
              <a:solidFill>
                <a:schemeClr val="accent6">
                  <a:lumMod val="50000"/>
                </a:schemeClr>
              </a:solidFill>
              <a:latin typeface="+mj-lt"/>
              <a:cs typeface="Times New Roman" pitchFamily="18" charset="0"/>
            </a:endParaRPr>
          </a:p>
        </p:txBody>
      </p:sp>
      <p:sp>
        <p:nvSpPr>
          <p:cNvPr id="125" name="Rectangle 124"/>
          <p:cNvSpPr/>
          <p:nvPr/>
        </p:nvSpPr>
        <p:spPr>
          <a:xfrm>
            <a:off x="5228939" y="1877704"/>
            <a:ext cx="1066799" cy="2895600"/>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41" name="TextBox 140"/>
          <p:cNvSpPr txBox="1"/>
          <p:nvPr/>
        </p:nvSpPr>
        <p:spPr>
          <a:xfrm>
            <a:off x="2593850" y="4786004"/>
            <a:ext cx="1039067" cy="461665"/>
          </a:xfrm>
          <a:prstGeom prst="rect">
            <a:avLst/>
          </a:prstGeom>
          <a:noFill/>
        </p:spPr>
        <p:txBody>
          <a:bodyPr wrap="none" rtlCol="0">
            <a:spAutoFit/>
          </a:bodyPr>
          <a:lstStyle/>
          <a:p>
            <a:r>
              <a:rPr lang="en-US" sz="2400" dirty="0" smtClean="0">
                <a:latin typeface="+mj-lt"/>
                <a:cs typeface="Times New Roman" pitchFamily="18" charset="0"/>
              </a:rPr>
              <a:t>Source</a:t>
            </a:r>
            <a:endParaRPr lang="en-US" sz="2400" dirty="0">
              <a:latin typeface="+mj-lt"/>
              <a:cs typeface="Times New Roman" pitchFamily="18" charset="0"/>
            </a:endParaRPr>
          </a:p>
        </p:txBody>
      </p:sp>
      <p:sp>
        <p:nvSpPr>
          <p:cNvPr id="142" name="TextBox 141"/>
          <p:cNvSpPr txBox="1"/>
          <p:nvPr/>
        </p:nvSpPr>
        <p:spPr>
          <a:xfrm>
            <a:off x="5008379" y="4773304"/>
            <a:ext cx="1621021" cy="461665"/>
          </a:xfrm>
          <a:prstGeom prst="rect">
            <a:avLst/>
          </a:prstGeom>
          <a:noFill/>
        </p:spPr>
        <p:txBody>
          <a:bodyPr wrap="none" rtlCol="0">
            <a:spAutoFit/>
          </a:bodyPr>
          <a:lstStyle/>
          <a:p>
            <a:pPr algn="ctr"/>
            <a:r>
              <a:rPr lang="en-US" sz="2400" dirty="0" smtClean="0">
                <a:latin typeface="+mj-lt"/>
                <a:cs typeface="Times New Roman" pitchFamily="18" charset="0"/>
              </a:rPr>
              <a:t>Destination</a:t>
            </a:r>
            <a:endParaRPr lang="en-US" sz="2400" dirty="0">
              <a:latin typeface="+mj-lt"/>
              <a:cs typeface="Times New Roman" pitchFamily="18" charset="0"/>
            </a:endParaRPr>
          </a:p>
        </p:txBody>
      </p:sp>
      <p:grpSp>
        <p:nvGrpSpPr>
          <p:cNvPr id="19" name="Group 152"/>
          <p:cNvGrpSpPr/>
          <p:nvPr/>
        </p:nvGrpSpPr>
        <p:grpSpPr>
          <a:xfrm>
            <a:off x="5343238" y="1926559"/>
            <a:ext cx="838200" cy="2008545"/>
            <a:chOff x="5343238" y="1926559"/>
            <a:chExt cx="838200" cy="2008545"/>
          </a:xfrm>
        </p:grpSpPr>
        <p:grpSp>
          <p:nvGrpSpPr>
            <p:cNvPr id="20" name="Group 125"/>
            <p:cNvGrpSpPr/>
            <p:nvPr/>
          </p:nvGrpSpPr>
          <p:grpSpPr>
            <a:xfrm>
              <a:off x="5343238" y="1953904"/>
              <a:ext cx="838200" cy="1981200"/>
              <a:chOff x="2590800" y="1066800"/>
              <a:chExt cx="838200" cy="1371600"/>
            </a:xfrm>
          </p:grpSpPr>
          <p:grpSp>
            <p:nvGrpSpPr>
              <p:cNvPr id="21" name="Group 126"/>
              <p:cNvGrpSpPr/>
              <p:nvPr/>
            </p:nvGrpSpPr>
            <p:grpSpPr>
              <a:xfrm>
                <a:off x="2590800" y="1066800"/>
                <a:ext cx="838200" cy="1371600"/>
                <a:chOff x="2590800" y="1066800"/>
                <a:chExt cx="838200" cy="1371600"/>
              </a:xfrm>
            </p:grpSpPr>
            <p:sp>
              <p:nvSpPr>
                <p:cNvPr id="132" name="Rectangle 131"/>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133" name="Straight Connector 132"/>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134" name="Straight Connector 133"/>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135" name="Straight Connector 134"/>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136" name="Straight Connector 135"/>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grpSp>
            <p:nvGrpSpPr>
              <p:cNvPr id="22" name="Group 127"/>
              <p:cNvGrpSpPr/>
              <p:nvPr/>
            </p:nvGrpSpPr>
            <p:grpSpPr>
              <a:xfrm>
                <a:off x="2971800" y="1828800"/>
                <a:ext cx="53747" cy="304800"/>
                <a:chOff x="4683353" y="533400"/>
                <a:chExt cx="53747" cy="381000"/>
              </a:xfrm>
            </p:grpSpPr>
            <p:sp>
              <p:nvSpPr>
                <p:cNvPr id="129" name="Oval 128"/>
                <p:cNvSpPr/>
                <p:nvPr/>
              </p:nvSpPr>
              <p:spPr>
                <a:xfrm>
                  <a:off x="4683353" y="5334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30" name="Oval 129"/>
                <p:cNvSpPr/>
                <p:nvPr/>
              </p:nvSpPr>
              <p:spPr>
                <a:xfrm>
                  <a:off x="4691381" y="6858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31" name="Oval 130"/>
                <p:cNvSpPr/>
                <p:nvPr/>
              </p:nvSpPr>
              <p:spPr>
                <a:xfrm>
                  <a:off x="4691381" y="868681"/>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137" name="Rectangle 136"/>
            <p:cNvSpPr/>
            <p:nvPr/>
          </p:nvSpPr>
          <p:spPr>
            <a:xfrm>
              <a:off x="5358000" y="1979782"/>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8" name="Rectangle 137"/>
            <p:cNvSpPr/>
            <p:nvPr/>
          </p:nvSpPr>
          <p:spPr>
            <a:xfrm>
              <a:off x="5364086" y="2314544"/>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9" name="Rectangle 138"/>
            <p:cNvSpPr/>
            <p:nvPr/>
          </p:nvSpPr>
          <p:spPr>
            <a:xfrm>
              <a:off x="5360012" y="2635162"/>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40" name="Rectangle 139"/>
            <p:cNvSpPr/>
            <p:nvPr/>
          </p:nvSpPr>
          <p:spPr>
            <a:xfrm>
              <a:off x="5364086" y="3627196"/>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43" name="TextBox 142"/>
            <p:cNvSpPr txBox="1"/>
            <p:nvPr/>
          </p:nvSpPr>
          <p:spPr>
            <a:xfrm>
              <a:off x="5552951" y="1926559"/>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144" name="Rectangle 143"/>
            <p:cNvSpPr/>
            <p:nvPr/>
          </p:nvSpPr>
          <p:spPr>
            <a:xfrm>
              <a:off x="5352789" y="2968989"/>
              <a:ext cx="804672" cy="60350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45" name="TextBox 144"/>
            <p:cNvSpPr txBox="1"/>
            <p:nvPr/>
          </p:nvSpPr>
          <p:spPr>
            <a:xfrm>
              <a:off x="5549101" y="2244059"/>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146" name="TextBox 145"/>
            <p:cNvSpPr txBox="1"/>
            <p:nvPr/>
          </p:nvSpPr>
          <p:spPr>
            <a:xfrm>
              <a:off x="5549101" y="2574259"/>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sp>
          <p:nvSpPr>
            <p:cNvPr id="147" name="TextBox 146"/>
            <p:cNvSpPr txBox="1"/>
            <p:nvPr/>
          </p:nvSpPr>
          <p:spPr>
            <a:xfrm>
              <a:off x="5574501" y="3539459"/>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grpSp>
          <p:nvGrpSpPr>
            <p:cNvPr id="23" name="Group 147"/>
            <p:cNvGrpSpPr/>
            <p:nvPr/>
          </p:nvGrpSpPr>
          <p:grpSpPr>
            <a:xfrm>
              <a:off x="5705351" y="3083291"/>
              <a:ext cx="53747" cy="440267"/>
              <a:chOff x="6575653" y="2790680"/>
              <a:chExt cx="53747" cy="440267"/>
            </a:xfrm>
          </p:grpSpPr>
          <p:sp>
            <p:nvSpPr>
              <p:cNvPr id="149" name="Oval 148"/>
              <p:cNvSpPr/>
              <p:nvPr/>
            </p:nvSpPr>
            <p:spPr>
              <a:xfrm>
                <a:off x="6575653" y="2790680"/>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50" name="Oval 149"/>
              <p:cNvSpPr/>
              <p:nvPr/>
            </p:nvSpPr>
            <p:spPr>
              <a:xfrm>
                <a:off x="6583681" y="2966787"/>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51" name="Oval 150"/>
              <p:cNvSpPr/>
              <p:nvPr/>
            </p:nvSpPr>
            <p:spPr>
              <a:xfrm>
                <a:off x="6583681" y="3178116"/>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152" name="Right Arrow 151"/>
          <p:cNvSpPr/>
          <p:nvPr/>
        </p:nvSpPr>
        <p:spPr>
          <a:xfrm>
            <a:off x="4010637" y="2929746"/>
            <a:ext cx="978408" cy="48463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4" name="Slide Number Placeholder 63"/>
          <p:cNvSpPr>
            <a:spLocks noGrp="1"/>
          </p:cNvSpPr>
          <p:nvPr>
            <p:ph type="sldNum" sz="quarter" idx="12"/>
          </p:nvPr>
        </p:nvSpPr>
        <p:spPr/>
        <p:txBody>
          <a:bodyPr/>
          <a:lstStyle/>
          <a:p>
            <a:fld id="{4643A9B1-C5C9-4C94-B19A-01E027389621}" type="slidenum">
              <a:rPr lang="en-US" smtClean="0"/>
              <a:pPr/>
              <a:t>60</a:t>
            </a:fld>
            <a:endParaRPr lang="en-US"/>
          </a:p>
        </p:txBody>
      </p:sp>
    </p:spTree>
    <p:custDataLst>
      <p:tags r:id="rId1"/>
    </p:custDataLst>
    <p:extLst>
      <p:ext uri="{BB962C8B-B14F-4D97-AF65-F5344CB8AC3E}">
        <p14:creationId xmlns="" xmlns:p14="http://schemas.microsoft.com/office/powerpoint/2010/main" val="2435985827"/>
      </p:ext>
    </p:extLst>
  </p:cSld>
  <p:clrMapOvr>
    <a:masterClrMapping/>
  </p:clrMapOvr>
  <mc:AlternateContent xmlns:mc="http://schemas.openxmlformats.org/markup-compatibility/2006">
    <mc:Choice xmlns="" xmlns:p14="http://schemas.microsoft.com/office/powerpoint/2010/main" Requires="p14">
      <p:transition spd="slow" p14:dur="2000" advTm="61030"/>
    </mc:Choice>
    <mc:Fallback>
      <p:transition spd="slow" advTm="61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2"/>
                                        </p:tgtEl>
                                        <p:attrNameLst>
                                          <p:attrName>style.visibility</p:attrName>
                                        </p:attrNameLst>
                                      </p:cBhvr>
                                      <p:to>
                                        <p:strVal val="visible"/>
                                      </p:to>
                                    </p:set>
                                    <p:animEffect transition="in" filter="wipe(left)">
                                      <p:cBhvr>
                                        <p:cTn id="12" dur="500"/>
                                        <p:tgtEl>
                                          <p:spTgt spid="152"/>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p:bldP spid="15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VLDB Summer School 2011</a:t>
            </a:r>
            <a:endParaRPr lang="en-US"/>
          </a:p>
        </p:txBody>
      </p:sp>
      <p:sp>
        <p:nvSpPr>
          <p:cNvPr id="318" name="Title 1"/>
          <p:cNvSpPr>
            <a:spLocks noGrp="1"/>
          </p:cNvSpPr>
          <p:nvPr>
            <p:ph type="title"/>
          </p:nvPr>
        </p:nvSpPr>
        <p:spPr>
          <a:xfrm>
            <a:off x="457200" y="0"/>
            <a:ext cx="7587027" cy="1143000"/>
          </a:xfrm>
        </p:spPr>
        <p:txBody>
          <a:bodyPr>
            <a:normAutofit/>
          </a:bodyPr>
          <a:lstStyle/>
          <a:p>
            <a:r>
              <a:rPr lang="en-US" dirty="0" smtClean="0">
                <a:solidFill>
                  <a:srgbClr val="00B050"/>
                </a:solidFill>
              </a:rPr>
              <a:t>What is an index wireframe?</a:t>
            </a:r>
            <a:endParaRPr lang="en-US" dirty="0">
              <a:solidFill>
                <a:srgbClr val="00B050"/>
              </a:solidFill>
            </a:endParaRPr>
          </a:p>
        </p:txBody>
      </p:sp>
      <p:sp>
        <p:nvSpPr>
          <p:cNvPr id="115" name="Title 6"/>
          <p:cNvSpPr txBox="1">
            <a:spLocks/>
          </p:cNvSpPr>
          <p:nvPr/>
        </p:nvSpPr>
        <p:spPr>
          <a:xfrm>
            <a:off x="990600" y="274320"/>
            <a:ext cx="6997782" cy="10277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117" name="Footer Placeholder 4"/>
          <p:cNvSpPr txBox="1">
            <a:spLocks/>
          </p:cNvSpPr>
          <p:nvPr/>
        </p:nvSpPr>
        <p:spPr>
          <a:xfrm>
            <a:off x="3657600" y="6477000"/>
            <a:ext cx="2895600" cy="3048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19" name="Flowchart: Magnetic Disk 118"/>
          <p:cNvSpPr/>
          <p:nvPr/>
        </p:nvSpPr>
        <p:spPr>
          <a:xfrm>
            <a:off x="990600" y="4251469"/>
            <a:ext cx="2481065" cy="1155114"/>
          </a:xfrm>
          <a:prstGeom prst="flowChartMagneticDisk">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latin typeface="+mj-lt"/>
            </a:endParaRPr>
          </a:p>
        </p:txBody>
      </p:sp>
      <p:grpSp>
        <p:nvGrpSpPr>
          <p:cNvPr id="2" name="Group 119"/>
          <p:cNvGrpSpPr/>
          <p:nvPr/>
        </p:nvGrpSpPr>
        <p:grpSpPr>
          <a:xfrm>
            <a:off x="1721238" y="2251685"/>
            <a:ext cx="1141235" cy="178200"/>
            <a:chOff x="914400" y="1066800"/>
            <a:chExt cx="2590800" cy="381000"/>
          </a:xfrm>
        </p:grpSpPr>
        <p:sp>
          <p:nvSpPr>
            <p:cNvPr id="121" name="Rectangle 120"/>
            <p:cNvSpPr/>
            <p:nvPr/>
          </p:nvSpPr>
          <p:spPr>
            <a:xfrm>
              <a:off x="914400" y="1066800"/>
              <a:ext cx="2590800" cy="381000"/>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22" name="Straight Connector 121"/>
            <p:cNvCxnSpPr/>
            <p:nvPr/>
          </p:nvCxnSpPr>
          <p:spPr>
            <a:xfrm>
              <a:off x="11430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23" name="Straight Connector 122"/>
            <p:cNvCxnSpPr/>
            <p:nvPr/>
          </p:nvCxnSpPr>
          <p:spPr>
            <a:xfrm>
              <a:off x="16383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24" name="Straight Connector 123"/>
            <p:cNvCxnSpPr/>
            <p:nvPr/>
          </p:nvCxnSpPr>
          <p:spPr>
            <a:xfrm>
              <a:off x="18669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25" name="Straight Connector 124"/>
            <p:cNvCxnSpPr/>
            <p:nvPr/>
          </p:nvCxnSpPr>
          <p:spPr>
            <a:xfrm>
              <a:off x="24892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26" name="Straight Connector 125"/>
            <p:cNvCxnSpPr/>
            <p:nvPr/>
          </p:nvCxnSpPr>
          <p:spPr>
            <a:xfrm>
              <a:off x="27178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27" name="Straight Connector 126"/>
            <p:cNvCxnSpPr/>
            <p:nvPr/>
          </p:nvCxnSpPr>
          <p:spPr>
            <a:xfrm>
              <a:off x="32766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grpSp>
      <p:grpSp>
        <p:nvGrpSpPr>
          <p:cNvPr id="3" name="Group 127"/>
          <p:cNvGrpSpPr/>
          <p:nvPr/>
        </p:nvGrpSpPr>
        <p:grpSpPr>
          <a:xfrm>
            <a:off x="2318118" y="3246993"/>
            <a:ext cx="1141235" cy="178200"/>
            <a:chOff x="914400" y="1066800"/>
            <a:chExt cx="2590800" cy="381000"/>
          </a:xfrm>
        </p:grpSpPr>
        <p:sp>
          <p:nvSpPr>
            <p:cNvPr id="129" name="Rectangle 128"/>
            <p:cNvSpPr/>
            <p:nvPr/>
          </p:nvSpPr>
          <p:spPr>
            <a:xfrm>
              <a:off x="914400" y="1066800"/>
              <a:ext cx="2590800" cy="381000"/>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30" name="Straight Connector 129"/>
            <p:cNvCxnSpPr/>
            <p:nvPr/>
          </p:nvCxnSpPr>
          <p:spPr>
            <a:xfrm>
              <a:off x="11430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31" name="Straight Connector 130"/>
            <p:cNvCxnSpPr/>
            <p:nvPr/>
          </p:nvCxnSpPr>
          <p:spPr>
            <a:xfrm>
              <a:off x="16383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32" name="Straight Connector 131"/>
            <p:cNvCxnSpPr/>
            <p:nvPr/>
          </p:nvCxnSpPr>
          <p:spPr>
            <a:xfrm>
              <a:off x="18669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33" name="Straight Connector 132"/>
            <p:cNvCxnSpPr/>
            <p:nvPr/>
          </p:nvCxnSpPr>
          <p:spPr>
            <a:xfrm>
              <a:off x="24892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34" name="Straight Connector 133"/>
            <p:cNvCxnSpPr/>
            <p:nvPr/>
          </p:nvCxnSpPr>
          <p:spPr>
            <a:xfrm>
              <a:off x="27178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35" name="Straight Connector 134"/>
            <p:cNvCxnSpPr/>
            <p:nvPr/>
          </p:nvCxnSpPr>
          <p:spPr>
            <a:xfrm>
              <a:off x="32766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grpSp>
      <p:grpSp>
        <p:nvGrpSpPr>
          <p:cNvPr id="5" name="Group 135"/>
          <p:cNvGrpSpPr/>
          <p:nvPr/>
        </p:nvGrpSpPr>
        <p:grpSpPr>
          <a:xfrm>
            <a:off x="1073538" y="3057662"/>
            <a:ext cx="1141235" cy="178200"/>
            <a:chOff x="914400" y="1066800"/>
            <a:chExt cx="2590800" cy="381000"/>
          </a:xfrm>
        </p:grpSpPr>
        <p:sp>
          <p:nvSpPr>
            <p:cNvPr id="137" name="Rectangle 136"/>
            <p:cNvSpPr/>
            <p:nvPr/>
          </p:nvSpPr>
          <p:spPr>
            <a:xfrm>
              <a:off x="914400" y="1066800"/>
              <a:ext cx="2590800" cy="381000"/>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38" name="Straight Connector 137"/>
            <p:cNvCxnSpPr/>
            <p:nvPr/>
          </p:nvCxnSpPr>
          <p:spPr>
            <a:xfrm>
              <a:off x="11430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39" name="Straight Connector 138"/>
            <p:cNvCxnSpPr/>
            <p:nvPr/>
          </p:nvCxnSpPr>
          <p:spPr>
            <a:xfrm>
              <a:off x="16383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40" name="Straight Connector 139"/>
            <p:cNvCxnSpPr/>
            <p:nvPr/>
          </p:nvCxnSpPr>
          <p:spPr>
            <a:xfrm>
              <a:off x="18669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41" name="Straight Connector 140"/>
            <p:cNvCxnSpPr/>
            <p:nvPr/>
          </p:nvCxnSpPr>
          <p:spPr>
            <a:xfrm>
              <a:off x="24892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42" name="Straight Connector 141"/>
            <p:cNvCxnSpPr/>
            <p:nvPr/>
          </p:nvCxnSpPr>
          <p:spPr>
            <a:xfrm>
              <a:off x="27178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143" name="Straight Connector 142"/>
            <p:cNvCxnSpPr/>
            <p:nvPr/>
          </p:nvCxnSpPr>
          <p:spPr>
            <a:xfrm>
              <a:off x="32766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grpSp>
      <p:sp>
        <p:nvSpPr>
          <p:cNvPr id="145" name="Flowchart: Document 144"/>
          <p:cNvSpPr/>
          <p:nvPr/>
        </p:nvSpPr>
        <p:spPr>
          <a:xfrm>
            <a:off x="1721238" y="4628391"/>
            <a:ext cx="402789" cy="286546"/>
          </a:xfrm>
          <a:prstGeom prst="flowChartDocumen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6" name="Flowchart: Document 145"/>
          <p:cNvSpPr/>
          <p:nvPr/>
        </p:nvSpPr>
        <p:spPr>
          <a:xfrm>
            <a:off x="2292738" y="4626806"/>
            <a:ext cx="402789" cy="286546"/>
          </a:xfrm>
          <a:prstGeom prst="flowChartDocumen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7" name="Flowchart: Document 146"/>
          <p:cNvSpPr/>
          <p:nvPr/>
        </p:nvSpPr>
        <p:spPr>
          <a:xfrm>
            <a:off x="2864238" y="4628391"/>
            <a:ext cx="402789" cy="286546"/>
          </a:xfrm>
          <a:prstGeom prst="flowChartDocumen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8" name="Flowchart: Document 147"/>
          <p:cNvSpPr/>
          <p:nvPr/>
        </p:nvSpPr>
        <p:spPr>
          <a:xfrm>
            <a:off x="1187838" y="4983549"/>
            <a:ext cx="402789" cy="286546"/>
          </a:xfrm>
          <a:prstGeom prst="flowChartDocumen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9" name="Flowchart: Document 148"/>
          <p:cNvSpPr/>
          <p:nvPr/>
        </p:nvSpPr>
        <p:spPr>
          <a:xfrm>
            <a:off x="1721238" y="4983549"/>
            <a:ext cx="402789" cy="286546"/>
          </a:xfrm>
          <a:prstGeom prst="flowChartDocumen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0" name="Flowchart: Document 149"/>
          <p:cNvSpPr/>
          <p:nvPr/>
        </p:nvSpPr>
        <p:spPr>
          <a:xfrm>
            <a:off x="2292738" y="4983549"/>
            <a:ext cx="402789" cy="286546"/>
          </a:xfrm>
          <a:prstGeom prst="flowChartDocumen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1" name="Flowchart: Document 150"/>
          <p:cNvSpPr/>
          <p:nvPr/>
        </p:nvSpPr>
        <p:spPr>
          <a:xfrm>
            <a:off x="2864238" y="4985135"/>
            <a:ext cx="402789" cy="286546"/>
          </a:xfrm>
          <a:prstGeom prst="flowChartDocumen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52" name="Curved Connector 151"/>
          <p:cNvCxnSpPr>
            <a:endCxn id="145" idx="0"/>
          </p:cNvCxnSpPr>
          <p:nvPr/>
        </p:nvCxnSpPr>
        <p:spPr>
          <a:xfrm rot="16200000" flipH="1">
            <a:off x="1026129" y="3731887"/>
            <a:ext cx="1372538" cy="420470"/>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54" name="Curved Connector 153"/>
          <p:cNvCxnSpPr>
            <a:endCxn id="147" idx="0"/>
          </p:cNvCxnSpPr>
          <p:nvPr/>
        </p:nvCxnSpPr>
        <p:spPr>
          <a:xfrm rot="16200000" flipH="1">
            <a:off x="2377761" y="3940518"/>
            <a:ext cx="1174349" cy="201395"/>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55" name="Curved Connector 154"/>
          <p:cNvCxnSpPr>
            <a:endCxn id="150" idx="0"/>
          </p:cNvCxnSpPr>
          <p:nvPr/>
        </p:nvCxnSpPr>
        <p:spPr>
          <a:xfrm rot="5400000">
            <a:off x="2123983" y="3824193"/>
            <a:ext cx="1529507" cy="789205"/>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56" name="Curved Connector 155"/>
          <p:cNvCxnSpPr>
            <a:endCxn id="149" idx="0"/>
          </p:cNvCxnSpPr>
          <p:nvPr/>
        </p:nvCxnSpPr>
        <p:spPr>
          <a:xfrm rot="5400000">
            <a:off x="1457233" y="3919443"/>
            <a:ext cx="1529507" cy="598705"/>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57" name="Isosceles Triangle 156"/>
          <p:cNvSpPr/>
          <p:nvPr/>
        </p:nvSpPr>
        <p:spPr>
          <a:xfrm>
            <a:off x="3342797" y="3165869"/>
            <a:ext cx="677334" cy="589068"/>
          </a:xfrm>
          <a:prstGeom prst="triangl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8" name="Isosceles Triangle 157"/>
          <p:cNvSpPr/>
          <p:nvPr/>
        </p:nvSpPr>
        <p:spPr>
          <a:xfrm>
            <a:off x="396268" y="3037842"/>
            <a:ext cx="872709" cy="790022"/>
          </a:xfrm>
          <a:prstGeom prst="triangl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59" name="Curved Connector 158"/>
          <p:cNvCxnSpPr>
            <a:stCxn id="157" idx="3"/>
            <a:endCxn id="151" idx="0"/>
          </p:cNvCxnSpPr>
          <p:nvPr/>
        </p:nvCxnSpPr>
        <p:spPr>
          <a:xfrm rot="5400000">
            <a:off x="2758450" y="4062121"/>
            <a:ext cx="1230198" cy="615831"/>
          </a:xfrm>
          <a:prstGeom prst="curvedConnector3">
            <a:avLst>
              <a:gd name="adj1" fmla="val 50000"/>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60" name="Curved Connector 159"/>
          <p:cNvCxnSpPr>
            <a:stCxn id="158" idx="3"/>
            <a:endCxn id="146" idx="0"/>
          </p:cNvCxnSpPr>
          <p:nvPr/>
        </p:nvCxnSpPr>
        <p:spPr>
          <a:xfrm rot="16200000" flipH="1">
            <a:off x="1263907" y="3396580"/>
            <a:ext cx="798942" cy="1661510"/>
          </a:xfrm>
          <a:prstGeom prst="curvedConnector3">
            <a:avLst>
              <a:gd name="adj1" fmla="val 50000"/>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61" name="Curved Connector 160"/>
          <p:cNvCxnSpPr>
            <a:stCxn id="121" idx="1"/>
            <a:endCxn id="158" idx="0"/>
          </p:cNvCxnSpPr>
          <p:nvPr/>
        </p:nvCxnSpPr>
        <p:spPr>
          <a:xfrm rot="10800000" flipV="1">
            <a:off x="832624" y="2340784"/>
            <a:ext cx="888615" cy="697057"/>
          </a:xfrm>
          <a:prstGeom prst="curvedConnector2">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62" name="Curved Connector 161"/>
          <p:cNvCxnSpPr>
            <a:endCxn id="137" idx="0"/>
          </p:cNvCxnSpPr>
          <p:nvPr/>
        </p:nvCxnSpPr>
        <p:spPr>
          <a:xfrm rot="5400000">
            <a:off x="1588354" y="2505677"/>
            <a:ext cx="607787" cy="496182"/>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63" name="Curved Connector 162"/>
          <p:cNvCxnSpPr>
            <a:endCxn id="129" idx="0"/>
          </p:cNvCxnSpPr>
          <p:nvPr/>
        </p:nvCxnSpPr>
        <p:spPr>
          <a:xfrm rot="16200000" flipH="1">
            <a:off x="2257588" y="2615845"/>
            <a:ext cx="805978" cy="456317"/>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64" name="Curved Connector 163"/>
          <p:cNvCxnSpPr>
            <a:stCxn id="121" idx="3"/>
            <a:endCxn id="157" idx="0"/>
          </p:cNvCxnSpPr>
          <p:nvPr/>
        </p:nvCxnSpPr>
        <p:spPr>
          <a:xfrm>
            <a:off x="2862473" y="2340785"/>
            <a:ext cx="818991" cy="825084"/>
          </a:xfrm>
          <a:prstGeom prst="curvedConnector2">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65" name="Rectangle 164"/>
          <p:cNvSpPr/>
          <p:nvPr/>
        </p:nvSpPr>
        <p:spPr>
          <a:xfrm>
            <a:off x="361012" y="2093131"/>
            <a:ext cx="3692230" cy="1822160"/>
          </a:xfrm>
          <a:prstGeom prst="rect">
            <a:avLst/>
          </a:prstGeom>
          <a:noFill/>
          <a:ln w="28575" cmpd="thickThin">
            <a:solidFill>
              <a:schemeClr val="accent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8" name="TextBox 207"/>
          <p:cNvSpPr txBox="1"/>
          <p:nvPr/>
        </p:nvSpPr>
        <p:spPr>
          <a:xfrm>
            <a:off x="1668164" y="5492019"/>
            <a:ext cx="1296772" cy="400110"/>
          </a:xfrm>
          <a:prstGeom prst="rect">
            <a:avLst/>
          </a:prstGeom>
          <a:noFill/>
        </p:spPr>
        <p:txBody>
          <a:bodyPr wrap="square" rtlCol="0">
            <a:spAutoFit/>
          </a:bodyPr>
          <a:lstStyle/>
          <a:p>
            <a:r>
              <a:rPr lang="en-US" sz="2000" b="1" dirty="0">
                <a:solidFill>
                  <a:schemeClr val="bg1"/>
                </a:solidFill>
                <a:latin typeface="+mj-lt"/>
              </a:rPr>
              <a:t>Source</a:t>
            </a:r>
          </a:p>
        </p:txBody>
      </p:sp>
      <p:sp>
        <p:nvSpPr>
          <p:cNvPr id="212" name="Right Arrow 211"/>
          <p:cNvSpPr/>
          <p:nvPr/>
        </p:nvSpPr>
        <p:spPr>
          <a:xfrm>
            <a:off x="4220965" y="3057662"/>
            <a:ext cx="537052" cy="435750"/>
          </a:xfrm>
          <a:prstGeom prst="rightArrow">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17" name="TextBox 316"/>
          <p:cNvSpPr txBox="1"/>
          <p:nvPr/>
        </p:nvSpPr>
        <p:spPr>
          <a:xfrm>
            <a:off x="6090853" y="5492019"/>
            <a:ext cx="1865429" cy="400110"/>
          </a:xfrm>
          <a:prstGeom prst="rect">
            <a:avLst/>
          </a:prstGeom>
          <a:noFill/>
        </p:spPr>
        <p:txBody>
          <a:bodyPr wrap="square" rtlCol="0">
            <a:spAutoFit/>
          </a:bodyPr>
          <a:lstStyle/>
          <a:p>
            <a:r>
              <a:rPr lang="en-US" sz="2000" b="1" dirty="0">
                <a:solidFill>
                  <a:schemeClr val="bg1"/>
                </a:solidFill>
                <a:latin typeface="+mj-lt"/>
              </a:rPr>
              <a:t>Destination</a:t>
            </a:r>
          </a:p>
        </p:txBody>
      </p:sp>
      <p:grpSp>
        <p:nvGrpSpPr>
          <p:cNvPr id="6" name="Group 67"/>
          <p:cNvGrpSpPr/>
          <p:nvPr/>
        </p:nvGrpSpPr>
        <p:grpSpPr>
          <a:xfrm>
            <a:off x="6309993" y="2278516"/>
            <a:ext cx="1141235" cy="178200"/>
            <a:chOff x="914400" y="1066800"/>
            <a:chExt cx="2590800" cy="381000"/>
          </a:xfrm>
        </p:grpSpPr>
        <p:sp>
          <p:nvSpPr>
            <p:cNvPr id="69" name="Rectangle 68"/>
            <p:cNvSpPr/>
            <p:nvPr/>
          </p:nvSpPr>
          <p:spPr>
            <a:xfrm>
              <a:off x="914400" y="1066800"/>
              <a:ext cx="2590800" cy="381000"/>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70" name="Straight Connector 69"/>
            <p:cNvCxnSpPr/>
            <p:nvPr/>
          </p:nvCxnSpPr>
          <p:spPr>
            <a:xfrm>
              <a:off x="11430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71" name="Straight Connector 70"/>
            <p:cNvCxnSpPr/>
            <p:nvPr/>
          </p:nvCxnSpPr>
          <p:spPr>
            <a:xfrm>
              <a:off x="16383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72" name="Straight Connector 71"/>
            <p:cNvCxnSpPr/>
            <p:nvPr/>
          </p:nvCxnSpPr>
          <p:spPr>
            <a:xfrm>
              <a:off x="18669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73" name="Straight Connector 72"/>
            <p:cNvCxnSpPr/>
            <p:nvPr/>
          </p:nvCxnSpPr>
          <p:spPr>
            <a:xfrm>
              <a:off x="24892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74" name="Straight Connector 73"/>
            <p:cNvCxnSpPr/>
            <p:nvPr/>
          </p:nvCxnSpPr>
          <p:spPr>
            <a:xfrm>
              <a:off x="27178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75" name="Straight Connector 74"/>
            <p:cNvCxnSpPr/>
            <p:nvPr/>
          </p:nvCxnSpPr>
          <p:spPr>
            <a:xfrm>
              <a:off x="32766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grpSp>
      <p:grpSp>
        <p:nvGrpSpPr>
          <p:cNvPr id="7" name="Group 75"/>
          <p:cNvGrpSpPr/>
          <p:nvPr/>
        </p:nvGrpSpPr>
        <p:grpSpPr>
          <a:xfrm>
            <a:off x="6906873" y="3273824"/>
            <a:ext cx="1141235" cy="178200"/>
            <a:chOff x="914400" y="1066800"/>
            <a:chExt cx="2590800" cy="381000"/>
          </a:xfrm>
        </p:grpSpPr>
        <p:sp>
          <p:nvSpPr>
            <p:cNvPr id="77" name="Rectangle 76"/>
            <p:cNvSpPr/>
            <p:nvPr/>
          </p:nvSpPr>
          <p:spPr>
            <a:xfrm>
              <a:off x="914400" y="1066800"/>
              <a:ext cx="2590800" cy="381000"/>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78" name="Straight Connector 77"/>
            <p:cNvCxnSpPr/>
            <p:nvPr/>
          </p:nvCxnSpPr>
          <p:spPr>
            <a:xfrm>
              <a:off x="11430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79" name="Straight Connector 78"/>
            <p:cNvCxnSpPr/>
            <p:nvPr/>
          </p:nvCxnSpPr>
          <p:spPr>
            <a:xfrm>
              <a:off x="16383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80" name="Straight Connector 79"/>
            <p:cNvCxnSpPr/>
            <p:nvPr/>
          </p:nvCxnSpPr>
          <p:spPr>
            <a:xfrm>
              <a:off x="18669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81" name="Straight Connector 80"/>
            <p:cNvCxnSpPr/>
            <p:nvPr/>
          </p:nvCxnSpPr>
          <p:spPr>
            <a:xfrm>
              <a:off x="24892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82" name="Straight Connector 81"/>
            <p:cNvCxnSpPr/>
            <p:nvPr/>
          </p:nvCxnSpPr>
          <p:spPr>
            <a:xfrm>
              <a:off x="27178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83" name="Straight Connector 82"/>
            <p:cNvCxnSpPr/>
            <p:nvPr/>
          </p:nvCxnSpPr>
          <p:spPr>
            <a:xfrm>
              <a:off x="32766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grpSp>
      <p:grpSp>
        <p:nvGrpSpPr>
          <p:cNvPr id="8" name="Group 83"/>
          <p:cNvGrpSpPr/>
          <p:nvPr/>
        </p:nvGrpSpPr>
        <p:grpSpPr>
          <a:xfrm>
            <a:off x="5662293" y="3084493"/>
            <a:ext cx="1141235" cy="178200"/>
            <a:chOff x="914400" y="1066800"/>
            <a:chExt cx="2590800" cy="381000"/>
          </a:xfrm>
        </p:grpSpPr>
        <p:sp>
          <p:nvSpPr>
            <p:cNvPr id="85" name="Rectangle 84"/>
            <p:cNvSpPr/>
            <p:nvPr/>
          </p:nvSpPr>
          <p:spPr>
            <a:xfrm>
              <a:off x="914400" y="1066800"/>
              <a:ext cx="2590800" cy="381000"/>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86" name="Straight Connector 85"/>
            <p:cNvCxnSpPr/>
            <p:nvPr/>
          </p:nvCxnSpPr>
          <p:spPr>
            <a:xfrm>
              <a:off x="11430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87" name="Straight Connector 86"/>
            <p:cNvCxnSpPr/>
            <p:nvPr/>
          </p:nvCxnSpPr>
          <p:spPr>
            <a:xfrm>
              <a:off x="16383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88" name="Straight Connector 87"/>
            <p:cNvCxnSpPr/>
            <p:nvPr/>
          </p:nvCxnSpPr>
          <p:spPr>
            <a:xfrm>
              <a:off x="18669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89" name="Straight Connector 88"/>
            <p:cNvCxnSpPr/>
            <p:nvPr/>
          </p:nvCxnSpPr>
          <p:spPr>
            <a:xfrm>
              <a:off x="24892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90" name="Straight Connector 89"/>
            <p:cNvCxnSpPr/>
            <p:nvPr/>
          </p:nvCxnSpPr>
          <p:spPr>
            <a:xfrm>
              <a:off x="27178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cxnSp>
          <p:nvCxnSpPr>
            <p:cNvPr id="91" name="Straight Connector 90"/>
            <p:cNvCxnSpPr/>
            <p:nvPr/>
          </p:nvCxnSpPr>
          <p:spPr>
            <a:xfrm>
              <a:off x="3276600" y="1066800"/>
              <a:ext cx="0" cy="381000"/>
            </a:xfrm>
            <a:prstGeom prst="line">
              <a:avLst/>
            </a:prstGeom>
            <a:ln w="28575">
              <a:solidFill>
                <a:schemeClr val="accent6"/>
              </a:solidFill>
            </a:ln>
            <a:effectLst/>
          </p:spPr>
          <p:style>
            <a:lnRef idx="3">
              <a:schemeClr val="accent1"/>
            </a:lnRef>
            <a:fillRef idx="0">
              <a:schemeClr val="accent1"/>
            </a:fillRef>
            <a:effectRef idx="2">
              <a:schemeClr val="accent1"/>
            </a:effectRef>
            <a:fontRef idx="minor">
              <a:schemeClr val="tx1"/>
            </a:fontRef>
          </p:style>
        </p:cxnSp>
      </p:grpSp>
      <p:sp>
        <p:nvSpPr>
          <p:cNvPr id="92" name="Isosceles Triangle 91"/>
          <p:cNvSpPr/>
          <p:nvPr/>
        </p:nvSpPr>
        <p:spPr>
          <a:xfrm>
            <a:off x="7931552" y="3192700"/>
            <a:ext cx="677334" cy="589068"/>
          </a:xfrm>
          <a:prstGeom prst="triangl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3" name="Isosceles Triangle 92"/>
          <p:cNvSpPr/>
          <p:nvPr/>
        </p:nvSpPr>
        <p:spPr>
          <a:xfrm>
            <a:off x="4985023" y="3064673"/>
            <a:ext cx="872709" cy="790022"/>
          </a:xfrm>
          <a:prstGeom prst="triangl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94" name="Curved Connector 93"/>
          <p:cNvCxnSpPr>
            <a:stCxn id="69" idx="1"/>
            <a:endCxn id="93" idx="0"/>
          </p:cNvCxnSpPr>
          <p:nvPr/>
        </p:nvCxnSpPr>
        <p:spPr>
          <a:xfrm rot="10800000" flipV="1">
            <a:off x="5421379" y="2367615"/>
            <a:ext cx="888615" cy="697057"/>
          </a:xfrm>
          <a:prstGeom prst="curvedConnector2">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95" name="Curved Connector 94"/>
          <p:cNvCxnSpPr>
            <a:endCxn id="85" idx="0"/>
          </p:cNvCxnSpPr>
          <p:nvPr/>
        </p:nvCxnSpPr>
        <p:spPr>
          <a:xfrm rot="5400000">
            <a:off x="6177109" y="2532508"/>
            <a:ext cx="607787" cy="496182"/>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96" name="Curved Connector 95"/>
          <p:cNvCxnSpPr>
            <a:endCxn id="77" idx="0"/>
          </p:cNvCxnSpPr>
          <p:nvPr/>
        </p:nvCxnSpPr>
        <p:spPr>
          <a:xfrm rot="16200000" flipH="1">
            <a:off x="6846343" y="2642676"/>
            <a:ext cx="805978" cy="456317"/>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97" name="Curved Connector 96"/>
          <p:cNvCxnSpPr>
            <a:stCxn id="69" idx="3"/>
            <a:endCxn id="92" idx="0"/>
          </p:cNvCxnSpPr>
          <p:nvPr/>
        </p:nvCxnSpPr>
        <p:spPr>
          <a:xfrm>
            <a:off x="7451228" y="2367616"/>
            <a:ext cx="818991" cy="825084"/>
          </a:xfrm>
          <a:prstGeom prst="curvedConnector2">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4949767" y="2119962"/>
            <a:ext cx="3692230" cy="1822160"/>
          </a:xfrm>
          <a:prstGeom prst="rect">
            <a:avLst/>
          </a:prstGeom>
          <a:noFill/>
          <a:ln w="28575" cmpd="thickThin">
            <a:solidFill>
              <a:schemeClr val="accent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9" name="Flowchart: Magnetic Disk 98"/>
          <p:cNvSpPr/>
          <p:nvPr/>
        </p:nvSpPr>
        <p:spPr>
          <a:xfrm>
            <a:off x="5562600" y="4279815"/>
            <a:ext cx="2481065" cy="1155114"/>
          </a:xfrm>
          <a:prstGeom prst="flowChartMagneticDisk">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latin typeface="+mj-lt"/>
            </a:endParaRPr>
          </a:p>
        </p:txBody>
      </p:sp>
      <p:sp>
        <p:nvSpPr>
          <p:cNvPr id="101" name="Flowchart: Document 100"/>
          <p:cNvSpPr/>
          <p:nvPr/>
        </p:nvSpPr>
        <p:spPr>
          <a:xfrm>
            <a:off x="1175138" y="4628391"/>
            <a:ext cx="402789" cy="286546"/>
          </a:xfrm>
          <a:prstGeom prst="flowChartDocument">
            <a:avLst/>
          </a:prstGeom>
          <a:solidFill>
            <a:schemeClr val="bg1"/>
          </a:solidFill>
          <a:ln w="28575">
            <a:solidFill>
              <a:schemeClr val="accent6"/>
            </a:solid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accent6"/>
              </a:solidFill>
              <a:latin typeface="+mj-lt"/>
            </a:endParaRPr>
          </a:p>
        </p:txBody>
      </p:sp>
      <p:cxnSp>
        <p:nvCxnSpPr>
          <p:cNvPr id="153" name="Curved Connector 152"/>
          <p:cNvCxnSpPr>
            <a:endCxn id="148" idx="0"/>
          </p:cNvCxnSpPr>
          <p:nvPr/>
        </p:nvCxnSpPr>
        <p:spPr>
          <a:xfrm rot="5400000">
            <a:off x="800927" y="3844160"/>
            <a:ext cx="1727696" cy="551083"/>
          </a:xfrm>
          <a:prstGeom prst="curvedConnector3">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00" name="Slide Number Placeholder 99"/>
          <p:cNvSpPr>
            <a:spLocks noGrp="1"/>
          </p:cNvSpPr>
          <p:nvPr>
            <p:ph type="sldNum" sz="quarter" idx="12"/>
          </p:nvPr>
        </p:nvSpPr>
        <p:spPr/>
        <p:txBody>
          <a:bodyPr/>
          <a:lstStyle/>
          <a:p>
            <a:fld id="{4643A9B1-C5C9-4C94-B19A-01E027389621}" type="slidenum">
              <a:rPr lang="en-US" smtClean="0"/>
              <a:pPr/>
              <a:t>61</a:t>
            </a:fld>
            <a:endParaRPr lang="en-US"/>
          </a:p>
        </p:txBody>
      </p:sp>
    </p:spTree>
    <p:extLst>
      <p:ext uri="{BB962C8B-B14F-4D97-AF65-F5344CB8AC3E}">
        <p14:creationId xmlns="" xmlns:p14="http://schemas.microsoft.com/office/powerpoint/2010/main" val="98644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wipe(left)">
                                      <p:cBhvr>
                                        <p:cTn id="7" dur="500"/>
                                        <p:tgtEl>
                                          <p:spTgt spid="2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wipe(left)">
                                      <p:cBhvr>
                                        <p:cTn id="11" dur="500"/>
                                        <p:tgtEl>
                                          <p:spTgt spid="9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wipe(left)">
                                      <p:cBhvr>
                                        <p:cTn id="14" dur="500"/>
                                        <p:tgtEl>
                                          <p:spTgt spid="93"/>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fill="hold" nodeType="withEffect">
                                  <p:stCondLst>
                                    <p:cond delay="0"/>
                                  </p:stCondLst>
                                  <p:childTnLst>
                                    <p:set>
                                      <p:cBhvr>
                                        <p:cTn id="19" dur="1" fill="hold">
                                          <p:stCondLst>
                                            <p:cond delay="0"/>
                                          </p:stCondLst>
                                        </p:cTn>
                                        <p:tgtEl>
                                          <p:spTgt spid="95"/>
                                        </p:tgtEl>
                                        <p:attrNameLst>
                                          <p:attrName>style.visibility</p:attrName>
                                        </p:attrNameLst>
                                      </p:cBhvr>
                                      <p:to>
                                        <p:strVal val="visible"/>
                                      </p:to>
                                    </p:set>
                                    <p:animEffect transition="in" filter="wipe(left)">
                                      <p:cBhvr>
                                        <p:cTn id="20" dur="500"/>
                                        <p:tgtEl>
                                          <p:spTgt spid="95"/>
                                        </p:tgtEl>
                                      </p:cBhvr>
                                    </p:animEffect>
                                  </p:childTnLst>
                                </p:cTn>
                              </p:par>
                              <p:par>
                                <p:cTn id="21" presetID="22" presetClass="entr" presetSubtype="8" fill="hold" nodeType="with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wipe(left)">
                                      <p:cBhvr>
                                        <p:cTn id="23" dur="500"/>
                                        <p:tgtEl>
                                          <p:spTgt spid="94"/>
                                        </p:tgtEl>
                                      </p:cBhvr>
                                    </p:animEffect>
                                  </p:childTnLst>
                                </p:cTn>
                              </p:par>
                              <p:par>
                                <p:cTn id="24" presetID="22" presetClass="entr" presetSubtype="8"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nodeType="with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wipe(left)">
                                      <p:cBhvr>
                                        <p:cTn id="29" dur="500"/>
                                        <p:tgtEl>
                                          <p:spTgt spid="96"/>
                                        </p:tgtEl>
                                      </p:cBhvr>
                                    </p:animEffect>
                                  </p:childTnLst>
                                </p:cTn>
                              </p:par>
                              <p:par>
                                <p:cTn id="30" presetID="22" presetClass="entr" presetSubtype="8"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22" presetClass="entr" presetSubtype="8"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wipe(left)">
                                      <p:cBhvr>
                                        <p:cTn id="38" dur="500"/>
                                        <p:tgtEl>
                                          <p:spTgt spid="9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9"/>
                                        </p:tgtEl>
                                        <p:attrNameLst>
                                          <p:attrName>style.visibility</p:attrName>
                                        </p:attrNameLst>
                                      </p:cBhvr>
                                      <p:to>
                                        <p:strVal val="visible"/>
                                      </p:to>
                                    </p:set>
                                    <p:animEffect transition="in" filter="wipe(left)">
                                      <p:cBhvr>
                                        <p:cTn id="41"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92" grpId="0" animBg="1"/>
      <p:bldP spid="93" grpId="0" animBg="1"/>
      <p:bldP spid="98" grpId="0" animBg="1"/>
      <p:bldP spid="9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00B050"/>
                </a:solidFill>
              </a:rPr>
              <a:t>Dual Mode</a:t>
            </a:r>
            <a:endParaRPr lang="en-US" dirty="0">
              <a:solidFill>
                <a:srgbClr val="00B050"/>
              </a:solidFill>
            </a:endParaRP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7" name="TextBox 6"/>
          <p:cNvSpPr txBox="1"/>
          <p:nvPr/>
        </p:nvSpPr>
        <p:spPr>
          <a:xfrm>
            <a:off x="1342882" y="1179949"/>
            <a:ext cx="6886717" cy="461665"/>
          </a:xfrm>
          <a:prstGeom prst="rect">
            <a:avLst/>
          </a:prstGeom>
          <a:noFill/>
        </p:spPr>
        <p:txBody>
          <a:bodyPr wrap="square" rtlCol="0">
            <a:spAutoFit/>
          </a:bodyPr>
          <a:lstStyle/>
          <a:p>
            <a:r>
              <a:rPr lang="en-US" sz="2400" b="1" dirty="0" smtClean="0">
                <a:latin typeface="Corbel" pitchFamily="34" charset="0"/>
              </a:rPr>
              <a:t>Requests for un-owned pages can block</a:t>
            </a:r>
            <a:endParaRPr lang="en-US" sz="2400" b="1" dirty="0">
              <a:latin typeface="Corbel" pitchFamily="34" charset="0"/>
            </a:endParaRPr>
          </a:p>
        </p:txBody>
      </p:sp>
      <p:sp>
        <p:nvSpPr>
          <p:cNvPr id="8" name="TextBox 7"/>
          <p:cNvSpPr txBox="1"/>
          <p:nvPr/>
        </p:nvSpPr>
        <p:spPr>
          <a:xfrm>
            <a:off x="152400" y="4001869"/>
            <a:ext cx="1828800" cy="646331"/>
          </a:xfrm>
          <a:prstGeom prst="rect">
            <a:avLst/>
          </a:prstGeom>
          <a:noFill/>
        </p:spPr>
        <p:txBody>
          <a:bodyPr wrap="square" rtlCol="0">
            <a:spAutoFit/>
          </a:bodyPr>
          <a:lstStyle/>
          <a:p>
            <a:r>
              <a:rPr lang="en-US" b="1" dirty="0" smtClean="0">
                <a:latin typeface="Corbel" pitchFamily="34" charset="0"/>
              </a:rPr>
              <a:t>Old, still active transactions</a:t>
            </a:r>
            <a:endParaRPr lang="en-US" b="1" dirty="0">
              <a:latin typeface="Corbel" pitchFamily="34" charset="0"/>
            </a:endParaRPr>
          </a:p>
        </p:txBody>
      </p:sp>
      <p:sp>
        <p:nvSpPr>
          <p:cNvPr id="9" name="Left Brace 8"/>
          <p:cNvSpPr/>
          <p:nvPr/>
        </p:nvSpPr>
        <p:spPr>
          <a:xfrm>
            <a:off x="2171700" y="3966865"/>
            <a:ext cx="266700" cy="7620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sp>
        <p:nvSpPr>
          <p:cNvPr id="10" name="TextBox 9"/>
          <p:cNvSpPr txBox="1"/>
          <p:nvPr/>
        </p:nvSpPr>
        <p:spPr>
          <a:xfrm>
            <a:off x="6705600" y="4126468"/>
            <a:ext cx="2133600" cy="369332"/>
          </a:xfrm>
          <a:prstGeom prst="rect">
            <a:avLst/>
          </a:prstGeom>
          <a:noFill/>
        </p:spPr>
        <p:txBody>
          <a:bodyPr wrap="square" rtlCol="0">
            <a:spAutoFit/>
          </a:bodyPr>
          <a:lstStyle/>
          <a:p>
            <a:r>
              <a:rPr lang="en-US" b="1" dirty="0">
                <a:latin typeface="Corbel" pitchFamily="34" charset="0"/>
              </a:rPr>
              <a:t>N</a:t>
            </a:r>
            <a:r>
              <a:rPr lang="en-US" b="1" dirty="0" smtClean="0">
                <a:latin typeface="Corbel" pitchFamily="34" charset="0"/>
              </a:rPr>
              <a:t>ew transactions</a:t>
            </a:r>
            <a:endParaRPr lang="en-US" b="1" dirty="0">
              <a:latin typeface="Corbel" pitchFamily="34" charset="0"/>
            </a:endParaRPr>
          </a:p>
        </p:txBody>
      </p:sp>
      <p:sp>
        <p:nvSpPr>
          <p:cNvPr id="2" name="Right Brace 1"/>
          <p:cNvSpPr/>
          <p:nvPr/>
        </p:nvSpPr>
        <p:spPr>
          <a:xfrm>
            <a:off x="6324600" y="3966865"/>
            <a:ext cx="381000" cy="7620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grpSp>
        <p:nvGrpSpPr>
          <p:cNvPr id="4" name="Group 10"/>
          <p:cNvGrpSpPr/>
          <p:nvPr/>
        </p:nvGrpSpPr>
        <p:grpSpPr>
          <a:xfrm>
            <a:off x="5638800" y="5396552"/>
            <a:ext cx="3422562" cy="928048"/>
            <a:chOff x="1981200" y="5396552"/>
            <a:chExt cx="3422562" cy="928048"/>
          </a:xfrm>
        </p:grpSpPr>
        <p:sp>
          <p:nvSpPr>
            <p:cNvPr id="12" name="Rectangle 11"/>
            <p:cNvSpPr/>
            <p:nvPr/>
          </p:nvSpPr>
          <p:spPr>
            <a:xfrm>
              <a:off x="1981200" y="5410200"/>
              <a:ext cx="678586"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981200" y="5943600"/>
              <a:ext cx="678586" cy="381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853649" y="5396552"/>
              <a:ext cx="2212465" cy="369332"/>
            </a:xfrm>
            <a:prstGeom prst="rect">
              <a:avLst/>
            </a:prstGeom>
            <a:noFill/>
            <a:ln>
              <a:noFill/>
            </a:ln>
          </p:spPr>
          <p:txBody>
            <a:bodyPr wrap="none" rtlCol="0">
              <a:spAutoFit/>
            </a:bodyPr>
            <a:lstStyle/>
            <a:p>
              <a:r>
                <a:rPr lang="en-US" dirty="0" smtClean="0">
                  <a:latin typeface="Corbel" pitchFamily="34" charset="0"/>
                </a:rPr>
                <a:t>Page owned by Node</a:t>
              </a:r>
              <a:endParaRPr lang="en-US" dirty="0">
                <a:latin typeface="Corbel" pitchFamily="34" charset="0"/>
              </a:endParaRPr>
            </a:p>
          </p:txBody>
        </p:sp>
        <p:sp>
          <p:nvSpPr>
            <p:cNvPr id="15" name="TextBox 14"/>
            <p:cNvSpPr txBox="1"/>
            <p:nvPr/>
          </p:nvSpPr>
          <p:spPr>
            <a:xfrm>
              <a:off x="2819400" y="5935640"/>
              <a:ext cx="2584362" cy="369332"/>
            </a:xfrm>
            <a:prstGeom prst="rect">
              <a:avLst/>
            </a:prstGeom>
            <a:noFill/>
            <a:ln>
              <a:noFill/>
            </a:ln>
          </p:spPr>
          <p:txBody>
            <a:bodyPr wrap="none" rtlCol="0">
              <a:spAutoFit/>
            </a:bodyPr>
            <a:lstStyle/>
            <a:p>
              <a:r>
                <a:rPr lang="en-US" dirty="0" smtClean="0">
                  <a:latin typeface="Corbel" pitchFamily="34" charset="0"/>
                </a:rPr>
                <a:t>Page not owned by Node</a:t>
              </a:r>
              <a:endParaRPr lang="en-US" dirty="0">
                <a:latin typeface="Corbel" pitchFamily="34" charset="0"/>
              </a:endParaRPr>
            </a:p>
          </p:txBody>
        </p:sp>
      </p:grpSp>
      <p:sp>
        <p:nvSpPr>
          <p:cNvPr id="67" name="Rectangle 66"/>
          <p:cNvSpPr/>
          <p:nvPr/>
        </p:nvSpPr>
        <p:spPr>
          <a:xfrm>
            <a:off x="2555750" y="1887835"/>
            <a:ext cx="1066799" cy="2895600"/>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6" name="Group 67"/>
          <p:cNvGrpSpPr/>
          <p:nvPr/>
        </p:nvGrpSpPr>
        <p:grpSpPr>
          <a:xfrm>
            <a:off x="2670049" y="1964035"/>
            <a:ext cx="838200" cy="1981200"/>
            <a:chOff x="2590800" y="1066800"/>
            <a:chExt cx="838200" cy="1371600"/>
          </a:xfrm>
        </p:grpSpPr>
        <p:grpSp>
          <p:nvGrpSpPr>
            <p:cNvPr id="11" name="Group 68"/>
            <p:cNvGrpSpPr/>
            <p:nvPr/>
          </p:nvGrpSpPr>
          <p:grpSpPr>
            <a:xfrm>
              <a:off x="2590800" y="1066800"/>
              <a:ext cx="838200" cy="1371600"/>
              <a:chOff x="2590800" y="1066800"/>
              <a:chExt cx="838200" cy="1371600"/>
            </a:xfrm>
          </p:grpSpPr>
          <p:sp>
            <p:nvSpPr>
              <p:cNvPr id="74" name="Rectangle 73"/>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75" name="Straight Connector 74"/>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76" name="Straight Connector 75"/>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77" name="Straight Connector 76"/>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78" name="Straight Connector 77"/>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grpSp>
          <p:nvGrpSpPr>
            <p:cNvPr id="16" name="Group 69"/>
            <p:cNvGrpSpPr/>
            <p:nvPr/>
          </p:nvGrpSpPr>
          <p:grpSpPr>
            <a:xfrm>
              <a:off x="2971800" y="1828800"/>
              <a:ext cx="53747" cy="304800"/>
              <a:chOff x="4683353" y="533400"/>
              <a:chExt cx="53747" cy="381000"/>
            </a:xfrm>
          </p:grpSpPr>
          <p:sp>
            <p:nvSpPr>
              <p:cNvPr id="71" name="Oval 70"/>
              <p:cNvSpPr/>
              <p:nvPr/>
            </p:nvSpPr>
            <p:spPr>
              <a:xfrm>
                <a:off x="4683353" y="5334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2" name="Oval 71"/>
              <p:cNvSpPr/>
              <p:nvPr/>
            </p:nvSpPr>
            <p:spPr>
              <a:xfrm>
                <a:off x="4691381" y="6858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3" name="Oval 72"/>
              <p:cNvSpPr/>
              <p:nvPr/>
            </p:nvSpPr>
            <p:spPr>
              <a:xfrm>
                <a:off x="4691381" y="868681"/>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79" name="TextBox 78"/>
          <p:cNvSpPr txBox="1"/>
          <p:nvPr/>
        </p:nvSpPr>
        <p:spPr>
          <a:xfrm>
            <a:off x="2864399" y="1900535"/>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80" name="TextBox 79"/>
          <p:cNvSpPr txBox="1"/>
          <p:nvPr/>
        </p:nvSpPr>
        <p:spPr>
          <a:xfrm>
            <a:off x="2885949" y="2280503"/>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81" name="TextBox 80"/>
          <p:cNvSpPr txBox="1"/>
          <p:nvPr/>
        </p:nvSpPr>
        <p:spPr>
          <a:xfrm>
            <a:off x="2911349" y="3575903"/>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sp>
        <p:nvSpPr>
          <p:cNvPr id="82" name="TextBox 81"/>
          <p:cNvSpPr txBox="1"/>
          <p:nvPr/>
        </p:nvSpPr>
        <p:spPr>
          <a:xfrm>
            <a:off x="2631950" y="3933448"/>
            <a:ext cx="952499" cy="769441"/>
          </a:xfrm>
          <a:prstGeom prst="rect">
            <a:avLst/>
          </a:prstGeom>
          <a:noFill/>
        </p:spPr>
        <p:txBody>
          <a:bodyPr wrap="square" lIns="0" rIns="0" rtlCol="0">
            <a:spAutoFit/>
          </a:bodyPr>
          <a:lstStyle/>
          <a:p>
            <a:pPr algn="ctr"/>
            <a:r>
              <a:rPr lang="en-US" sz="2200" i="1" dirty="0" smtClean="0">
                <a:solidFill>
                  <a:schemeClr val="accent6">
                    <a:lumMod val="50000"/>
                  </a:schemeClr>
                </a:solidFill>
                <a:latin typeface="+mj-lt"/>
                <a:cs typeface="Times New Roman" pitchFamily="18" charset="0"/>
              </a:rPr>
              <a:t>T</a:t>
            </a:r>
            <a:r>
              <a:rPr lang="en-US" sz="2200" i="1" baseline="-25000" dirty="0">
                <a:solidFill>
                  <a:schemeClr val="accent6">
                    <a:lumMod val="50000"/>
                  </a:schemeClr>
                </a:solidFill>
                <a:latin typeface="+mj-lt"/>
                <a:cs typeface="Times New Roman" pitchFamily="18" charset="0"/>
              </a:rPr>
              <a:t>S</a:t>
            </a:r>
            <a:r>
              <a:rPr lang="en-US" sz="2200" i="1" baseline="-25000" dirty="0" smtClean="0">
                <a:solidFill>
                  <a:schemeClr val="accent6">
                    <a:lumMod val="50000"/>
                  </a:schemeClr>
                </a:solidFill>
                <a:latin typeface="+mj-lt"/>
                <a:cs typeface="Times New Roman" pitchFamily="18" charset="0"/>
              </a:rPr>
              <a:t>k+1</a:t>
            </a:r>
            <a:r>
              <a:rPr lang="en-US" sz="2200" i="1" dirty="0" smtClean="0">
                <a:solidFill>
                  <a:schemeClr val="accent6">
                    <a:lumMod val="50000"/>
                  </a:schemeClr>
                </a:solidFill>
                <a:latin typeface="+mj-lt"/>
                <a:cs typeface="Times New Roman" pitchFamily="18" charset="0"/>
              </a:rPr>
              <a:t>,…, </a:t>
            </a:r>
            <a:r>
              <a:rPr lang="en-US" sz="2200" i="1" dirty="0" err="1" smtClean="0">
                <a:solidFill>
                  <a:schemeClr val="accent6">
                    <a:lumMod val="50000"/>
                  </a:schemeClr>
                </a:solidFill>
                <a:latin typeface="+mj-lt"/>
                <a:cs typeface="Times New Roman" pitchFamily="18" charset="0"/>
              </a:rPr>
              <a:t>T</a:t>
            </a:r>
            <a:r>
              <a:rPr lang="en-US" sz="2200" i="1" baseline="-25000" dirty="0" err="1">
                <a:solidFill>
                  <a:schemeClr val="accent6">
                    <a:lumMod val="50000"/>
                  </a:schemeClr>
                </a:solidFill>
                <a:latin typeface="+mj-lt"/>
                <a:cs typeface="Times New Roman" pitchFamily="18" charset="0"/>
              </a:rPr>
              <a:t>S</a:t>
            </a:r>
            <a:r>
              <a:rPr lang="en-US" sz="2200" i="1" baseline="-25000" dirty="0" err="1" smtClean="0">
                <a:solidFill>
                  <a:schemeClr val="accent6">
                    <a:lumMod val="50000"/>
                  </a:schemeClr>
                </a:solidFill>
                <a:latin typeface="+mj-lt"/>
                <a:cs typeface="Times New Roman" pitchFamily="18" charset="0"/>
              </a:rPr>
              <a:t>l</a:t>
            </a:r>
            <a:endParaRPr lang="en-US" sz="2200" i="1" baseline="-25000" dirty="0">
              <a:solidFill>
                <a:schemeClr val="accent6">
                  <a:lumMod val="50000"/>
                </a:schemeClr>
              </a:solidFill>
              <a:latin typeface="+mj-lt"/>
              <a:cs typeface="Times New Roman" pitchFamily="18" charset="0"/>
            </a:endParaRPr>
          </a:p>
        </p:txBody>
      </p:sp>
      <p:sp>
        <p:nvSpPr>
          <p:cNvPr id="83" name="Rectangle 82"/>
          <p:cNvSpPr/>
          <p:nvPr/>
        </p:nvSpPr>
        <p:spPr>
          <a:xfrm>
            <a:off x="5184650" y="1887835"/>
            <a:ext cx="1066799" cy="2895600"/>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17" name="Group 83"/>
          <p:cNvGrpSpPr/>
          <p:nvPr/>
        </p:nvGrpSpPr>
        <p:grpSpPr>
          <a:xfrm>
            <a:off x="5298949" y="1964035"/>
            <a:ext cx="838200" cy="1981200"/>
            <a:chOff x="2590800" y="1066800"/>
            <a:chExt cx="838200" cy="1371600"/>
          </a:xfrm>
        </p:grpSpPr>
        <p:grpSp>
          <p:nvGrpSpPr>
            <p:cNvPr id="18" name="Group 84"/>
            <p:cNvGrpSpPr/>
            <p:nvPr/>
          </p:nvGrpSpPr>
          <p:grpSpPr>
            <a:xfrm>
              <a:off x="2590800" y="1066800"/>
              <a:ext cx="838200" cy="1371600"/>
              <a:chOff x="2590800" y="1066800"/>
              <a:chExt cx="838200" cy="1371600"/>
            </a:xfrm>
          </p:grpSpPr>
          <p:sp>
            <p:nvSpPr>
              <p:cNvPr id="90" name="Rectangle 89"/>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91" name="Straight Connector 90"/>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92" name="Straight Connector 91"/>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93" name="Straight Connector 92"/>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94" name="Straight Connector 93"/>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grpSp>
          <p:nvGrpSpPr>
            <p:cNvPr id="19" name="Group 85"/>
            <p:cNvGrpSpPr/>
            <p:nvPr/>
          </p:nvGrpSpPr>
          <p:grpSpPr>
            <a:xfrm>
              <a:off x="2971800" y="1828800"/>
              <a:ext cx="53747" cy="304800"/>
              <a:chOff x="4683353" y="533400"/>
              <a:chExt cx="53747" cy="381000"/>
            </a:xfrm>
          </p:grpSpPr>
          <p:sp>
            <p:nvSpPr>
              <p:cNvPr id="87" name="Oval 86"/>
              <p:cNvSpPr/>
              <p:nvPr/>
            </p:nvSpPr>
            <p:spPr>
              <a:xfrm>
                <a:off x="4683353" y="5334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8" name="Oval 87"/>
              <p:cNvSpPr/>
              <p:nvPr/>
            </p:nvSpPr>
            <p:spPr>
              <a:xfrm>
                <a:off x="4691381" y="6858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9" name="Oval 88"/>
              <p:cNvSpPr/>
              <p:nvPr/>
            </p:nvSpPr>
            <p:spPr>
              <a:xfrm>
                <a:off x="4691381" y="868681"/>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95" name="Rectangle 94"/>
          <p:cNvSpPr/>
          <p:nvPr/>
        </p:nvSpPr>
        <p:spPr>
          <a:xfrm>
            <a:off x="5313711" y="1989913"/>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6" name="Rectangle 95"/>
          <p:cNvSpPr/>
          <p:nvPr/>
        </p:nvSpPr>
        <p:spPr>
          <a:xfrm>
            <a:off x="5319797" y="2324675"/>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7" name="Rectangle 96"/>
          <p:cNvSpPr/>
          <p:nvPr/>
        </p:nvSpPr>
        <p:spPr>
          <a:xfrm>
            <a:off x="2683799" y="2643226"/>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8" name="Rectangle 97"/>
          <p:cNvSpPr/>
          <p:nvPr/>
        </p:nvSpPr>
        <p:spPr>
          <a:xfrm>
            <a:off x="5319797" y="3637327"/>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9" name="TextBox 98"/>
          <p:cNvSpPr txBox="1"/>
          <p:nvPr/>
        </p:nvSpPr>
        <p:spPr>
          <a:xfrm>
            <a:off x="5298950" y="3945235"/>
            <a:ext cx="952499" cy="769441"/>
          </a:xfrm>
          <a:prstGeom prst="rect">
            <a:avLst/>
          </a:prstGeom>
          <a:noFill/>
        </p:spPr>
        <p:txBody>
          <a:bodyPr wrap="square" lIns="0" rIns="0" rtlCol="0">
            <a:spAutoFit/>
          </a:bodyPr>
          <a:lstStyle/>
          <a:p>
            <a:pPr algn="ctr"/>
            <a:r>
              <a:rPr lang="en-US" sz="2200" i="1" dirty="0" smtClean="0">
                <a:solidFill>
                  <a:schemeClr val="accent6">
                    <a:lumMod val="50000"/>
                  </a:schemeClr>
                </a:solidFill>
                <a:latin typeface="+mj-lt"/>
                <a:cs typeface="Times New Roman" pitchFamily="18" charset="0"/>
              </a:rPr>
              <a:t>T</a:t>
            </a:r>
            <a:r>
              <a:rPr lang="en-US" sz="2200" i="1" baseline="-25000" dirty="0" smtClean="0">
                <a:solidFill>
                  <a:schemeClr val="accent6">
                    <a:lumMod val="50000"/>
                  </a:schemeClr>
                </a:solidFill>
                <a:latin typeface="+mj-lt"/>
                <a:cs typeface="Times New Roman" pitchFamily="18" charset="0"/>
              </a:rPr>
              <a:t>D1</a:t>
            </a:r>
            <a:r>
              <a:rPr lang="en-US" sz="2200" i="1" dirty="0" smtClean="0">
                <a:solidFill>
                  <a:schemeClr val="accent6">
                    <a:lumMod val="50000"/>
                  </a:schemeClr>
                </a:solidFill>
                <a:latin typeface="+mj-lt"/>
                <a:cs typeface="Times New Roman" pitchFamily="18" charset="0"/>
              </a:rPr>
              <a:t>,…, </a:t>
            </a:r>
            <a:r>
              <a:rPr lang="en-US" sz="2200" i="1" dirty="0" err="1" smtClean="0">
                <a:solidFill>
                  <a:schemeClr val="accent6">
                    <a:lumMod val="50000"/>
                  </a:schemeClr>
                </a:solidFill>
                <a:latin typeface="+mj-lt"/>
                <a:cs typeface="Times New Roman" pitchFamily="18" charset="0"/>
              </a:rPr>
              <a:t>T</a:t>
            </a:r>
            <a:r>
              <a:rPr lang="en-US" sz="2200" i="1" baseline="-25000" dirty="0" err="1" smtClean="0">
                <a:solidFill>
                  <a:schemeClr val="accent6">
                    <a:lumMod val="50000"/>
                  </a:schemeClr>
                </a:solidFill>
                <a:latin typeface="+mj-lt"/>
                <a:cs typeface="Times New Roman" pitchFamily="18" charset="0"/>
              </a:rPr>
              <a:t>Dm</a:t>
            </a:r>
            <a:endParaRPr lang="en-US" sz="2200" i="1" baseline="-25000" dirty="0">
              <a:solidFill>
                <a:schemeClr val="accent6">
                  <a:lumMod val="50000"/>
                </a:schemeClr>
              </a:solidFill>
              <a:latin typeface="+mj-lt"/>
              <a:cs typeface="Times New Roman" pitchFamily="18" charset="0"/>
            </a:endParaRPr>
          </a:p>
        </p:txBody>
      </p:sp>
      <p:cxnSp>
        <p:nvCxnSpPr>
          <p:cNvPr id="100" name="Straight Arrow Connector 99"/>
          <p:cNvCxnSpPr/>
          <p:nvPr/>
        </p:nvCxnSpPr>
        <p:spPr>
          <a:xfrm flipH="1">
            <a:off x="3622549" y="2654756"/>
            <a:ext cx="1562101" cy="184666"/>
          </a:xfrm>
          <a:prstGeom prst="straightConnector1">
            <a:avLst/>
          </a:prstGeom>
          <a:noFill/>
          <a:ln w="38100" cap="flat" cmpd="sng" algn="ctr">
            <a:solidFill>
              <a:srgbClr val="4BACC6"/>
            </a:solidFill>
            <a:prstDash val="sysDash"/>
            <a:tailEnd type="arrow"/>
          </a:ln>
          <a:effectLst>
            <a:outerShdw blurRad="40000" dist="23000" dir="5400000" rotWithShape="0">
              <a:srgbClr val="000000">
                <a:alpha val="35000"/>
              </a:srgbClr>
            </a:outerShdw>
          </a:effectLst>
        </p:spPr>
      </p:cxnSp>
      <p:sp>
        <p:nvSpPr>
          <p:cNvPr id="116" name="Rectangle 115"/>
          <p:cNvSpPr/>
          <p:nvPr/>
        </p:nvSpPr>
        <p:spPr>
          <a:xfrm>
            <a:off x="5308500" y="2641056"/>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01" name="Straight Arrow Connector 100"/>
          <p:cNvCxnSpPr/>
          <p:nvPr/>
        </p:nvCxnSpPr>
        <p:spPr>
          <a:xfrm>
            <a:off x="3622549" y="2991822"/>
            <a:ext cx="1562101" cy="177800"/>
          </a:xfrm>
          <a:prstGeom prst="straightConnector1">
            <a:avLst/>
          </a:prstGeom>
          <a:noFill/>
          <a:ln w="38100" cap="flat" cmpd="sng" algn="ctr">
            <a:solidFill>
              <a:sysClr val="windowText" lastClr="000000"/>
            </a:solidFill>
            <a:prstDash val="solid"/>
            <a:tailEnd type="arrow"/>
          </a:ln>
          <a:effectLst>
            <a:outerShdw blurRad="40000" dist="23000" dir="5400000" rotWithShape="0">
              <a:srgbClr val="000000">
                <a:alpha val="35000"/>
              </a:srgbClr>
            </a:outerShdw>
          </a:effectLst>
        </p:spPr>
      </p:cxnSp>
      <p:sp>
        <p:nvSpPr>
          <p:cNvPr id="102" name="TextBox 101"/>
          <p:cNvSpPr txBox="1"/>
          <p:nvPr/>
        </p:nvSpPr>
        <p:spPr>
          <a:xfrm>
            <a:off x="5507883" y="2602633"/>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sp>
        <p:nvSpPr>
          <p:cNvPr id="103" name="TextBox 102"/>
          <p:cNvSpPr txBox="1"/>
          <p:nvPr/>
        </p:nvSpPr>
        <p:spPr>
          <a:xfrm>
            <a:off x="3508249" y="1866781"/>
            <a:ext cx="1790700" cy="707886"/>
          </a:xfrm>
          <a:prstGeom prst="rect">
            <a:avLst/>
          </a:prstGeom>
          <a:noFill/>
        </p:spPr>
        <p:txBody>
          <a:bodyPr wrap="square" rtlCol="0">
            <a:spAutoFit/>
          </a:bodyPr>
          <a:lstStyle/>
          <a:p>
            <a:pPr algn="ctr"/>
            <a:r>
              <a:rPr lang="en-US" sz="2000" i="1" dirty="0" smtClean="0">
                <a:latin typeface="+mj-lt"/>
                <a:cs typeface="Times New Roman" pitchFamily="18" charset="0"/>
              </a:rPr>
              <a:t>P</a:t>
            </a:r>
            <a:r>
              <a:rPr lang="en-US" sz="2000" i="1" baseline="-25000" dirty="0" smtClean="0">
                <a:latin typeface="+mj-lt"/>
                <a:cs typeface="Times New Roman" pitchFamily="18" charset="0"/>
              </a:rPr>
              <a:t>3</a:t>
            </a:r>
            <a:r>
              <a:rPr lang="en-US" sz="2000" i="1" dirty="0" smtClean="0">
                <a:latin typeface="+mj-lt"/>
                <a:cs typeface="Times New Roman" pitchFamily="18" charset="0"/>
              </a:rPr>
              <a:t> accessed by </a:t>
            </a:r>
            <a:r>
              <a:rPr lang="en-US" sz="2000" i="1" dirty="0" err="1" smtClean="0">
                <a:latin typeface="+mj-lt"/>
                <a:cs typeface="Times New Roman" pitchFamily="18" charset="0"/>
              </a:rPr>
              <a:t>T</a:t>
            </a:r>
            <a:r>
              <a:rPr lang="en-US" sz="2000" i="1" baseline="-25000" dirty="0" err="1" smtClean="0">
                <a:latin typeface="+mj-lt"/>
                <a:cs typeface="Times New Roman" pitchFamily="18" charset="0"/>
              </a:rPr>
              <a:t>Di</a:t>
            </a:r>
            <a:endParaRPr lang="en-US" sz="2000" i="1" baseline="-25000" dirty="0">
              <a:latin typeface="+mj-lt"/>
              <a:cs typeface="Times New Roman" pitchFamily="18" charset="0"/>
            </a:endParaRPr>
          </a:p>
        </p:txBody>
      </p:sp>
      <p:sp>
        <p:nvSpPr>
          <p:cNvPr id="104" name="TextBox 103"/>
          <p:cNvSpPr txBox="1"/>
          <p:nvPr/>
        </p:nvSpPr>
        <p:spPr>
          <a:xfrm>
            <a:off x="3736849" y="3204626"/>
            <a:ext cx="1333500" cy="1015663"/>
          </a:xfrm>
          <a:prstGeom prst="rect">
            <a:avLst/>
          </a:prstGeom>
          <a:noFill/>
        </p:spPr>
        <p:txBody>
          <a:bodyPr wrap="square" rtlCol="0">
            <a:spAutoFit/>
          </a:bodyPr>
          <a:lstStyle/>
          <a:p>
            <a:pPr algn="ctr"/>
            <a:r>
              <a:rPr lang="en-US" sz="2000" i="1" dirty="0" smtClean="0">
                <a:latin typeface="+mj-lt"/>
                <a:cs typeface="Times New Roman" pitchFamily="18" charset="0"/>
              </a:rPr>
              <a:t>P</a:t>
            </a:r>
            <a:r>
              <a:rPr lang="en-US" sz="2000" i="1" baseline="-25000" dirty="0" smtClean="0">
                <a:latin typeface="+mj-lt"/>
                <a:cs typeface="Times New Roman" pitchFamily="18" charset="0"/>
              </a:rPr>
              <a:t>3</a:t>
            </a:r>
            <a:r>
              <a:rPr lang="en-US" sz="2000" i="1" dirty="0" smtClean="0">
                <a:latin typeface="+mj-lt"/>
                <a:cs typeface="Times New Roman" pitchFamily="18" charset="0"/>
              </a:rPr>
              <a:t> </a:t>
            </a:r>
            <a:r>
              <a:rPr lang="en-US" sz="2000" b="1" i="1" dirty="0" smtClean="0">
                <a:latin typeface="+mj-lt"/>
                <a:cs typeface="Times New Roman" pitchFamily="18" charset="0"/>
              </a:rPr>
              <a:t>pulled</a:t>
            </a:r>
            <a:r>
              <a:rPr lang="en-US" sz="2000" i="1" dirty="0" smtClean="0">
                <a:latin typeface="+mj-lt"/>
                <a:cs typeface="Times New Roman" pitchFamily="18" charset="0"/>
              </a:rPr>
              <a:t> from source</a:t>
            </a:r>
            <a:endParaRPr lang="en-US" sz="2000" i="1" baseline="-25000" dirty="0">
              <a:latin typeface="+mj-lt"/>
              <a:cs typeface="Times New Roman" pitchFamily="18" charset="0"/>
            </a:endParaRPr>
          </a:p>
        </p:txBody>
      </p:sp>
      <p:sp>
        <p:nvSpPr>
          <p:cNvPr id="105" name="TextBox 104"/>
          <p:cNvSpPr txBox="1"/>
          <p:nvPr/>
        </p:nvSpPr>
        <p:spPr>
          <a:xfrm>
            <a:off x="2581149" y="4796135"/>
            <a:ext cx="1039067" cy="461665"/>
          </a:xfrm>
          <a:prstGeom prst="rect">
            <a:avLst/>
          </a:prstGeom>
          <a:noFill/>
        </p:spPr>
        <p:txBody>
          <a:bodyPr wrap="none" rtlCol="0">
            <a:spAutoFit/>
          </a:bodyPr>
          <a:lstStyle/>
          <a:p>
            <a:r>
              <a:rPr lang="en-US" sz="2400" dirty="0" smtClean="0">
                <a:latin typeface="+mj-lt"/>
                <a:cs typeface="Times New Roman" pitchFamily="18" charset="0"/>
              </a:rPr>
              <a:t>Source</a:t>
            </a:r>
            <a:endParaRPr lang="en-US" sz="2400" dirty="0">
              <a:latin typeface="+mj-lt"/>
              <a:cs typeface="Times New Roman" pitchFamily="18" charset="0"/>
            </a:endParaRPr>
          </a:p>
        </p:txBody>
      </p:sp>
      <p:sp>
        <p:nvSpPr>
          <p:cNvPr id="106" name="TextBox 105"/>
          <p:cNvSpPr txBox="1"/>
          <p:nvPr/>
        </p:nvSpPr>
        <p:spPr>
          <a:xfrm>
            <a:off x="4932179" y="4783435"/>
            <a:ext cx="1621021" cy="461665"/>
          </a:xfrm>
          <a:prstGeom prst="rect">
            <a:avLst/>
          </a:prstGeom>
          <a:noFill/>
        </p:spPr>
        <p:txBody>
          <a:bodyPr wrap="none" rtlCol="0">
            <a:spAutoFit/>
          </a:bodyPr>
          <a:lstStyle/>
          <a:p>
            <a:pPr algn="ctr"/>
            <a:r>
              <a:rPr lang="en-US" sz="2400" dirty="0" smtClean="0">
                <a:latin typeface="+mj-lt"/>
                <a:cs typeface="Times New Roman" pitchFamily="18" charset="0"/>
              </a:rPr>
              <a:t>Destination</a:t>
            </a:r>
            <a:endParaRPr lang="en-US" sz="2400" dirty="0">
              <a:latin typeface="+mj-lt"/>
              <a:cs typeface="Times New Roman" pitchFamily="18" charset="0"/>
            </a:endParaRPr>
          </a:p>
        </p:txBody>
      </p:sp>
      <p:sp>
        <p:nvSpPr>
          <p:cNvPr id="107" name="TextBox 106"/>
          <p:cNvSpPr txBox="1"/>
          <p:nvPr/>
        </p:nvSpPr>
        <p:spPr>
          <a:xfrm>
            <a:off x="5518700" y="1936690"/>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108" name="TextBox 107"/>
          <p:cNvSpPr txBox="1"/>
          <p:nvPr/>
        </p:nvSpPr>
        <p:spPr>
          <a:xfrm>
            <a:off x="5514850" y="2255222"/>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109" name="TextBox 108"/>
          <p:cNvSpPr txBox="1"/>
          <p:nvPr/>
        </p:nvSpPr>
        <p:spPr>
          <a:xfrm>
            <a:off x="2885950" y="2598122"/>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sp>
        <p:nvSpPr>
          <p:cNvPr id="110" name="TextBox 109"/>
          <p:cNvSpPr txBox="1"/>
          <p:nvPr/>
        </p:nvSpPr>
        <p:spPr>
          <a:xfrm>
            <a:off x="5518700" y="3563322"/>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sp>
        <p:nvSpPr>
          <p:cNvPr id="111" name="Rectangle 110"/>
          <p:cNvSpPr/>
          <p:nvPr/>
        </p:nvSpPr>
        <p:spPr>
          <a:xfrm>
            <a:off x="5314688" y="2979120"/>
            <a:ext cx="804672" cy="60350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20" name="Group 111"/>
          <p:cNvGrpSpPr/>
          <p:nvPr/>
        </p:nvGrpSpPr>
        <p:grpSpPr>
          <a:xfrm>
            <a:off x="5667250" y="3093422"/>
            <a:ext cx="53747" cy="440267"/>
            <a:chOff x="6575653" y="2790680"/>
            <a:chExt cx="53747" cy="440267"/>
          </a:xfrm>
        </p:grpSpPr>
        <p:sp>
          <p:nvSpPr>
            <p:cNvPr id="113" name="Oval 112"/>
            <p:cNvSpPr/>
            <p:nvPr/>
          </p:nvSpPr>
          <p:spPr>
            <a:xfrm>
              <a:off x="6575653" y="2790680"/>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4" name="Oval 113"/>
            <p:cNvSpPr/>
            <p:nvPr/>
          </p:nvSpPr>
          <p:spPr>
            <a:xfrm>
              <a:off x="6583681" y="2966787"/>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5" name="Oval 114"/>
            <p:cNvSpPr/>
            <p:nvPr/>
          </p:nvSpPr>
          <p:spPr>
            <a:xfrm>
              <a:off x="6583681" y="3178116"/>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117" name="TextBox 116"/>
          <p:cNvSpPr txBox="1"/>
          <p:nvPr/>
        </p:nvSpPr>
        <p:spPr>
          <a:xfrm>
            <a:off x="1066800" y="5473975"/>
            <a:ext cx="4514496" cy="461665"/>
          </a:xfrm>
          <a:prstGeom prst="rect">
            <a:avLst/>
          </a:prstGeom>
          <a:noFill/>
        </p:spPr>
        <p:txBody>
          <a:bodyPr wrap="square" rtlCol="0">
            <a:spAutoFit/>
          </a:bodyPr>
          <a:lstStyle/>
          <a:p>
            <a:r>
              <a:rPr lang="en-US" sz="2400" b="1" dirty="0" smtClean="0">
                <a:latin typeface="Corbel" pitchFamily="34" charset="0"/>
              </a:rPr>
              <a:t>Index wireframes remain frozen</a:t>
            </a:r>
            <a:endParaRPr lang="en-US" sz="2400" b="1" dirty="0">
              <a:latin typeface="Corbel" pitchFamily="34" charset="0"/>
            </a:endParaRPr>
          </a:p>
        </p:txBody>
      </p:sp>
      <p:sp>
        <p:nvSpPr>
          <p:cNvPr id="68" name="Slide Number Placeholder 67"/>
          <p:cNvSpPr>
            <a:spLocks noGrp="1"/>
          </p:cNvSpPr>
          <p:nvPr>
            <p:ph type="sldNum" sz="quarter" idx="12"/>
          </p:nvPr>
        </p:nvSpPr>
        <p:spPr/>
        <p:txBody>
          <a:bodyPr/>
          <a:lstStyle/>
          <a:p>
            <a:fld id="{4643A9B1-C5C9-4C94-B19A-01E027389621}" type="slidenum">
              <a:rPr lang="en-US" smtClean="0"/>
              <a:pPr/>
              <a:t>62</a:t>
            </a:fld>
            <a:endParaRPr lang="en-US"/>
          </a:p>
        </p:txBody>
      </p:sp>
    </p:spTree>
    <p:custDataLst>
      <p:tags r:id="rId1"/>
    </p:custDataLst>
    <p:extLst>
      <p:ext uri="{BB962C8B-B14F-4D97-AF65-F5344CB8AC3E}">
        <p14:creationId xmlns="" xmlns:p14="http://schemas.microsoft.com/office/powerpoint/2010/main" val="1944020316"/>
      </p:ext>
    </p:extLst>
  </p:cSld>
  <p:clrMapOvr>
    <a:masterClrMapping/>
  </p:clrMapOvr>
  <mc:AlternateContent xmlns:mc="http://schemas.openxmlformats.org/markup-compatibility/2006">
    <mc:Choice xmlns="" xmlns:p14="http://schemas.microsoft.com/office/powerpoint/2010/main" Requires="p14">
      <p:transition spd="slow" p14:dur="2000" advTm="67975"/>
    </mc:Choice>
    <mc:Fallback>
      <p:transition spd="slow" advTm="679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3"/>
                                        </p:tgtEl>
                                        <p:attrNameLst>
                                          <p:attrName>style.visibility</p:attrName>
                                        </p:attrNameLst>
                                      </p:cBhvr>
                                      <p:to>
                                        <p:strVal val="visible"/>
                                      </p:to>
                                    </p:set>
                                    <p:animEffect transition="in" filter="fade">
                                      <p:cBhvr>
                                        <p:cTn id="18" dur="500"/>
                                        <p:tgtEl>
                                          <p:spTgt spid="10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wipe(right)">
                                      <p:cBhvr>
                                        <p:cTn id="23" dur="500"/>
                                        <p:tgtEl>
                                          <p:spTgt spid="100"/>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fade">
                                      <p:cBhvr>
                                        <p:cTn id="32" dur="500"/>
                                        <p:tgtEl>
                                          <p:spTgt spid="97"/>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22" presetClass="entr" presetSubtype="8" fill="hold"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wipe(left)">
                                      <p:cBhvr>
                                        <p:cTn id="39" dur="500"/>
                                        <p:tgtEl>
                                          <p:spTgt spid="101"/>
                                        </p:tgtEl>
                                      </p:cBhvr>
                                    </p:animEffect>
                                  </p:childTnLst>
                                </p:cTn>
                              </p:par>
                            </p:childTnLst>
                          </p:cTn>
                        </p:par>
                        <p:par>
                          <p:cTn id="40" fill="hold">
                            <p:stCondLst>
                              <p:cond delay="1000"/>
                            </p:stCondLst>
                            <p:childTnLst>
                              <p:par>
                                <p:cTn id="41" presetID="22" presetClass="exit" presetSubtype="4" fill="hold" grpId="0" nodeType="afterEffect">
                                  <p:stCondLst>
                                    <p:cond delay="0"/>
                                  </p:stCondLst>
                                  <p:childTnLst>
                                    <p:animEffect transition="out" filter="wipe(down)">
                                      <p:cBhvr>
                                        <p:cTn id="42" dur="500"/>
                                        <p:tgtEl>
                                          <p:spTgt spid="116"/>
                                        </p:tgtEl>
                                      </p:cBhvr>
                                    </p:animEffect>
                                    <p:set>
                                      <p:cBhvr>
                                        <p:cTn id="43" dur="1" fill="hold">
                                          <p:stCondLst>
                                            <p:cond delay="499"/>
                                          </p:stCondLst>
                                        </p:cTn>
                                        <p:tgtEl>
                                          <p:spTgt spid="1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2" grpId="0" animBg="1"/>
      <p:bldP spid="97" grpId="0" animBg="1"/>
      <p:bldP spid="99" grpId="0"/>
      <p:bldP spid="116" grpId="0" animBg="1"/>
      <p:bldP spid="103" grpId="0"/>
      <p:bldP spid="10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00B050"/>
                </a:solidFill>
              </a:rPr>
              <a:t>Finish Mode</a:t>
            </a:r>
            <a:endParaRPr lang="en-US" dirty="0">
              <a:solidFill>
                <a:srgbClr val="00B050"/>
              </a:solidFill>
            </a:endParaRP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2" name="TextBox 1"/>
          <p:cNvSpPr txBox="1"/>
          <p:nvPr/>
        </p:nvSpPr>
        <p:spPr>
          <a:xfrm>
            <a:off x="1055106" y="1137707"/>
            <a:ext cx="7022093" cy="461665"/>
          </a:xfrm>
          <a:prstGeom prst="rect">
            <a:avLst/>
          </a:prstGeom>
          <a:noFill/>
        </p:spPr>
        <p:txBody>
          <a:bodyPr wrap="square" rtlCol="0">
            <a:spAutoFit/>
          </a:bodyPr>
          <a:lstStyle/>
          <a:p>
            <a:r>
              <a:rPr lang="en-US" sz="2400" b="1" dirty="0" smtClean="0">
                <a:latin typeface="Corbel" pitchFamily="34" charset="0"/>
              </a:rPr>
              <a:t>Pages can be </a:t>
            </a:r>
            <a:r>
              <a:rPr lang="en-US" sz="2400" b="1" dirty="0" smtClean="0">
                <a:solidFill>
                  <a:srgbClr val="FF0000"/>
                </a:solidFill>
                <a:latin typeface="Corbel" pitchFamily="34" charset="0"/>
              </a:rPr>
              <a:t>pulled</a:t>
            </a:r>
            <a:r>
              <a:rPr lang="en-US" sz="2400" b="1" dirty="0" smtClean="0">
                <a:latin typeface="Corbel" pitchFamily="34" charset="0"/>
              </a:rPr>
              <a:t> by the destination, if needed</a:t>
            </a:r>
            <a:endParaRPr lang="en-US" sz="2400" b="1" dirty="0">
              <a:latin typeface="Corbel" pitchFamily="34" charset="0"/>
            </a:endParaRPr>
          </a:p>
        </p:txBody>
      </p:sp>
      <p:sp>
        <p:nvSpPr>
          <p:cNvPr id="7" name="TextBox 6"/>
          <p:cNvSpPr txBox="1"/>
          <p:nvPr/>
        </p:nvSpPr>
        <p:spPr>
          <a:xfrm>
            <a:off x="647700" y="4163199"/>
            <a:ext cx="1409700" cy="369332"/>
          </a:xfrm>
          <a:prstGeom prst="rect">
            <a:avLst/>
          </a:prstGeom>
          <a:noFill/>
        </p:spPr>
        <p:txBody>
          <a:bodyPr wrap="square" rtlCol="0">
            <a:spAutoFit/>
          </a:bodyPr>
          <a:lstStyle/>
          <a:p>
            <a:r>
              <a:rPr lang="en-US" b="1" dirty="0" smtClean="0">
                <a:latin typeface="Corbel" pitchFamily="34" charset="0"/>
              </a:rPr>
              <a:t>Completed</a:t>
            </a:r>
            <a:endParaRPr lang="en-US" b="1" dirty="0">
              <a:latin typeface="Corbel" pitchFamily="34" charset="0"/>
            </a:endParaRPr>
          </a:p>
        </p:txBody>
      </p:sp>
      <p:sp>
        <p:nvSpPr>
          <p:cNvPr id="8" name="Left Brace 7"/>
          <p:cNvSpPr/>
          <p:nvPr/>
        </p:nvSpPr>
        <p:spPr>
          <a:xfrm>
            <a:off x="2171700" y="3966865"/>
            <a:ext cx="266700" cy="7620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orbel" pitchFamily="34" charset="0"/>
            </a:endParaRPr>
          </a:p>
        </p:txBody>
      </p:sp>
      <p:grpSp>
        <p:nvGrpSpPr>
          <p:cNvPr id="4" name="Group 8"/>
          <p:cNvGrpSpPr/>
          <p:nvPr/>
        </p:nvGrpSpPr>
        <p:grpSpPr>
          <a:xfrm>
            <a:off x="5638800" y="5338437"/>
            <a:ext cx="3422562" cy="928048"/>
            <a:chOff x="1981200" y="5396552"/>
            <a:chExt cx="3422562" cy="928048"/>
          </a:xfrm>
        </p:grpSpPr>
        <p:sp>
          <p:nvSpPr>
            <p:cNvPr id="10" name="Rectangle 9"/>
            <p:cNvSpPr/>
            <p:nvPr/>
          </p:nvSpPr>
          <p:spPr>
            <a:xfrm>
              <a:off x="1981200" y="5410200"/>
              <a:ext cx="678586"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81200" y="5943600"/>
              <a:ext cx="678586" cy="381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853649" y="5396552"/>
              <a:ext cx="2212465" cy="369332"/>
            </a:xfrm>
            <a:prstGeom prst="rect">
              <a:avLst/>
            </a:prstGeom>
            <a:noFill/>
            <a:ln>
              <a:noFill/>
            </a:ln>
          </p:spPr>
          <p:txBody>
            <a:bodyPr wrap="none" rtlCol="0">
              <a:spAutoFit/>
            </a:bodyPr>
            <a:lstStyle/>
            <a:p>
              <a:r>
                <a:rPr lang="en-US" dirty="0" smtClean="0">
                  <a:latin typeface="Corbel" pitchFamily="34" charset="0"/>
                </a:rPr>
                <a:t>Page owned by Node</a:t>
              </a:r>
              <a:endParaRPr lang="en-US" dirty="0">
                <a:latin typeface="Corbel" pitchFamily="34" charset="0"/>
              </a:endParaRPr>
            </a:p>
          </p:txBody>
        </p:sp>
        <p:sp>
          <p:nvSpPr>
            <p:cNvPr id="13" name="TextBox 12"/>
            <p:cNvSpPr txBox="1"/>
            <p:nvPr/>
          </p:nvSpPr>
          <p:spPr>
            <a:xfrm>
              <a:off x="2819400" y="5935640"/>
              <a:ext cx="2584362" cy="369332"/>
            </a:xfrm>
            <a:prstGeom prst="rect">
              <a:avLst/>
            </a:prstGeom>
            <a:noFill/>
            <a:ln>
              <a:noFill/>
            </a:ln>
          </p:spPr>
          <p:txBody>
            <a:bodyPr wrap="none" rtlCol="0">
              <a:spAutoFit/>
            </a:bodyPr>
            <a:lstStyle/>
            <a:p>
              <a:r>
                <a:rPr lang="en-US" dirty="0" smtClean="0">
                  <a:latin typeface="Corbel" pitchFamily="34" charset="0"/>
                </a:rPr>
                <a:t>Page not owned by Node</a:t>
              </a:r>
              <a:endParaRPr lang="en-US" dirty="0">
                <a:latin typeface="Corbel" pitchFamily="34" charset="0"/>
              </a:endParaRPr>
            </a:p>
          </p:txBody>
        </p:sp>
      </p:grpSp>
      <p:sp>
        <p:nvSpPr>
          <p:cNvPr id="61" name="Rectangle 60"/>
          <p:cNvSpPr/>
          <p:nvPr/>
        </p:nvSpPr>
        <p:spPr>
          <a:xfrm>
            <a:off x="2544395" y="1904538"/>
            <a:ext cx="1066799" cy="2895600"/>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6" name="Group 61"/>
          <p:cNvGrpSpPr/>
          <p:nvPr/>
        </p:nvGrpSpPr>
        <p:grpSpPr>
          <a:xfrm>
            <a:off x="2658694" y="1980738"/>
            <a:ext cx="838200" cy="1981200"/>
            <a:chOff x="2590800" y="1066800"/>
            <a:chExt cx="838200" cy="1371600"/>
          </a:xfrm>
        </p:grpSpPr>
        <p:sp>
          <p:nvSpPr>
            <p:cNvPr id="63" name="Rectangle 62"/>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64" name="Straight Connector 63"/>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65" name="Straight Connector 64"/>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66" name="Straight Connector 65"/>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67" name="Straight Connector 66"/>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sp>
        <p:nvSpPr>
          <p:cNvPr id="68" name="TextBox 67"/>
          <p:cNvSpPr txBox="1"/>
          <p:nvPr/>
        </p:nvSpPr>
        <p:spPr>
          <a:xfrm>
            <a:off x="2899994" y="3592606"/>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sp>
        <p:nvSpPr>
          <p:cNvPr id="69" name="Rectangle 68"/>
          <p:cNvSpPr/>
          <p:nvPr/>
        </p:nvSpPr>
        <p:spPr>
          <a:xfrm>
            <a:off x="5212593" y="1904538"/>
            <a:ext cx="1066799" cy="2895600"/>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9" name="Group 69"/>
          <p:cNvGrpSpPr/>
          <p:nvPr/>
        </p:nvGrpSpPr>
        <p:grpSpPr>
          <a:xfrm>
            <a:off x="5326892" y="1980738"/>
            <a:ext cx="838200" cy="1981200"/>
            <a:chOff x="2590800" y="1066800"/>
            <a:chExt cx="838200" cy="1371600"/>
          </a:xfrm>
        </p:grpSpPr>
        <p:grpSp>
          <p:nvGrpSpPr>
            <p:cNvPr id="14" name="Group 70"/>
            <p:cNvGrpSpPr/>
            <p:nvPr/>
          </p:nvGrpSpPr>
          <p:grpSpPr>
            <a:xfrm>
              <a:off x="2590800" y="1066800"/>
              <a:ext cx="838200" cy="1371600"/>
              <a:chOff x="2590800" y="1066800"/>
              <a:chExt cx="838200" cy="1371600"/>
            </a:xfrm>
          </p:grpSpPr>
          <p:sp>
            <p:nvSpPr>
              <p:cNvPr id="75" name="Rectangle 74"/>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76" name="Straight Connector 75"/>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77" name="Straight Connector 76"/>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78" name="Straight Connector 77"/>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79" name="Straight Connector 78"/>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grpSp>
          <p:nvGrpSpPr>
            <p:cNvPr id="15" name="Group 71"/>
            <p:cNvGrpSpPr/>
            <p:nvPr/>
          </p:nvGrpSpPr>
          <p:grpSpPr>
            <a:xfrm>
              <a:off x="2979828" y="1950720"/>
              <a:ext cx="45719" cy="182880"/>
              <a:chOff x="4691381" y="685800"/>
              <a:chExt cx="45719" cy="228600"/>
            </a:xfrm>
          </p:grpSpPr>
          <p:sp>
            <p:nvSpPr>
              <p:cNvPr id="73" name="Oval 72"/>
              <p:cNvSpPr/>
              <p:nvPr/>
            </p:nvSpPr>
            <p:spPr>
              <a:xfrm>
                <a:off x="4691381" y="6858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4" name="Oval 73"/>
              <p:cNvSpPr/>
              <p:nvPr/>
            </p:nvSpPr>
            <p:spPr>
              <a:xfrm>
                <a:off x="4691381" y="868681"/>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80" name="Rectangle 79"/>
          <p:cNvSpPr/>
          <p:nvPr/>
        </p:nvSpPr>
        <p:spPr>
          <a:xfrm>
            <a:off x="2684094" y="2006616"/>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81" name="Rectangle 80"/>
          <p:cNvSpPr/>
          <p:nvPr/>
        </p:nvSpPr>
        <p:spPr>
          <a:xfrm>
            <a:off x="2680945" y="2330385"/>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82" name="Rectangle 81"/>
          <p:cNvSpPr/>
          <p:nvPr/>
        </p:nvSpPr>
        <p:spPr>
          <a:xfrm>
            <a:off x="2669904" y="2661996"/>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83" name="Rectangle 82"/>
          <p:cNvSpPr/>
          <p:nvPr/>
        </p:nvSpPr>
        <p:spPr>
          <a:xfrm>
            <a:off x="5347740" y="3654030"/>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84" name="TextBox 83"/>
          <p:cNvSpPr txBox="1"/>
          <p:nvPr/>
        </p:nvSpPr>
        <p:spPr>
          <a:xfrm>
            <a:off x="2582494" y="4812838"/>
            <a:ext cx="1039067" cy="461665"/>
          </a:xfrm>
          <a:prstGeom prst="rect">
            <a:avLst/>
          </a:prstGeom>
          <a:noFill/>
        </p:spPr>
        <p:txBody>
          <a:bodyPr wrap="none" rtlCol="0">
            <a:spAutoFit/>
          </a:bodyPr>
          <a:lstStyle/>
          <a:p>
            <a:r>
              <a:rPr lang="en-US" sz="2400" dirty="0" smtClean="0">
                <a:latin typeface="+mj-lt"/>
                <a:cs typeface="Times New Roman" pitchFamily="18" charset="0"/>
              </a:rPr>
              <a:t>Source</a:t>
            </a:r>
            <a:endParaRPr lang="en-US" sz="2400" dirty="0">
              <a:latin typeface="+mj-lt"/>
              <a:cs typeface="Times New Roman" pitchFamily="18" charset="0"/>
            </a:endParaRPr>
          </a:p>
        </p:txBody>
      </p:sp>
      <p:sp>
        <p:nvSpPr>
          <p:cNvPr id="85" name="TextBox 84"/>
          <p:cNvSpPr txBox="1"/>
          <p:nvPr/>
        </p:nvSpPr>
        <p:spPr>
          <a:xfrm>
            <a:off x="4941234" y="4800138"/>
            <a:ext cx="1621021" cy="461665"/>
          </a:xfrm>
          <a:prstGeom prst="rect">
            <a:avLst/>
          </a:prstGeom>
          <a:noFill/>
        </p:spPr>
        <p:txBody>
          <a:bodyPr wrap="none" rtlCol="0">
            <a:spAutoFit/>
          </a:bodyPr>
          <a:lstStyle/>
          <a:p>
            <a:pPr algn="ctr"/>
            <a:r>
              <a:rPr lang="en-US" sz="2400" dirty="0" smtClean="0">
                <a:latin typeface="+mj-lt"/>
                <a:cs typeface="Times New Roman" pitchFamily="18" charset="0"/>
              </a:rPr>
              <a:t>Destination</a:t>
            </a:r>
            <a:endParaRPr lang="en-US" sz="2400" dirty="0">
              <a:latin typeface="+mj-lt"/>
              <a:cs typeface="Times New Roman" pitchFamily="18" charset="0"/>
            </a:endParaRPr>
          </a:p>
        </p:txBody>
      </p:sp>
      <p:sp>
        <p:nvSpPr>
          <p:cNvPr id="106" name="Rectangle 105"/>
          <p:cNvSpPr/>
          <p:nvPr/>
        </p:nvSpPr>
        <p:spPr>
          <a:xfrm>
            <a:off x="5336443" y="2001990"/>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7" name="Rectangle 106"/>
          <p:cNvSpPr/>
          <p:nvPr/>
        </p:nvSpPr>
        <p:spPr>
          <a:xfrm>
            <a:off x="5340540" y="2332309"/>
            <a:ext cx="804672" cy="283464"/>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86" name="TextBox 85"/>
          <p:cNvSpPr txBox="1"/>
          <p:nvPr/>
        </p:nvSpPr>
        <p:spPr>
          <a:xfrm>
            <a:off x="5535826" y="1941606"/>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87" name="TextBox 86"/>
          <p:cNvSpPr txBox="1"/>
          <p:nvPr/>
        </p:nvSpPr>
        <p:spPr>
          <a:xfrm>
            <a:off x="5543854" y="2271806"/>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88" name="TextBox 87"/>
          <p:cNvSpPr txBox="1"/>
          <p:nvPr/>
        </p:nvSpPr>
        <p:spPr>
          <a:xfrm>
            <a:off x="5535826" y="2589306"/>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cxnSp>
        <p:nvCxnSpPr>
          <p:cNvPr id="89" name="Straight Arrow Connector 88"/>
          <p:cNvCxnSpPr/>
          <p:nvPr/>
        </p:nvCxnSpPr>
        <p:spPr>
          <a:xfrm>
            <a:off x="3611194" y="2760359"/>
            <a:ext cx="1601399" cy="210979"/>
          </a:xfrm>
          <a:prstGeom prst="straightConnector1">
            <a:avLst/>
          </a:prstGeom>
          <a:noFill/>
          <a:ln w="38100" cap="flat" cmpd="sng" algn="ctr">
            <a:solidFill>
              <a:sysClr val="windowText" lastClr="000000"/>
            </a:solidFill>
            <a:prstDash val="solid"/>
            <a:tailEnd type="arrow"/>
          </a:ln>
          <a:effectLst>
            <a:outerShdw blurRad="40000" dist="23000" dir="5400000" rotWithShape="0">
              <a:srgbClr val="000000">
                <a:alpha val="35000"/>
              </a:srgbClr>
            </a:outerShdw>
          </a:effectLst>
        </p:spPr>
      </p:cxnSp>
      <p:sp>
        <p:nvSpPr>
          <p:cNvPr id="90" name="TextBox 89"/>
          <p:cNvSpPr txBox="1"/>
          <p:nvPr/>
        </p:nvSpPr>
        <p:spPr>
          <a:xfrm>
            <a:off x="3634198" y="3024995"/>
            <a:ext cx="1640697" cy="1015663"/>
          </a:xfrm>
          <a:prstGeom prst="rect">
            <a:avLst/>
          </a:prstGeom>
          <a:noFill/>
        </p:spPr>
        <p:txBody>
          <a:bodyPr wrap="square" rtlCol="0">
            <a:spAutoFit/>
          </a:bodyPr>
          <a:lstStyle/>
          <a:p>
            <a:pPr algn="ctr"/>
            <a:r>
              <a:rPr lang="en-US" sz="2000" i="1" dirty="0" smtClean="0">
                <a:latin typeface="+mj-lt"/>
                <a:cs typeface="Times New Roman" pitchFamily="18" charset="0"/>
              </a:rPr>
              <a:t>P</a:t>
            </a:r>
            <a:r>
              <a:rPr lang="en-US" sz="2000" i="1" baseline="-25000" dirty="0" smtClean="0">
                <a:latin typeface="+mj-lt"/>
                <a:cs typeface="Times New Roman" pitchFamily="18" charset="0"/>
              </a:rPr>
              <a:t>1</a:t>
            </a:r>
            <a:r>
              <a:rPr lang="en-US" sz="2000" i="1" dirty="0" smtClean="0">
                <a:latin typeface="+mj-lt"/>
                <a:cs typeface="Times New Roman" pitchFamily="18" charset="0"/>
              </a:rPr>
              <a:t>, P</a:t>
            </a:r>
            <a:r>
              <a:rPr lang="en-US" sz="2000" i="1" baseline="-25000" dirty="0" smtClean="0">
                <a:latin typeface="+mj-lt"/>
                <a:cs typeface="Times New Roman" pitchFamily="18" charset="0"/>
              </a:rPr>
              <a:t>2,</a:t>
            </a:r>
            <a:r>
              <a:rPr lang="en-US" sz="2000" i="1" dirty="0" smtClean="0">
                <a:latin typeface="+mj-lt"/>
                <a:cs typeface="Times New Roman" pitchFamily="18" charset="0"/>
              </a:rPr>
              <a:t> … </a:t>
            </a:r>
            <a:r>
              <a:rPr lang="en-US" sz="2000" b="1" i="1" dirty="0" smtClean="0">
                <a:latin typeface="+mj-lt"/>
                <a:cs typeface="Times New Roman" pitchFamily="18" charset="0"/>
              </a:rPr>
              <a:t>pushed</a:t>
            </a:r>
            <a:r>
              <a:rPr lang="en-US" sz="2000" i="1" dirty="0" smtClean="0">
                <a:latin typeface="+mj-lt"/>
                <a:cs typeface="Times New Roman" pitchFamily="18" charset="0"/>
              </a:rPr>
              <a:t> from source</a:t>
            </a:r>
            <a:endParaRPr lang="en-US" sz="2000" i="1" baseline="-25000" dirty="0">
              <a:latin typeface="+mj-lt"/>
              <a:cs typeface="Times New Roman" pitchFamily="18" charset="0"/>
            </a:endParaRPr>
          </a:p>
        </p:txBody>
      </p:sp>
      <p:sp>
        <p:nvSpPr>
          <p:cNvPr id="91" name="TextBox 90"/>
          <p:cNvSpPr txBox="1"/>
          <p:nvPr/>
        </p:nvSpPr>
        <p:spPr>
          <a:xfrm>
            <a:off x="5287595" y="3975551"/>
            <a:ext cx="952499" cy="769441"/>
          </a:xfrm>
          <a:prstGeom prst="rect">
            <a:avLst/>
          </a:prstGeom>
          <a:noFill/>
        </p:spPr>
        <p:txBody>
          <a:bodyPr wrap="square" lIns="0" rIns="0" rtlCol="0">
            <a:spAutoFit/>
          </a:bodyPr>
          <a:lstStyle/>
          <a:p>
            <a:pPr algn="ctr"/>
            <a:r>
              <a:rPr lang="en-US" sz="2200" i="1" dirty="0" smtClean="0">
                <a:solidFill>
                  <a:schemeClr val="accent6">
                    <a:lumMod val="50000"/>
                  </a:schemeClr>
                </a:solidFill>
                <a:latin typeface="+mj-lt"/>
                <a:cs typeface="Times New Roman" pitchFamily="18" charset="0"/>
              </a:rPr>
              <a:t>T</a:t>
            </a:r>
            <a:r>
              <a:rPr lang="en-US" sz="2200" i="1" baseline="-25000" dirty="0" smtClean="0">
                <a:solidFill>
                  <a:schemeClr val="accent6">
                    <a:lumMod val="50000"/>
                  </a:schemeClr>
                </a:solidFill>
                <a:latin typeface="+mj-lt"/>
                <a:cs typeface="Times New Roman" pitchFamily="18" charset="0"/>
              </a:rPr>
              <a:t>Dm+1</a:t>
            </a:r>
            <a:r>
              <a:rPr lang="en-US" sz="2200" i="1" dirty="0" smtClean="0">
                <a:solidFill>
                  <a:schemeClr val="accent6">
                    <a:lumMod val="50000"/>
                  </a:schemeClr>
                </a:solidFill>
                <a:latin typeface="+mj-lt"/>
                <a:cs typeface="Times New Roman" pitchFamily="18" charset="0"/>
              </a:rPr>
              <a:t>,…, </a:t>
            </a:r>
            <a:r>
              <a:rPr lang="en-US" sz="2200" i="1" dirty="0" err="1" smtClean="0">
                <a:solidFill>
                  <a:schemeClr val="accent6">
                    <a:lumMod val="50000"/>
                  </a:schemeClr>
                </a:solidFill>
                <a:latin typeface="+mj-lt"/>
                <a:cs typeface="Times New Roman" pitchFamily="18" charset="0"/>
              </a:rPr>
              <a:t>T</a:t>
            </a:r>
            <a:r>
              <a:rPr lang="en-US" sz="2200" i="1" baseline="-25000" dirty="0" err="1">
                <a:solidFill>
                  <a:schemeClr val="accent6">
                    <a:lumMod val="50000"/>
                  </a:schemeClr>
                </a:solidFill>
                <a:latin typeface="+mj-lt"/>
                <a:cs typeface="Times New Roman" pitchFamily="18" charset="0"/>
              </a:rPr>
              <a:t>D</a:t>
            </a:r>
            <a:r>
              <a:rPr lang="en-US" sz="2200" i="1" baseline="-25000" dirty="0" err="1" smtClean="0">
                <a:solidFill>
                  <a:schemeClr val="accent6">
                    <a:lumMod val="50000"/>
                  </a:schemeClr>
                </a:solidFill>
                <a:latin typeface="+mj-lt"/>
                <a:cs typeface="Times New Roman" pitchFamily="18" charset="0"/>
              </a:rPr>
              <a:t>n</a:t>
            </a:r>
            <a:endParaRPr lang="en-US" sz="2200" i="1" baseline="-25000" dirty="0">
              <a:solidFill>
                <a:schemeClr val="accent6">
                  <a:lumMod val="50000"/>
                </a:schemeClr>
              </a:solidFill>
              <a:latin typeface="+mj-lt"/>
              <a:cs typeface="Times New Roman" pitchFamily="18" charset="0"/>
            </a:endParaRPr>
          </a:p>
        </p:txBody>
      </p:sp>
      <p:sp>
        <p:nvSpPr>
          <p:cNvPr id="92" name="TextBox 91"/>
          <p:cNvSpPr txBox="1"/>
          <p:nvPr/>
        </p:nvSpPr>
        <p:spPr>
          <a:xfrm>
            <a:off x="5545445" y="3580025"/>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sp>
        <p:nvSpPr>
          <p:cNvPr id="108" name="Rectangle 107"/>
          <p:cNvSpPr/>
          <p:nvPr/>
        </p:nvSpPr>
        <p:spPr>
          <a:xfrm>
            <a:off x="5335900" y="2984987"/>
            <a:ext cx="822960" cy="2631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3" name="Rectangle 92"/>
          <p:cNvSpPr/>
          <p:nvPr/>
        </p:nvSpPr>
        <p:spPr>
          <a:xfrm>
            <a:off x="5333822" y="3257511"/>
            <a:ext cx="822960" cy="34181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16" name="Group 93"/>
          <p:cNvGrpSpPr/>
          <p:nvPr/>
        </p:nvGrpSpPr>
        <p:grpSpPr>
          <a:xfrm>
            <a:off x="5706695" y="3072025"/>
            <a:ext cx="53747" cy="440267"/>
            <a:chOff x="6575653" y="2790680"/>
            <a:chExt cx="53747" cy="440267"/>
          </a:xfrm>
        </p:grpSpPr>
        <p:sp>
          <p:nvSpPr>
            <p:cNvPr id="95" name="Oval 94"/>
            <p:cNvSpPr/>
            <p:nvPr/>
          </p:nvSpPr>
          <p:spPr>
            <a:xfrm>
              <a:off x="6575653" y="2790680"/>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96" name="Oval 95"/>
            <p:cNvSpPr/>
            <p:nvPr/>
          </p:nvSpPr>
          <p:spPr>
            <a:xfrm>
              <a:off x="6583681" y="2966787"/>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97" name="Oval 96"/>
            <p:cNvSpPr/>
            <p:nvPr/>
          </p:nvSpPr>
          <p:spPr>
            <a:xfrm>
              <a:off x="6583681" y="3178116"/>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98" name="Rectangle 97"/>
          <p:cNvSpPr/>
          <p:nvPr/>
        </p:nvSpPr>
        <p:spPr>
          <a:xfrm>
            <a:off x="2671395" y="2983125"/>
            <a:ext cx="822960" cy="265007"/>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17" name="Group 98"/>
          <p:cNvGrpSpPr/>
          <p:nvPr/>
        </p:nvGrpSpPr>
        <p:grpSpPr>
          <a:xfrm>
            <a:off x="3031568" y="3072025"/>
            <a:ext cx="53747" cy="440267"/>
            <a:chOff x="6575653" y="2790680"/>
            <a:chExt cx="53747" cy="440267"/>
          </a:xfrm>
        </p:grpSpPr>
        <p:sp>
          <p:nvSpPr>
            <p:cNvPr id="100" name="Oval 99"/>
            <p:cNvSpPr/>
            <p:nvPr/>
          </p:nvSpPr>
          <p:spPr>
            <a:xfrm>
              <a:off x="6575653" y="2790680"/>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1" name="Oval 100"/>
            <p:cNvSpPr/>
            <p:nvPr/>
          </p:nvSpPr>
          <p:spPr>
            <a:xfrm>
              <a:off x="6583681" y="2966787"/>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2" name="Oval 101"/>
            <p:cNvSpPr/>
            <p:nvPr/>
          </p:nvSpPr>
          <p:spPr>
            <a:xfrm>
              <a:off x="6583681" y="3178116"/>
              <a:ext cx="45719" cy="52831"/>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103" name="TextBox 102"/>
          <p:cNvSpPr txBox="1"/>
          <p:nvPr/>
        </p:nvSpPr>
        <p:spPr>
          <a:xfrm>
            <a:off x="2849195" y="1954425"/>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104" name="TextBox 103"/>
          <p:cNvSpPr txBox="1"/>
          <p:nvPr/>
        </p:nvSpPr>
        <p:spPr>
          <a:xfrm>
            <a:off x="2857223" y="2284625"/>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105" name="TextBox 104"/>
          <p:cNvSpPr txBox="1"/>
          <p:nvPr/>
        </p:nvSpPr>
        <p:spPr>
          <a:xfrm>
            <a:off x="2849195" y="2602125"/>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sp>
        <p:nvSpPr>
          <p:cNvPr id="70" name="Slide Number Placeholder 69"/>
          <p:cNvSpPr>
            <a:spLocks noGrp="1"/>
          </p:cNvSpPr>
          <p:nvPr>
            <p:ph type="sldNum" sz="quarter" idx="12"/>
          </p:nvPr>
        </p:nvSpPr>
        <p:spPr/>
        <p:txBody>
          <a:bodyPr/>
          <a:lstStyle/>
          <a:p>
            <a:fld id="{4643A9B1-C5C9-4C94-B19A-01E027389621}" type="slidenum">
              <a:rPr lang="en-US" smtClean="0"/>
              <a:pPr/>
              <a:t>63</a:t>
            </a:fld>
            <a:endParaRPr lang="en-US"/>
          </a:p>
        </p:txBody>
      </p:sp>
    </p:spTree>
    <p:custDataLst>
      <p:tags r:id="rId1"/>
    </p:custDataLst>
    <p:extLst>
      <p:ext uri="{BB962C8B-B14F-4D97-AF65-F5344CB8AC3E}">
        <p14:creationId xmlns="" xmlns:p14="http://schemas.microsoft.com/office/powerpoint/2010/main" val="2207333164"/>
      </p:ext>
    </p:extLst>
  </p:cSld>
  <p:clrMapOvr>
    <a:masterClrMapping/>
  </p:clrMapOvr>
  <mc:AlternateContent xmlns:mc="http://schemas.openxmlformats.org/markup-compatibility/2006">
    <mc:Choice xmlns="" xmlns:p14="http://schemas.microsoft.com/office/powerpoint/2010/main" Requires="p14">
      <p:transition spd="slow" p14:dur="2000" advTm="19266"/>
    </mc:Choice>
    <mc:Fallback>
      <p:transition spd="slow" advTm="192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0"/>
                                        </p:tgtEl>
                                        <p:attrNameLst>
                                          <p:attrName>style.visibility</p:attrName>
                                        </p:attrNameLst>
                                      </p:cBhvr>
                                      <p:to>
                                        <p:strVal val="visible"/>
                                      </p:to>
                                    </p:set>
                                    <p:animEffect transition="in" filter="fade">
                                      <p:cBhvr>
                                        <p:cTn id="10" dur="500"/>
                                        <p:tgtEl>
                                          <p:spTgt spid="9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0"/>
                                        </p:tgtEl>
                                        <p:attrNameLst>
                                          <p:attrName>style.visibility</p:attrName>
                                        </p:attrNameLst>
                                      </p:cBhvr>
                                      <p:to>
                                        <p:strVal val="visible"/>
                                      </p:to>
                                    </p:set>
                                    <p:animEffect transition="in" filter="fade">
                                      <p:cBhvr>
                                        <p:cTn id="14" dur="500"/>
                                        <p:tgtEl>
                                          <p:spTgt spid="8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fade">
                                      <p:cBhvr>
                                        <p:cTn id="22" dur="500"/>
                                        <p:tgtEl>
                                          <p:spTgt spid="98"/>
                                        </p:tgtEl>
                                      </p:cBhvr>
                                    </p:animEffect>
                                  </p:childTnLst>
                                </p:cTn>
                              </p:par>
                            </p:childTnLst>
                          </p:cTn>
                        </p:par>
                        <p:par>
                          <p:cTn id="23" fill="hold">
                            <p:stCondLst>
                              <p:cond delay="2000"/>
                            </p:stCondLst>
                            <p:childTnLst>
                              <p:par>
                                <p:cTn id="24" presetID="10" presetClass="exit" presetSubtype="0" fill="hold" grpId="0" nodeType="afterEffect">
                                  <p:stCondLst>
                                    <p:cond delay="0"/>
                                  </p:stCondLst>
                                  <p:childTnLst>
                                    <p:animEffect transition="out" filter="fade">
                                      <p:cBhvr>
                                        <p:cTn id="25" dur="500"/>
                                        <p:tgtEl>
                                          <p:spTgt spid="106"/>
                                        </p:tgtEl>
                                      </p:cBhvr>
                                    </p:animEffect>
                                    <p:set>
                                      <p:cBhvr>
                                        <p:cTn id="26" dur="1" fill="hold">
                                          <p:stCondLst>
                                            <p:cond delay="499"/>
                                          </p:stCondLst>
                                        </p:cTn>
                                        <p:tgtEl>
                                          <p:spTgt spid="106"/>
                                        </p:tgtEl>
                                        <p:attrNameLst>
                                          <p:attrName>style.visibility</p:attrName>
                                        </p:attrNameLst>
                                      </p:cBhvr>
                                      <p:to>
                                        <p:strVal val="hidden"/>
                                      </p:to>
                                    </p:set>
                                  </p:childTnLst>
                                </p:cTn>
                              </p:par>
                            </p:childTnLst>
                          </p:cTn>
                        </p:par>
                        <p:par>
                          <p:cTn id="27" fill="hold">
                            <p:stCondLst>
                              <p:cond delay="2500"/>
                            </p:stCondLst>
                            <p:childTnLst>
                              <p:par>
                                <p:cTn id="28" presetID="10" presetClass="exit" presetSubtype="0" fill="hold" grpId="0" nodeType="afterEffect">
                                  <p:stCondLst>
                                    <p:cond delay="0"/>
                                  </p:stCondLst>
                                  <p:childTnLst>
                                    <p:animEffect transition="out" filter="fade">
                                      <p:cBhvr>
                                        <p:cTn id="29" dur="500"/>
                                        <p:tgtEl>
                                          <p:spTgt spid="107"/>
                                        </p:tgtEl>
                                      </p:cBhvr>
                                    </p:animEffect>
                                    <p:set>
                                      <p:cBhvr>
                                        <p:cTn id="30" dur="1" fill="hold">
                                          <p:stCondLst>
                                            <p:cond delay="499"/>
                                          </p:stCondLst>
                                        </p:cTn>
                                        <p:tgtEl>
                                          <p:spTgt spid="107"/>
                                        </p:tgtEl>
                                        <p:attrNameLst>
                                          <p:attrName>style.visibility</p:attrName>
                                        </p:attrNameLst>
                                      </p:cBhvr>
                                      <p:to>
                                        <p:strVal val="hidden"/>
                                      </p:to>
                                    </p:set>
                                  </p:childTnLst>
                                </p:cTn>
                              </p:par>
                            </p:childTnLst>
                          </p:cTn>
                        </p:par>
                        <p:par>
                          <p:cTn id="31" fill="hold">
                            <p:stCondLst>
                              <p:cond delay="3000"/>
                            </p:stCondLst>
                            <p:childTnLst>
                              <p:par>
                                <p:cTn id="32" presetID="10" presetClass="exit" presetSubtype="0" fill="hold" grpId="0" nodeType="afterEffect">
                                  <p:stCondLst>
                                    <p:cond delay="0"/>
                                  </p:stCondLst>
                                  <p:childTnLst>
                                    <p:animEffect transition="out" filter="fade">
                                      <p:cBhvr>
                                        <p:cTn id="33" dur="500"/>
                                        <p:tgtEl>
                                          <p:spTgt spid="108"/>
                                        </p:tgtEl>
                                      </p:cBhvr>
                                    </p:animEffect>
                                    <p:set>
                                      <p:cBhvr>
                                        <p:cTn id="34" dur="1" fill="hold">
                                          <p:stCondLst>
                                            <p:cond delay="499"/>
                                          </p:stCondLst>
                                        </p:cTn>
                                        <p:tgtEl>
                                          <p:spTgt spid="10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0" grpId="0" animBg="1"/>
      <p:bldP spid="81" grpId="0" animBg="1"/>
      <p:bldP spid="106" grpId="0" animBg="1"/>
      <p:bldP spid="107" grpId="0" animBg="1"/>
      <p:bldP spid="90" grpId="0"/>
      <p:bldP spid="108" grpId="0" animBg="1"/>
      <p:bldP spid="9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00B050"/>
                </a:solidFill>
              </a:rPr>
              <a:t>Normal Operation</a:t>
            </a:r>
            <a:endParaRPr lang="en-US" dirty="0">
              <a:solidFill>
                <a:srgbClr val="00B050"/>
              </a:solidFill>
            </a:endParaRPr>
          </a:p>
        </p:txBody>
      </p:sp>
      <p:sp>
        <p:nvSpPr>
          <p:cNvPr id="3" name="Footer Placeholder 2"/>
          <p:cNvSpPr>
            <a:spLocks noGrp="1"/>
          </p:cNvSpPr>
          <p:nvPr>
            <p:ph type="ftr" sz="quarter" idx="11"/>
          </p:nvPr>
        </p:nvSpPr>
        <p:spPr/>
        <p:txBody>
          <a:bodyPr/>
          <a:lstStyle/>
          <a:p>
            <a:r>
              <a:rPr lang="en-US" smtClean="0"/>
              <a:t>VLDB Summer School 2011</a:t>
            </a:r>
            <a:endParaRPr lang="en-US"/>
          </a:p>
        </p:txBody>
      </p:sp>
      <p:grpSp>
        <p:nvGrpSpPr>
          <p:cNvPr id="2" name="Group 6"/>
          <p:cNvGrpSpPr/>
          <p:nvPr/>
        </p:nvGrpSpPr>
        <p:grpSpPr>
          <a:xfrm>
            <a:off x="5645238" y="5396552"/>
            <a:ext cx="3422562" cy="928048"/>
            <a:chOff x="1981200" y="5396552"/>
            <a:chExt cx="3422562" cy="928048"/>
          </a:xfrm>
        </p:grpSpPr>
        <p:sp>
          <p:nvSpPr>
            <p:cNvPr id="8" name="Rectangle 7"/>
            <p:cNvSpPr/>
            <p:nvPr/>
          </p:nvSpPr>
          <p:spPr>
            <a:xfrm>
              <a:off x="1981200" y="5410200"/>
              <a:ext cx="678586"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981200" y="5943600"/>
              <a:ext cx="678586" cy="381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853649" y="5396552"/>
              <a:ext cx="2212465" cy="369332"/>
            </a:xfrm>
            <a:prstGeom prst="rect">
              <a:avLst/>
            </a:prstGeom>
            <a:noFill/>
            <a:ln>
              <a:noFill/>
            </a:ln>
          </p:spPr>
          <p:txBody>
            <a:bodyPr wrap="none" rtlCol="0">
              <a:spAutoFit/>
            </a:bodyPr>
            <a:lstStyle/>
            <a:p>
              <a:r>
                <a:rPr lang="en-US" dirty="0" smtClean="0">
                  <a:latin typeface="Corbel" pitchFamily="34" charset="0"/>
                </a:rPr>
                <a:t>Page owned by Node</a:t>
              </a:r>
              <a:endParaRPr lang="en-US" dirty="0">
                <a:latin typeface="Corbel" pitchFamily="34" charset="0"/>
              </a:endParaRPr>
            </a:p>
          </p:txBody>
        </p:sp>
        <p:sp>
          <p:nvSpPr>
            <p:cNvPr id="11" name="TextBox 10"/>
            <p:cNvSpPr txBox="1"/>
            <p:nvPr/>
          </p:nvSpPr>
          <p:spPr>
            <a:xfrm>
              <a:off x="2819400" y="5935640"/>
              <a:ext cx="2584362" cy="369332"/>
            </a:xfrm>
            <a:prstGeom prst="rect">
              <a:avLst/>
            </a:prstGeom>
            <a:noFill/>
            <a:ln>
              <a:noFill/>
            </a:ln>
          </p:spPr>
          <p:txBody>
            <a:bodyPr wrap="none" rtlCol="0">
              <a:spAutoFit/>
            </a:bodyPr>
            <a:lstStyle/>
            <a:p>
              <a:r>
                <a:rPr lang="en-US" dirty="0" smtClean="0">
                  <a:latin typeface="Corbel" pitchFamily="34" charset="0"/>
                </a:rPr>
                <a:t>Page not owned by Node</a:t>
              </a:r>
              <a:endParaRPr lang="en-US" dirty="0">
                <a:latin typeface="Corbel" pitchFamily="34" charset="0"/>
              </a:endParaRPr>
            </a:p>
          </p:txBody>
        </p:sp>
      </p:grpSp>
      <p:sp>
        <p:nvSpPr>
          <p:cNvPr id="57" name="Rectangle 56"/>
          <p:cNvSpPr/>
          <p:nvPr/>
        </p:nvSpPr>
        <p:spPr>
          <a:xfrm>
            <a:off x="2490714" y="1893164"/>
            <a:ext cx="1066799" cy="2895600"/>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69" name="Rectangle 68"/>
          <p:cNvSpPr/>
          <p:nvPr/>
        </p:nvSpPr>
        <p:spPr>
          <a:xfrm>
            <a:off x="5120813" y="1893164"/>
            <a:ext cx="1066799" cy="2895600"/>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4" name="Group 69"/>
          <p:cNvGrpSpPr/>
          <p:nvPr/>
        </p:nvGrpSpPr>
        <p:grpSpPr>
          <a:xfrm>
            <a:off x="5235112" y="1969364"/>
            <a:ext cx="838200" cy="1981200"/>
            <a:chOff x="2590800" y="1066800"/>
            <a:chExt cx="838200" cy="1371600"/>
          </a:xfrm>
        </p:grpSpPr>
        <p:grpSp>
          <p:nvGrpSpPr>
            <p:cNvPr id="6" name="Group 70"/>
            <p:cNvGrpSpPr/>
            <p:nvPr/>
          </p:nvGrpSpPr>
          <p:grpSpPr>
            <a:xfrm>
              <a:off x="2590800" y="1066800"/>
              <a:ext cx="838200" cy="1371600"/>
              <a:chOff x="2590800" y="1066800"/>
              <a:chExt cx="838200" cy="1371600"/>
            </a:xfrm>
          </p:grpSpPr>
          <p:sp>
            <p:nvSpPr>
              <p:cNvPr id="76" name="Rectangle 75"/>
              <p:cNvSpPr/>
              <p:nvPr/>
            </p:nvSpPr>
            <p:spPr>
              <a:xfrm>
                <a:off x="2590800" y="1066800"/>
                <a:ext cx="838200" cy="137160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77" name="Straight Connector 76"/>
              <p:cNvCxnSpPr/>
              <p:nvPr/>
            </p:nvCxnSpPr>
            <p:spPr>
              <a:xfrm>
                <a:off x="2590800" y="1295400"/>
                <a:ext cx="838200" cy="0"/>
              </a:xfrm>
              <a:prstGeom prst="line">
                <a:avLst/>
              </a:prstGeom>
              <a:noFill/>
              <a:ln w="25400" cap="flat" cmpd="sng" algn="ctr">
                <a:solidFill>
                  <a:sysClr val="windowText" lastClr="000000"/>
                </a:solidFill>
                <a:prstDash val="solid"/>
              </a:ln>
              <a:effectLst/>
            </p:spPr>
          </p:cxnSp>
          <p:cxnSp>
            <p:nvCxnSpPr>
              <p:cNvPr id="78" name="Straight Connector 77"/>
              <p:cNvCxnSpPr/>
              <p:nvPr/>
            </p:nvCxnSpPr>
            <p:spPr>
              <a:xfrm>
                <a:off x="2590800" y="1524000"/>
                <a:ext cx="838200" cy="0"/>
              </a:xfrm>
              <a:prstGeom prst="line">
                <a:avLst/>
              </a:prstGeom>
              <a:noFill/>
              <a:ln w="25400" cap="flat" cmpd="sng" algn="ctr">
                <a:solidFill>
                  <a:sysClr val="windowText" lastClr="000000"/>
                </a:solidFill>
                <a:prstDash val="solid"/>
              </a:ln>
              <a:effectLst/>
            </p:spPr>
          </p:cxnSp>
          <p:cxnSp>
            <p:nvCxnSpPr>
              <p:cNvPr id="79" name="Straight Connector 78"/>
              <p:cNvCxnSpPr/>
              <p:nvPr/>
            </p:nvCxnSpPr>
            <p:spPr>
              <a:xfrm>
                <a:off x="2590800" y="1752600"/>
                <a:ext cx="838200" cy="0"/>
              </a:xfrm>
              <a:prstGeom prst="line">
                <a:avLst/>
              </a:prstGeom>
              <a:noFill/>
              <a:ln w="25400" cap="flat" cmpd="sng" algn="ctr">
                <a:solidFill>
                  <a:sysClr val="windowText" lastClr="000000"/>
                </a:solidFill>
                <a:prstDash val="solid"/>
              </a:ln>
              <a:effectLst/>
            </p:spPr>
          </p:cxnSp>
          <p:cxnSp>
            <p:nvCxnSpPr>
              <p:cNvPr id="80" name="Straight Connector 79"/>
              <p:cNvCxnSpPr/>
              <p:nvPr/>
            </p:nvCxnSpPr>
            <p:spPr>
              <a:xfrm>
                <a:off x="2590800" y="2209800"/>
                <a:ext cx="838200" cy="0"/>
              </a:xfrm>
              <a:prstGeom prst="line">
                <a:avLst/>
              </a:prstGeom>
              <a:noFill/>
              <a:ln w="25400" cap="flat" cmpd="sng" algn="ctr">
                <a:solidFill>
                  <a:sysClr val="windowText" lastClr="000000"/>
                </a:solidFill>
                <a:prstDash val="solid"/>
              </a:ln>
              <a:effectLst/>
            </p:spPr>
          </p:cxnSp>
        </p:grpSp>
        <p:grpSp>
          <p:nvGrpSpPr>
            <p:cNvPr id="7" name="Group 71"/>
            <p:cNvGrpSpPr/>
            <p:nvPr/>
          </p:nvGrpSpPr>
          <p:grpSpPr>
            <a:xfrm>
              <a:off x="2971800" y="1828800"/>
              <a:ext cx="53747" cy="304800"/>
              <a:chOff x="4683353" y="533400"/>
              <a:chExt cx="53747" cy="381000"/>
            </a:xfrm>
          </p:grpSpPr>
          <p:sp>
            <p:nvSpPr>
              <p:cNvPr id="73" name="Oval 72"/>
              <p:cNvSpPr/>
              <p:nvPr/>
            </p:nvSpPr>
            <p:spPr>
              <a:xfrm>
                <a:off x="4683353" y="5334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4" name="Oval 73"/>
              <p:cNvSpPr/>
              <p:nvPr/>
            </p:nvSpPr>
            <p:spPr>
              <a:xfrm>
                <a:off x="4691381" y="685800"/>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5" name="Oval 74"/>
              <p:cNvSpPr/>
              <p:nvPr/>
            </p:nvSpPr>
            <p:spPr>
              <a:xfrm>
                <a:off x="4691381" y="868681"/>
                <a:ext cx="45719" cy="45719"/>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85" name="TextBox 84"/>
          <p:cNvSpPr txBox="1"/>
          <p:nvPr/>
        </p:nvSpPr>
        <p:spPr>
          <a:xfrm>
            <a:off x="2528813" y="4801464"/>
            <a:ext cx="1039067" cy="461665"/>
          </a:xfrm>
          <a:prstGeom prst="rect">
            <a:avLst/>
          </a:prstGeom>
          <a:noFill/>
        </p:spPr>
        <p:txBody>
          <a:bodyPr wrap="none" rtlCol="0">
            <a:spAutoFit/>
          </a:bodyPr>
          <a:lstStyle/>
          <a:p>
            <a:r>
              <a:rPr lang="en-US" sz="2400" dirty="0" smtClean="0">
                <a:latin typeface="+mj-lt"/>
                <a:cs typeface="Times New Roman" pitchFamily="18" charset="0"/>
              </a:rPr>
              <a:t>Source</a:t>
            </a:r>
            <a:endParaRPr lang="en-US" sz="2400" dirty="0">
              <a:latin typeface="+mj-lt"/>
              <a:cs typeface="Times New Roman" pitchFamily="18" charset="0"/>
            </a:endParaRPr>
          </a:p>
        </p:txBody>
      </p:sp>
      <p:sp>
        <p:nvSpPr>
          <p:cNvPr id="86" name="TextBox 85"/>
          <p:cNvSpPr txBox="1"/>
          <p:nvPr/>
        </p:nvSpPr>
        <p:spPr>
          <a:xfrm>
            <a:off x="4886355" y="4788764"/>
            <a:ext cx="1621021" cy="461665"/>
          </a:xfrm>
          <a:prstGeom prst="rect">
            <a:avLst/>
          </a:prstGeom>
          <a:noFill/>
        </p:spPr>
        <p:txBody>
          <a:bodyPr wrap="none" rtlCol="0">
            <a:spAutoFit/>
          </a:bodyPr>
          <a:lstStyle/>
          <a:p>
            <a:pPr algn="ctr"/>
            <a:r>
              <a:rPr lang="en-US" sz="2400" dirty="0" smtClean="0">
                <a:latin typeface="+mj-lt"/>
                <a:cs typeface="Times New Roman" pitchFamily="18" charset="0"/>
              </a:rPr>
              <a:t>Destination</a:t>
            </a:r>
            <a:endParaRPr lang="en-US" sz="2400" dirty="0">
              <a:latin typeface="+mj-lt"/>
              <a:cs typeface="Times New Roman" pitchFamily="18" charset="0"/>
            </a:endParaRPr>
          </a:p>
        </p:txBody>
      </p:sp>
      <p:sp>
        <p:nvSpPr>
          <p:cNvPr id="87" name="TextBox 86"/>
          <p:cNvSpPr txBox="1"/>
          <p:nvPr/>
        </p:nvSpPr>
        <p:spPr>
          <a:xfrm>
            <a:off x="5444046" y="1930232"/>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smtClean="0">
                <a:solidFill>
                  <a:schemeClr val="accent6">
                    <a:lumMod val="50000"/>
                  </a:schemeClr>
                </a:solidFill>
                <a:latin typeface="+mj-lt"/>
                <a:cs typeface="Times New Roman" pitchFamily="18" charset="0"/>
              </a:rPr>
              <a:t>1</a:t>
            </a:r>
            <a:endParaRPr lang="en-US" baseline="-25000" dirty="0">
              <a:solidFill>
                <a:schemeClr val="accent6">
                  <a:lumMod val="50000"/>
                </a:schemeClr>
              </a:solidFill>
              <a:latin typeface="+mj-lt"/>
              <a:cs typeface="Times New Roman" pitchFamily="18" charset="0"/>
            </a:endParaRPr>
          </a:p>
        </p:txBody>
      </p:sp>
      <p:sp>
        <p:nvSpPr>
          <p:cNvPr id="88" name="TextBox 87"/>
          <p:cNvSpPr txBox="1"/>
          <p:nvPr/>
        </p:nvSpPr>
        <p:spPr>
          <a:xfrm>
            <a:off x="5452074" y="2260432"/>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2</a:t>
            </a:r>
          </a:p>
        </p:txBody>
      </p:sp>
      <p:sp>
        <p:nvSpPr>
          <p:cNvPr id="89" name="TextBox 88"/>
          <p:cNvSpPr txBox="1"/>
          <p:nvPr/>
        </p:nvSpPr>
        <p:spPr>
          <a:xfrm>
            <a:off x="5444046" y="2577932"/>
            <a:ext cx="405880" cy="369332"/>
          </a:xfrm>
          <a:prstGeom prst="rect">
            <a:avLst/>
          </a:prstGeom>
          <a:noFill/>
        </p:spPr>
        <p:txBody>
          <a:bodyPr wrap="none" rtlCol="0">
            <a:spAutoFit/>
          </a:bodyPr>
          <a:lstStyle/>
          <a:p>
            <a:r>
              <a:rPr lang="en-US" dirty="0" smtClean="0">
                <a:solidFill>
                  <a:schemeClr val="accent6">
                    <a:lumMod val="50000"/>
                  </a:schemeClr>
                </a:solidFill>
                <a:latin typeface="+mj-lt"/>
                <a:cs typeface="Times New Roman" pitchFamily="18" charset="0"/>
              </a:rPr>
              <a:t>P</a:t>
            </a:r>
            <a:r>
              <a:rPr lang="en-US" baseline="-25000" dirty="0">
                <a:solidFill>
                  <a:schemeClr val="accent6">
                    <a:lumMod val="50000"/>
                  </a:schemeClr>
                </a:solidFill>
                <a:latin typeface="+mj-lt"/>
                <a:cs typeface="Times New Roman" pitchFamily="18" charset="0"/>
              </a:rPr>
              <a:t>3</a:t>
            </a:r>
          </a:p>
        </p:txBody>
      </p:sp>
      <p:sp>
        <p:nvSpPr>
          <p:cNvPr id="90" name="TextBox 89"/>
          <p:cNvSpPr txBox="1"/>
          <p:nvPr/>
        </p:nvSpPr>
        <p:spPr>
          <a:xfrm>
            <a:off x="5195815" y="3964177"/>
            <a:ext cx="952499" cy="769441"/>
          </a:xfrm>
          <a:prstGeom prst="rect">
            <a:avLst/>
          </a:prstGeom>
          <a:noFill/>
        </p:spPr>
        <p:txBody>
          <a:bodyPr wrap="square" lIns="0" rIns="0" rtlCol="0">
            <a:spAutoFit/>
          </a:bodyPr>
          <a:lstStyle/>
          <a:p>
            <a:pPr algn="ctr"/>
            <a:r>
              <a:rPr lang="en-US" sz="2200" i="1" dirty="0" smtClean="0">
                <a:solidFill>
                  <a:schemeClr val="accent6">
                    <a:lumMod val="50000"/>
                  </a:schemeClr>
                </a:solidFill>
                <a:latin typeface="+mj-lt"/>
                <a:cs typeface="Times New Roman" pitchFamily="18" charset="0"/>
              </a:rPr>
              <a:t>T</a:t>
            </a:r>
            <a:r>
              <a:rPr lang="en-US" sz="2200" i="1" baseline="-25000" dirty="0" smtClean="0">
                <a:solidFill>
                  <a:schemeClr val="accent6">
                    <a:lumMod val="50000"/>
                  </a:schemeClr>
                </a:solidFill>
                <a:latin typeface="+mj-lt"/>
                <a:cs typeface="Times New Roman" pitchFamily="18" charset="0"/>
              </a:rPr>
              <a:t>Dn+1</a:t>
            </a:r>
            <a:r>
              <a:rPr lang="en-US" sz="2200" i="1" dirty="0" smtClean="0">
                <a:solidFill>
                  <a:schemeClr val="accent6">
                    <a:lumMod val="50000"/>
                  </a:schemeClr>
                </a:solidFill>
                <a:latin typeface="+mj-lt"/>
                <a:cs typeface="Times New Roman" pitchFamily="18" charset="0"/>
              </a:rPr>
              <a:t>,…, </a:t>
            </a:r>
            <a:r>
              <a:rPr lang="en-US" sz="2200" i="1" dirty="0" err="1" smtClean="0">
                <a:solidFill>
                  <a:schemeClr val="accent6">
                    <a:lumMod val="50000"/>
                  </a:schemeClr>
                </a:solidFill>
                <a:latin typeface="+mj-lt"/>
                <a:cs typeface="Times New Roman" pitchFamily="18" charset="0"/>
              </a:rPr>
              <a:t>T</a:t>
            </a:r>
            <a:r>
              <a:rPr lang="en-US" sz="2200" i="1" baseline="-25000" dirty="0" err="1" smtClean="0">
                <a:solidFill>
                  <a:schemeClr val="accent6">
                    <a:lumMod val="50000"/>
                  </a:schemeClr>
                </a:solidFill>
                <a:latin typeface="+mj-lt"/>
                <a:cs typeface="Times New Roman" pitchFamily="18" charset="0"/>
              </a:rPr>
              <a:t>D</a:t>
            </a:r>
            <a:r>
              <a:rPr lang="en-US" sz="2200" i="1" baseline="-25000" dirty="0" err="1">
                <a:solidFill>
                  <a:schemeClr val="accent6">
                    <a:lumMod val="50000"/>
                  </a:schemeClr>
                </a:solidFill>
                <a:latin typeface="+mj-lt"/>
                <a:cs typeface="Times New Roman" pitchFamily="18" charset="0"/>
              </a:rPr>
              <a:t>p</a:t>
            </a:r>
            <a:endParaRPr lang="en-US" sz="2200" i="1" baseline="-25000" dirty="0">
              <a:solidFill>
                <a:schemeClr val="accent6">
                  <a:lumMod val="50000"/>
                </a:schemeClr>
              </a:solidFill>
              <a:latin typeface="+mj-lt"/>
              <a:cs typeface="Times New Roman" pitchFamily="18" charset="0"/>
            </a:endParaRPr>
          </a:p>
        </p:txBody>
      </p:sp>
      <p:sp>
        <p:nvSpPr>
          <p:cNvPr id="91" name="TextBox 90"/>
          <p:cNvSpPr txBox="1"/>
          <p:nvPr/>
        </p:nvSpPr>
        <p:spPr>
          <a:xfrm>
            <a:off x="5453665" y="3593932"/>
            <a:ext cx="415498" cy="369332"/>
          </a:xfrm>
          <a:prstGeom prst="rect">
            <a:avLst/>
          </a:prstGeom>
          <a:noFill/>
        </p:spPr>
        <p:txBody>
          <a:bodyPr wrap="none" rtlCol="0">
            <a:spAutoFit/>
          </a:bodyPr>
          <a:lstStyle/>
          <a:p>
            <a:r>
              <a:rPr lang="en-US" dirty="0" err="1" smtClean="0">
                <a:solidFill>
                  <a:schemeClr val="accent6">
                    <a:lumMod val="50000"/>
                  </a:schemeClr>
                </a:solidFill>
                <a:latin typeface="+mj-lt"/>
                <a:cs typeface="Times New Roman" pitchFamily="18" charset="0"/>
              </a:rPr>
              <a:t>P</a:t>
            </a:r>
            <a:r>
              <a:rPr lang="en-US" baseline="-25000" dirty="0" err="1">
                <a:solidFill>
                  <a:schemeClr val="accent6">
                    <a:lumMod val="50000"/>
                  </a:schemeClr>
                </a:solidFill>
                <a:latin typeface="+mj-lt"/>
                <a:cs typeface="Times New Roman" pitchFamily="18" charset="0"/>
              </a:rPr>
              <a:t>n</a:t>
            </a:r>
            <a:endParaRPr lang="en-US" baseline="-25000" dirty="0">
              <a:solidFill>
                <a:schemeClr val="accent6">
                  <a:lumMod val="50000"/>
                </a:schemeClr>
              </a:solidFill>
              <a:latin typeface="+mj-lt"/>
              <a:cs typeface="Times New Roman" pitchFamily="18" charset="0"/>
            </a:endParaRPr>
          </a:p>
        </p:txBody>
      </p:sp>
      <p:sp>
        <p:nvSpPr>
          <p:cNvPr id="102" name="TextBox 101"/>
          <p:cNvSpPr txBox="1"/>
          <p:nvPr/>
        </p:nvSpPr>
        <p:spPr>
          <a:xfrm>
            <a:off x="1173707" y="1219200"/>
            <a:ext cx="5410200" cy="461665"/>
          </a:xfrm>
          <a:prstGeom prst="rect">
            <a:avLst/>
          </a:prstGeom>
          <a:noFill/>
        </p:spPr>
        <p:txBody>
          <a:bodyPr wrap="square" rtlCol="0">
            <a:spAutoFit/>
          </a:bodyPr>
          <a:lstStyle/>
          <a:p>
            <a:r>
              <a:rPr lang="en-US" sz="2400" b="1" dirty="0" smtClean="0">
                <a:latin typeface="Corbel" pitchFamily="34" charset="0"/>
              </a:rPr>
              <a:t>Index wireframe </a:t>
            </a:r>
            <a:r>
              <a:rPr lang="en-US" sz="2400" b="1" dirty="0" smtClean="0">
                <a:solidFill>
                  <a:srgbClr val="FF0000"/>
                </a:solidFill>
                <a:latin typeface="Corbel" pitchFamily="34" charset="0"/>
              </a:rPr>
              <a:t>un-frozen</a:t>
            </a:r>
            <a:endParaRPr lang="en-US" sz="2400" b="1" dirty="0">
              <a:solidFill>
                <a:srgbClr val="FF0000"/>
              </a:solidFill>
              <a:latin typeface="Corbel" pitchFamily="34" charset="0"/>
            </a:endParaRPr>
          </a:p>
        </p:txBody>
      </p:sp>
      <p:sp>
        <p:nvSpPr>
          <p:cNvPr id="32" name="Slide Number Placeholder 31"/>
          <p:cNvSpPr>
            <a:spLocks noGrp="1"/>
          </p:cNvSpPr>
          <p:nvPr>
            <p:ph type="sldNum" sz="quarter" idx="12"/>
          </p:nvPr>
        </p:nvSpPr>
        <p:spPr/>
        <p:txBody>
          <a:bodyPr/>
          <a:lstStyle/>
          <a:p>
            <a:fld id="{4643A9B1-C5C9-4C94-B19A-01E027389621}" type="slidenum">
              <a:rPr lang="en-US" smtClean="0"/>
              <a:pPr/>
              <a:t>64</a:t>
            </a:fld>
            <a:endParaRPr lang="en-US"/>
          </a:p>
        </p:txBody>
      </p:sp>
    </p:spTree>
    <p:custDataLst>
      <p:tags r:id="rId1"/>
    </p:custDataLst>
    <p:extLst>
      <p:ext uri="{BB962C8B-B14F-4D97-AF65-F5344CB8AC3E}">
        <p14:creationId xmlns="" xmlns:p14="http://schemas.microsoft.com/office/powerpoint/2010/main" val="3070675625"/>
      </p:ext>
    </p:extLst>
  </p:cSld>
  <p:clrMapOvr>
    <a:masterClrMapping/>
  </p:clrMapOvr>
  <mc:AlternateContent xmlns:mc="http://schemas.openxmlformats.org/markup-compatibility/2006">
    <mc:Choice xmlns="" xmlns:p14="http://schemas.microsoft.com/office/powerpoint/2010/main" Requires="p14">
      <p:transition spd="slow" p14:dur="2000" advTm="13296"/>
    </mc:Choice>
    <mc:Fallback>
      <p:transition spd="slow" advTm="13296"/>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00199"/>
            <a:ext cx="8229600" cy="4495801"/>
          </a:xfrm>
        </p:spPr>
        <p:txBody>
          <a:bodyPr>
            <a:normAutofit fontScale="92500" lnSpcReduction="10000"/>
          </a:bodyPr>
          <a:lstStyle/>
          <a:p>
            <a:r>
              <a:rPr lang="en-US" dirty="0" smtClean="0"/>
              <a:t>Once migrated, pages are </a:t>
            </a:r>
            <a:r>
              <a:rPr lang="en-US" dirty="0" smtClean="0">
                <a:solidFill>
                  <a:srgbClr val="FF0000"/>
                </a:solidFill>
              </a:rPr>
              <a:t>never pulled back </a:t>
            </a:r>
            <a:r>
              <a:rPr lang="en-US" dirty="0" smtClean="0"/>
              <a:t>by source</a:t>
            </a:r>
          </a:p>
          <a:p>
            <a:pPr lvl="1"/>
            <a:r>
              <a:rPr lang="en-US" dirty="0" smtClean="0"/>
              <a:t>Transactions at source </a:t>
            </a:r>
            <a:r>
              <a:rPr lang="en-US" b="1" dirty="0" smtClean="0"/>
              <a:t>accessing</a:t>
            </a:r>
            <a:r>
              <a:rPr lang="en-US" dirty="0" smtClean="0"/>
              <a:t> migrated pages are </a:t>
            </a:r>
            <a:r>
              <a:rPr lang="en-US" dirty="0" smtClean="0">
                <a:solidFill>
                  <a:srgbClr val="FF0000"/>
                </a:solidFill>
              </a:rPr>
              <a:t>aborted</a:t>
            </a:r>
          </a:p>
          <a:p>
            <a:r>
              <a:rPr lang="en-US" dirty="0" smtClean="0">
                <a:solidFill>
                  <a:srgbClr val="FF0000"/>
                </a:solidFill>
              </a:rPr>
              <a:t>No structural changes </a:t>
            </a:r>
            <a:r>
              <a:rPr lang="en-US" dirty="0" smtClean="0"/>
              <a:t>to indices during migration</a:t>
            </a:r>
          </a:p>
          <a:p>
            <a:pPr lvl="1"/>
            <a:r>
              <a:rPr lang="en-US" dirty="0" smtClean="0"/>
              <a:t>Transactions (at both nodes) that make </a:t>
            </a:r>
            <a:r>
              <a:rPr lang="en-US" b="1" dirty="0" smtClean="0"/>
              <a:t>structural</a:t>
            </a:r>
            <a:r>
              <a:rPr lang="en-US" dirty="0" smtClean="0"/>
              <a:t> changes to indices </a:t>
            </a:r>
            <a:r>
              <a:rPr lang="en-US" dirty="0" smtClean="0">
                <a:solidFill>
                  <a:srgbClr val="FF0000"/>
                </a:solidFill>
              </a:rPr>
              <a:t>abort</a:t>
            </a:r>
          </a:p>
          <a:p>
            <a:r>
              <a:rPr lang="en-US" dirty="0" smtClean="0"/>
              <a:t>Destination </a:t>
            </a:r>
            <a:r>
              <a:rPr lang="en-US" b="1" dirty="0" smtClean="0">
                <a:solidFill>
                  <a:srgbClr val="FF0000"/>
                </a:solidFill>
              </a:rPr>
              <a:t>“pulls”</a:t>
            </a:r>
            <a:r>
              <a:rPr lang="en-US" dirty="0" smtClean="0">
                <a:solidFill>
                  <a:srgbClr val="FF0000"/>
                </a:solidFill>
              </a:rPr>
              <a:t> </a:t>
            </a:r>
            <a:r>
              <a:rPr lang="en-US" dirty="0" smtClean="0"/>
              <a:t>pages </a:t>
            </a:r>
            <a:r>
              <a:rPr lang="en-US" dirty="0" smtClean="0">
                <a:solidFill>
                  <a:srgbClr val="FF0000"/>
                </a:solidFill>
              </a:rPr>
              <a:t>on-demand</a:t>
            </a:r>
          </a:p>
          <a:p>
            <a:pPr lvl="1"/>
            <a:r>
              <a:rPr lang="en-US" dirty="0" smtClean="0"/>
              <a:t>Transactions at the destination experience </a:t>
            </a:r>
            <a:r>
              <a:rPr lang="en-US" dirty="0" smtClean="0">
                <a:solidFill>
                  <a:srgbClr val="FF0000"/>
                </a:solidFill>
              </a:rPr>
              <a:t>higher latency</a:t>
            </a:r>
            <a:r>
              <a:rPr lang="en-US" dirty="0" smtClean="0"/>
              <a:t> compared to normal operation</a:t>
            </a:r>
            <a:endParaRPr lang="en-US" dirty="0"/>
          </a:p>
        </p:txBody>
      </p:sp>
      <p:sp>
        <p:nvSpPr>
          <p:cNvPr id="3" name="Footer Placeholder 2"/>
          <p:cNvSpPr>
            <a:spLocks noGrp="1"/>
          </p:cNvSpPr>
          <p:nvPr>
            <p:ph type="ftr" sz="quarter" idx="11"/>
          </p:nvPr>
        </p:nvSpPr>
        <p:spPr/>
        <p:txBody>
          <a:bodyPr/>
          <a:lstStyle/>
          <a:p>
            <a:r>
              <a:rPr lang="en-US" smtClean="0"/>
              <a:t>VLDB Summer School 2011</a:t>
            </a:r>
            <a:endParaRPr lang="en-US" dirty="0"/>
          </a:p>
        </p:txBody>
      </p:sp>
      <p:sp>
        <p:nvSpPr>
          <p:cNvPr id="5" name="Title 4"/>
          <p:cNvSpPr>
            <a:spLocks noGrp="1"/>
          </p:cNvSpPr>
          <p:nvPr>
            <p:ph type="title"/>
          </p:nvPr>
        </p:nvSpPr>
        <p:spPr/>
        <p:txBody>
          <a:bodyPr/>
          <a:lstStyle/>
          <a:p>
            <a:r>
              <a:rPr lang="en-US" dirty="0" smtClean="0">
                <a:solidFill>
                  <a:srgbClr val="00B050"/>
                </a:solidFill>
              </a:rPr>
              <a:t>Artifacts of this design</a:t>
            </a:r>
            <a:endParaRPr lang="en-US" dirty="0">
              <a:solidFill>
                <a:srgbClr val="00B050"/>
              </a:solidFill>
            </a:endParaRPr>
          </a:p>
        </p:txBody>
      </p:sp>
      <p:sp>
        <p:nvSpPr>
          <p:cNvPr id="7" name="Slide Number Placeholder 6"/>
          <p:cNvSpPr>
            <a:spLocks noGrp="1"/>
          </p:cNvSpPr>
          <p:nvPr>
            <p:ph type="sldNum" sz="quarter" idx="12"/>
          </p:nvPr>
        </p:nvSpPr>
        <p:spPr/>
        <p:txBody>
          <a:bodyPr/>
          <a:lstStyle/>
          <a:p>
            <a:fld id="{4643A9B1-C5C9-4C94-B19A-01E027389621}" type="slidenum">
              <a:rPr lang="en-US" smtClean="0"/>
              <a:pPr/>
              <a:t>65</a:t>
            </a:fld>
            <a:endParaRPr lang="en-US"/>
          </a:p>
        </p:txBody>
      </p:sp>
    </p:spTree>
    <p:extLst>
      <p:ext uri="{BB962C8B-B14F-4D97-AF65-F5344CB8AC3E}">
        <p14:creationId xmlns="" xmlns:p14="http://schemas.microsoft.com/office/powerpoint/2010/main" val="29336879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00600"/>
          </a:xfrm>
        </p:spPr>
        <p:txBody>
          <a:bodyPr>
            <a:normAutofit fontScale="85000" lnSpcReduction="10000"/>
          </a:bodyPr>
          <a:lstStyle/>
          <a:p>
            <a:r>
              <a:rPr lang="en-US" dirty="0" smtClean="0"/>
              <a:t>Prototyped using an open source OLTP database </a:t>
            </a:r>
            <a:r>
              <a:rPr lang="en-US" b="1" dirty="0" smtClean="0"/>
              <a:t>H2</a:t>
            </a:r>
            <a:endParaRPr lang="en-US" dirty="0" smtClean="0"/>
          </a:p>
          <a:p>
            <a:pPr lvl="1"/>
            <a:r>
              <a:rPr lang="en-US" dirty="0" smtClean="0"/>
              <a:t>Supports standard SQL/JDBC API</a:t>
            </a:r>
          </a:p>
          <a:p>
            <a:pPr lvl="1"/>
            <a:r>
              <a:rPr lang="en-US" dirty="0" err="1" smtClean="0"/>
              <a:t>Serializable</a:t>
            </a:r>
            <a:r>
              <a:rPr lang="en-US" dirty="0" smtClean="0"/>
              <a:t> isolation level</a:t>
            </a:r>
          </a:p>
          <a:p>
            <a:pPr lvl="1"/>
            <a:r>
              <a:rPr lang="en-US" dirty="0" smtClean="0"/>
              <a:t>Tree Indices</a:t>
            </a:r>
          </a:p>
          <a:p>
            <a:pPr lvl="1"/>
            <a:r>
              <a:rPr lang="en-US" dirty="0" smtClean="0"/>
              <a:t>Relational data model</a:t>
            </a:r>
          </a:p>
          <a:p>
            <a:r>
              <a:rPr lang="en-US" dirty="0" smtClean="0"/>
              <a:t>Modified the database engine</a:t>
            </a:r>
          </a:p>
          <a:p>
            <a:pPr lvl="1"/>
            <a:r>
              <a:rPr lang="en-US" dirty="0" smtClean="0"/>
              <a:t>Added support for freezing indices</a:t>
            </a:r>
          </a:p>
          <a:p>
            <a:pPr lvl="1"/>
            <a:r>
              <a:rPr lang="en-US" dirty="0" smtClean="0"/>
              <a:t>Page migration status maintained using index</a:t>
            </a:r>
          </a:p>
          <a:p>
            <a:pPr lvl="1"/>
            <a:r>
              <a:rPr lang="en-US" dirty="0" smtClean="0"/>
              <a:t>Details in the paper…</a:t>
            </a:r>
          </a:p>
          <a:p>
            <a:r>
              <a:rPr lang="en-US" b="1" i="1" dirty="0" smtClean="0"/>
              <a:t>Tungsten SQL Router</a:t>
            </a:r>
            <a:r>
              <a:rPr lang="en-US" i="1" dirty="0" smtClean="0"/>
              <a:t> </a:t>
            </a:r>
            <a:r>
              <a:rPr lang="en-US" dirty="0" smtClean="0"/>
              <a:t>migrates JDBC connections during migration</a:t>
            </a: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Implementation</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66</a:t>
            </a:fld>
            <a:endParaRPr lang="en-US"/>
          </a:p>
        </p:txBody>
      </p:sp>
    </p:spTree>
    <p:extLst>
      <p:ext uri="{BB962C8B-B14F-4D97-AF65-F5344CB8AC3E}">
        <p14:creationId xmlns="" xmlns:p14="http://schemas.microsoft.com/office/powerpoint/2010/main" val="135562941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1"/>
            <a:ext cx="8229600" cy="4876799"/>
          </a:xfrm>
        </p:spPr>
        <p:txBody>
          <a:bodyPr>
            <a:normAutofit/>
          </a:bodyPr>
          <a:lstStyle/>
          <a:p>
            <a:r>
              <a:rPr lang="en-US" dirty="0" smtClean="0"/>
              <a:t>Two database nodes, each with a DB instance running</a:t>
            </a:r>
          </a:p>
          <a:p>
            <a:r>
              <a:rPr lang="en-US" dirty="0" smtClean="0"/>
              <a:t>Synthetic </a:t>
            </a:r>
            <a:r>
              <a:rPr lang="en-US" dirty="0"/>
              <a:t>benchmark as load </a:t>
            </a:r>
            <a:r>
              <a:rPr lang="en-US" dirty="0" smtClean="0"/>
              <a:t>generator</a:t>
            </a:r>
          </a:p>
          <a:p>
            <a:pPr lvl="1"/>
            <a:r>
              <a:rPr lang="en-US" dirty="0" smtClean="0"/>
              <a:t>Modified </a:t>
            </a:r>
            <a:r>
              <a:rPr lang="en-US" dirty="0" smtClean="0">
                <a:solidFill>
                  <a:srgbClr val="FF0000"/>
                </a:solidFill>
              </a:rPr>
              <a:t>YCSB</a:t>
            </a:r>
            <a:r>
              <a:rPr lang="en-US" dirty="0" smtClean="0"/>
              <a:t> to add transactions</a:t>
            </a:r>
          </a:p>
          <a:p>
            <a:pPr lvl="2"/>
            <a:r>
              <a:rPr lang="en-US" dirty="0" smtClean="0"/>
              <a:t>Small read/write transactions</a:t>
            </a:r>
            <a:endParaRPr lang="en-US" dirty="0"/>
          </a:p>
          <a:p>
            <a:r>
              <a:rPr lang="en-US" dirty="0" smtClean="0"/>
              <a:t>Compared </a:t>
            </a:r>
            <a:r>
              <a:rPr lang="en-US" dirty="0"/>
              <a:t>against </a:t>
            </a:r>
            <a:r>
              <a:rPr lang="en-US" dirty="0">
                <a:solidFill>
                  <a:srgbClr val="0070C0"/>
                </a:solidFill>
              </a:rPr>
              <a:t>Stop and Copy  </a:t>
            </a:r>
            <a:r>
              <a:rPr lang="en-US" dirty="0" smtClean="0">
                <a:solidFill>
                  <a:srgbClr val="0070C0"/>
                </a:solidFill>
              </a:rPr>
              <a:t> (</a:t>
            </a:r>
            <a:r>
              <a:rPr lang="en-US" b="1" i="1" dirty="0">
                <a:solidFill>
                  <a:srgbClr val="0070C0"/>
                </a:solidFill>
              </a:rPr>
              <a:t>S&amp;C</a:t>
            </a:r>
            <a:r>
              <a:rPr lang="en-US" dirty="0" smtClean="0">
                <a:solidFill>
                  <a:srgbClr val="0070C0"/>
                </a:solidFill>
              </a:rPr>
              <a:t>)</a:t>
            </a:r>
            <a:endParaRPr lang="en-US" dirty="0">
              <a:solidFill>
                <a:srgbClr val="0070C0"/>
              </a:solidFill>
            </a:endParaRP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Experimental Setup</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67</a:t>
            </a:fld>
            <a:endParaRPr lang="en-US"/>
          </a:p>
        </p:txBody>
      </p:sp>
    </p:spTree>
    <p:extLst>
      <p:ext uri="{BB962C8B-B14F-4D97-AF65-F5344CB8AC3E}">
        <p14:creationId xmlns="" xmlns:p14="http://schemas.microsoft.com/office/powerpoint/2010/main" val="33470409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201805" y="1066799"/>
            <a:ext cx="5208395" cy="457200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p:txBody>
          <a:bodyPr/>
          <a:lstStyle/>
          <a:p>
            <a:r>
              <a:rPr lang="en-US" smtClean="0"/>
              <a:t>VLDB Summer School 2011</a:t>
            </a:r>
            <a:endParaRPr lang="en-US" dirty="0"/>
          </a:p>
        </p:txBody>
      </p:sp>
      <p:sp>
        <p:nvSpPr>
          <p:cNvPr id="7" name="Title 6"/>
          <p:cNvSpPr>
            <a:spLocks noGrp="1"/>
          </p:cNvSpPr>
          <p:nvPr>
            <p:ph type="title"/>
          </p:nvPr>
        </p:nvSpPr>
        <p:spPr/>
        <p:txBody>
          <a:bodyPr/>
          <a:lstStyle/>
          <a:p>
            <a:r>
              <a:rPr lang="en-US" dirty="0" smtClean="0">
                <a:solidFill>
                  <a:srgbClr val="00B050"/>
                </a:solidFill>
              </a:rPr>
              <a:t>Experimental Methodology</a:t>
            </a:r>
            <a:endParaRPr lang="en-US" dirty="0">
              <a:solidFill>
                <a:srgbClr val="00B050"/>
              </a:solidFill>
            </a:endParaRPr>
          </a:p>
        </p:txBody>
      </p:sp>
      <p:sp>
        <p:nvSpPr>
          <p:cNvPr id="8" name="Rectangle 7"/>
          <p:cNvSpPr/>
          <p:nvPr/>
        </p:nvSpPr>
        <p:spPr>
          <a:xfrm>
            <a:off x="3124200" y="4343400"/>
            <a:ext cx="1828800" cy="1219200"/>
          </a:xfrm>
          <a:prstGeom prst="rect">
            <a:avLst/>
          </a:prstGeom>
          <a:noFill/>
          <a:ln w="28575">
            <a:solidFill>
              <a:schemeClr val="accent6">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9" name="Flowchart: Magnetic Disk 8"/>
          <p:cNvSpPr/>
          <p:nvPr/>
        </p:nvSpPr>
        <p:spPr>
          <a:xfrm>
            <a:off x="3287905" y="4444364"/>
            <a:ext cx="1524000" cy="1005453"/>
          </a:xfrm>
          <a:prstGeom prst="flowChartMagneticDisk">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 name="Rectangle 9"/>
          <p:cNvSpPr/>
          <p:nvPr/>
        </p:nvSpPr>
        <p:spPr>
          <a:xfrm>
            <a:off x="1066800" y="4343400"/>
            <a:ext cx="1828800" cy="1219200"/>
          </a:xfrm>
          <a:prstGeom prst="rect">
            <a:avLst/>
          </a:prstGeom>
          <a:noFill/>
          <a:ln w="28575">
            <a:solidFill>
              <a:schemeClr val="accent6">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Flowchart: Magnetic Disk 10"/>
          <p:cNvSpPr/>
          <p:nvPr/>
        </p:nvSpPr>
        <p:spPr>
          <a:xfrm>
            <a:off x="1230505" y="4444364"/>
            <a:ext cx="1524000" cy="1005453"/>
          </a:xfrm>
          <a:prstGeom prst="flowChartMagneticDisk">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2" name="Group 11"/>
          <p:cNvGrpSpPr/>
          <p:nvPr/>
        </p:nvGrpSpPr>
        <p:grpSpPr>
          <a:xfrm>
            <a:off x="1447800" y="4721352"/>
            <a:ext cx="914400" cy="612648"/>
            <a:chOff x="5715000" y="3352800"/>
            <a:chExt cx="914400" cy="612648"/>
          </a:xfrm>
        </p:grpSpPr>
        <p:sp>
          <p:nvSpPr>
            <p:cNvPr id="13" name="Flowchart: Document 12"/>
            <p:cNvSpPr/>
            <p:nvPr/>
          </p:nvSpPr>
          <p:spPr>
            <a:xfrm>
              <a:off x="5715000" y="3352800"/>
              <a:ext cx="914400" cy="612648"/>
            </a:xfrm>
            <a:prstGeom prst="flowChartDocument">
              <a:avLst/>
            </a:prstGeom>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4" name="Straight Connector 13"/>
            <p:cNvCxnSpPr/>
            <p:nvPr/>
          </p:nvCxnSpPr>
          <p:spPr>
            <a:xfrm>
              <a:off x="5715000" y="3505200"/>
              <a:ext cx="9144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715000" y="3657600"/>
              <a:ext cx="9144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715000" y="3810000"/>
              <a:ext cx="9144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grpSp>
      <p:pic>
        <p:nvPicPr>
          <p:cNvPr id="43" name="Picture 3" descr="C:\Program Files\Microsoft Office\MEDIA\CAGCAT10\j0292020.wmf"/>
          <p:cNvPicPr>
            <a:picLocks noChangeAspect="1" noChangeArrowheads="1"/>
          </p:cNvPicPr>
          <p:nvPr/>
        </p:nvPicPr>
        <p:blipFill>
          <a:blip r:embed="rId3" cstate="print"/>
          <a:srcRect/>
          <a:stretch>
            <a:fillRect/>
          </a:stretch>
        </p:blipFill>
        <p:spPr bwMode="auto">
          <a:xfrm>
            <a:off x="2971800" y="1322832"/>
            <a:ext cx="452807" cy="429768"/>
          </a:xfrm>
          <a:prstGeom prst="rect">
            <a:avLst/>
          </a:prstGeom>
          <a:noFill/>
          <a:ln w="38100">
            <a:solidFill>
              <a:srgbClr val="00B0F0"/>
            </a:solidFill>
          </a:ln>
        </p:spPr>
      </p:pic>
      <p:pic>
        <p:nvPicPr>
          <p:cNvPr id="44" name="Picture 3" descr="C:\Program Files\Microsoft Office\MEDIA\CAGCAT10\j0292020.wmf"/>
          <p:cNvPicPr>
            <a:picLocks noChangeAspect="1" noChangeArrowheads="1"/>
          </p:cNvPicPr>
          <p:nvPr/>
        </p:nvPicPr>
        <p:blipFill>
          <a:blip r:embed="rId3" cstate="print"/>
          <a:srcRect/>
          <a:stretch>
            <a:fillRect/>
          </a:stretch>
        </p:blipFill>
        <p:spPr bwMode="auto">
          <a:xfrm>
            <a:off x="2362200" y="1322832"/>
            <a:ext cx="452807" cy="429768"/>
          </a:xfrm>
          <a:prstGeom prst="rect">
            <a:avLst/>
          </a:prstGeom>
          <a:noFill/>
          <a:ln w="38100">
            <a:solidFill>
              <a:srgbClr val="00B0F0"/>
            </a:solidFill>
          </a:ln>
        </p:spPr>
      </p:pic>
      <p:sp>
        <p:nvSpPr>
          <p:cNvPr id="49" name="Down Arrow 48"/>
          <p:cNvSpPr/>
          <p:nvPr/>
        </p:nvSpPr>
        <p:spPr>
          <a:xfrm>
            <a:off x="2657677" y="1905000"/>
            <a:ext cx="484632" cy="386688"/>
          </a:xfrm>
          <a:prstGeom prst="downArrow">
            <a:avLst>
              <a:gd name="adj1" fmla="val 50000"/>
              <a:gd name="adj2" fmla="val 41552"/>
            </a:avLst>
          </a:prstGeom>
          <a:solidFill>
            <a:srgbClr val="00B0F0"/>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nvGrpSpPr>
          <p:cNvPr id="3" name="Group 78"/>
          <p:cNvGrpSpPr/>
          <p:nvPr/>
        </p:nvGrpSpPr>
        <p:grpSpPr>
          <a:xfrm>
            <a:off x="1702408" y="2438400"/>
            <a:ext cx="3481388" cy="626445"/>
            <a:chOff x="381000" y="2290763"/>
            <a:chExt cx="4802796" cy="757237"/>
          </a:xfrm>
        </p:grpSpPr>
        <p:sp>
          <p:nvSpPr>
            <p:cNvPr id="60" name="Rounded Rectangle 59"/>
            <p:cNvSpPr/>
            <p:nvPr/>
          </p:nvSpPr>
          <p:spPr>
            <a:xfrm>
              <a:off x="381000" y="2290763"/>
              <a:ext cx="4802796" cy="757237"/>
            </a:xfrm>
            <a:prstGeom prst="roundRect">
              <a:avLst/>
            </a:prstGeom>
            <a:noFill/>
            <a:ln w="38100" cap="flat" cmpd="sng" algn="ctr">
              <a:solidFill>
                <a:schemeClr val="accent6">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Arial" pitchFamily="34" charset="0"/>
              </a:endParaRPr>
            </a:p>
          </p:txBody>
        </p:sp>
        <p:pic>
          <p:nvPicPr>
            <p:cNvPr id="61"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7021" y="2433638"/>
              <a:ext cx="714375" cy="466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2"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345221" y="2433638"/>
              <a:ext cx="714375" cy="466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3"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93021" y="2433638"/>
              <a:ext cx="714375" cy="466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5" name="Group 63"/>
            <p:cNvGrpSpPr/>
            <p:nvPr/>
          </p:nvGrpSpPr>
          <p:grpSpPr>
            <a:xfrm>
              <a:off x="2259621" y="2633663"/>
              <a:ext cx="345847" cy="76200"/>
              <a:chOff x="6367372" y="2743200"/>
              <a:chExt cx="345847" cy="76200"/>
            </a:xfrm>
          </p:grpSpPr>
          <p:sp>
            <p:nvSpPr>
              <p:cNvPr id="65" name="Oval 64"/>
              <p:cNvSpPr/>
              <p:nvPr/>
            </p:nvSpPr>
            <p:spPr>
              <a:xfrm>
                <a:off x="6367372" y="2743200"/>
                <a:ext cx="45719" cy="762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Arial" pitchFamily="34" charset="0"/>
                </a:endParaRPr>
              </a:p>
            </p:txBody>
          </p:sp>
          <p:sp>
            <p:nvSpPr>
              <p:cNvPr id="66" name="Oval 65"/>
              <p:cNvSpPr/>
              <p:nvPr/>
            </p:nvSpPr>
            <p:spPr>
              <a:xfrm>
                <a:off x="6519772" y="2743200"/>
                <a:ext cx="45719" cy="762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Arial" pitchFamily="34" charset="0"/>
                </a:endParaRPr>
              </a:p>
            </p:txBody>
          </p:sp>
          <p:sp>
            <p:nvSpPr>
              <p:cNvPr id="67" name="Oval 66"/>
              <p:cNvSpPr/>
              <p:nvPr/>
            </p:nvSpPr>
            <p:spPr>
              <a:xfrm>
                <a:off x="6667500" y="2743200"/>
                <a:ext cx="45719" cy="762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Arial" pitchFamily="34" charset="0"/>
                </a:endParaRPr>
              </a:p>
            </p:txBody>
          </p:sp>
        </p:grpSp>
        <p:sp>
          <p:nvSpPr>
            <p:cNvPr id="69" name="Rectangle 68"/>
            <p:cNvSpPr/>
            <p:nvPr/>
          </p:nvSpPr>
          <p:spPr>
            <a:xfrm>
              <a:off x="3583595" y="2433638"/>
              <a:ext cx="1524001" cy="466725"/>
            </a:xfrm>
            <a:prstGeom prst="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 lastClr="FFFFFF"/>
                  </a:solidFill>
                  <a:effectLst/>
                  <a:uLnTx/>
                  <a:uFillTx/>
                  <a:latin typeface="Calibri"/>
                  <a:ea typeface="+mn-ea"/>
                  <a:cs typeface="Arial" pitchFamily="34" charset="0"/>
                </a:rPr>
                <a:t>Metadata</a:t>
              </a:r>
              <a:endParaRPr kumimoji="0" lang="en-US" b="0" i="0" u="none" strike="noStrike" kern="0" cap="none" spc="0" normalizeH="0" baseline="0" noProof="0" dirty="0">
                <a:ln>
                  <a:noFill/>
                </a:ln>
                <a:solidFill>
                  <a:sysClr val="window" lastClr="FFFFFF"/>
                </a:solidFill>
                <a:effectLst/>
                <a:uLnTx/>
                <a:uFillTx/>
                <a:latin typeface="Calibri"/>
                <a:ea typeface="+mn-ea"/>
                <a:cs typeface="Arial" pitchFamily="34" charset="0"/>
              </a:endParaRPr>
            </a:p>
          </p:txBody>
        </p:sp>
      </p:grpSp>
      <p:sp>
        <p:nvSpPr>
          <p:cNvPr id="72" name="Down Arrow 71"/>
          <p:cNvSpPr/>
          <p:nvPr/>
        </p:nvSpPr>
        <p:spPr>
          <a:xfrm rot="2673528">
            <a:off x="2131521" y="3167278"/>
            <a:ext cx="484632" cy="1233890"/>
          </a:xfrm>
          <a:prstGeom prst="downArrow">
            <a:avLst>
              <a:gd name="adj1" fmla="val 50000"/>
              <a:gd name="adj2" fmla="val 55414"/>
            </a:avLst>
          </a:prstGeom>
          <a:solidFill>
            <a:srgbClr val="00B0F0"/>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73" name="Down Arrow 72"/>
          <p:cNvSpPr/>
          <p:nvPr/>
        </p:nvSpPr>
        <p:spPr>
          <a:xfrm rot="19057360">
            <a:off x="3517718" y="3151218"/>
            <a:ext cx="484632" cy="1295991"/>
          </a:xfrm>
          <a:prstGeom prst="downArrow">
            <a:avLst>
              <a:gd name="adj1" fmla="val 50000"/>
              <a:gd name="adj2" fmla="val 55414"/>
            </a:avLst>
          </a:prstGeom>
          <a:solidFill>
            <a:srgbClr val="00B0F0"/>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71" name="Cloud Callout 70"/>
          <p:cNvSpPr/>
          <p:nvPr/>
        </p:nvSpPr>
        <p:spPr>
          <a:xfrm>
            <a:off x="5257800" y="1066799"/>
            <a:ext cx="3733800" cy="2286000"/>
          </a:xfrm>
          <a:prstGeom prst="cloudCallout">
            <a:avLst>
              <a:gd name="adj1" fmla="val -80085"/>
              <a:gd name="adj2" fmla="val -25846"/>
            </a:avLst>
          </a:prstGeom>
          <a:solidFill>
            <a:schemeClr val="bg2"/>
          </a:solidFill>
          <a:ln>
            <a:solidFill>
              <a:schemeClr val="accent4">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5" name="TextBox 74"/>
          <p:cNvSpPr txBox="1"/>
          <p:nvPr/>
        </p:nvSpPr>
        <p:spPr>
          <a:xfrm>
            <a:off x="5494360" y="1336384"/>
            <a:ext cx="3108278" cy="1477328"/>
          </a:xfrm>
          <a:prstGeom prst="rect">
            <a:avLst/>
          </a:prstGeom>
          <a:noFill/>
        </p:spPr>
        <p:txBody>
          <a:bodyPr wrap="square" rtlCol="0">
            <a:spAutoFit/>
          </a:bodyPr>
          <a:lstStyle/>
          <a:p>
            <a:pPr marL="0" lvl="2" algn="ctr"/>
            <a:r>
              <a:rPr lang="en-US" b="1" dirty="0" smtClean="0">
                <a:solidFill>
                  <a:schemeClr val="accent6"/>
                </a:solidFill>
              </a:rPr>
              <a:t>Default transaction parameters:</a:t>
            </a:r>
          </a:p>
          <a:p>
            <a:pPr marL="0" lvl="2" algn="ctr"/>
            <a:r>
              <a:rPr lang="en-US" dirty="0" smtClean="0">
                <a:solidFill>
                  <a:schemeClr val="accent6"/>
                </a:solidFill>
              </a:rPr>
              <a:t>10 operations per transaction 80% Read, 15% Update, 5% Inserts</a:t>
            </a:r>
            <a:endParaRPr lang="en-US" dirty="0">
              <a:solidFill>
                <a:schemeClr val="accent6"/>
              </a:solidFill>
            </a:endParaRPr>
          </a:p>
        </p:txBody>
      </p:sp>
      <p:sp>
        <p:nvSpPr>
          <p:cNvPr id="77" name="Cloud Callout 76"/>
          <p:cNvSpPr/>
          <p:nvPr/>
        </p:nvSpPr>
        <p:spPr>
          <a:xfrm>
            <a:off x="5410200" y="3657600"/>
            <a:ext cx="3733800" cy="2286000"/>
          </a:xfrm>
          <a:prstGeom prst="cloudCallout">
            <a:avLst>
              <a:gd name="adj1" fmla="val -62175"/>
              <a:gd name="adj2" fmla="val 11169"/>
            </a:avLst>
          </a:prstGeom>
          <a:solidFill>
            <a:schemeClr val="bg2"/>
          </a:solidFill>
          <a:ln>
            <a:solidFill>
              <a:schemeClr val="accent4">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8" name="TextBox 77"/>
          <p:cNvSpPr txBox="1"/>
          <p:nvPr/>
        </p:nvSpPr>
        <p:spPr>
          <a:xfrm>
            <a:off x="5638800" y="4038600"/>
            <a:ext cx="3032078" cy="1477328"/>
          </a:xfrm>
          <a:prstGeom prst="rect">
            <a:avLst/>
          </a:prstGeom>
          <a:noFill/>
        </p:spPr>
        <p:txBody>
          <a:bodyPr wrap="square" rtlCol="0">
            <a:spAutoFit/>
          </a:bodyPr>
          <a:lstStyle/>
          <a:p>
            <a:pPr marL="0" lvl="2" algn="ctr"/>
            <a:r>
              <a:rPr lang="en-US" b="1" dirty="0" smtClean="0">
                <a:solidFill>
                  <a:schemeClr val="accent6"/>
                </a:solidFill>
              </a:rPr>
              <a:t>Hardware:</a:t>
            </a:r>
            <a:r>
              <a:rPr lang="en-US" dirty="0" smtClean="0">
                <a:solidFill>
                  <a:schemeClr val="accent6"/>
                </a:solidFill>
              </a:rPr>
              <a:t> 2.4 </a:t>
            </a:r>
            <a:r>
              <a:rPr lang="en-US" dirty="0" err="1">
                <a:solidFill>
                  <a:schemeClr val="accent6"/>
                </a:solidFill>
              </a:rPr>
              <a:t>Ghz</a:t>
            </a:r>
            <a:r>
              <a:rPr lang="en-US" dirty="0">
                <a:solidFill>
                  <a:schemeClr val="accent6"/>
                </a:solidFill>
              </a:rPr>
              <a:t> Intel Core 2 Quads, 8GB RAM, 7200 RPM SATA HDs with 32 MB </a:t>
            </a:r>
            <a:r>
              <a:rPr lang="en-US" dirty="0" smtClean="0">
                <a:solidFill>
                  <a:schemeClr val="accent6"/>
                </a:solidFill>
              </a:rPr>
              <a:t>Cache </a:t>
            </a:r>
          </a:p>
          <a:p>
            <a:pPr marL="0" lvl="2" algn="ctr"/>
            <a:r>
              <a:rPr lang="en-US" dirty="0" smtClean="0">
                <a:solidFill>
                  <a:schemeClr val="accent6"/>
                </a:solidFill>
              </a:rPr>
              <a:t>Gigabit </a:t>
            </a:r>
            <a:r>
              <a:rPr lang="en-US" dirty="0" err="1" smtClean="0">
                <a:solidFill>
                  <a:schemeClr val="accent6"/>
                </a:solidFill>
              </a:rPr>
              <a:t>ethernet</a:t>
            </a:r>
            <a:endParaRPr lang="en-US" dirty="0">
              <a:solidFill>
                <a:schemeClr val="accent6"/>
              </a:solidFill>
            </a:endParaRPr>
          </a:p>
        </p:txBody>
      </p:sp>
      <p:sp>
        <p:nvSpPr>
          <p:cNvPr id="76" name="TextBox 75"/>
          <p:cNvSpPr txBox="1"/>
          <p:nvPr/>
        </p:nvSpPr>
        <p:spPr>
          <a:xfrm>
            <a:off x="5410200" y="2917208"/>
            <a:ext cx="3352800" cy="646331"/>
          </a:xfrm>
          <a:prstGeom prst="rect">
            <a:avLst/>
          </a:prstGeom>
          <a:solidFill>
            <a:schemeClr val="bg2"/>
          </a:solidFill>
        </p:spPr>
        <p:txBody>
          <a:bodyPr wrap="square" rtlCol="0">
            <a:spAutoFit/>
          </a:bodyPr>
          <a:lstStyle/>
          <a:p>
            <a:pPr algn="ctr"/>
            <a:r>
              <a:rPr lang="en-US" b="1" dirty="0" smtClean="0">
                <a:solidFill>
                  <a:schemeClr val="accent6"/>
                </a:solidFill>
              </a:rPr>
              <a:t>Workload:</a:t>
            </a:r>
            <a:r>
              <a:rPr lang="en-US" dirty="0" smtClean="0">
                <a:solidFill>
                  <a:schemeClr val="accent6"/>
                </a:solidFill>
              </a:rPr>
              <a:t> 60 sessions</a:t>
            </a:r>
          </a:p>
          <a:p>
            <a:pPr algn="ctr"/>
            <a:r>
              <a:rPr lang="en-US" dirty="0" smtClean="0">
                <a:solidFill>
                  <a:schemeClr val="accent6"/>
                </a:solidFill>
              </a:rPr>
              <a:t>100 </a:t>
            </a:r>
            <a:r>
              <a:rPr lang="en-US" dirty="0">
                <a:solidFill>
                  <a:schemeClr val="accent6"/>
                </a:solidFill>
              </a:rPr>
              <a:t>Transactions per </a:t>
            </a:r>
            <a:r>
              <a:rPr lang="en-US" dirty="0" smtClean="0">
                <a:solidFill>
                  <a:schemeClr val="accent6"/>
                </a:solidFill>
              </a:rPr>
              <a:t>session</a:t>
            </a:r>
            <a:endParaRPr lang="en-US" dirty="0">
              <a:solidFill>
                <a:schemeClr val="accent6"/>
              </a:solidFill>
            </a:endParaRPr>
          </a:p>
        </p:txBody>
      </p:sp>
      <p:sp>
        <p:nvSpPr>
          <p:cNvPr id="81" name="Rounded Rectangle 80"/>
          <p:cNvSpPr/>
          <p:nvPr/>
        </p:nvSpPr>
        <p:spPr>
          <a:xfrm>
            <a:off x="201805" y="2420318"/>
            <a:ext cx="1462503" cy="647700"/>
          </a:xfrm>
          <a:prstGeom prst="round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 lastClr="FFFFFF"/>
                </a:solidFill>
                <a:effectLst/>
                <a:uLnTx/>
                <a:uFillTx/>
                <a:latin typeface="Calibri"/>
                <a:ea typeface="+mn-ea"/>
                <a:cs typeface="Arial" pitchFamily="34" charset="0"/>
              </a:rPr>
              <a:t>System Controller</a:t>
            </a:r>
            <a:endParaRPr kumimoji="0" lang="en-US" sz="2000" b="0" i="0" u="none" strike="noStrike" kern="0" cap="none" spc="0" normalizeH="0" baseline="0" noProof="0" dirty="0">
              <a:ln>
                <a:noFill/>
              </a:ln>
              <a:solidFill>
                <a:sysClr val="window" lastClr="FFFFFF"/>
              </a:solidFill>
              <a:effectLst/>
              <a:uLnTx/>
              <a:uFillTx/>
              <a:latin typeface="Calibri"/>
              <a:ea typeface="+mn-ea"/>
              <a:cs typeface="Arial" pitchFamily="34" charset="0"/>
            </a:endParaRPr>
          </a:p>
        </p:txBody>
      </p:sp>
      <p:cxnSp>
        <p:nvCxnSpPr>
          <p:cNvPr id="83" name="Straight Arrow Connector 82"/>
          <p:cNvCxnSpPr/>
          <p:nvPr/>
        </p:nvCxnSpPr>
        <p:spPr>
          <a:xfrm>
            <a:off x="933056" y="3240373"/>
            <a:ext cx="731252" cy="950627"/>
          </a:xfrm>
          <a:prstGeom prst="straightConnector1">
            <a:avLst/>
          </a:prstGeom>
          <a:ln w="38100">
            <a:solidFill>
              <a:schemeClr val="accent6"/>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661842" y="3378873"/>
            <a:ext cx="1040566" cy="369332"/>
          </a:xfrm>
          <a:prstGeom prst="rect">
            <a:avLst/>
          </a:prstGeom>
          <a:solidFill>
            <a:schemeClr val="bg1"/>
          </a:solidFill>
        </p:spPr>
        <p:txBody>
          <a:bodyPr wrap="square" rtlCol="0">
            <a:spAutoFit/>
          </a:bodyPr>
          <a:lstStyle/>
          <a:p>
            <a:pPr algn="ctr"/>
            <a:r>
              <a:rPr lang="en-US" b="1" dirty="0" smtClean="0">
                <a:solidFill>
                  <a:schemeClr val="accent6"/>
                </a:solidFill>
              </a:rPr>
              <a:t>Migrate</a:t>
            </a:r>
            <a:endParaRPr lang="en-US" dirty="0">
              <a:solidFill>
                <a:schemeClr val="accent6"/>
              </a:solidFill>
            </a:endParaRPr>
          </a:p>
        </p:txBody>
      </p:sp>
      <p:sp>
        <p:nvSpPr>
          <p:cNvPr id="86" name="Cloud Callout 85"/>
          <p:cNvSpPr/>
          <p:nvPr/>
        </p:nvSpPr>
        <p:spPr>
          <a:xfrm>
            <a:off x="1742214" y="5638800"/>
            <a:ext cx="3733800" cy="1143000"/>
          </a:xfrm>
          <a:prstGeom prst="cloudCallout">
            <a:avLst>
              <a:gd name="adj1" fmla="val -40609"/>
              <a:gd name="adj2" fmla="val -79577"/>
            </a:avLst>
          </a:prstGeom>
          <a:solidFill>
            <a:schemeClr val="bg2"/>
          </a:solidFill>
          <a:ln>
            <a:solidFill>
              <a:schemeClr val="accent4">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7" name="TextBox 86"/>
          <p:cNvSpPr txBox="1"/>
          <p:nvPr/>
        </p:nvSpPr>
        <p:spPr>
          <a:xfrm>
            <a:off x="2096483" y="5887134"/>
            <a:ext cx="3032078" cy="646331"/>
          </a:xfrm>
          <a:prstGeom prst="rect">
            <a:avLst/>
          </a:prstGeom>
          <a:noFill/>
        </p:spPr>
        <p:txBody>
          <a:bodyPr wrap="square" rtlCol="0">
            <a:spAutoFit/>
          </a:bodyPr>
          <a:lstStyle/>
          <a:p>
            <a:pPr marL="0" lvl="2" algn="ctr"/>
            <a:r>
              <a:rPr lang="en-US" b="1" dirty="0" smtClean="0">
                <a:solidFill>
                  <a:schemeClr val="accent6"/>
                </a:solidFill>
              </a:rPr>
              <a:t>Default DB Size: </a:t>
            </a:r>
            <a:r>
              <a:rPr lang="en-US" dirty="0" smtClean="0">
                <a:solidFill>
                  <a:schemeClr val="accent6"/>
                </a:solidFill>
              </a:rPr>
              <a:t>100k rows (~250 MB)</a:t>
            </a:r>
            <a:endParaRPr lang="en-US" dirty="0">
              <a:solidFill>
                <a:schemeClr val="accent6"/>
              </a:solidFill>
            </a:endParaRPr>
          </a:p>
        </p:txBody>
      </p:sp>
      <p:sp>
        <p:nvSpPr>
          <p:cNvPr id="41" name="Slide Number Placeholder 40"/>
          <p:cNvSpPr>
            <a:spLocks noGrp="1"/>
          </p:cNvSpPr>
          <p:nvPr>
            <p:ph type="sldNum" sz="quarter" idx="12"/>
          </p:nvPr>
        </p:nvSpPr>
        <p:spPr/>
        <p:txBody>
          <a:bodyPr/>
          <a:lstStyle/>
          <a:p>
            <a:fld id="{4643A9B1-C5C9-4C94-B19A-01E027389621}" type="slidenum">
              <a:rPr lang="en-US" smtClean="0"/>
              <a:pPr/>
              <a:t>68</a:t>
            </a:fld>
            <a:endParaRPr lang="en-US"/>
          </a:p>
        </p:txBody>
      </p:sp>
    </p:spTree>
    <p:extLst>
      <p:ext uri="{BB962C8B-B14F-4D97-AF65-F5344CB8AC3E}">
        <p14:creationId xmlns="" xmlns:p14="http://schemas.microsoft.com/office/powerpoint/2010/main" val="337975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fade">
                                      <p:cBhvr>
                                        <p:cTn id="10" dur="500"/>
                                        <p:tgtEl>
                                          <p:spTgt spid="7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500"/>
                                        <p:tgtEl>
                                          <p:spTgt spid="8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fade">
                                      <p:cBhvr>
                                        <p:cTn id="18" dur="500"/>
                                        <p:tgtEl>
                                          <p:spTgt spid="8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500"/>
                                        <p:tgtEl>
                                          <p:spTgt spid="7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6"/>
                                        </p:tgtEl>
                                        <p:attrNameLst>
                                          <p:attrName>style.visibility</p:attrName>
                                        </p:attrNameLst>
                                      </p:cBhvr>
                                      <p:to>
                                        <p:strVal val="visible"/>
                                      </p:to>
                                    </p:set>
                                    <p:animEffect transition="in" filter="fade">
                                      <p:cBhvr>
                                        <p:cTn id="31" dur="500"/>
                                        <p:tgtEl>
                                          <p:spTgt spid="7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up)">
                                      <p:cBhvr>
                                        <p:cTn id="36" dur="500"/>
                                        <p:tgtEl>
                                          <p:spTgt spid="49"/>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wipe(up)">
                                      <p:cBhvr>
                                        <p:cTn id="40" dur="500"/>
                                        <p:tgtEl>
                                          <p:spTgt spid="7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up)">
                                      <p:cBhvr>
                                        <p:cTn id="45" dur="500"/>
                                        <p:tgtEl>
                                          <p:spTgt spid="8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childTnLst>
                          </p:cTn>
                        </p:par>
                      </p:childTnLst>
                    </p:cTn>
                  </p:par>
                  <p:par>
                    <p:cTn id="49" fill="hold">
                      <p:stCondLst>
                        <p:cond delay="indefinite"/>
                      </p:stCondLst>
                      <p:childTnLst>
                        <p:par>
                          <p:cTn id="50" fill="hold">
                            <p:stCondLst>
                              <p:cond delay="0"/>
                            </p:stCondLst>
                            <p:childTnLst>
                              <p:par>
                                <p:cTn id="51" presetID="63" presetClass="path" presetSubtype="0" accel="50000" decel="50000" fill="hold" nodeType="clickEffect">
                                  <p:stCondLst>
                                    <p:cond delay="0"/>
                                  </p:stCondLst>
                                  <p:childTnLst>
                                    <p:animMotion origin="layout" path="M 0 0 L 0.25 0 E" pathEditMode="relative" ptsTypes="">
                                      <p:cBhvr>
                                        <p:cTn id="52" dur="2000" fill="hold"/>
                                        <p:tgtEl>
                                          <p:spTgt spid="2"/>
                                        </p:tgtEl>
                                        <p:attrNameLst>
                                          <p:attrName>ppt_x</p:attrName>
                                          <p:attrName>ppt_y</p:attrName>
                                        </p:attrNameLst>
                                      </p:cBhvr>
                                    </p:animMotion>
                                  </p:childTnLst>
                                </p:cTn>
                              </p:par>
                            </p:childTnLst>
                          </p:cTn>
                        </p:par>
                        <p:par>
                          <p:cTn id="53" fill="hold">
                            <p:stCondLst>
                              <p:cond delay="2000"/>
                            </p:stCondLst>
                            <p:childTnLst>
                              <p:par>
                                <p:cTn id="54" presetID="22" presetClass="entr" presetSubtype="1" fill="hold" grpId="0" nodeType="after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up)">
                                      <p:cBhvr>
                                        <p:cTn id="56" dur="500"/>
                                        <p:tgtEl>
                                          <p:spTgt spid="73"/>
                                        </p:tgtEl>
                                      </p:cBhvr>
                                    </p:animEffect>
                                  </p:childTnLst>
                                </p:cTn>
                              </p:par>
                              <p:par>
                                <p:cTn id="57" presetID="22" presetClass="exit" presetSubtype="1" fill="hold" grpId="1" nodeType="withEffect">
                                  <p:stCondLst>
                                    <p:cond delay="0"/>
                                  </p:stCondLst>
                                  <p:childTnLst>
                                    <p:animEffect transition="out" filter="wipe(up)">
                                      <p:cBhvr>
                                        <p:cTn id="58" dur="500"/>
                                        <p:tgtEl>
                                          <p:spTgt spid="72"/>
                                        </p:tgtEl>
                                      </p:cBhvr>
                                    </p:animEffect>
                                    <p:set>
                                      <p:cBhvr>
                                        <p:cTn id="59" dur="1" fill="hold">
                                          <p:stCondLst>
                                            <p:cond delay="499"/>
                                          </p:stCondLst>
                                        </p:cTn>
                                        <p:tgtEl>
                                          <p:spTgt spid="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72" grpId="0" animBg="1"/>
      <p:bldP spid="72" grpId="1" animBg="1"/>
      <p:bldP spid="73" grpId="0" animBg="1"/>
      <p:bldP spid="71" grpId="0" animBg="1"/>
      <p:bldP spid="75" grpId="0"/>
      <p:bldP spid="77" grpId="0" animBg="1"/>
      <p:bldP spid="78" grpId="0"/>
      <p:bldP spid="76" grpId="0" animBg="1"/>
      <p:bldP spid="85" grpId="0" animBg="1"/>
      <p:bldP spid="86" grpId="0" animBg="1"/>
      <p:bldP spid="8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953000"/>
          </a:xfrm>
        </p:spPr>
        <p:txBody>
          <a:bodyPr>
            <a:normAutofit/>
          </a:bodyPr>
          <a:lstStyle/>
          <a:p>
            <a:r>
              <a:rPr lang="en-US" b="1" dirty="0" smtClean="0">
                <a:solidFill>
                  <a:srgbClr val="0070C0"/>
                </a:solidFill>
              </a:rPr>
              <a:t>Downtime</a:t>
            </a:r>
            <a:r>
              <a:rPr lang="en-US" b="1" dirty="0" smtClean="0"/>
              <a:t> </a:t>
            </a:r>
            <a:r>
              <a:rPr lang="en-US" dirty="0" smtClean="0"/>
              <a:t>(tenant unavailability)</a:t>
            </a:r>
            <a:endParaRPr lang="en-US" b="1" dirty="0" smtClean="0"/>
          </a:p>
          <a:p>
            <a:pPr lvl="1"/>
            <a:r>
              <a:rPr lang="en-US" b="1" dirty="0"/>
              <a:t>S&amp;C:</a:t>
            </a:r>
            <a:r>
              <a:rPr lang="en-US" dirty="0"/>
              <a:t> 3 – 8 seconds (needed to migrate, unavailable for updates</a:t>
            </a:r>
            <a:r>
              <a:rPr lang="en-US" dirty="0" smtClean="0"/>
              <a:t>)</a:t>
            </a:r>
          </a:p>
          <a:p>
            <a:pPr lvl="1"/>
            <a:r>
              <a:rPr lang="en-US" b="1" dirty="0" smtClean="0"/>
              <a:t>Zephyr:</a:t>
            </a:r>
            <a:r>
              <a:rPr lang="en-US" dirty="0" smtClean="0"/>
              <a:t> </a:t>
            </a:r>
            <a:r>
              <a:rPr lang="en-US" b="1" dirty="0" smtClean="0">
                <a:solidFill>
                  <a:srgbClr val="FF0000"/>
                </a:solidFill>
              </a:rPr>
              <a:t>No downtime</a:t>
            </a:r>
            <a:r>
              <a:rPr lang="en-US" b="1" dirty="0" smtClean="0"/>
              <a:t>. </a:t>
            </a:r>
            <a:r>
              <a:rPr lang="en-US" dirty="0" smtClean="0"/>
              <a:t>Either source or destination is available</a:t>
            </a:r>
            <a:endParaRPr lang="en-US" b="1" dirty="0" smtClean="0"/>
          </a:p>
          <a:p>
            <a:r>
              <a:rPr lang="en-US" b="1" dirty="0" smtClean="0">
                <a:solidFill>
                  <a:srgbClr val="0070C0"/>
                </a:solidFill>
              </a:rPr>
              <a:t>Service interruption </a:t>
            </a:r>
            <a:r>
              <a:rPr lang="en-US" dirty="0" smtClean="0"/>
              <a:t>(failed operations)</a:t>
            </a:r>
          </a:p>
          <a:p>
            <a:pPr lvl="1"/>
            <a:r>
              <a:rPr lang="en-US" b="1" dirty="0" smtClean="0"/>
              <a:t>S&amp;C:</a:t>
            </a:r>
            <a:r>
              <a:rPr lang="en-US" dirty="0" smtClean="0"/>
              <a:t> ~100 s – 1,000s. </a:t>
            </a:r>
            <a:r>
              <a:rPr lang="en-US" dirty="0"/>
              <a:t>All transactions with updates are </a:t>
            </a:r>
            <a:r>
              <a:rPr lang="en-US" dirty="0" smtClean="0">
                <a:solidFill>
                  <a:srgbClr val="FF0000"/>
                </a:solidFill>
              </a:rPr>
              <a:t>aborted</a:t>
            </a:r>
          </a:p>
          <a:p>
            <a:pPr lvl="1"/>
            <a:r>
              <a:rPr lang="en-US" b="1" dirty="0" smtClean="0"/>
              <a:t>Zephyr: </a:t>
            </a:r>
            <a:r>
              <a:rPr lang="en-US" dirty="0" smtClean="0"/>
              <a:t>~10s – 100s. </a:t>
            </a:r>
            <a:r>
              <a:rPr lang="en-US" dirty="0" smtClean="0">
                <a:solidFill>
                  <a:srgbClr val="FF0000"/>
                </a:solidFill>
              </a:rPr>
              <a:t>Orders of magnitude less interruption</a:t>
            </a:r>
            <a:endParaRPr lang="en-US" b="1" dirty="0">
              <a:solidFill>
                <a:srgbClr val="FF0000"/>
              </a:solidFill>
            </a:endParaRP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Results Overview</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69</a:t>
            </a:fld>
            <a:endParaRPr lang="en-US"/>
          </a:p>
        </p:txBody>
      </p:sp>
    </p:spTree>
    <p:extLst>
      <p:ext uri="{BB962C8B-B14F-4D97-AF65-F5344CB8AC3E}">
        <p14:creationId xmlns="" xmlns:p14="http://schemas.microsoft.com/office/powerpoint/2010/main" val="37279209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953000"/>
          </a:xfrm>
        </p:spPr>
        <p:txBody>
          <a:bodyPr>
            <a:normAutofit fontScale="92500" lnSpcReduction="20000"/>
          </a:bodyPr>
          <a:lstStyle/>
          <a:p>
            <a:r>
              <a:rPr lang="en-US" b="1" dirty="0" smtClean="0">
                <a:solidFill>
                  <a:srgbClr val="0070C0"/>
                </a:solidFill>
              </a:rPr>
              <a:t>Average increase in transaction latency </a:t>
            </a:r>
            <a:r>
              <a:rPr lang="en-US" dirty="0" smtClean="0"/>
              <a:t>(compared to the 6,000 transaction workload without migration)</a:t>
            </a:r>
          </a:p>
          <a:p>
            <a:pPr lvl="1"/>
            <a:r>
              <a:rPr lang="en-US" b="1" dirty="0" smtClean="0"/>
              <a:t>S&amp;C:</a:t>
            </a:r>
            <a:r>
              <a:rPr lang="en-US" dirty="0" smtClean="0"/>
              <a:t> 10 – 15%. Cold cache at destination</a:t>
            </a:r>
          </a:p>
          <a:p>
            <a:pPr lvl="1"/>
            <a:r>
              <a:rPr lang="en-US" b="1" dirty="0" smtClean="0"/>
              <a:t>Zephyr: </a:t>
            </a:r>
            <a:r>
              <a:rPr lang="en-US" dirty="0" smtClean="0"/>
              <a:t>10 – 20%. Pages fetched on-demand</a:t>
            </a:r>
          </a:p>
          <a:p>
            <a:r>
              <a:rPr lang="en-US" b="1" dirty="0" smtClean="0">
                <a:solidFill>
                  <a:srgbClr val="0070C0"/>
                </a:solidFill>
              </a:rPr>
              <a:t>Data transfer</a:t>
            </a:r>
          </a:p>
          <a:p>
            <a:pPr lvl="1"/>
            <a:r>
              <a:rPr lang="en-US" b="1" dirty="0" smtClean="0"/>
              <a:t>S&amp;C: </a:t>
            </a:r>
            <a:r>
              <a:rPr lang="en-US" dirty="0" smtClean="0"/>
              <a:t>Persistent database image</a:t>
            </a:r>
          </a:p>
          <a:p>
            <a:pPr lvl="1"/>
            <a:r>
              <a:rPr lang="en-US" b="1" dirty="0" smtClean="0"/>
              <a:t>Zephyr:</a:t>
            </a:r>
            <a:r>
              <a:rPr lang="en-US" dirty="0" smtClean="0"/>
              <a:t> 2 – 3% additional data transfer (messaging overhead)</a:t>
            </a:r>
          </a:p>
          <a:p>
            <a:r>
              <a:rPr lang="en-US" b="1" dirty="0" smtClean="0">
                <a:solidFill>
                  <a:srgbClr val="0070C0"/>
                </a:solidFill>
              </a:rPr>
              <a:t>Total time taken to migrate</a:t>
            </a:r>
          </a:p>
          <a:p>
            <a:pPr lvl="1"/>
            <a:r>
              <a:rPr lang="en-US" b="1" dirty="0" smtClean="0"/>
              <a:t>S&amp;C: </a:t>
            </a:r>
            <a:r>
              <a:rPr lang="en-US" dirty="0" smtClean="0"/>
              <a:t>3 – 8 seconds. </a:t>
            </a:r>
            <a:r>
              <a:rPr lang="en-US" dirty="0" smtClean="0">
                <a:solidFill>
                  <a:srgbClr val="FF0000"/>
                </a:solidFill>
              </a:rPr>
              <a:t>Unavailable</a:t>
            </a:r>
            <a:r>
              <a:rPr lang="en-US" dirty="0" smtClean="0"/>
              <a:t> for any writes</a:t>
            </a:r>
          </a:p>
          <a:p>
            <a:pPr lvl="1"/>
            <a:r>
              <a:rPr lang="en-US" b="1" dirty="0" smtClean="0"/>
              <a:t>Zephyr: </a:t>
            </a:r>
            <a:r>
              <a:rPr lang="en-US" dirty="0" smtClean="0"/>
              <a:t>10 – 18 seconds. </a:t>
            </a:r>
            <a:r>
              <a:rPr lang="en-US" dirty="0" smtClean="0">
                <a:solidFill>
                  <a:srgbClr val="FF0000"/>
                </a:solidFill>
              </a:rPr>
              <a:t>No-unavailability</a:t>
            </a:r>
            <a:endParaRPr lang="en-US" b="1" dirty="0">
              <a:solidFill>
                <a:srgbClr val="FF0000"/>
              </a:solidFill>
            </a:endParaRPr>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Results Overview</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70</a:t>
            </a:fld>
            <a:endParaRPr lang="en-US"/>
          </a:p>
        </p:txBody>
      </p:sp>
    </p:spTree>
    <p:extLst>
      <p:ext uri="{BB962C8B-B14F-4D97-AF65-F5344CB8AC3E}">
        <p14:creationId xmlns="" xmlns:p14="http://schemas.microsoft.com/office/powerpoint/2010/main" val="36513686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VLDB Summer School 2011</a:t>
            </a:r>
            <a:endParaRPr lang="en-US"/>
          </a:p>
        </p:txBody>
      </p:sp>
      <p:sp>
        <p:nvSpPr>
          <p:cNvPr id="6" name="Title 5"/>
          <p:cNvSpPr>
            <a:spLocks noGrp="1"/>
          </p:cNvSpPr>
          <p:nvPr>
            <p:ph type="title"/>
          </p:nvPr>
        </p:nvSpPr>
        <p:spPr/>
        <p:txBody>
          <a:bodyPr/>
          <a:lstStyle/>
          <a:p>
            <a:r>
              <a:rPr lang="en-US" dirty="0" smtClean="0">
                <a:solidFill>
                  <a:srgbClr val="00B050"/>
                </a:solidFill>
              </a:rPr>
              <a:t>Failed Operations</a:t>
            </a:r>
            <a:endParaRPr lang="en-US" dirty="0">
              <a:solidFill>
                <a:srgbClr val="00B050"/>
              </a:solidFill>
            </a:endParaRPr>
          </a:p>
        </p:txBody>
      </p:sp>
      <p:sp>
        <p:nvSpPr>
          <p:cNvPr id="3" name="Content Placeholder 2"/>
          <p:cNvSpPr>
            <a:spLocks noGrp="1"/>
          </p:cNvSpPr>
          <p:nvPr>
            <p:ph sz="half" idx="4294967295"/>
          </p:nvPr>
        </p:nvSpPr>
        <p:spPr>
          <a:xfrm>
            <a:off x="5638800" y="1447800"/>
            <a:ext cx="3505200" cy="3886200"/>
          </a:xfrm>
        </p:spPr>
        <p:txBody>
          <a:bodyPr anchor="ctr">
            <a:normAutofit/>
          </a:bodyPr>
          <a:lstStyle/>
          <a:p>
            <a:pPr marL="109728" indent="0">
              <a:buNone/>
            </a:pPr>
            <a:r>
              <a:rPr lang="en-US" dirty="0" smtClean="0"/>
              <a:t>Orders of magnitude fewer failed operations, and lower failure rate as throughput increases </a:t>
            </a:r>
            <a:endParaRPr lang="en-US" dirty="0"/>
          </a:p>
        </p:txBody>
      </p:sp>
      <p:pic>
        <p:nvPicPr>
          <p:cNvPr id="8" name="Content Placeholder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 y="1142999"/>
            <a:ext cx="5257800" cy="4395589"/>
          </a:xfrm>
          <a:prstGeom prst="rect">
            <a:avLst/>
          </a:prstGeom>
        </p:spPr>
      </p:pic>
      <p:sp>
        <p:nvSpPr>
          <p:cNvPr id="7" name="Slide Number Placeholder 6"/>
          <p:cNvSpPr>
            <a:spLocks noGrp="1"/>
          </p:cNvSpPr>
          <p:nvPr>
            <p:ph type="sldNum" sz="quarter" idx="12"/>
          </p:nvPr>
        </p:nvSpPr>
        <p:spPr/>
        <p:txBody>
          <a:bodyPr/>
          <a:lstStyle/>
          <a:p>
            <a:fld id="{4643A9B1-C5C9-4C94-B19A-01E027389621}" type="slidenum">
              <a:rPr lang="en-US" smtClean="0"/>
              <a:pPr/>
              <a:t>71</a:t>
            </a:fld>
            <a:endParaRPr lang="en-US"/>
          </a:p>
        </p:txBody>
      </p:sp>
    </p:spTree>
    <p:extLst>
      <p:ext uri="{BB962C8B-B14F-4D97-AF65-F5344CB8AC3E}">
        <p14:creationId xmlns="" xmlns:p14="http://schemas.microsoft.com/office/powerpoint/2010/main" val="178204932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458200" cy="4495800"/>
          </a:xfrm>
        </p:spPr>
        <p:txBody>
          <a:bodyPr>
            <a:normAutofit/>
          </a:bodyPr>
          <a:lstStyle/>
          <a:p>
            <a:r>
              <a:rPr lang="en-US" dirty="0" smtClean="0"/>
              <a:t>A live database migration </a:t>
            </a:r>
            <a:r>
              <a:rPr lang="en-US" dirty="0"/>
              <a:t>technique for </a:t>
            </a:r>
            <a:r>
              <a:rPr lang="en-US" dirty="0">
                <a:solidFill>
                  <a:srgbClr val="0070C0"/>
                </a:solidFill>
              </a:rPr>
              <a:t>shared nothing architectures</a:t>
            </a:r>
            <a:r>
              <a:rPr lang="en-US" dirty="0" smtClean="0"/>
              <a:t> with </a:t>
            </a:r>
            <a:r>
              <a:rPr lang="en-US" dirty="0" smtClean="0">
                <a:solidFill>
                  <a:srgbClr val="FF0000"/>
                </a:solidFill>
              </a:rPr>
              <a:t>no downtime</a:t>
            </a:r>
            <a:endParaRPr lang="en-US" dirty="0" smtClean="0">
              <a:solidFill>
                <a:srgbClr val="0070C0"/>
              </a:solidFill>
            </a:endParaRPr>
          </a:p>
          <a:p>
            <a:pPr lvl="1"/>
            <a:r>
              <a:rPr lang="en-US" dirty="0" smtClean="0"/>
              <a:t>The first end to end solution with </a:t>
            </a:r>
            <a:r>
              <a:rPr lang="en-US" dirty="0" smtClean="0">
                <a:solidFill>
                  <a:srgbClr val="0070C0"/>
                </a:solidFill>
              </a:rPr>
              <a:t>safety, correctness and </a:t>
            </a:r>
            <a:r>
              <a:rPr lang="en-US" dirty="0" err="1" smtClean="0">
                <a:solidFill>
                  <a:srgbClr val="0070C0"/>
                </a:solidFill>
              </a:rPr>
              <a:t>liveness</a:t>
            </a:r>
            <a:r>
              <a:rPr lang="en-US" dirty="0" smtClean="0">
                <a:solidFill>
                  <a:srgbClr val="0070C0"/>
                </a:solidFill>
              </a:rPr>
              <a:t> guarantees</a:t>
            </a:r>
          </a:p>
          <a:p>
            <a:r>
              <a:rPr lang="en-US" dirty="0" smtClean="0"/>
              <a:t>Database pages as granule for migration</a:t>
            </a:r>
          </a:p>
          <a:p>
            <a:r>
              <a:rPr lang="en-US" dirty="0" smtClean="0"/>
              <a:t>Prototype implementation on a relational OLTP database</a:t>
            </a:r>
          </a:p>
          <a:p>
            <a:r>
              <a:rPr lang="en-US" dirty="0" smtClean="0">
                <a:solidFill>
                  <a:srgbClr val="0070C0"/>
                </a:solidFill>
              </a:rPr>
              <a:t>Low cost </a:t>
            </a:r>
            <a:r>
              <a:rPr lang="en-US" dirty="0" smtClean="0"/>
              <a:t>on a variety of workloads</a:t>
            </a:r>
          </a:p>
          <a:p>
            <a:endParaRPr lang="en-US" dirty="0"/>
          </a:p>
        </p:txBody>
      </p:sp>
      <p:sp>
        <p:nvSpPr>
          <p:cNvPr id="3" name="Footer Placeholder 2"/>
          <p:cNvSpPr>
            <a:spLocks noGrp="1"/>
          </p:cNvSpPr>
          <p:nvPr>
            <p:ph type="ftr" sz="quarter" idx="11"/>
          </p:nvPr>
        </p:nvSpPr>
        <p:spPr/>
        <p:txBody>
          <a:bodyPr/>
          <a:lstStyle/>
          <a:p>
            <a:r>
              <a:rPr lang="en-US" smtClean="0"/>
              <a:t>VLDB Summer School 2011</a:t>
            </a:r>
            <a:endParaRPr lang="en-US"/>
          </a:p>
        </p:txBody>
      </p:sp>
      <p:sp>
        <p:nvSpPr>
          <p:cNvPr id="5" name="Title 4"/>
          <p:cNvSpPr>
            <a:spLocks noGrp="1"/>
          </p:cNvSpPr>
          <p:nvPr>
            <p:ph type="title"/>
          </p:nvPr>
        </p:nvSpPr>
        <p:spPr/>
        <p:txBody>
          <a:bodyPr/>
          <a:lstStyle/>
          <a:p>
            <a:r>
              <a:rPr lang="en-US" dirty="0" smtClean="0">
                <a:solidFill>
                  <a:srgbClr val="00B050"/>
                </a:solidFill>
              </a:rPr>
              <a:t>Highlights of Zephyr</a:t>
            </a:r>
            <a:endParaRPr lang="en-US" dirty="0">
              <a:solidFill>
                <a:srgbClr val="00B050"/>
              </a:solidFill>
            </a:endParaRPr>
          </a:p>
        </p:txBody>
      </p:sp>
      <p:sp>
        <p:nvSpPr>
          <p:cNvPr id="6" name="Slide Number Placeholder 5"/>
          <p:cNvSpPr>
            <a:spLocks noGrp="1"/>
          </p:cNvSpPr>
          <p:nvPr>
            <p:ph type="sldNum" sz="quarter" idx="12"/>
          </p:nvPr>
        </p:nvSpPr>
        <p:spPr/>
        <p:txBody>
          <a:bodyPr/>
          <a:lstStyle/>
          <a:p>
            <a:fld id="{4643A9B1-C5C9-4C94-B19A-01E027389621}" type="slidenum">
              <a:rPr lang="en-US" smtClean="0"/>
              <a:pPr/>
              <a:t>72</a:t>
            </a:fld>
            <a:endParaRPr lang="en-US"/>
          </a:p>
        </p:txBody>
      </p:sp>
    </p:spTree>
    <p:extLst>
      <p:ext uri="{BB962C8B-B14F-4D97-AF65-F5344CB8AC3E}">
        <p14:creationId xmlns="" xmlns:p14="http://schemas.microsoft.com/office/powerpoint/2010/main" val="275510627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Conclusion and Cloud Challenges</a:t>
            </a:r>
            <a:endParaRPr lang="en-US" dirty="0">
              <a:solidFill>
                <a:srgbClr val="00B050"/>
              </a:solidFill>
            </a:endParaRPr>
          </a:p>
        </p:txBody>
      </p:sp>
      <p:sp>
        <p:nvSpPr>
          <p:cNvPr id="3" name="Content Placeholder 2"/>
          <p:cNvSpPr>
            <a:spLocks noGrp="1"/>
          </p:cNvSpPr>
          <p:nvPr>
            <p:ph idx="1"/>
          </p:nvPr>
        </p:nvSpPr>
        <p:spPr>
          <a:xfrm>
            <a:off x="990600" y="1371600"/>
            <a:ext cx="8153400" cy="4876800"/>
          </a:xfrm>
        </p:spPr>
        <p:txBody>
          <a:bodyPr>
            <a:normAutofit lnSpcReduction="10000"/>
          </a:bodyPr>
          <a:lstStyle/>
          <a:p>
            <a:r>
              <a:rPr lang="en-US" sz="4000" b="1" dirty="0" smtClean="0"/>
              <a:t>Transactions at Scale</a:t>
            </a:r>
          </a:p>
          <a:p>
            <a:pPr lvl="1"/>
            <a:r>
              <a:rPr lang="en-US" sz="3600" dirty="0" smtClean="0">
                <a:solidFill>
                  <a:srgbClr val="00B0F0"/>
                </a:solidFill>
              </a:rPr>
              <a:t>Without distributed transactions!</a:t>
            </a:r>
            <a:endParaRPr lang="en-US" sz="4000" dirty="0"/>
          </a:p>
          <a:p>
            <a:r>
              <a:rPr lang="en-US" sz="4000" b="1" dirty="0" smtClean="0"/>
              <a:t>Lightweight Elasticity</a:t>
            </a:r>
          </a:p>
          <a:p>
            <a:pPr lvl="1"/>
            <a:r>
              <a:rPr lang="en-US" sz="3600" dirty="0" smtClean="0">
                <a:solidFill>
                  <a:srgbClr val="00B0F0"/>
                </a:solidFill>
              </a:rPr>
              <a:t>In a Live database!</a:t>
            </a:r>
            <a:endParaRPr lang="en-US" sz="4000" dirty="0"/>
          </a:p>
          <a:p>
            <a:r>
              <a:rPr lang="en-US" sz="4000" b="1" dirty="0" smtClean="0"/>
              <a:t>Autonomic Controller</a:t>
            </a:r>
          </a:p>
          <a:p>
            <a:pPr lvl="1"/>
            <a:r>
              <a:rPr lang="en-US" sz="3600" dirty="0" smtClean="0">
                <a:solidFill>
                  <a:srgbClr val="00B0F0"/>
                </a:solidFill>
              </a:rPr>
              <a:t>Intelligence without the human controller!</a:t>
            </a:r>
          </a:p>
          <a:p>
            <a:r>
              <a:rPr lang="en-US" sz="4000" dirty="0" smtClean="0"/>
              <a:t>And of course </a:t>
            </a:r>
            <a:r>
              <a:rPr lang="en-US" sz="4000" b="1" dirty="0" smtClean="0"/>
              <a:t>Data Privacy</a:t>
            </a:r>
            <a:endParaRPr lang="en-US" sz="4000" b="1" dirty="0"/>
          </a:p>
        </p:txBody>
      </p:sp>
      <p:sp>
        <p:nvSpPr>
          <p:cNvPr id="4" name="Date Placeholder 3"/>
          <p:cNvSpPr>
            <a:spLocks noGrp="1"/>
          </p:cNvSpPr>
          <p:nvPr>
            <p:ph type="dt" sz="half" idx="10"/>
          </p:nvPr>
        </p:nvSpPr>
        <p:spPr/>
        <p:txBody>
          <a:bodyPr/>
          <a:lstStyle/>
          <a:p>
            <a:pPr>
              <a:defRPr/>
            </a:pPr>
            <a:fld id="{9A6E540E-7EE9-43DD-905E-63F969985C6C}" type="datetime4">
              <a:rPr lang="en-US" smtClean="0"/>
              <a:pPr>
                <a:defRPr/>
              </a:pPr>
              <a:t>March 2, 2012</a:t>
            </a:fld>
            <a:endParaRPr lang="en-US" dirty="0"/>
          </a:p>
        </p:txBody>
      </p:sp>
      <p:sp>
        <p:nvSpPr>
          <p:cNvPr id="5" name="Slide Number Placeholder 4"/>
          <p:cNvSpPr>
            <a:spLocks noGrp="1"/>
          </p:cNvSpPr>
          <p:nvPr>
            <p:ph type="sldNum" sz="quarter" idx="12"/>
          </p:nvPr>
        </p:nvSpPr>
        <p:spPr/>
        <p:txBody>
          <a:bodyPr/>
          <a:lstStyle/>
          <a:p>
            <a:pPr>
              <a:defRPr/>
            </a:pPr>
            <a:fld id="{55E3B9E2-86B5-4372-91A7-7FB8BB2E82CA}" type="slidenum">
              <a:rPr lang="en-US" smtClean="0"/>
              <a:pPr>
                <a:defRPr/>
              </a:pPr>
              <a:t>73</a:t>
            </a:fld>
            <a:endParaRPr lang="en-US"/>
          </a:p>
        </p:txBody>
      </p:sp>
      <p:sp>
        <p:nvSpPr>
          <p:cNvPr id="6" name="Footer Placeholder 5"/>
          <p:cNvSpPr>
            <a:spLocks noGrp="1"/>
          </p:cNvSpPr>
          <p:nvPr>
            <p:ph type="ftr" sz="quarter" idx="11"/>
          </p:nvPr>
        </p:nvSpPr>
        <p:spPr/>
        <p:txBody>
          <a:bodyPr/>
          <a:lstStyle/>
          <a:p>
            <a:pPr>
              <a:defRPr/>
            </a:pPr>
            <a:r>
              <a:rPr lang="en-US" smtClean="0"/>
              <a:t>Amr El Abbadi {amr@cs.ucsb.edu}</a:t>
            </a:r>
            <a:endParaRPr lang="en-US"/>
          </a:p>
        </p:txBody>
      </p:sp>
    </p:spTree>
    <p:extLst>
      <p:ext uri="{BB962C8B-B14F-4D97-AF65-F5344CB8AC3E}">
        <p14:creationId xmlns:p14="http://schemas.microsoft.com/office/powerpoint/2010/main" xmlns="" val="424695726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5.7"/>
</p:tagLst>
</file>

<file path=ppt/tags/tag2.xml><?xml version="1.0" encoding="utf-8"?>
<p:tagLst xmlns:a="http://schemas.openxmlformats.org/drawingml/2006/main" xmlns:r="http://schemas.openxmlformats.org/officeDocument/2006/relationships" xmlns:p="http://schemas.openxmlformats.org/presentationml/2006/main">
  <p:tag name="TIMING" val="|10"/>
</p:tagLst>
</file>

<file path=ppt/tags/tag3.xml><?xml version="1.0" encoding="utf-8"?>
<p:tagLst xmlns:a="http://schemas.openxmlformats.org/drawingml/2006/main" xmlns:r="http://schemas.openxmlformats.org/officeDocument/2006/relationships" xmlns:p="http://schemas.openxmlformats.org/presentationml/2006/main">
  <p:tag name="TIMING" val="|26.5|8.7"/>
</p:tagLst>
</file>

<file path=ppt/tags/tag4.xml><?xml version="1.0" encoding="utf-8"?>
<p:tagLst xmlns:a="http://schemas.openxmlformats.org/drawingml/2006/main" xmlns:r="http://schemas.openxmlformats.org/officeDocument/2006/relationships" xmlns:p="http://schemas.openxmlformats.org/presentationml/2006/main">
  <p:tag name="TIMING" val="|2.4|18.5|13.7|15.9"/>
</p:tagLst>
</file>

<file path=ppt/tags/tag5.xml><?xml version="1.0" encoding="utf-8"?>
<p:tagLst xmlns:a="http://schemas.openxmlformats.org/drawingml/2006/main" xmlns:r="http://schemas.openxmlformats.org/officeDocument/2006/relationships" xmlns:p="http://schemas.openxmlformats.org/presentationml/2006/main">
  <p:tag name="TIMING" val="|0.3|1.4"/>
</p:tagLst>
</file>

<file path=ppt/tags/tag6.xml><?xml version="1.0" encoding="utf-8"?>
<p:tagLst xmlns:a="http://schemas.openxmlformats.org/drawingml/2006/main" xmlns:r="http://schemas.openxmlformats.org/officeDocument/2006/relationships" xmlns:p="http://schemas.openxmlformats.org/presentationml/2006/main">
  <p:tag name="TIMING" val="|2.7|4.2|3.1|16.6|17.5"/>
</p:tagLst>
</file>

<file path=ppt/tags/tag7.xml><?xml version="1.0" encoding="utf-8"?>
<p:tagLst xmlns:a="http://schemas.openxmlformats.org/drawingml/2006/main" xmlns:r="http://schemas.openxmlformats.org/officeDocument/2006/relationships" xmlns:p="http://schemas.openxmlformats.org/presentationml/2006/main">
  <p:tag name="TIMING" val="|3.1|49.5|2.1|6.3|23.9|23.7|2.3"/>
</p:tagLst>
</file>

<file path=ppt/tags/tag8.xml><?xml version="1.0" encoding="utf-8"?>
<p:tagLst xmlns:a="http://schemas.openxmlformats.org/drawingml/2006/main" xmlns:r="http://schemas.openxmlformats.org/officeDocument/2006/relationships" xmlns:p="http://schemas.openxmlformats.org/presentationml/2006/main">
  <p:tag name="TIMING" val="|9.2|20|11.4|21.1"/>
</p:tagLst>
</file>

<file path=ppt/tags/tag9.xml><?xml version="1.0" encoding="utf-8"?>
<p:tagLst xmlns:a="http://schemas.openxmlformats.org/drawingml/2006/main" xmlns:r="http://schemas.openxmlformats.org/officeDocument/2006/relationships" xmlns:p="http://schemas.openxmlformats.org/presentationml/2006/main">
  <p:tag name="TIMING" val="|22.9|2.3|26.1|20.3|22.4|7.9|7.8|21.9|1|21.6"/>
</p:tagLst>
</file>

<file path=ppt/tags/tag10.xml><?xml version="1.0" encoding="utf-8"?>
<p:tagLst xmlns:a="http://schemas.openxmlformats.org/drawingml/2006/main" xmlns:r="http://schemas.openxmlformats.org/officeDocument/2006/relationships" xmlns:p="http://schemas.openxmlformats.org/presentationml/2006/main">
  <p:tag name="TIMING" val="|83.4"/>
</p:tagLst>
</file>

<file path=ppt/tags/tag11.xml><?xml version="1.0" encoding="utf-8"?>
<p:tagLst xmlns:a="http://schemas.openxmlformats.org/drawingml/2006/main" xmlns:r="http://schemas.openxmlformats.org/officeDocument/2006/relationships" xmlns:p="http://schemas.openxmlformats.org/presentationml/2006/main">
  <p:tag name="TIMING" val="|16.9|34.9|22.6"/>
</p:tagLst>
</file>

<file path=ppt/tags/tag12.xml><?xml version="1.0" encoding="utf-8"?>
<p:tagLst xmlns:a="http://schemas.openxmlformats.org/drawingml/2006/main" xmlns:r="http://schemas.openxmlformats.org/officeDocument/2006/relationships" xmlns:p="http://schemas.openxmlformats.org/presentationml/2006/main">
  <p:tag name="TIMING" val="|13.9"/>
</p:tagLst>
</file>

<file path=ppt/tags/tag13.xml><?xml version="1.0" encoding="utf-8"?>
<p:tagLst xmlns:a="http://schemas.openxmlformats.org/drawingml/2006/main" xmlns:r="http://schemas.openxmlformats.org/officeDocument/2006/relationships" xmlns:p="http://schemas.openxmlformats.org/presentationml/2006/main">
  <p:tag name="TIMING" val="|8.8"/>
</p:tagLst>
</file>

<file path=ppt/tags/tag14.xml><?xml version="1.0" encoding="utf-8"?>
<p:tagLst xmlns:a="http://schemas.openxmlformats.org/drawingml/2006/main" xmlns:r="http://schemas.openxmlformats.org/officeDocument/2006/relationships" xmlns:p="http://schemas.openxmlformats.org/presentationml/2006/main">
  <p:tag name="TIMING" val="|3.5|6.2"/>
</p:tagLst>
</file>

<file path=ppt/tags/tag15.xml><?xml version="1.0" encoding="utf-8"?>
<p:tagLst xmlns:a="http://schemas.openxmlformats.org/drawingml/2006/main" xmlns:r="http://schemas.openxmlformats.org/officeDocument/2006/relationships" xmlns:p="http://schemas.openxmlformats.org/presentationml/2006/main">
  <p:tag name="TIMING" val="|63.8|4.6|23.2"/>
</p:tagLst>
</file>

<file path=ppt/tags/tag16.xml><?xml version="1.0" encoding="utf-8"?>
<p:tagLst xmlns:a="http://schemas.openxmlformats.org/drawingml/2006/main" xmlns:r="http://schemas.openxmlformats.org/officeDocument/2006/relationships" xmlns:p="http://schemas.openxmlformats.org/presentationml/2006/main">
  <p:tag name="TIMING" val="|26|38.2"/>
</p:tagLst>
</file>

<file path=ppt/tags/tag17.xml><?xml version="1.0" encoding="utf-8"?>
<p:tagLst xmlns:a="http://schemas.openxmlformats.org/drawingml/2006/main" xmlns:r="http://schemas.openxmlformats.org/officeDocument/2006/relationships" xmlns:p="http://schemas.openxmlformats.org/presentationml/2006/main">
  <p:tag name="TIMING" val="|2.6|11.9|31.8"/>
</p:tagLst>
</file>

<file path=ppt/tags/tag18.xml><?xml version="1.0" encoding="utf-8"?>
<p:tagLst xmlns:a="http://schemas.openxmlformats.org/drawingml/2006/main" xmlns:r="http://schemas.openxmlformats.org/officeDocument/2006/relationships" xmlns:p="http://schemas.openxmlformats.org/presentationml/2006/main">
  <p:tag name="TIMING" val="|12.7|6.6|21.5|16|2.3|4.4|46.8"/>
</p:tagLst>
</file>

<file path=ppt/tags/tag19.xml><?xml version="1.0" encoding="utf-8"?>
<p:tagLst xmlns:a="http://schemas.openxmlformats.org/drawingml/2006/main" xmlns:r="http://schemas.openxmlformats.org/officeDocument/2006/relationships" xmlns:p="http://schemas.openxmlformats.org/presentationml/2006/main">
  <p:tag name="TIMING" val="|3.3"/>
</p:tagLst>
</file>

<file path=ppt/tags/tag20.xml><?xml version="1.0" encoding="utf-8"?>
<p:tagLst xmlns:a="http://schemas.openxmlformats.org/drawingml/2006/main" xmlns:r="http://schemas.openxmlformats.org/officeDocument/2006/relationships" xmlns:p="http://schemas.openxmlformats.org/presentationml/2006/main">
  <p:tag name="TIMING" val="|19.9"/>
</p:tagLst>
</file>

<file path=ppt/tags/tag21.xml><?xml version="1.0" encoding="utf-8"?>
<p:tagLst xmlns:a="http://schemas.openxmlformats.org/drawingml/2006/main" xmlns:r="http://schemas.openxmlformats.org/officeDocument/2006/relationships" xmlns:p="http://schemas.openxmlformats.org/presentationml/2006/main">
  <p:tag name="TIMING" val="|19.9"/>
</p:tagLst>
</file>

<file path=ppt/tags/tag22.xml><?xml version="1.0" encoding="utf-8"?>
<p:tagLst xmlns:a="http://schemas.openxmlformats.org/drawingml/2006/main" xmlns:r="http://schemas.openxmlformats.org/officeDocument/2006/relationships" xmlns:p="http://schemas.openxmlformats.org/presentationml/2006/main">
  <p:tag name="TIMING" val="|25.6"/>
</p:tagLst>
</file>

<file path=ppt/tags/tag23.xml><?xml version="1.0" encoding="utf-8"?>
<p:tagLst xmlns:a="http://schemas.openxmlformats.org/drawingml/2006/main" xmlns:r="http://schemas.openxmlformats.org/officeDocument/2006/relationships" xmlns:p="http://schemas.openxmlformats.org/presentationml/2006/main">
  <p:tag name="TIMING" val="|73.4|43.6"/>
</p:tagLst>
</file>

<file path=ppt/tags/tag24.xml><?xml version="1.0" encoding="utf-8"?>
<p:tagLst xmlns:a="http://schemas.openxmlformats.org/drawingml/2006/main" xmlns:r="http://schemas.openxmlformats.org/officeDocument/2006/relationships" xmlns:p="http://schemas.openxmlformats.org/presentationml/2006/main">
  <p:tag name="TIMING" val="|6.9|4.9|24.4|37.1"/>
</p:tagLst>
</file>

<file path=ppt/tags/tag25.xml><?xml version="1.0" encoding="utf-8"?>
<p:tagLst xmlns:a="http://schemas.openxmlformats.org/drawingml/2006/main" xmlns:r="http://schemas.openxmlformats.org/officeDocument/2006/relationships" xmlns:p="http://schemas.openxmlformats.org/presentationml/2006/main">
  <p:tag name="TIMING" val="|0.8|10.1|6|19"/>
</p:tagLst>
</file>

<file path=ppt/tags/tag26.xml><?xml version="1.0" encoding="utf-8"?>
<p:tagLst xmlns:a="http://schemas.openxmlformats.org/drawingml/2006/main" xmlns:r="http://schemas.openxmlformats.org/officeDocument/2006/relationships" xmlns:p="http://schemas.openxmlformats.org/presentationml/2006/main">
  <p:tag name="TIMING" val="|1.1|11.5|2.2"/>
</p:tagLst>
</file>

<file path=ppt/tags/tag27.xml><?xml version="1.0" encoding="utf-8"?>
<p:tagLst xmlns:a="http://schemas.openxmlformats.org/drawingml/2006/main" xmlns:r="http://schemas.openxmlformats.org/officeDocument/2006/relationships" xmlns:p="http://schemas.openxmlformats.org/presentationml/2006/main">
  <p:tag name="TIMING" val="|0.9|20.4|6.3|23.9"/>
</p:tagLst>
</file>

<file path=ppt/tags/tag28.xml><?xml version="1.0" encoding="utf-8"?>
<p:tagLst xmlns:a="http://schemas.openxmlformats.org/drawingml/2006/main" xmlns:r="http://schemas.openxmlformats.org/officeDocument/2006/relationships" xmlns:p="http://schemas.openxmlformats.org/presentationml/2006/main">
  <p:tag name="TIMING" val="|6.2|1.1|6.3|4.2"/>
</p:tagLst>
</file>

<file path=ppt/tags/tag29.xml><?xml version="1.0" encoding="utf-8"?>
<p:tagLst xmlns:a="http://schemas.openxmlformats.org/drawingml/2006/main" xmlns:r="http://schemas.openxmlformats.org/officeDocument/2006/relationships" xmlns:p="http://schemas.openxmlformats.org/presentationml/2006/main">
  <p:tag name="TIMING" val="|5.4|2.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37143</TotalTime>
  <Words>3385</Words>
  <Application>Microsoft Office PowerPoint</Application>
  <PresentationFormat>On-screen Show (4:3)</PresentationFormat>
  <Paragraphs>882</Paragraphs>
  <Slides>73</Slides>
  <Notes>73</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89" baseType="lpstr">
      <vt:lpstr>Arial</vt:lpstr>
      <vt:lpstr>Gill Sans MT</vt:lpstr>
      <vt:lpstr>Wingdings 2</vt:lpstr>
      <vt:lpstr>Corbel</vt:lpstr>
      <vt:lpstr>Verdana</vt:lpstr>
      <vt:lpstr>ＭＳ Ｐゴシック</vt:lpstr>
      <vt:lpstr>Calibri</vt:lpstr>
      <vt:lpstr>Wingdings</vt:lpstr>
      <vt:lpstr>Times New Roman</vt:lpstr>
      <vt:lpstr>휴먼매직체</vt:lpstr>
      <vt:lpstr>HY엽서L</vt:lpstr>
      <vt:lpstr>Estrangelo Edessa</vt:lpstr>
      <vt:lpstr>Wingdings 3</vt:lpstr>
      <vt:lpstr>Georgia</vt:lpstr>
      <vt:lpstr>Solstice</vt:lpstr>
      <vt:lpstr>Photo Editor Photo</vt:lpstr>
      <vt:lpstr>Scalable and Elastic Data Management in the Cloud</vt:lpstr>
      <vt:lpstr>A Short History Of Computing</vt:lpstr>
      <vt:lpstr>Paradigm Shift in Infrastructure</vt:lpstr>
      <vt:lpstr>Cloud Reality: Data Centers</vt:lpstr>
      <vt:lpstr>The Big Cloud Picture</vt:lpstr>
      <vt:lpstr>Economics of Cloud Users</vt:lpstr>
      <vt:lpstr>Slide 7</vt:lpstr>
      <vt:lpstr>Scaling in the Cloud</vt:lpstr>
      <vt:lpstr>Scaling in the Cloud</vt:lpstr>
      <vt:lpstr>Scaling in the Cloud</vt:lpstr>
      <vt:lpstr>BLOG Wisdom</vt:lpstr>
      <vt:lpstr>Why care about transactions?</vt:lpstr>
      <vt:lpstr>Slide 13</vt:lpstr>
      <vt:lpstr>Data Management in the Cloud</vt:lpstr>
      <vt:lpstr>Outline</vt:lpstr>
      <vt:lpstr>Key Value Stores</vt:lpstr>
      <vt:lpstr>Design Principles</vt:lpstr>
      <vt:lpstr>Design Principles  [DNIS 2010]</vt:lpstr>
      <vt:lpstr>Design Principles [DNIS 2010]</vt:lpstr>
      <vt:lpstr>Design Principles [DNIS 2010]</vt:lpstr>
      <vt:lpstr>Design Principles [DNIS 2010]</vt:lpstr>
      <vt:lpstr>Two approaches to scalability</vt:lpstr>
      <vt:lpstr>Challenges for Transactional support in the cloud</vt:lpstr>
      <vt:lpstr>Challenge: Transactions and Scale-out</vt:lpstr>
      <vt:lpstr>Challenge: Elasticity in Database tier</vt:lpstr>
      <vt:lpstr>Challenge:  Autonomic Control</vt:lpstr>
      <vt:lpstr>Transactions in the Cloud</vt:lpstr>
      <vt:lpstr>Data Fission (breaking up is so hard ….)</vt:lpstr>
      <vt:lpstr>Data Partitioning</vt:lpstr>
      <vt:lpstr>Schema Level Partitioning</vt:lpstr>
      <vt:lpstr>Fault-tolerance and Load Balancing</vt:lpstr>
      <vt:lpstr>Overview of ElasTraS Architecture</vt:lpstr>
      <vt:lpstr>Data Fusion (come together….)</vt:lpstr>
      <vt:lpstr>Megastore: Entity Groups</vt:lpstr>
      <vt:lpstr>Megastore Entity Groups</vt:lpstr>
      <vt:lpstr>Megastore</vt:lpstr>
      <vt:lpstr>Dynamic Partitioning:  G-store</vt:lpstr>
      <vt:lpstr>Dynamic Partitions: Data Fusion</vt:lpstr>
      <vt:lpstr>Online Multi-player Games</vt:lpstr>
      <vt:lpstr>Online Multi-player Games</vt:lpstr>
      <vt:lpstr>Online Multi-player Games</vt:lpstr>
      <vt:lpstr>Online Multi-player Games</vt:lpstr>
      <vt:lpstr>G-Store</vt:lpstr>
      <vt:lpstr>Transactions on Groups Without distributed transactions</vt:lpstr>
      <vt:lpstr>Grouping protocol</vt:lpstr>
      <vt:lpstr>Efficient transaction processing</vt:lpstr>
      <vt:lpstr>Prototype: G-Store An implementation over Key-value stores</vt:lpstr>
      <vt:lpstr>G-Store Evaluation</vt:lpstr>
      <vt:lpstr>Latency for Group Operations</vt:lpstr>
      <vt:lpstr>Live database migration</vt:lpstr>
      <vt:lpstr>Two common DBMS architectures</vt:lpstr>
      <vt:lpstr>Zephyr: Live Migration in Shared Nothing Databases for Elastic Cloud Platforms</vt:lpstr>
      <vt:lpstr>VM Migration for DB Elasticity</vt:lpstr>
      <vt:lpstr>Problem Formulation</vt:lpstr>
      <vt:lpstr>Shared nothing architecture</vt:lpstr>
      <vt:lpstr> Live Migration Challenges</vt:lpstr>
      <vt:lpstr>UCSB Approach</vt:lpstr>
      <vt:lpstr>Simplifying Assumptions</vt:lpstr>
      <vt:lpstr>Design Overview</vt:lpstr>
      <vt:lpstr>Init Mode</vt:lpstr>
      <vt:lpstr>What is an index wireframe?</vt:lpstr>
      <vt:lpstr>Dual Mode</vt:lpstr>
      <vt:lpstr>Finish Mode</vt:lpstr>
      <vt:lpstr>Normal Operation</vt:lpstr>
      <vt:lpstr>Artifacts of this design</vt:lpstr>
      <vt:lpstr>Implementation</vt:lpstr>
      <vt:lpstr>Experimental Setup</vt:lpstr>
      <vt:lpstr>Experimental Methodology</vt:lpstr>
      <vt:lpstr>Results Overview</vt:lpstr>
      <vt:lpstr>Results Overview</vt:lpstr>
      <vt:lpstr>Failed Operations</vt:lpstr>
      <vt:lpstr>Highlights of Zephyr</vt:lpstr>
      <vt:lpstr>Conclusion and Cloud Challenges</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Design of Scalable, Consistent, Autonomic, and Elastic Database Systems for Cloud Platforms</dc:title>
  <dc:creator>Sudipto Das</dc:creator>
  <cp:lastModifiedBy>Valued Acer Customer</cp:lastModifiedBy>
  <cp:revision>408</cp:revision>
  <cp:lastPrinted>2011-05-10T00:12:01Z</cp:lastPrinted>
  <dcterms:created xsi:type="dcterms:W3CDTF">2009-08-06T03:45:39Z</dcterms:created>
  <dcterms:modified xsi:type="dcterms:W3CDTF">2012-03-02T15:45:54Z</dcterms:modified>
</cp:coreProperties>
</file>