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1"/>
  </p:notesMasterIdLst>
  <p:sldIdLst>
    <p:sldId id="256" r:id="rId2"/>
    <p:sldId id="472" r:id="rId3"/>
    <p:sldId id="442" r:id="rId4"/>
    <p:sldId id="469" r:id="rId5"/>
    <p:sldId id="373" r:id="rId6"/>
    <p:sldId id="374" r:id="rId7"/>
    <p:sldId id="375" r:id="rId8"/>
    <p:sldId id="376" r:id="rId9"/>
    <p:sldId id="377" r:id="rId10"/>
    <p:sldId id="379" r:id="rId11"/>
    <p:sldId id="380" r:id="rId12"/>
    <p:sldId id="381" r:id="rId13"/>
    <p:sldId id="423" r:id="rId14"/>
    <p:sldId id="453" r:id="rId15"/>
    <p:sldId id="454" r:id="rId16"/>
    <p:sldId id="425" r:id="rId17"/>
    <p:sldId id="382" r:id="rId18"/>
    <p:sldId id="384" r:id="rId19"/>
    <p:sldId id="386" r:id="rId20"/>
    <p:sldId id="424" r:id="rId21"/>
    <p:sldId id="426" r:id="rId22"/>
    <p:sldId id="387" r:id="rId23"/>
    <p:sldId id="404" r:id="rId24"/>
    <p:sldId id="405" r:id="rId25"/>
    <p:sldId id="444" r:id="rId26"/>
    <p:sldId id="445" r:id="rId27"/>
    <p:sldId id="406" r:id="rId28"/>
    <p:sldId id="407" r:id="rId29"/>
    <p:sldId id="408" r:id="rId30"/>
    <p:sldId id="409" r:id="rId31"/>
    <p:sldId id="439" r:id="rId32"/>
    <p:sldId id="446" r:id="rId33"/>
    <p:sldId id="447" r:id="rId34"/>
    <p:sldId id="448" r:id="rId35"/>
    <p:sldId id="430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49" r:id="rId44"/>
    <p:sldId id="431" r:id="rId45"/>
    <p:sldId id="403" r:id="rId46"/>
    <p:sldId id="432" r:id="rId47"/>
    <p:sldId id="473" r:id="rId48"/>
    <p:sldId id="477" r:id="rId49"/>
    <p:sldId id="474" r:id="rId50"/>
    <p:sldId id="475" r:id="rId51"/>
    <p:sldId id="476" r:id="rId52"/>
    <p:sldId id="455" r:id="rId53"/>
    <p:sldId id="451" r:id="rId54"/>
    <p:sldId id="419" r:id="rId55"/>
    <p:sldId id="436" r:id="rId56"/>
    <p:sldId id="456" r:id="rId57"/>
    <p:sldId id="457" r:id="rId58"/>
    <p:sldId id="458" r:id="rId59"/>
    <p:sldId id="459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0B3D"/>
    <a:srgbClr val="A4F2C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1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18"/>
    </p:cViewPr>
  </p:sorterViewPr>
  <p:notesViewPr>
    <p:cSldViewPr>
      <p:cViewPr varScale="1">
        <p:scale>
          <a:sx n="73" d="100"/>
          <a:sy n="73" d="100"/>
        </p:scale>
        <p:origin x="-253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48786C6-CB7A-4FE9-8FC5-E6067A6F1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Focus on Today module. Publishes trendy, eclectic articles on a broad range of topics including sports, finance, entertainment etc.</a:t>
            </a:r>
          </a:p>
          <a:p>
            <a:r>
              <a:rPr lang="en-US" dirty="0" smtClean="0"/>
              <a:t>For each visit, select 4 to display from an inventory of K. Hundreds of millions of visits/day, ~600M visitors per month.</a:t>
            </a:r>
          </a:p>
          <a:p>
            <a:endParaRPr lang="en-US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0D0FD5-113E-4943-8BC0-7E78EFCC5C57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9202F6-30AE-4C1A-8F48-48662D09C25B}" type="slidenum">
              <a:rPr lang="en-US"/>
              <a:pPr/>
              <a:t>10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5DE3A-D38D-4719-9456-5EE6B8BC89D9}" type="slidenum">
              <a:rPr lang="en-US"/>
              <a:pPr/>
              <a:t>14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4AE749-FAA8-4313-998E-47D8A2322F37}" type="slidenum">
              <a:rPr lang="en-US"/>
              <a:pPr/>
              <a:t>19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E482F9-2773-4BB8-BB0C-36CDED622722}" type="slidenum">
              <a:rPr lang="en-US"/>
              <a:pPr/>
              <a:t>24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During time interval t</a:t>
            </a:r>
          </a:p>
          <a:p>
            <a:r>
              <a:rPr lang="en-US"/>
              <a:t>   User visits to the webpage</a:t>
            </a:r>
          </a:p>
          <a:p>
            <a:r>
              <a:rPr lang="en-US"/>
              <a:t>   Some item inventory at our disposal</a:t>
            </a:r>
          </a:p>
          <a:p>
            <a:r>
              <a:rPr lang="en-US"/>
              <a:t>    Decision problem: for each visit, select an item to display </a:t>
            </a:r>
          </a:p>
          <a:p>
            <a:r>
              <a:rPr lang="en-US"/>
              <a:t>     each display generates a response</a:t>
            </a:r>
          </a:p>
          <a:p>
            <a:r>
              <a:rPr lang="en-US"/>
              <a:t>      Goal: choose items to maximize expected clicks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1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BF275-61CC-4285-BB0F-99430C87957A}" type="slidenum">
              <a:rPr lang="en-US"/>
              <a:pPr/>
              <a:t>59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2971800"/>
            <a:ext cx="9144000" cy="38862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cs typeface="+mn-cs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0" y="923925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eaLnBrk="0" hangingPunct="0">
              <a:buFontTx/>
              <a:buChar char="•"/>
              <a:defRPr/>
            </a:pPr>
            <a:endParaRPr lang="en-US" sz="1200">
              <a:cs typeface="+mn-cs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0" y="0"/>
            <a:ext cx="9144000" cy="928688"/>
          </a:xfrm>
          <a:prstGeom prst="rect">
            <a:avLst/>
          </a:prstGeom>
          <a:solidFill>
            <a:srgbClr val="581E79"/>
          </a:soli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cs typeface="+mn-cs"/>
            </a:endParaRPr>
          </a:p>
        </p:txBody>
      </p:sp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eaLnBrk="0" hangingPunct="0">
              <a:buFontTx/>
              <a:buChar char="•"/>
              <a:defRPr/>
            </a:pPr>
            <a:endParaRPr lang="en-US" sz="1200">
              <a:cs typeface="+mn-cs"/>
            </a:endParaRPr>
          </a:p>
        </p:txBody>
      </p:sp>
      <p:pic>
        <p:nvPicPr>
          <p:cNvPr id="8" name="Picture 9" descr="Big Y!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25781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970213"/>
            <a:ext cx="7772400" cy="1743075"/>
          </a:xfrm>
          <a:noFill/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588" y="5195888"/>
            <a:ext cx="7150100" cy="1001712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063" y="1220788"/>
            <a:ext cx="4168775" cy="5262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4238" y="1220788"/>
            <a:ext cx="4168775" cy="5262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3550" y="84138"/>
            <a:ext cx="2178050" cy="6399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638" y="84138"/>
            <a:ext cx="6386512" cy="6399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84138"/>
            <a:ext cx="8716962" cy="752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73063" y="1220788"/>
            <a:ext cx="4168775" cy="52625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4238" y="1220788"/>
            <a:ext cx="4168775" cy="2554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4238" y="3927475"/>
            <a:ext cx="4168775" cy="2555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84138"/>
            <a:ext cx="8716962" cy="752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73063" y="1220788"/>
            <a:ext cx="4168775" cy="52625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4238" y="1220788"/>
            <a:ext cx="4168775" cy="52625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923925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eaLnBrk="0" hangingPunct="0">
              <a:buFontTx/>
              <a:buChar char="•"/>
              <a:defRPr/>
            </a:pPr>
            <a:endParaRPr lang="en-US" sz="1200">
              <a:cs typeface="+mn-cs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928688"/>
          </a:xfrm>
          <a:prstGeom prst="rect">
            <a:avLst/>
          </a:prstGeom>
          <a:solidFill>
            <a:srgbClr val="581E79"/>
          </a:soli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cs typeface="+mn-cs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6575425"/>
            <a:ext cx="9144000" cy="282575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eaLnBrk="0" hangingPunct="0">
              <a:buFontTx/>
              <a:buChar char="•"/>
              <a:defRPr/>
            </a:pPr>
            <a:endParaRPr lang="en-US" sz="1200">
              <a:cs typeface="+mn-cs"/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638" y="84138"/>
            <a:ext cx="8716962" cy="752475"/>
          </a:xfrm>
          <a:prstGeom prst="rect">
            <a:avLst/>
          </a:prstGeom>
          <a:solidFill>
            <a:srgbClr val="581E7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3063" y="1220788"/>
            <a:ext cx="848995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8405813" y="6662738"/>
            <a:ext cx="44132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0" hangingPunct="0">
              <a:spcBef>
                <a:spcPct val="50000"/>
              </a:spcBef>
              <a:defRPr/>
            </a:pPr>
            <a:fld id="{CBD82BB4-79C0-42C2-9491-23A0146EB7F2}" type="slidenum">
              <a:rPr lang="en-US" sz="1200" b="1"/>
              <a:pPr eaLnBrk="0" hangingPunct="0">
                <a:spcBef>
                  <a:spcPct val="50000"/>
                </a:spcBef>
                <a:defRPr/>
              </a:pPr>
              <a:t>‹#›</a:t>
            </a:fld>
            <a:endParaRPr lang="en-US" sz="1200" b="1"/>
          </a:p>
        </p:txBody>
      </p:sp>
      <p:sp>
        <p:nvSpPr>
          <p:cNvPr id="3080" name="Text Box 8"/>
          <p:cNvSpPr txBox="1">
            <a:spLocks noChangeArrowheads="1"/>
          </p:cNvSpPr>
          <p:nvPr userDrawn="1"/>
        </p:nvSpPr>
        <p:spPr bwMode="auto">
          <a:xfrm>
            <a:off x="735013" y="6602413"/>
            <a:ext cx="3498850" cy="18415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200" b="1" dirty="0"/>
              <a:t>Deepak Agarwal </a:t>
            </a:r>
            <a:r>
              <a:rPr lang="en-US" sz="1200" b="1" dirty="0" smtClean="0"/>
              <a:t>@ITA’12</a:t>
            </a:r>
            <a:endParaRPr lang="en-US" sz="1200" b="1" dirty="0"/>
          </a:p>
        </p:txBody>
      </p:sp>
      <p:pic>
        <p:nvPicPr>
          <p:cNvPr id="11273" name="Picture 9" descr="Big Y!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8113" y="6394450"/>
            <a:ext cx="465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Char char="–"/>
        <a:defRPr sz="2000">
          <a:solidFill>
            <a:srgbClr val="511B6F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15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1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1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15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15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15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15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agarwal@yahoo-inc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digitalmedia.ucf.edu/site_files/images/port_interfaces/dmsinterface_slot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Microsoft_Office_Excel_97-2003_Worksheet3.xls"/><Relationship Id="rId4" Type="http://schemas.openxmlformats.org/officeDocument/2006/relationships/oleObject" Target="../embeddings/Microsoft_Office_Excel_97-2003_Worksheet2.xls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743201"/>
            <a:ext cx="7772400" cy="1676399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Content Recommendation on Y! sites</a:t>
            </a:r>
            <a:endParaRPr lang="en-US" sz="20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588" y="4572000"/>
            <a:ext cx="7150100" cy="1625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Deepak Agarwal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C00000"/>
                </a:solidFill>
                <a:hlinkClick r:id="rId2"/>
              </a:rPr>
              <a:t>dagarwal@yahoo-inc.com</a:t>
            </a:r>
            <a:endParaRPr lang="en-US" sz="28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Stanford Info Seminar</a:t>
            </a:r>
            <a:endParaRPr lang="en-US" sz="28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17</a:t>
            </a:r>
            <a:r>
              <a:rPr lang="en-US" baseline="30000" dirty="0" smtClean="0">
                <a:solidFill>
                  <a:srgbClr val="0070C0"/>
                </a:solidFill>
              </a:rPr>
              <a:t>th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</a:rPr>
              <a:t>Feb, 2012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220" name="Picture 11" descr="Y-F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17500"/>
            <a:ext cx="7793038" cy="622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715963" y="1262063"/>
            <a:ext cx="8169275" cy="5321300"/>
            <a:chOff x="451" y="795"/>
            <a:chExt cx="5146" cy="3352"/>
          </a:xfrm>
        </p:grpSpPr>
        <p:sp>
          <p:nvSpPr>
            <p:cNvPr id="9227" name="Rectangle 16"/>
            <p:cNvSpPr>
              <a:spLocks noChangeArrowheads="1"/>
            </p:cNvSpPr>
            <p:nvPr/>
          </p:nvSpPr>
          <p:spPr bwMode="auto">
            <a:xfrm>
              <a:off x="451" y="795"/>
              <a:ext cx="972" cy="3352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9228" name="Rectangle 18"/>
            <p:cNvSpPr>
              <a:spLocks noChangeArrowheads="1"/>
            </p:cNvSpPr>
            <p:nvPr/>
          </p:nvSpPr>
          <p:spPr bwMode="auto">
            <a:xfrm>
              <a:off x="3475" y="797"/>
              <a:ext cx="1777" cy="735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9229" name="Text Box 21"/>
            <p:cNvSpPr txBox="1">
              <a:spLocks noChangeArrowheads="1"/>
            </p:cNvSpPr>
            <p:nvPr/>
          </p:nvSpPr>
          <p:spPr bwMode="auto">
            <a:xfrm>
              <a:off x="1463" y="3719"/>
              <a:ext cx="1949" cy="403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182880" tIns="182880" rIns="182880" bIns="182880">
              <a:spAutoFit/>
            </a:bodyPr>
            <a:lstStyle/>
            <a:p>
              <a:pPr>
                <a:buFontTx/>
                <a:buNone/>
              </a:pPr>
              <a:r>
                <a:rPr lang="en-US" sz="1800"/>
                <a:t>Recommend applications</a:t>
              </a:r>
            </a:p>
          </p:txBody>
        </p:sp>
        <p:sp>
          <p:nvSpPr>
            <p:cNvPr id="9230" name="Text Box 23"/>
            <p:cNvSpPr txBox="1">
              <a:spLocks noChangeArrowheads="1"/>
            </p:cNvSpPr>
            <p:nvPr/>
          </p:nvSpPr>
          <p:spPr bwMode="auto">
            <a:xfrm>
              <a:off x="3530" y="1580"/>
              <a:ext cx="2067" cy="74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182880" tIns="182880" rIns="182880" bIns="182880">
              <a:spAutoFit/>
            </a:bodyPr>
            <a:lstStyle/>
            <a:p>
              <a:pPr>
                <a:buFontTx/>
                <a:buNone/>
              </a:pPr>
              <a:r>
                <a:rPr lang="en-US" sz="1800"/>
                <a:t>Recommend search queries</a:t>
              </a:r>
            </a:p>
            <a:p>
              <a:pPr>
                <a:buFontTx/>
                <a:buNone/>
              </a:pPr>
              <a:endParaRPr lang="en-US" sz="1800"/>
            </a:p>
            <a:p>
              <a:pPr>
                <a:buFontTx/>
                <a:buNone/>
              </a:pPr>
              <a:endParaRPr lang="en-US" sz="1800"/>
            </a:p>
          </p:txBody>
        </p:sp>
        <p:sp>
          <p:nvSpPr>
            <p:cNvPr id="9231" name="Line 24"/>
            <p:cNvSpPr>
              <a:spLocks noChangeShapeType="1"/>
            </p:cNvSpPr>
            <p:nvPr/>
          </p:nvSpPr>
          <p:spPr bwMode="auto">
            <a:xfrm flipH="1" flipV="1">
              <a:off x="4281" y="1428"/>
              <a:ext cx="0" cy="2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" name="Rectangle 27"/>
            <p:cNvSpPr>
              <a:spLocks noChangeArrowheads="1"/>
            </p:cNvSpPr>
            <p:nvPr/>
          </p:nvSpPr>
          <p:spPr bwMode="auto">
            <a:xfrm>
              <a:off x="1427" y="2720"/>
              <a:ext cx="2041" cy="1020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9233" name="Line 22"/>
            <p:cNvSpPr>
              <a:spLocks noChangeShapeType="1"/>
            </p:cNvSpPr>
            <p:nvPr/>
          </p:nvSpPr>
          <p:spPr bwMode="auto">
            <a:xfrm flipH="1" flipV="1">
              <a:off x="1221" y="3219"/>
              <a:ext cx="368" cy="5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4" name="Text Box 28"/>
            <p:cNvSpPr txBox="1">
              <a:spLocks noChangeArrowheads="1"/>
            </p:cNvSpPr>
            <p:nvPr/>
          </p:nvSpPr>
          <p:spPr bwMode="auto">
            <a:xfrm>
              <a:off x="3510" y="3718"/>
              <a:ext cx="1949" cy="403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182880" tIns="182880" rIns="182880" bIns="182880">
              <a:spAutoFit/>
            </a:bodyPr>
            <a:lstStyle/>
            <a:p>
              <a:pPr>
                <a:buFontTx/>
                <a:buNone/>
              </a:pPr>
              <a:r>
                <a:rPr lang="en-US" sz="1800"/>
                <a:t>Recommend news article</a:t>
              </a:r>
            </a:p>
          </p:txBody>
        </p:sp>
        <p:sp>
          <p:nvSpPr>
            <p:cNvPr id="9235" name="Line 29"/>
            <p:cNvSpPr>
              <a:spLocks noChangeShapeType="1"/>
            </p:cNvSpPr>
            <p:nvPr/>
          </p:nvSpPr>
          <p:spPr bwMode="auto">
            <a:xfrm flipH="1" flipV="1">
              <a:off x="3288" y="3528"/>
              <a:ext cx="256" cy="3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2268538" y="1266825"/>
            <a:ext cx="6665912" cy="4630738"/>
            <a:chOff x="1429" y="798"/>
            <a:chExt cx="4199" cy="2917"/>
          </a:xfrm>
        </p:grpSpPr>
        <p:sp>
          <p:nvSpPr>
            <p:cNvPr id="9224" name="Rectangle 12"/>
            <p:cNvSpPr>
              <a:spLocks noChangeArrowheads="1"/>
            </p:cNvSpPr>
            <p:nvPr/>
          </p:nvSpPr>
          <p:spPr bwMode="auto">
            <a:xfrm>
              <a:off x="1429" y="798"/>
              <a:ext cx="2041" cy="1922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9225" name="Line 20"/>
            <p:cNvSpPr>
              <a:spLocks noChangeShapeType="1"/>
            </p:cNvSpPr>
            <p:nvPr/>
          </p:nvSpPr>
          <p:spPr bwMode="auto">
            <a:xfrm flipH="1" flipV="1">
              <a:off x="3303" y="2125"/>
              <a:ext cx="271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6" name="Text Box 13"/>
            <p:cNvSpPr txBox="1">
              <a:spLocks noChangeArrowheads="1"/>
            </p:cNvSpPr>
            <p:nvPr/>
          </p:nvSpPr>
          <p:spPr bwMode="auto">
            <a:xfrm>
              <a:off x="3525" y="1926"/>
              <a:ext cx="2103" cy="178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182880" tIns="182880" rIns="182880" bIns="182880">
              <a:spAutoFit/>
            </a:bodyPr>
            <a:lstStyle/>
            <a:p>
              <a:pPr>
                <a:buFontTx/>
                <a:buNone/>
              </a:pPr>
              <a:r>
                <a:rPr lang="en-US" sz="1800" dirty="0"/>
                <a:t>Recommend packages:</a:t>
              </a:r>
            </a:p>
            <a:p>
              <a:pPr>
                <a:buFontTx/>
                <a:buNone/>
              </a:pPr>
              <a:r>
                <a:rPr lang="en-US" sz="1600" dirty="0"/>
                <a:t>    Image</a:t>
              </a:r>
            </a:p>
            <a:p>
              <a:pPr>
                <a:buFontTx/>
                <a:buNone/>
              </a:pPr>
              <a:r>
                <a:rPr lang="en-US" sz="1600" dirty="0"/>
                <a:t>    Title, summary</a:t>
              </a:r>
            </a:p>
            <a:p>
              <a:pPr>
                <a:buFontTx/>
                <a:buNone/>
              </a:pPr>
              <a:r>
                <a:rPr lang="en-US" sz="1600" dirty="0"/>
                <a:t>    Links to other </a:t>
              </a:r>
              <a:r>
                <a:rPr lang="en-US" sz="1600" dirty="0" smtClean="0"/>
                <a:t>Y! pages</a:t>
              </a: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  <a:p>
              <a:pPr>
                <a:buFontTx/>
                <a:buNone/>
              </a:pPr>
              <a:endParaRPr lang="en-US" sz="1600" dirty="0"/>
            </a:p>
          </p:txBody>
        </p:sp>
      </p:grpSp>
      <p:sp>
        <p:nvSpPr>
          <p:cNvPr id="95258" name="Rectangle 26"/>
          <p:cNvSpPr>
            <a:spLocks noChangeArrowheads="1"/>
          </p:cNvSpPr>
          <p:nvPr/>
        </p:nvSpPr>
        <p:spPr bwMode="auto">
          <a:xfrm>
            <a:off x="5621338" y="4349750"/>
            <a:ext cx="3217862" cy="1466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182880" tIns="91440" rIns="182880" bIns="91440">
            <a:spAutoFit/>
          </a:bodyPr>
          <a:lstStyle/>
          <a:p>
            <a:pPr>
              <a:buFontTx/>
              <a:buNone/>
            </a:pPr>
            <a:r>
              <a:rPr lang="en-US" sz="1800"/>
              <a:t>Pick 4 out of a pool of </a:t>
            </a:r>
            <a:r>
              <a:rPr lang="en-US" sz="1800" i="1"/>
              <a:t>K</a:t>
            </a:r>
          </a:p>
          <a:p>
            <a:pPr>
              <a:buFontTx/>
              <a:buNone/>
            </a:pPr>
            <a:r>
              <a:rPr lang="en-US" sz="1600" i="1"/>
              <a:t>    K</a:t>
            </a:r>
            <a:r>
              <a:rPr lang="en-US" sz="1600"/>
              <a:t> = 20 ~ 40</a:t>
            </a:r>
          </a:p>
          <a:p>
            <a:pPr>
              <a:buFontTx/>
              <a:buNone/>
            </a:pPr>
            <a:r>
              <a:rPr lang="en-US" sz="1600"/>
              <a:t>    Dynamic</a:t>
            </a:r>
          </a:p>
          <a:p>
            <a:pPr>
              <a:buFontTx/>
              <a:buNone/>
            </a:pPr>
            <a:endParaRPr lang="en-US" sz="1600"/>
          </a:p>
          <a:p>
            <a:pPr>
              <a:buFontTx/>
              <a:buNone/>
            </a:pPr>
            <a:r>
              <a:rPr lang="en-US" sz="1800"/>
              <a:t>Routes traffic other pages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Objective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sz="3600" i="1" dirty="0" smtClean="0"/>
              <a:t>Serve </a:t>
            </a:r>
            <a:r>
              <a:rPr lang="en-US" sz="3600" i="1" dirty="0" smtClean="0"/>
              <a:t>content </a:t>
            </a:r>
            <a:r>
              <a:rPr lang="en-US" sz="3600" i="1" dirty="0" smtClean="0"/>
              <a:t>items to users </a:t>
            </a:r>
            <a:r>
              <a:rPr lang="en-US" sz="3600" i="1" dirty="0" smtClean="0"/>
              <a:t>to </a:t>
            </a:r>
            <a:r>
              <a:rPr lang="en-US" sz="3600" i="1" dirty="0" smtClean="0"/>
              <a:t>maximize click-through rates</a:t>
            </a:r>
          </a:p>
          <a:p>
            <a:pPr>
              <a:buNone/>
            </a:pPr>
            <a:r>
              <a:rPr lang="en-US" sz="3600" i="1" dirty="0" smtClean="0"/>
              <a:t>	</a:t>
            </a:r>
            <a:r>
              <a:rPr lang="en-US" sz="3600" i="1" dirty="0" smtClean="0"/>
              <a:t>	</a:t>
            </a:r>
            <a:r>
              <a:rPr lang="en-US" sz="2000" i="1" dirty="0" smtClean="0"/>
              <a:t>More clicks leads to more </a:t>
            </a:r>
            <a:r>
              <a:rPr lang="en-US" sz="2000" i="1" dirty="0" err="1" smtClean="0"/>
              <a:t>pageviews</a:t>
            </a:r>
            <a:r>
              <a:rPr lang="en-US" sz="2000" i="1" dirty="0" smtClean="0"/>
              <a:t> on the Yahoo! network</a:t>
            </a:r>
          </a:p>
          <a:p>
            <a:pPr>
              <a:buNone/>
            </a:pPr>
            <a:r>
              <a:rPr lang="en-US" sz="2000" i="1" dirty="0" smtClean="0"/>
              <a:t> </a:t>
            </a:r>
            <a:r>
              <a:rPr lang="en-US" sz="2000" i="1" dirty="0" smtClean="0"/>
              <a:t>    </a:t>
            </a:r>
            <a:r>
              <a:rPr lang="en-US" sz="3600" i="1" dirty="0" smtClean="0"/>
              <a:t>We can also consider weighted versions of CTR or multiple objectives</a:t>
            </a:r>
          </a:p>
          <a:p>
            <a:pPr>
              <a:buNone/>
            </a:pPr>
            <a:r>
              <a:rPr lang="en-US" sz="3600" i="1" dirty="0" smtClean="0"/>
              <a:t> </a:t>
            </a:r>
            <a:r>
              <a:rPr lang="en-US" sz="3600" i="1" dirty="0" smtClean="0"/>
              <a:t>        </a:t>
            </a:r>
            <a:r>
              <a:rPr lang="en-US" i="1" dirty="0" smtClean="0"/>
              <a:t>More on this later</a:t>
            </a:r>
            <a:endParaRPr lang="en-US" i="1" dirty="0" smtClean="0"/>
          </a:p>
          <a:p>
            <a:pPr>
              <a:buNone/>
            </a:pPr>
            <a:endParaRPr lang="en-US" sz="3600" i="1" dirty="0" smtClean="0"/>
          </a:p>
          <a:p>
            <a:pPr>
              <a:buNone/>
            </a:pPr>
            <a:r>
              <a:rPr lang="en-US" sz="3600" i="1" dirty="0" smtClean="0"/>
              <a:t>  </a:t>
            </a:r>
          </a:p>
          <a:p>
            <a:pPr>
              <a:buNone/>
            </a:pPr>
            <a:endParaRPr lang="en-US" dirty="0" smtClean="0"/>
          </a:p>
          <a:p>
            <a:pPr lvl="2">
              <a:buFontTx/>
              <a:buNone/>
            </a:pPr>
            <a:endParaRPr lang="en-US" sz="1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of the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CTR ESTIMATION</a:t>
            </a:r>
          </a:p>
          <a:p>
            <a:pPr lvl="1"/>
            <a:r>
              <a:rPr lang="en-US" dirty="0" smtClean="0"/>
              <a:t>Serving estimated most popular (EMP)</a:t>
            </a:r>
          </a:p>
          <a:p>
            <a:pPr lvl="1"/>
            <a:r>
              <a:rPr lang="en-US" dirty="0" smtClean="0"/>
              <a:t>Personalization</a:t>
            </a:r>
          </a:p>
          <a:p>
            <a:pPr lvl="2"/>
            <a:r>
              <a:rPr lang="en-US" dirty="0" smtClean="0"/>
              <a:t>Based on user features and past activities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Multi-Objective Optimization</a:t>
            </a:r>
          </a:p>
          <a:p>
            <a:pPr lvl="1"/>
            <a:r>
              <a:rPr lang="en-US" dirty="0" smtClean="0"/>
              <a:t>Recommendation to optimize multiple scores like CTR, ad-revenue, time-spent, ….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4 years ago when we started ….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364" name="Picture 4" descr="Y-F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793038" cy="539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1219200"/>
            <a:ext cx="6665913" cy="7475543"/>
            <a:chOff x="1429" y="654"/>
            <a:chExt cx="4199" cy="4709"/>
          </a:xfrm>
        </p:grpSpPr>
        <p:sp>
          <p:nvSpPr>
            <p:cNvPr id="15370" name="Rectangle 6"/>
            <p:cNvSpPr>
              <a:spLocks noChangeArrowheads="1"/>
            </p:cNvSpPr>
            <p:nvPr/>
          </p:nvSpPr>
          <p:spPr bwMode="auto">
            <a:xfrm>
              <a:off x="1429" y="654"/>
              <a:ext cx="2041" cy="206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15371" name="Line 7"/>
            <p:cNvSpPr>
              <a:spLocks noChangeShapeType="1"/>
            </p:cNvSpPr>
            <p:nvPr/>
          </p:nvSpPr>
          <p:spPr bwMode="auto">
            <a:xfrm flipH="1" flipV="1">
              <a:off x="3303" y="2125"/>
              <a:ext cx="271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372" name="Text Box 8"/>
            <p:cNvSpPr txBox="1">
              <a:spLocks noChangeArrowheads="1"/>
            </p:cNvSpPr>
            <p:nvPr/>
          </p:nvSpPr>
          <p:spPr bwMode="auto">
            <a:xfrm>
              <a:off x="3525" y="1854"/>
              <a:ext cx="2103" cy="350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square" lIns="182880" tIns="182880" rIns="182880" bIns="182880">
              <a:spAutoFit/>
            </a:bodyPr>
            <a:lstStyle/>
            <a:p>
              <a:pPr eaLnBrk="0" hangingPunct="0"/>
              <a:r>
                <a:rPr lang="en-US" dirty="0" smtClean="0"/>
                <a:t>Editorial placement, no Machine Learning</a:t>
              </a:r>
            </a:p>
            <a:p>
              <a:pPr eaLnBrk="0" hangingPunct="0"/>
              <a:endParaRPr lang="en-US" dirty="0" smtClean="0"/>
            </a:p>
            <a:p>
              <a:pPr eaLnBrk="0" hangingPunct="0"/>
              <a:r>
                <a:rPr lang="en-US" dirty="0" smtClean="0"/>
                <a:t>We built logistic regression based on user and item features: Did not work</a:t>
              </a:r>
            </a:p>
            <a:p>
              <a:pPr eaLnBrk="0" hangingPunct="0"/>
              <a:endParaRPr lang="en-US" sz="1600" dirty="0" smtClean="0"/>
            </a:p>
            <a:p>
              <a:pPr eaLnBrk="0" hangingPunct="0"/>
              <a:r>
                <a:rPr lang="en-US" sz="1600" dirty="0" smtClean="0"/>
                <a:t>Simple counting models</a:t>
              </a:r>
            </a:p>
            <a:p>
              <a:pPr eaLnBrk="0" hangingPunct="0"/>
              <a:endParaRPr lang="en-US" sz="1600" dirty="0" smtClean="0"/>
            </a:p>
            <a:p>
              <a:pPr eaLnBrk="0" hangingPunct="0"/>
              <a:r>
                <a:rPr lang="en-US" sz="1600" dirty="0" smtClean="0"/>
                <a:t>Collect data every 5 minutes, count clicks and views.</a:t>
              </a:r>
            </a:p>
            <a:p>
              <a:pPr eaLnBrk="0" hangingPunct="0"/>
              <a:endParaRPr lang="en-US" sz="1600" dirty="0" smtClean="0"/>
            </a:p>
            <a:p>
              <a:pPr eaLnBrk="0" hangingPunct="0"/>
              <a:r>
                <a:rPr lang="en-US" sz="1600" dirty="0" smtClean="0"/>
                <a:t>This worked but several nuances</a:t>
              </a:r>
            </a:p>
            <a:p>
              <a:pPr eaLnBrk="0" hangingPunct="0"/>
              <a:endParaRPr lang="en-US" sz="1600" dirty="0" smtClean="0"/>
            </a:p>
            <a:p>
              <a:pPr eaLnBrk="0" hangingPunct="0"/>
              <a:endParaRPr lang="en-US" sz="1600" dirty="0"/>
            </a:p>
            <a:p>
              <a:pPr eaLnBrk="0" hangingPunct="0"/>
              <a:endParaRPr lang="en-US" dirty="0"/>
            </a:p>
            <a:p>
              <a:pPr eaLnBrk="0" hangingPunct="0"/>
              <a:endParaRPr lang="en-US" dirty="0"/>
            </a:p>
            <a:p>
              <a:pPr eaLnBrk="0" hangingPunct="0"/>
              <a:r>
                <a:rPr lang="en-US" dirty="0"/>
                <a:t> </a:t>
              </a:r>
              <a:endParaRPr lang="en-US" i="1" dirty="0"/>
            </a:p>
            <a:p>
              <a:pPr eaLnBrk="0" hangingPunct="0"/>
              <a:r>
                <a:rPr lang="en-US" sz="1600" i="1" dirty="0"/>
                <a:t>    </a:t>
              </a:r>
              <a:endParaRPr lang="en-US" sz="1600" dirty="0"/>
            </a:p>
            <a:p>
              <a:pPr eaLnBrk="0" hangingPunct="0"/>
              <a:endParaRPr lang="en-US" sz="1600" dirty="0"/>
            </a:p>
          </p:txBody>
        </p:sp>
      </p:grp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2362200" y="3505200"/>
            <a:ext cx="914399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3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F1</a:t>
            </a:r>
            <a:endParaRPr lang="en-US" sz="3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375025" y="3657600"/>
            <a:ext cx="35907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F2</a:t>
            </a: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175125" y="3657600"/>
            <a:ext cx="35907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F3</a:t>
            </a: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941888" y="3657600"/>
            <a:ext cx="35907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F4</a:t>
            </a: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0" y="10668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Today module</a:t>
            </a:r>
            <a:endParaRPr lang="en-US" sz="3600" dirty="0"/>
          </a:p>
        </p:txBody>
      </p:sp>
      <p:sp>
        <p:nvSpPr>
          <p:cNvPr id="14" name="Flowchart: Process 13"/>
          <p:cNvSpPr/>
          <p:nvPr/>
        </p:nvSpPr>
        <p:spPr>
          <a:xfrm>
            <a:off x="5562600" y="1981200"/>
            <a:ext cx="2895600" cy="1295400"/>
          </a:xfrm>
          <a:prstGeom prst="flowChartProcess">
            <a:avLst/>
          </a:prstGeom>
          <a:noFill/>
          <a:ln w="539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Process 14"/>
          <p:cNvSpPr/>
          <p:nvPr/>
        </p:nvSpPr>
        <p:spPr>
          <a:xfrm>
            <a:off x="2362200" y="4648200"/>
            <a:ext cx="3124200" cy="1981200"/>
          </a:xfrm>
          <a:prstGeom prst="flowChartProcess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43200" y="5334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NEWS</a:t>
            </a:r>
            <a:endParaRPr lang="en-US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algorithm we began with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Initialize CTR of every new article to some high number</a:t>
            </a:r>
          </a:p>
          <a:p>
            <a:pPr lvl="1"/>
            <a:r>
              <a:rPr lang="en-US" dirty="0" smtClean="0"/>
              <a:t>This ensures a new article has a chance of being shown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Show the most popular CTR article (randomly breaking ties) for each user visit in the next 5 minutes</a:t>
            </a:r>
          </a:p>
          <a:p>
            <a:r>
              <a:rPr lang="en-US" dirty="0" smtClean="0"/>
              <a:t>Re-compute the global article CTRs after 5 minutes</a:t>
            </a:r>
          </a:p>
          <a:p>
            <a:r>
              <a:rPr lang="en-US" dirty="0" smtClean="0"/>
              <a:t>Show the new most popular for next 5 minutes</a:t>
            </a:r>
          </a:p>
          <a:p>
            <a:r>
              <a:rPr lang="en-US" dirty="0" smtClean="0"/>
              <a:t>Keep updating article popularity over time</a:t>
            </a:r>
          </a:p>
          <a:p>
            <a:endParaRPr lang="en-US" dirty="0" smtClean="0"/>
          </a:p>
          <a:p>
            <a:r>
              <a:rPr lang="en-US" dirty="0" smtClean="0"/>
              <a:t>Quite intuitive. Did not work! Performance was bad. Why?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in the data: Article CTR decays over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what an article CTR curve looked like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We were computing CTR by cumulating clicks and views. </a:t>
            </a:r>
          </a:p>
          <a:p>
            <a:pPr lvl="1"/>
            <a:r>
              <a:rPr lang="en-US" sz="1800" dirty="0" smtClean="0"/>
              <a:t>Missing decay dynamics? Dynamic growth model using a </a:t>
            </a:r>
            <a:r>
              <a:rPr lang="en-US" sz="1800" dirty="0" err="1" smtClean="0"/>
              <a:t>Kalman</a:t>
            </a:r>
            <a:r>
              <a:rPr lang="en-US" sz="1800" dirty="0" smtClean="0"/>
              <a:t> filter. </a:t>
            </a:r>
          </a:p>
          <a:p>
            <a:pPr lvl="1"/>
            <a:r>
              <a:rPr lang="en-US" dirty="0" smtClean="0"/>
              <a:t>New model tracked decay very well, performance still bad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And the plot thickens, my dear Watson!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emp-item-ct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37547" y="-737346"/>
            <a:ext cx="4164107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decay: Repeat exposure</a:t>
            </a:r>
            <a:endParaRPr lang="en-US" dirty="0"/>
          </a:p>
        </p:txBody>
      </p:sp>
      <p:grpSp>
        <p:nvGrpSpPr>
          <p:cNvPr id="4" name="Group 15"/>
          <p:cNvGrpSpPr>
            <a:grpSpLocks noGrp="1"/>
          </p:cNvGrpSpPr>
          <p:nvPr>
            <p:ph idx="1"/>
          </p:nvPr>
        </p:nvGrpSpPr>
        <p:grpSpPr bwMode="auto">
          <a:xfrm>
            <a:off x="228600" y="838200"/>
            <a:ext cx="8686800" cy="5587639"/>
            <a:chOff x="0" y="384"/>
            <a:chExt cx="2538" cy="2512"/>
          </a:xfrm>
        </p:grpSpPr>
        <p:pic>
          <p:nvPicPr>
            <p:cNvPr id="5" name="Picture 4" descr="decay-nPrevF1View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40" y="344"/>
              <a:ext cx="2319" cy="2400"/>
            </a:xfrm>
            <a:prstGeom prst="rect">
              <a:avLst/>
            </a:prstGeom>
            <a:noFill/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566" y="2688"/>
              <a:ext cx="1972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Repeat Views</a:t>
              </a:r>
              <a:r>
                <a:rPr lang="en-US" sz="2400" dirty="0" smtClean="0">
                  <a:solidFill>
                    <a:srgbClr val="FF0000"/>
                  </a:solidFill>
                </a:rPr>
                <a:t> </a:t>
              </a:r>
              <a:r>
                <a:rPr lang="en-US" sz="2400" dirty="0">
                  <a:solidFill>
                    <a:srgbClr val="FF0000"/>
                  </a:solidFill>
                  <a:cs typeface="Arial" charset="0"/>
                </a:rPr>
                <a:t>→ </a:t>
              </a:r>
              <a:r>
                <a:rPr lang="en-US" sz="2400" b="1" dirty="0">
                  <a:solidFill>
                    <a:srgbClr val="FF0000"/>
                  </a:solidFill>
                  <a:cs typeface="Arial" charset="0"/>
                </a:rPr>
                <a:t>CTR Decay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Clues to solve the mystery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population seeing an article for the first time have higher CTR, those being exposed have lower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but we use the same CTR estimate for all ?</a:t>
            </a:r>
          </a:p>
          <a:p>
            <a:endParaRPr lang="en-US" dirty="0" smtClean="0"/>
          </a:p>
          <a:p>
            <a:r>
              <a:rPr lang="en-US" dirty="0" smtClean="0"/>
              <a:t>Other sources of bias? How to adjust for them?</a:t>
            </a:r>
          </a:p>
          <a:p>
            <a:endParaRPr lang="en-US" dirty="0" smtClean="0"/>
          </a:p>
          <a:p>
            <a:r>
              <a:rPr lang="en-US" dirty="0" smtClean="0"/>
              <a:t>A simple idea to remove bias </a:t>
            </a:r>
          </a:p>
          <a:p>
            <a:pPr lvl="1"/>
            <a:r>
              <a:rPr lang="en-US" dirty="0" smtClean="0"/>
              <a:t>Display articles at random to a small randomly chosen population</a:t>
            </a:r>
          </a:p>
          <a:p>
            <a:pPr lvl="2"/>
            <a:r>
              <a:rPr lang="en-US" dirty="0" smtClean="0"/>
              <a:t>Call this the </a:t>
            </a:r>
            <a:r>
              <a:rPr lang="en-US" dirty="0" smtClean="0">
                <a:solidFill>
                  <a:srgbClr val="FF0000"/>
                </a:solidFill>
              </a:rPr>
              <a:t>Random bucket</a:t>
            </a:r>
          </a:p>
          <a:p>
            <a:pPr lvl="2"/>
            <a:r>
              <a:rPr lang="en-US" dirty="0" smtClean="0"/>
              <a:t>Randomization removes bias in data </a:t>
            </a:r>
          </a:p>
          <a:p>
            <a:pPr lvl="3"/>
            <a:r>
              <a:rPr lang="en-US" dirty="0" smtClean="0"/>
              <a:t>(Charles Pierce,1877; R.A. Fisher, 1935)</a:t>
            </a:r>
          </a:p>
          <a:p>
            <a:pPr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 of same article with/without randomization</a:t>
            </a:r>
            <a:endParaRPr lang="en-US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  <p:pic>
        <p:nvPicPr>
          <p:cNvPr id="163845" name="Picture 5" descr="rnd-item-ctr"/>
          <p:cNvPicPr>
            <a:picLocks noChangeAspect="1" noChangeArrowheads="1"/>
          </p:cNvPicPr>
          <p:nvPr/>
        </p:nvPicPr>
        <p:blipFill>
          <a:blip r:embed="rId3" cstate="print"/>
          <a:srcRect r="98000"/>
          <a:stretch>
            <a:fillRect/>
          </a:stretch>
        </p:blipFill>
        <p:spPr bwMode="auto">
          <a:xfrm rot="10800000">
            <a:off x="4724400" y="1752600"/>
            <a:ext cx="46038" cy="3200400"/>
          </a:xfrm>
          <a:prstGeom prst="rect">
            <a:avLst/>
          </a:prstGeom>
          <a:noFill/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1143000"/>
            <a:ext cx="9144000" cy="4419600"/>
            <a:chOff x="-288" y="1200"/>
            <a:chExt cx="6048" cy="2784"/>
          </a:xfrm>
        </p:grpSpPr>
        <p:pic>
          <p:nvPicPr>
            <p:cNvPr id="163844" name="Picture 4" descr="emp-item-ct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7" y="905"/>
              <a:ext cx="2674" cy="3264"/>
            </a:xfrm>
            <a:prstGeom prst="rect">
              <a:avLst/>
            </a:prstGeom>
            <a:noFill/>
          </p:spPr>
        </p:pic>
        <p:pic>
          <p:nvPicPr>
            <p:cNvPr id="163846" name="Picture 6" descr="rnd-item-ct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2952" y="1176"/>
              <a:ext cx="2736" cy="2880"/>
            </a:xfrm>
            <a:prstGeom prst="rect">
              <a:avLst/>
            </a:prstGeom>
            <a:noFill/>
          </p:spPr>
        </p:pic>
        <p:sp>
          <p:nvSpPr>
            <p:cNvPr id="163847" name="Text Box 7"/>
            <p:cNvSpPr txBox="1">
              <a:spLocks noChangeArrowheads="1"/>
            </p:cNvSpPr>
            <p:nvPr/>
          </p:nvSpPr>
          <p:spPr bwMode="auto">
            <a:xfrm>
              <a:off x="758" y="1466"/>
              <a:ext cx="12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Serving bucket</a:t>
              </a:r>
            </a:p>
          </p:txBody>
        </p:sp>
        <p:sp>
          <p:nvSpPr>
            <p:cNvPr id="163848" name="Text Box 8"/>
            <p:cNvSpPr txBox="1">
              <a:spLocks noChangeArrowheads="1"/>
            </p:cNvSpPr>
            <p:nvPr/>
          </p:nvSpPr>
          <p:spPr bwMode="auto">
            <a:xfrm>
              <a:off x="3398" y="1514"/>
              <a:ext cx="1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Random bucket</a:t>
              </a:r>
            </a:p>
          </p:txBody>
        </p:sp>
      </p:grpSp>
      <p:sp>
        <p:nvSpPr>
          <p:cNvPr id="163850" name="Text Box 10"/>
          <p:cNvSpPr txBox="1">
            <a:spLocks noChangeArrowheads="1"/>
          </p:cNvSpPr>
          <p:nvPr/>
        </p:nvSpPr>
        <p:spPr bwMode="auto">
          <a:xfrm>
            <a:off x="1812925" y="4953000"/>
            <a:ext cx="1084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/>
              <a:t>Decay</a:t>
            </a:r>
          </a:p>
        </p:txBody>
      </p:sp>
      <p:sp>
        <p:nvSpPr>
          <p:cNvPr id="163851" name="Text Box 11"/>
          <p:cNvSpPr txBox="1">
            <a:spLocks noChangeArrowheads="1"/>
          </p:cNvSpPr>
          <p:nvPr/>
        </p:nvSpPr>
        <p:spPr bwMode="auto">
          <a:xfrm>
            <a:off x="6003925" y="5257800"/>
            <a:ext cx="2009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/>
              <a:t>Time-of-Day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 of articles in Random bucket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</a:t>
            </a:r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534400" cy="401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5181600"/>
            <a:ext cx="8490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Unbiased CTR, but it is dynamic. Simply counting clicks and views still didn’t won’t work well.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66800"/>
            <a:ext cx="8489950" cy="5416550"/>
          </a:xfrm>
        </p:spPr>
        <p:txBody>
          <a:bodyPr/>
          <a:lstStyle/>
          <a:p>
            <a:r>
              <a:rPr lang="en-US" dirty="0" smtClean="0"/>
              <a:t>Create a small random bucket which selects one out of K existing articles at random for each user visit</a:t>
            </a:r>
          </a:p>
          <a:p>
            <a:r>
              <a:rPr lang="en-US" dirty="0" smtClean="0"/>
              <a:t>Learn unbiased article popularity using random bucket data by tracking (through a non-linear </a:t>
            </a:r>
            <a:r>
              <a:rPr lang="en-US" dirty="0" err="1" smtClean="0"/>
              <a:t>Kalman</a:t>
            </a:r>
            <a:r>
              <a:rPr lang="en-US" dirty="0" smtClean="0"/>
              <a:t> filter)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Serve the most popular article in the serving bucket</a:t>
            </a:r>
          </a:p>
          <a:p>
            <a:r>
              <a:rPr lang="en-US" dirty="0" smtClean="0"/>
              <a:t>Override rules: Diversity, voice,….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62200"/>
            <a:ext cx="754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C00000"/>
                </a:solidFill>
              </a:rPr>
              <a:t>The random bucket ensures continuous flow of data for all articles, we quickly discard bad articles and converge to the best one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This saved the day, the project was a success!</a:t>
            </a:r>
          </a:p>
          <a:p>
            <a:pPr lvl="1"/>
            <a:r>
              <a:rPr lang="en-US" dirty="0" smtClean="0"/>
              <a:t>Initial click-lift 40% (Agarwal et al. NIPS 08) </a:t>
            </a:r>
          </a:p>
          <a:p>
            <a:pPr lvl="1"/>
            <a:r>
              <a:rPr lang="en-US" dirty="0" smtClean="0"/>
              <a:t>after 3 years it is 200+% (fully deployed on Yahoo! front page and elsewhere on Yahoo!), we are still improving the system</a:t>
            </a:r>
          </a:p>
          <a:p>
            <a:pPr lvl="2"/>
            <a:r>
              <a:rPr lang="en-US" dirty="0" smtClean="0"/>
              <a:t>Improvements both due to algorithms &amp; feedback to humans</a:t>
            </a:r>
          </a:p>
          <a:p>
            <a:pPr lvl="1"/>
            <a:r>
              <a:rPr lang="en-US" dirty="0" smtClean="0"/>
              <a:t>Solutions “platformized” and rolled out to many Y! properties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</a:t>
            </a:r>
            <a:r>
              <a:rPr lang="en-US" dirty="0" smtClean="0"/>
              <a:t>Model: </a:t>
            </a:r>
            <a:r>
              <a:rPr lang="en-US" dirty="0" err="1" smtClean="0"/>
              <a:t>Kalman</a:t>
            </a:r>
            <a:r>
              <a:rPr lang="en-US" dirty="0" smtClean="0"/>
              <a:t> filter</a:t>
            </a:r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</a:t>
            </a:r>
            <a:r>
              <a:rPr lang="en-US" dirty="0" smtClean="0"/>
              <a:t>Gamma-Poisson: click-rate evolves over time in a multiplicative fashion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Estimated Click-rate </a:t>
            </a:r>
            <a:r>
              <a:rPr lang="en-US" dirty="0"/>
              <a:t>distribution at time t+1 </a:t>
            </a:r>
          </a:p>
          <a:p>
            <a:pPr lvl="1"/>
            <a:r>
              <a:rPr lang="en-US" dirty="0"/>
              <a:t>Prior mean: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Prior variance: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2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5410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4800600" y="6096000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High CTR items more adaptive</a:t>
            </a:r>
          </a:p>
        </p:txBody>
      </p:sp>
      <p:pic>
        <p:nvPicPr>
          <p:cNvPr id="14234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4953000"/>
            <a:ext cx="34686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234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5562600"/>
            <a:ext cx="5638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the parameters at time t+1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 Gamma distribution to match the prior mean and prior variance at time 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Combine this with Poisson likelihood at time t to get the posterior mean and posterior variance at time t+1</a:t>
            </a:r>
          </a:p>
          <a:p>
            <a:pPr lvl="1"/>
            <a:r>
              <a:rPr lang="en-US" dirty="0" smtClean="0"/>
              <a:t>Combining Poisson with Gamma is easy, hence we fit a Gamma distribution to match moments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Agarwal, Chen, Elango, Ramakrishnan, Motgi, Roy, Zachariah. </a:t>
            </a:r>
            <a:r>
              <a:rPr lang="en-US" i="1" dirty="0" smtClean="0">
                <a:solidFill>
                  <a:srgbClr val="FF0000"/>
                </a:solidFill>
              </a:rPr>
              <a:t>Online models for Content Optimization, NIPS 2008</a:t>
            </a:r>
          </a:p>
          <a:p>
            <a:endParaRPr lang="en-US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Agarwal, Chen, Elango. </a:t>
            </a:r>
            <a:r>
              <a:rPr lang="en-US" i="1" dirty="0" err="1" smtClean="0">
                <a:solidFill>
                  <a:srgbClr val="FF0000"/>
                </a:solidFill>
              </a:rPr>
              <a:t>Spatio</a:t>
            </a:r>
            <a:r>
              <a:rPr lang="en-US" i="1" dirty="0" smtClean="0">
                <a:solidFill>
                  <a:srgbClr val="FF0000"/>
                </a:solidFill>
              </a:rPr>
              <a:t>-Temporal Models for Estimating Click-through Rate, WWW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ok to start with simple models that learn a few things, but beware of the biases inherent in your data</a:t>
            </a:r>
          </a:p>
          <a:p>
            <a:pPr lvl="1"/>
            <a:r>
              <a:rPr lang="en-US" dirty="0" smtClean="0"/>
              <a:t>E.g. of things gone wrong</a:t>
            </a:r>
          </a:p>
          <a:p>
            <a:pPr lvl="2"/>
            <a:r>
              <a:rPr lang="en-US" dirty="0" smtClean="0"/>
              <a:t>Learning article popularity </a:t>
            </a:r>
          </a:p>
          <a:p>
            <a:pPr lvl="3"/>
            <a:r>
              <a:rPr lang="en-US" dirty="0" smtClean="0">
                <a:solidFill>
                  <a:srgbClr val="7F0B3D"/>
                </a:solidFill>
              </a:rPr>
              <a:t>Data used from 5am-8am </a:t>
            </a:r>
            <a:r>
              <a:rPr lang="en-US" dirty="0" err="1" smtClean="0">
                <a:solidFill>
                  <a:srgbClr val="7F0B3D"/>
                </a:solidFill>
              </a:rPr>
              <a:t>pst</a:t>
            </a:r>
            <a:r>
              <a:rPr lang="en-US" dirty="0" smtClean="0">
                <a:solidFill>
                  <a:srgbClr val="7F0B3D"/>
                </a:solidFill>
              </a:rPr>
              <a:t>, served from 10am-1pm </a:t>
            </a:r>
            <a:r>
              <a:rPr lang="en-US" dirty="0" err="1" smtClean="0">
                <a:solidFill>
                  <a:srgbClr val="7F0B3D"/>
                </a:solidFill>
              </a:rPr>
              <a:t>pst</a:t>
            </a:r>
            <a:r>
              <a:rPr lang="en-US" dirty="0" smtClean="0">
                <a:solidFill>
                  <a:srgbClr val="7F0B3D"/>
                </a:solidFill>
              </a:rPr>
              <a:t> </a:t>
            </a:r>
          </a:p>
          <a:p>
            <a:pPr lvl="3"/>
            <a:r>
              <a:rPr lang="en-US" dirty="0" smtClean="0">
                <a:solidFill>
                  <a:srgbClr val="7F0B3D"/>
                </a:solidFill>
              </a:rPr>
              <a:t>Bad idea if article popular on the east, not on the west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Randomization is a friend, use it when you can. Update the models fast, this may reduce the bias</a:t>
            </a:r>
          </a:p>
          <a:p>
            <a:pPr lvl="1"/>
            <a:r>
              <a:rPr lang="en-US" dirty="0" smtClean="0"/>
              <a:t>User visit patterns close in time are similar  </a:t>
            </a:r>
          </a:p>
          <a:p>
            <a:r>
              <a:rPr lang="en-US" dirty="0" smtClean="0"/>
              <a:t>Can we be more economical in our randomization?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Multi-Armed Bandits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slot machine with two arms</a:t>
            </a:r>
          </a:p>
        </p:txBody>
      </p:sp>
      <p:pic>
        <p:nvPicPr>
          <p:cNvPr id="21508" name="Picture 3" descr="dmsinterface_slo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2675" y="2133600"/>
            <a:ext cx="12096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dmsinterface_slo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133600"/>
            <a:ext cx="12096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9"/>
          <p:cNvSpPr>
            <a:spLocks noChangeArrowheads="1"/>
          </p:cNvSpPr>
          <p:nvPr/>
        </p:nvSpPr>
        <p:spPr bwMode="auto">
          <a:xfrm>
            <a:off x="4419600" y="3429000"/>
            <a:ext cx="735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Verdana" pitchFamily="34" charset="0"/>
              </a:rPr>
              <a:t>p</a:t>
            </a:r>
            <a:r>
              <a:rPr lang="en-US" sz="2400" b="1" baseline="-25000">
                <a:latin typeface="Verdana" pitchFamily="34" charset="0"/>
              </a:rPr>
              <a:t>2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5181600" y="3352800"/>
            <a:ext cx="2895600" cy="7080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(unknown payoff probabilities)</a:t>
            </a:r>
          </a:p>
        </p:txBody>
      </p:sp>
      <p:sp>
        <p:nvSpPr>
          <p:cNvPr id="21512" name="TextBox 8"/>
          <p:cNvSpPr txBox="1">
            <a:spLocks noChangeArrowheads="1"/>
          </p:cNvSpPr>
          <p:nvPr/>
        </p:nvSpPr>
        <p:spPr bwMode="auto">
          <a:xfrm>
            <a:off x="457200" y="4343400"/>
            <a:ext cx="883285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The gambler has 1000 plays, what is the best way to experiment ?</a:t>
            </a:r>
          </a:p>
          <a:p>
            <a:r>
              <a:rPr lang="en-US" dirty="0" smtClean="0"/>
              <a:t>                       (to </a:t>
            </a:r>
            <a:r>
              <a:rPr lang="en-US" dirty="0"/>
              <a:t>maximize total expected </a:t>
            </a:r>
            <a:r>
              <a:rPr lang="en-US" dirty="0" smtClean="0"/>
              <a:t>reward)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 This is called the “bandit” problem, have been studied for a long time.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sz="2000" dirty="0" smtClean="0"/>
              <a:t>Optimal solution: Play the arm that has maximum </a:t>
            </a:r>
            <a:r>
              <a:rPr lang="en-US" sz="2000" i="1" dirty="0" smtClean="0">
                <a:solidFill>
                  <a:srgbClr val="C00000"/>
                </a:solidFill>
              </a:rPr>
              <a:t>potential of being good</a:t>
            </a:r>
            <a:endParaRPr lang="en-US" sz="2000" i="1" dirty="0">
              <a:solidFill>
                <a:srgbClr val="C00000"/>
              </a:solidFill>
            </a:endParaRPr>
          </a:p>
          <a:p>
            <a:pPr>
              <a:buFont typeface="Arial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21513" name="Rectangle 8"/>
          <p:cNvSpPr>
            <a:spLocks noChangeArrowheads="1"/>
          </p:cNvSpPr>
          <p:nvPr/>
        </p:nvSpPr>
        <p:spPr bwMode="auto">
          <a:xfrm>
            <a:off x="2590800" y="3429000"/>
            <a:ext cx="175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Verdana" pitchFamily="34" charset="0"/>
                <a:ea typeface="ＭＳ Ｐゴシック" pitchFamily="34" charset="-128"/>
              </a:rPr>
              <a:t>p</a:t>
            </a:r>
            <a:r>
              <a:rPr lang="en-US" sz="2400" b="1" baseline="-25000">
                <a:latin typeface="Verdana" pitchFamily="34" charset="0"/>
                <a:ea typeface="ＭＳ Ｐゴシック" pitchFamily="34" charset="-128"/>
              </a:rPr>
              <a:t>1</a:t>
            </a:r>
            <a:r>
              <a:rPr lang="en-US" sz="2400" b="1">
                <a:latin typeface="Verdana" pitchFamily="34" charset="0"/>
                <a:ea typeface="ＭＳ Ｐゴシック" pitchFamily="34" charset="-128"/>
              </a:rPr>
              <a:t>      &gt;</a:t>
            </a:r>
            <a:r>
              <a:rPr lang="en-US" sz="2400" b="1" baseline="-25000">
                <a:latin typeface="Verdana" pitchFamily="34" charset="0"/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Problems: Bandits?</a:t>
            </a:r>
            <a:endParaRPr lang="en-US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Two </a:t>
            </a:r>
            <a:r>
              <a:rPr lang="en-US" i="1" dirty="0"/>
              <a:t>Items</a:t>
            </a:r>
            <a:r>
              <a:rPr lang="en-US" dirty="0"/>
              <a:t>: Item 1 </a:t>
            </a:r>
            <a:r>
              <a:rPr lang="en-US" dirty="0">
                <a:solidFill>
                  <a:srgbClr val="FF0000"/>
                </a:solidFill>
              </a:rPr>
              <a:t>CTR= 2/100</a:t>
            </a:r>
            <a:r>
              <a:rPr lang="en-US" dirty="0"/>
              <a:t> ; </a:t>
            </a:r>
            <a:r>
              <a:rPr lang="en-US" sz="2200" dirty="0" smtClean="0"/>
              <a:t>Item </a:t>
            </a:r>
            <a:r>
              <a:rPr lang="en-US" sz="2200" dirty="0"/>
              <a:t>2 </a:t>
            </a:r>
            <a:r>
              <a:rPr lang="en-US" sz="2200" dirty="0">
                <a:solidFill>
                  <a:srgbClr val="FF0000"/>
                </a:solidFill>
              </a:rPr>
              <a:t>CTR= </a:t>
            </a:r>
            <a:r>
              <a:rPr lang="en-US" sz="2200" dirty="0" smtClean="0">
                <a:solidFill>
                  <a:srgbClr val="FF0000"/>
                </a:solidFill>
              </a:rPr>
              <a:t>250/10000</a:t>
            </a:r>
            <a:endParaRPr lang="en-US" sz="2200" dirty="0">
              <a:solidFill>
                <a:srgbClr val="FF0000"/>
              </a:solidFill>
            </a:endParaRPr>
          </a:p>
          <a:p>
            <a:pPr lvl="1"/>
            <a:r>
              <a:rPr lang="en-US" i="1" dirty="0">
                <a:solidFill>
                  <a:schemeClr val="accent2"/>
                </a:solidFill>
              </a:rPr>
              <a:t>Greedy:</a:t>
            </a:r>
            <a:r>
              <a:rPr lang="en-US" dirty="0">
                <a:solidFill>
                  <a:schemeClr val="accent2"/>
                </a:solidFill>
              </a:rPr>
              <a:t> Show Item 2 to all; not a good idea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Item 1 CTR estimate noisy; item could be potentially better</a:t>
            </a:r>
          </a:p>
          <a:p>
            <a:pPr lvl="2"/>
            <a:r>
              <a:rPr lang="en-US" sz="2000" dirty="0">
                <a:solidFill>
                  <a:srgbClr val="663300"/>
                </a:solidFill>
              </a:rPr>
              <a:t>Invest in Item 1 for better overall performance on average</a:t>
            </a:r>
          </a:p>
          <a:p>
            <a:pPr lvl="2">
              <a:buFontTx/>
              <a:buNone/>
            </a:pPr>
            <a:endParaRPr lang="en-US" sz="2800" dirty="0">
              <a:solidFill>
                <a:srgbClr val="663300"/>
              </a:solidFill>
            </a:endParaRP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This is also referred to as Explore/exploit problem</a:t>
            </a:r>
          </a:p>
          <a:p>
            <a:pPr lvl="1"/>
            <a:r>
              <a:rPr lang="en-US" sz="1800" dirty="0" smtClean="0">
                <a:solidFill>
                  <a:schemeClr val="accent2"/>
                </a:solidFill>
              </a:rPr>
              <a:t>Exploit what is known to be good, explore what is potentially good</a:t>
            </a:r>
          </a:p>
          <a:p>
            <a:pPr lvl="1">
              <a:buNone/>
            </a:pPr>
            <a:endParaRPr lang="en-US" sz="1800" dirty="0">
              <a:solidFill>
                <a:schemeClr val="accent2"/>
              </a:solidFill>
            </a:endParaRPr>
          </a:p>
          <a:p>
            <a:endParaRPr lang="en-US" sz="2000" dirty="0">
              <a:solidFill>
                <a:schemeClr val="accent2"/>
              </a:solidFill>
            </a:endParaRPr>
          </a:p>
          <a:p>
            <a:endParaRPr lang="en-US" sz="2600" dirty="0">
              <a:solidFill>
                <a:schemeClr val="accent2"/>
              </a:solidFill>
            </a:endParaRPr>
          </a:p>
          <a:p>
            <a:endParaRPr lang="en-US" sz="2000" dirty="0"/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895600" y="2819400"/>
            <a:ext cx="3670300" cy="2514600"/>
            <a:chOff x="619" y="1790"/>
            <a:chExt cx="2312" cy="1580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919" y="3119"/>
              <a:ext cx="18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913" y="1859"/>
              <a:ext cx="0" cy="1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503" y="3120"/>
              <a:ext cx="4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Times" pitchFamily="18" charset="0"/>
                  <a:ea typeface="ＭＳ Ｐゴシック" pitchFamily="34" charset="-128"/>
                </a:rPr>
                <a:t>CTR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 rot="-5400000">
              <a:off x="79" y="2383"/>
              <a:ext cx="13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Times" pitchFamily="18" charset="0"/>
                  <a:ea typeface="ＭＳ Ｐゴシック" pitchFamily="34" charset="-128"/>
                </a:rPr>
                <a:t>Probability density</a:t>
              </a: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2016" y="1872"/>
              <a:ext cx="0" cy="1268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013" y="1790"/>
              <a:ext cx="78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i="1">
                  <a:solidFill>
                    <a:srgbClr val="A50021"/>
                  </a:solidFill>
                  <a:latin typeface="Times" pitchFamily="18" charset="0"/>
                  <a:ea typeface="ＭＳ Ｐゴシック" pitchFamily="34" charset="-128"/>
                </a:rPr>
                <a:t>Article 2</a:t>
              </a: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912" y="2064"/>
              <a:ext cx="1783" cy="1055"/>
            </a:xfrm>
            <a:custGeom>
              <a:avLst/>
              <a:gdLst>
                <a:gd name="T0" fmla="*/ 0 w 1783"/>
                <a:gd name="T1" fmla="*/ 1055 h 1055"/>
                <a:gd name="T2" fmla="*/ 360 w 1783"/>
                <a:gd name="T3" fmla="*/ 289 h 1055"/>
                <a:gd name="T4" fmla="*/ 712 w 1783"/>
                <a:gd name="T5" fmla="*/ 86 h 1055"/>
                <a:gd name="T6" fmla="*/ 1295 w 1783"/>
                <a:gd name="T7" fmla="*/ 804 h 1055"/>
                <a:gd name="T8" fmla="*/ 1783 w 1783"/>
                <a:gd name="T9" fmla="*/ 1007 h 10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3"/>
                <a:gd name="T16" fmla="*/ 0 h 1055"/>
                <a:gd name="T17" fmla="*/ 1783 w 1783"/>
                <a:gd name="T18" fmla="*/ 1055 h 10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3" h="1055">
                  <a:moveTo>
                    <a:pt x="0" y="1055"/>
                  </a:moveTo>
                  <a:cubicBezTo>
                    <a:pt x="120" y="752"/>
                    <a:pt x="241" y="450"/>
                    <a:pt x="360" y="289"/>
                  </a:cubicBezTo>
                  <a:cubicBezTo>
                    <a:pt x="479" y="128"/>
                    <a:pt x="556" y="0"/>
                    <a:pt x="712" y="86"/>
                  </a:cubicBezTo>
                  <a:cubicBezTo>
                    <a:pt x="868" y="172"/>
                    <a:pt x="1117" y="651"/>
                    <a:pt x="1295" y="804"/>
                  </a:cubicBezTo>
                  <a:cubicBezTo>
                    <a:pt x="1473" y="957"/>
                    <a:pt x="1628" y="982"/>
                    <a:pt x="1783" y="1007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174" y="2371"/>
              <a:ext cx="78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i="1" dirty="0">
                  <a:solidFill>
                    <a:srgbClr val="0000FF"/>
                  </a:solidFill>
                  <a:latin typeface="Times" pitchFamily="18" charset="0"/>
                  <a:ea typeface="ＭＳ Ｐゴシック" pitchFamily="34" charset="-128"/>
                </a:rPr>
                <a:t>Article 1</a:t>
              </a:r>
            </a:p>
          </p:txBody>
        </p: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061" y="2725"/>
              <a:ext cx="413" cy="400"/>
              <a:chOff x="1681" y="2440"/>
              <a:chExt cx="413" cy="400"/>
            </a:xfrm>
          </p:grpSpPr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 flipV="1">
                <a:off x="1681" y="2440"/>
                <a:ext cx="0" cy="3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 flipV="1">
                <a:off x="1716" y="2461"/>
                <a:ext cx="0" cy="3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 flipV="1">
                <a:off x="1750" y="2516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 flipV="1">
                <a:off x="1784" y="2536"/>
                <a:ext cx="0" cy="29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 flipH="1" flipV="1">
                <a:off x="1818" y="2591"/>
                <a:ext cx="1" cy="2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V="1">
                <a:off x="1858" y="2603"/>
                <a:ext cx="0" cy="2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 flipV="1">
                <a:off x="1899" y="2645"/>
                <a:ext cx="0" cy="1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V="1">
                <a:off x="1939" y="2671"/>
                <a:ext cx="0" cy="1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 flipV="1">
                <a:off x="1981" y="2685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23"/>
              <p:cNvSpPr>
                <a:spLocks noChangeShapeType="1"/>
              </p:cNvSpPr>
              <p:nvPr/>
            </p:nvSpPr>
            <p:spPr bwMode="auto">
              <a:xfrm flipV="1">
                <a:off x="2015" y="2699"/>
                <a:ext cx="0" cy="1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24"/>
              <p:cNvSpPr>
                <a:spLocks noChangeShapeType="1"/>
              </p:cNvSpPr>
              <p:nvPr/>
            </p:nvSpPr>
            <p:spPr bwMode="auto">
              <a:xfrm flipH="1" flipV="1">
                <a:off x="2055" y="2712"/>
                <a:ext cx="0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25"/>
              <p:cNvSpPr>
                <a:spLocks noChangeShapeType="1"/>
              </p:cNvSpPr>
              <p:nvPr/>
            </p:nvSpPr>
            <p:spPr bwMode="auto">
              <a:xfrm flipV="1">
                <a:off x="2094" y="2744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optimal solution in next 5 </a:t>
            </a:r>
            <a:r>
              <a:rPr lang="en-US" dirty="0" err="1" smtClean="0"/>
              <a:t>mins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2 articles, 1 uncertain</a:t>
            </a:r>
            <a:endParaRPr lang="en-US" dirty="0"/>
          </a:p>
        </p:txBody>
      </p:sp>
      <p:pic>
        <p:nvPicPr>
          <p:cNvPr id="4" name="Picture 4" descr="optimal-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066800"/>
            <a:ext cx="5613710" cy="431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1200" y="53340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787400" dist="50800" dir="5400000" algn="ctr" rotWithShape="0">
                    <a:srgbClr val="C00000">
                      <a:alpha val="76000"/>
                    </a:srgbClr>
                  </a:outerShdw>
                </a:effectLst>
              </a:rPr>
              <a:t>Uncertainty in CTR: pseudo #views</a:t>
            </a:r>
            <a:endParaRPr lang="en-US" sz="2800" dirty="0">
              <a:effectLst>
                <a:outerShdw blurRad="787400" dist="50800" dir="5400000" algn="ctr" rotWithShape="0">
                  <a:srgbClr val="C00000">
                    <a:alpha val="76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-5400000">
            <a:off x="-238877" y="2901435"/>
            <a:ext cx="419100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>
              <a:contourClr>
                <a:srgbClr val="C00000"/>
              </a:contourClr>
            </a:sp3d>
          </a:bodyPr>
          <a:lstStyle/>
          <a:p>
            <a:r>
              <a:rPr lang="en-US" dirty="0" smtClean="0">
                <a:effectLst>
                  <a:outerShdw blurRad="1270000" dist="50800" dir="5400000" sx="85000" sy="85000" algn="ctr" rotWithShape="0">
                    <a:srgbClr val="000000">
                      <a:alpha val="62000"/>
                    </a:srgbClr>
                  </a:outerShdw>
                </a:effectLst>
              </a:rPr>
              <a:t>Optimal allocation to uncertain article </a:t>
            </a:r>
            <a:endParaRPr lang="en-US" dirty="0">
              <a:effectLst>
                <a:outerShdw blurRad="1270000" dist="50800" dir="5400000" sx="85000" sy="85000" algn="ctr" rotWithShape="0">
                  <a:srgbClr val="000000">
                    <a:alpha val="62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1447800"/>
            <a:ext cx="3048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flipH="1">
            <a:off x="3276599" y="1905000"/>
            <a:ext cx="990598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95800" y="2362200"/>
            <a:ext cx="4572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91000" y="21336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76800" y="3810000"/>
            <a:ext cx="304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15000" y="2286000"/>
            <a:ext cx="2286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86400" y="1981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800600" y="1524000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962400" y="12192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352800" y="1219200"/>
            <a:ext cx="609600" cy="27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800000" flipH="1">
            <a:off x="3123906" y="1278924"/>
            <a:ext cx="153527" cy="903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733800" y="4876800"/>
            <a:ext cx="1752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 on the </a:t>
            </a:r>
            <a:r>
              <a:rPr lang="en-US" dirty="0" err="1" smtClean="0"/>
              <a:t>Bayes</a:t>
            </a:r>
            <a:r>
              <a:rPr lang="en-US" dirty="0" smtClean="0"/>
              <a:t> Optimal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Agarwal, Chen, Elango. </a:t>
            </a:r>
            <a:r>
              <a:rPr lang="en-US" i="1" dirty="0" smtClean="0">
                <a:solidFill>
                  <a:srgbClr val="FF0000"/>
                </a:solidFill>
              </a:rPr>
              <a:t>Explore-Exploit Schemes for Web Content Optimization, ICDM 2009 </a:t>
            </a:r>
          </a:p>
          <a:p>
            <a:pPr lvl="1"/>
            <a:r>
              <a:rPr lang="en-US" sz="2400" i="1" dirty="0" smtClean="0">
                <a:solidFill>
                  <a:srgbClr val="002060"/>
                </a:solidFill>
              </a:rPr>
              <a:t>(Best Research Paper Award)</a:t>
            </a:r>
            <a:endParaRPr lang="en-US" sz="2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Problems: bandits in a casino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Items are arms of bandits, ratings/CTRs are unknown payoffs</a:t>
            </a:r>
          </a:p>
          <a:p>
            <a:pPr lvl="1"/>
            <a:r>
              <a:rPr lang="en-US" dirty="0" smtClean="0"/>
              <a:t>Goal is to converge to the best CTR item quickly</a:t>
            </a:r>
          </a:p>
          <a:p>
            <a:pPr lvl="1"/>
            <a:r>
              <a:rPr lang="en-US" dirty="0" smtClean="0"/>
              <a:t>But this assumes one size fits all (</a:t>
            </a:r>
            <a:r>
              <a:rPr lang="en-US" i="1" dirty="0" smtClean="0"/>
              <a:t>no personalization)</a:t>
            </a:r>
          </a:p>
          <a:p>
            <a:endParaRPr lang="en-US" sz="2000" dirty="0" smtClean="0"/>
          </a:p>
          <a:p>
            <a:r>
              <a:rPr lang="en-US" sz="2000" dirty="0" smtClean="0"/>
              <a:t>Personalization</a:t>
            </a:r>
          </a:p>
          <a:p>
            <a:pPr lvl="1"/>
            <a:r>
              <a:rPr lang="en-US" dirty="0" smtClean="0"/>
              <a:t>Each user is a separate bandit</a:t>
            </a:r>
          </a:p>
          <a:p>
            <a:pPr lvl="1"/>
            <a:r>
              <a:rPr lang="en-US" dirty="0" smtClean="0"/>
              <a:t>Hundreds of millions of bandits (huge casino)</a:t>
            </a:r>
          </a:p>
          <a:p>
            <a:r>
              <a:rPr lang="en-US" dirty="0" smtClean="0"/>
              <a:t>Rich literature (several tutorials on the topic)</a:t>
            </a:r>
          </a:p>
          <a:p>
            <a:pPr lvl="1"/>
            <a:r>
              <a:rPr lang="en-US" dirty="0" smtClean="0"/>
              <a:t>Clever/adaptive randomization</a:t>
            </a:r>
          </a:p>
          <a:p>
            <a:pPr lvl="1"/>
            <a:r>
              <a:rPr lang="en-US" dirty="0" smtClean="0"/>
              <a:t>Our random bucket is a solution (epsilon-greedy)</a:t>
            </a:r>
          </a:p>
          <a:p>
            <a:pPr lvl="1"/>
            <a:r>
              <a:rPr lang="en-US" dirty="0" smtClean="0"/>
              <a:t>For highly personalized/large content pool/small traffic: </a:t>
            </a:r>
          </a:p>
          <a:p>
            <a:pPr lvl="2"/>
            <a:r>
              <a:rPr lang="en-US" dirty="0" smtClean="0"/>
              <a:t>UCB (mean + k.std), Thompson sampling (random draw from posterior) are good practical solutions.</a:t>
            </a:r>
          </a:p>
          <a:p>
            <a:pPr lvl="2"/>
            <a:r>
              <a:rPr lang="en-US" dirty="0" smtClean="0"/>
              <a:t>Many opportunities for novel research in this area</a:t>
            </a:r>
          </a:p>
          <a:p>
            <a:pPr lvl="2">
              <a:buNone/>
            </a:pPr>
            <a:endParaRPr lang="en-US" sz="1800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Personalization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 descr="Y-F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7793038" cy="6221413"/>
          </a:xfrm>
          <a:prstGeom prst="rect">
            <a:avLst/>
          </a:prstGeom>
          <a:noFill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68538" y="1266825"/>
            <a:ext cx="6665912" cy="4995863"/>
            <a:chOff x="1429" y="798"/>
            <a:chExt cx="4199" cy="3147"/>
          </a:xfrm>
        </p:grpSpPr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1429" y="798"/>
              <a:ext cx="2041" cy="1922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6151" name="Line 7"/>
            <p:cNvSpPr>
              <a:spLocks noChangeShapeType="1"/>
            </p:cNvSpPr>
            <p:nvPr/>
          </p:nvSpPr>
          <p:spPr bwMode="auto">
            <a:xfrm flipH="1" flipV="1">
              <a:off x="3303" y="2125"/>
              <a:ext cx="271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3525" y="1926"/>
              <a:ext cx="2103" cy="201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182880" tIns="182880" rIns="182880" bIns="182880">
              <a:spAutoFit/>
            </a:bodyPr>
            <a:lstStyle/>
            <a:p>
              <a:pPr eaLnBrk="0" hangingPunct="0"/>
              <a:r>
                <a:rPr lang="en-US"/>
                <a:t>Recommend articles:</a:t>
              </a:r>
            </a:p>
            <a:p>
              <a:pPr eaLnBrk="0" hangingPunct="0"/>
              <a:r>
                <a:rPr lang="en-US" sz="1600"/>
                <a:t>    Image</a:t>
              </a:r>
            </a:p>
            <a:p>
              <a:pPr eaLnBrk="0" hangingPunct="0"/>
              <a:r>
                <a:rPr lang="en-US" sz="1600"/>
                <a:t>    Title, summary</a:t>
              </a:r>
            </a:p>
            <a:p>
              <a:pPr eaLnBrk="0" hangingPunct="0"/>
              <a:r>
                <a:rPr lang="en-US" sz="1600"/>
                <a:t>    Links to other pages</a:t>
              </a:r>
            </a:p>
            <a:p>
              <a:pPr eaLnBrk="0" hangingPunct="0"/>
              <a:endParaRPr lang="en-US"/>
            </a:p>
            <a:p>
              <a:pPr eaLnBrk="0" hangingPunct="0"/>
              <a:r>
                <a:rPr lang="en-US"/>
                <a:t>For each user visit,</a:t>
              </a:r>
            </a:p>
            <a:p>
              <a:pPr eaLnBrk="0" hangingPunct="0"/>
              <a:r>
                <a:rPr lang="en-US"/>
                <a:t> Pick 4 out of a pool of </a:t>
              </a:r>
              <a:r>
                <a:rPr lang="en-US" i="1"/>
                <a:t>K</a:t>
              </a:r>
            </a:p>
            <a:p>
              <a:pPr eaLnBrk="0" hangingPunct="0"/>
              <a:r>
                <a:rPr lang="en-US" sz="1600" i="1"/>
                <a:t>    </a:t>
              </a:r>
              <a:endParaRPr lang="en-US" sz="1600"/>
            </a:p>
            <a:p>
              <a:pPr eaLnBrk="0" hangingPunct="0"/>
              <a:endParaRPr lang="en-US" sz="1600"/>
            </a:p>
            <a:p>
              <a:pPr eaLnBrk="0" hangingPunct="0"/>
              <a:r>
                <a:rPr lang="en-US"/>
                <a:t>Routes traffic to other pages</a:t>
              </a:r>
              <a:endParaRPr lang="en-US" sz="1600"/>
            </a:p>
            <a:p>
              <a:pPr eaLnBrk="0" hangingPunct="0"/>
              <a:endParaRPr lang="en-US" sz="1600"/>
            </a:p>
          </p:txBody>
        </p:sp>
      </p:grp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2589213" y="3902075"/>
            <a:ext cx="169862" cy="365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375025" y="3898900"/>
            <a:ext cx="169863" cy="365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175125" y="3898900"/>
            <a:ext cx="169863" cy="365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941888" y="3898900"/>
            <a:ext cx="169862" cy="365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3505200" y="3124200"/>
            <a:ext cx="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505200" y="3124200"/>
            <a:ext cx="411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810000" y="2170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article </a:t>
            </a:r>
            <a:r>
              <a:rPr lang="en-US" sz="2400" i="1"/>
              <a:t>j</a:t>
            </a:r>
            <a:r>
              <a:rPr lang="en-US" sz="2400"/>
              <a:t> with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746124" y="3886200"/>
            <a:ext cx="26066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User </a:t>
            </a:r>
            <a:r>
              <a:rPr lang="en-US" sz="2400" i="1" dirty="0" err="1"/>
              <a:t>i</a:t>
            </a:r>
            <a:r>
              <a:rPr lang="en-US" sz="2400" dirty="0"/>
              <a:t>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user features</a:t>
            </a:r>
            <a:r>
              <a:rPr lang="en-US" sz="2400" dirty="0"/>
              <a:t> </a:t>
            </a:r>
            <a:r>
              <a:rPr lang="en-US" sz="2400" b="1" i="1" dirty="0" smtClean="0"/>
              <a:t>x</a:t>
            </a:r>
            <a:r>
              <a:rPr lang="en-US" sz="2400" i="1" baseline="-25000" dirty="0" smtClean="0"/>
              <a:t>it</a:t>
            </a:r>
            <a:r>
              <a:rPr lang="en-US" sz="2400" i="1" dirty="0" smtClean="0"/>
              <a:t> </a:t>
            </a:r>
            <a:r>
              <a:rPr lang="en-US" sz="1600" dirty="0" smtClean="0"/>
              <a:t>(demographics</a:t>
            </a:r>
            <a:r>
              <a:rPr lang="en-US" sz="1600" dirty="0"/>
              <a:t>,</a:t>
            </a:r>
          </a:p>
          <a:p>
            <a:r>
              <a:rPr lang="en-US" sz="1600" dirty="0"/>
              <a:t>browse history,</a:t>
            </a:r>
          </a:p>
          <a:p>
            <a:r>
              <a:rPr lang="en-US" sz="1600" dirty="0"/>
              <a:t>search history, …)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562600" y="2170113"/>
            <a:ext cx="3352800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item features</a:t>
            </a:r>
            <a:r>
              <a:rPr lang="en-US" sz="2400"/>
              <a:t> </a:t>
            </a:r>
            <a:r>
              <a:rPr lang="en-US" sz="2400" b="1" i="1"/>
              <a:t>x</a:t>
            </a:r>
            <a:r>
              <a:rPr lang="en-US" sz="2400" i="1" baseline="-25000"/>
              <a:t>j</a:t>
            </a:r>
          </a:p>
          <a:p>
            <a:pPr>
              <a:spcBef>
                <a:spcPct val="10000"/>
              </a:spcBef>
            </a:pPr>
            <a:r>
              <a:rPr lang="en-US" sz="1600"/>
              <a:t>(keywords, content categories, ...)</a:t>
            </a:r>
          </a:p>
          <a:p>
            <a:endParaRPr lang="en-US" sz="1600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2819400" y="4114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4572000" y="2667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581400" y="3846513"/>
            <a:ext cx="425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        (</a:t>
            </a:r>
            <a:r>
              <a:rPr lang="en-US" sz="2400" i="1"/>
              <a:t>i</a:t>
            </a:r>
            <a:r>
              <a:rPr lang="en-US" sz="2400"/>
              <a:t>,</a:t>
            </a:r>
            <a:r>
              <a:rPr lang="en-US" sz="2400" baseline="-25000"/>
              <a:t> </a:t>
            </a:r>
            <a:r>
              <a:rPr lang="en-US" sz="2400" i="1"/>
              <a:t>j</a:t>
            </a:r>
            <a:r>
              <a:rPr lang="en-US" sz="2400"/>
              <a:t>) : response </a:t>
            </a:r>
            <a:r>
              <a:rPr lang="en-US" sz="2400" i="1"/>
              <a:t>y</a:t>
            </a:r>
            <a:r>
              <a:rPr lang="en-US" sz="2400" i="1" baseline="-25000"/>
              <a:t>ij</a:t>
            </a:r>
            <a:endParaRPr lang="en-US" sz="2000"/>
          </a:p>
        </p:txBody>
      </p:sp>
      <p:grpSp>
        <p:nvGrpSpPr>
          <p:cNvPr id="2" name="Group 11"/>
          <p:cNvGrpSpPr>
            <a:grpSpLocks noChangeAspect="1"/>
          </p:cNvGrpSpPr>
          <p:nvPr/>
        </p:nvGrpSpPr>
        <p:grpSpPr bwMode="auto">
          <a:xfrm>
            <a:off x="457200" y="3048000"/>
            <a:ext cx="1066800" cy="739775"/>
            <a:chOff x="432" y="1296"/>
            <a:chExt cx="1242" cy="862"/>
          </a:xfrm>
        </p:grpSpPr>
        <p:sp>
          <p:nvSpPr>
            <p:cNvPr id="1332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432" y="1296"/>
              <a:ext cx="1242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5" name="Freeform 13"/>
            <p:cNvSpPr>
              <a:spLocks/>
            </p:cNvSpPr>
            <p:nvPr/>
          </p:nvSpPr>
          <p:spPr bwMode="auto">
            <a:xfrm>
              <a:off x="444" y="1330"/>
              <a:ext cx="1218" cy="816"/>
            </a:xfrm>
            <a:custGeom>
              <a:avLst/>
              <a:gdLst/>
              <a:ahLst/>
              <a:cxnLst>
                <a:cxn ang="0">
                  <a:pos x="1218" y="762"/>
                </a:cxn>
                <a:cxn ang="0">
                  <a:pos x="1218" y="762"/>
                </a:cxn>
                <a:cxn ang="0">
                  <a:pos x="1216" y="772"/>
                </a:cxn>
                <a:cxn ang="0">
                  <a:pos x="1214" y="784"/>
                </a:cxn>
                <a:cxn ang="0">
                  <a:pos x="1208" y="792"/>
                </a:cxn>
                <a:cxn ang="0">
                  <a:pos x="1202" y="800"/>
                </a:cxn>
                <a:cxn ang="0">
                  <a:pos x="1194" y="808"/>
                </a:cxn>
                <a:cxn ang="0">
                  <a:pos x="1184" y="812"/>
                </a:cxn>
                <a:cxn ang="0">
                  <a:pos x="1174" y="816"/>
                </a:cxn>
                <a:cxn ang="0">
                  <a:pos x="1162" y="816"/>
                </a:cxn>
                <a:cxn ang="0">
                  <a:pos x="56" y="816"/>
                </a:cxn>
                <a:cxn ang="0">
                  <a:pos x="56" y="816"/>
                </a:cxn>
                <a:cxn ang="0">
                  <a:pos x="44" y="816"/>
                </a:cxn>
                <a:cxn ang="0">
                  <a:pos x="34" y="812"/>
                </a:cxn>
                <a:cxn ang="0">
                  <a:pos x="24" y="808"/>
                </a:cxn>
                <a:cxn ang="0">
                  <a:pos x="16" y="800"/>
                </a:cxn>
                <a:cxn ang="0">
                  <a:pos x="10" y="792"/>
                </a:cxn>
                <a:cxn ang="0">
                  <a:pos x="4" y="784"/>
                </a:cxn>
                <a:cxn ang="0">
                  <a:pos x="2" y="772"/>
                </a:cxn>
                <a:cxn ang="0">
                  <a:pos x="0" y="762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4" y="34"/>
                </a:cxn>
                <a:cxn ang="0">
                  <a:pos x="10" y="24"/>
                </a:cxn>
                <a:cxn ang="0">
                  <a:pos x="16" y="16"/>
                </a:cxn>
                <a:cxn ang="0">
                  <a:pos x="24" y="10"/>
                </a:cxn>
                <a:cxn ang="0">
                  <a:pos x="34" y="4"/>
                </a:cxn>
                <a:cxn ang="0">
                  <a:pos x="44" y="2"/>
                </a:cxn>
                <a:cxn ang="0">
                  <a:pos x="56" y="0"/>
                </a:cxn>
                <a:cxn ang="0">
                  <a:pos x="1162" y="0"/>
                </a:cxn>
                <a:cxn ang="0">
                  <a:pos x="1162" y="0"/>
                </a:cxn>
                <a:cxn ang="0">
                  <a:pos x="1174" y="2"/>
                </a:cxn>
                <a:cxn ang="0">
                  <a:pos x="1184" y="4"/>
                </a:cxn>
                <a:cxn ang="0">
                  <a:pos x="1194" y="10"/>
                </a:cxn>
                <a:cxn ang="0">
                  <a:pos x="1202" y="16"/>
                </a:cxn>
                <a:cxn ang="0">
                  <a:pos x="1208" y="24"/>
                </a:cxn>
                <a:cxn ang="0">
                  <a:pos x="1214" y="34"/>
                </a:cxn>
                <a:cxn ang="0">
                  <a:pos x="1216" y="44"/>
                </a:cxn>
                <a:cxn ang="0">
                  <a:pos x="1218" y="56"/>
                </a:cxn>
                <a:cxn ang="0">
                  <a:pos x="1218" y="762"/>
                </a:cxn>
              </a:cxnLst>
              <a:rect l="0" t="0" r="r" b="b"/>
              <a:pathLst>
                <a:path w="1218" h="816">
                  <a:moveTo>
                    <a:pt x="1218" y="762"/>
                  </a:moveTo>
                  <a:lnTo>
                    <a:pt x="1218" y="762"/>
                  </a:lnTo>
                  <a:lnTo>
                    <a:pt x="1216" y="772"/>
                  </a:lnTo>
                  <a:lnTo>
                    <a:pt x="1214" y="784"/>
                  </a:lnTo>
                  <a:lnTo>
                    <a:pt x="1208" y="792"/>
                  </a:lnTo>
                  <a:lnTo>
                    <a:pt x="1202" y="800"/>
                  </a:lnTo>
                  <a:lnTo>
                    <a:pt x="1194" y="808"/>
                  </a:lnTo>
                  <a:lnTo>
                    <a:pt x="1184" y="812"/>
                  </a:lnTo>
                  <a:lnTo>
                    <a:pt x="1174" y="816"/>
                  </a:lnTo>
                  <a:lnTo>
                    <a:pt x="1162" y="816"/>
                  </a:lnTo>
                  <a:lnTo>
                    <a:pt x="56" y="816"/>
                  </a:lnTo>
                  <a:lnTo>
                    <a:pt x="56" y="816"/>
                  </a:lnTo>
                  <a:lnTo>
                    <a:pt x="44" y="816"/>
                  </a:lnTo>
                  <a:lnTo>
                    <a:pt x="34" y="812"/>
                  </a:lnTo>
                  <a:lnTo>
                    <a:pt x="24" y="808"/>
                  </a:lnTo>
                  <a:lnTo>
                    <a:pt x="16" y="800"/>
                  </a:lnTo>
                  <a:lnTo>
                    <a:pt x="10" y="792"/>
                  </a:lnTo>
                  <a:lnTo>
                    <a:pt x="4" y="784"/>
                  </a:lnTo>
                  <a:lnTo>
                    <a:pt x="2" y="772"/>
                  </a:lnTo>
                  <a:lnTo>
                    <a:pt x="0" y="76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4" y="34"/>
                  </a:lnTo>
                  <a:lnTo>
                    <a:pt x="10" y="24"/>
                  </a:lnTo>
                  <a:lnTo>
                    <a:pt x="16" y="16"/>
                  </a:lnTo>
                  <a:lnTo>
                    <a:pt x="24" y="10"/>
                  </a:lnTo>
                  <a:lnTo>
                    <a:pt x="34" y="4"/>
                  </a:lnTo>
                  <a:lnTo>
                    <a:pt x="44" y="2"/>
                  </a:lnTo>
                  <a:lnTo>
                    <a:pt x="56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74" y="2"/>
                  </a:lnTo>
                  <a:lnTo>
                    <a:pt x="1184" y="4"/>
                  </a:lnTo>
                  <a:lnTo>
                    <a:pt x="1194" y="10"/>
                  </a:lnTo>
                  <a:lnTo>
                    <a:pt x="1202" y="16"/>
                  </a:lnTo>
                  <a:lnTo>
                    <a:pt x="1208" y="24"/>
                  </a:lnTo>
                  <a:lnTo>
                    <a:pt x="1214" y="34"/>
                  </a:lnTo>
                  <a:lnTo>
                    <a:pt x="1216" y="44"/>
                  </a:lnTo>
                  <a:lnTo>
                    <a:pt x="1218" y="56"/>
                  </a:lnTo>
                  <a:lnTo>
                    <a:pt x="1218" y="762"/>
                  </a:lnTo>
                  <a:close/>
                </a:path>
              </a:pathLst>
            </a:custGeom>
            <a:solidFill>
              <a:srgbClr val="2D9AC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Freeform 14"/>
            <p:cNvSpPr>
              <a:spLocks/>
            </p:cNvSpPr>
            <p:nvPr/>
          </p:nvSpPr>
          <p:spPr bwMode="auto">
            <a:xfrm>
              <a:off x="1032" y="1478"/>
              <a:ext cx="630" cy="668"/>
            </a:xfrm>
            <a:custGeom>
              <a:avLst/>
              <a:gdLst/>
              <a:ahLst/>
              <a:cxnLst>
                <a:cxn ang="0">
                  <a:pos x="0" y="474"/>
                </a:cxn>
                <a:cxn ang="0">
                  <a:pos x="0" y="474"/>
                </a:cxn>
                <a:cxn ang="0">
                  <a:pos x="0" y="500"/>
                </a:cxn>
                <a:cxn ang="0">
                  <a:pos x="2" y="526"/>
                </a:cxn>
                <a:cxn ang="0">
                  <a:pos x="6" y="550"/>
                </a:cxn>
                <a:cxn ang="0">
                  <a:pos x="10" y="576"/>
                </a:cxn>
                <a:cxn ang="0">
                  <a:pos x="22" y="622"/>
                </a:cxn>
                <a:cxn ang="0">
                  <a:pos x="38" y="668"/>
                </a:cxn>
                <a:cxn ang="0">
                  <a:pos x="574" y="668"/>
                </a:cxn>
                <a:cxn ang="0">
                  <a:pos x="574" y="668"/>
                </a:cxn>
                <a:cxn ang="0">
                  <a:pos x="586" y="668"/>
                </a:cxn>
                <a:cxn ang="0">
                  <a:pos x="596" y="664"/>
                </a:cxn>
                <a:cxn ang="0">
                  <a:pos x="606" y="660"/>
                </a:cxn>
                <a:cxn ang="0">
                  <a:pos x="614" y="652"/>
                </a:cxn>
                <a:cxn ang="0">
                  <a:pos x="620" y="644"/>
                </a:cxn>
                <a:cxn ang="0">
                  <a:pos x="626" y="636"/>
                </a:cxn>
                <a:cxn ang="0">
                  <a:pos x="628" y="624"/>
                </a:cxn>
                <a:cxn ang="0">
                  <a:pos x="630" y="614"/>
                </a:cxn>
                <a:cxn ang="0">
                  <a:pos x="630" y="64"/>
                </a:cxn>
                <a:cxn ang="0">
                  <a:pos x="630" y="64"/>
                </a:cxn>
                <a:cxn ang="0">
                  <a:pos x="606" y="50"/>
                </a:cxn>
                <a:cxn ang="0">
                  <a:pos x="582" y="36"/>
                </a:cxn>
                <a:cxn ang="0">
                  <a:pos x="556" y="26"/>
                </a:cxn>
                <a:cxn ang="0">
                  <a:pos x="530" y="16"/>
                </a:cxn>
                <a:cxn ang="0">
                  <a:pos x="504" y="10"/>
                </a:cxn>
                <a:cxn ang="0">
                  <a:pos x="476" y="4"/>
                </a:cxn>
                <a:cxn ang="0">
                  <a:pos x="448" y="0"/>
                </a:cxn>
                <a:cxn ang="0">
                  <a:pos x="420" y="0"/>
                </a:cxn>
                <a:cxn ang="0">
                  <a:pos x="420" y="0"/>
                </a:cxn>
                <a:cxn ang="0">
                  <a:pos x="398" y="0"/>
                </a:cxn>
                <a:cxn ang="0">
                  <a:pos x="376" y="2"/>
                </a:cxn>
                <a:cxn ang="0">
                  <a:pos x="356" y="6"/>
                </a:cxn>
                <a:cxn ang="0">
                  <a:pos x="336" y="10"/>
                </a:cxn>
                <a:cxn ang="0">
                  <a:pos x="294" y="22"/>
                </a:cxn>
                <a:cxn ang="0">
                  <a:pos x="256" y="38"/>
                </a:cxn>
                <a:cxn ang="0">
                  <a:pos x="220" y="56"/>
                </a:cxn>
                <a:cxn ang="0">
                  <a:pos x="186" y="80"/>
                </a:cxn>
                <a:cxn ang="0">
                  <a:pos x="152" y="108"/>
                </a:cxn>
                <a:cxn ang="0">
                  <a:pos x="124" y="138"/>
                </a:cxn>
                <a:cxn ang="0">
                  <a:pos x="96" y="172"/>
                </a:cxn>
                <a:cxn ang="0">
                  <a:pos x="72" y="208"/>
                </a:cxn>
                <a:cxn ang="0">
                  <a:pos x="50" y="248"/>
                </a:cxn>
                <a:cxn ang="0">
                  <a:pos x="34" y="290"/>
                </a:cxn>
                <a:cxn ang="0">
                  <a:pos x="18" y="332"/>
                </a:cxn>
                <a:cxn ang="0">
                  <a:pos x="8" y="378"/>
                </a:cxn>
                <a:cxn ang="0">
                  <a:pos x="2" y="426"/>
                </a:cxn>
                <a:cxn ang="0">
                  <a:pos x="0" y="474"/>
                </a:cxn>
                <a:cxn ang="0">
                  <a:pos x="0" y="474"/>
                </a:cxn>
              </a:cxnLst>
              <a:rect l="0" t="0" r="r" b="b"/>
              <a:pathLst>
                <a:path w="630" h="668">
                  <a:moveTo>
                    <a:pt x="0" y="474"/>
                  </a:moveTo>
                  <a:lnTo>
                    <a:pt x="0" y="474"/>
                  </a:lnTo>
                  <a:lnTo>
                    <a:pt x="0" y="500"/>
                  </a:lnTo>
                  <a:lnTo>
                    <a:pt x="2" y="526"/>
                  </a:lnTo>
                  <a:lnTo>
                    <a:pt x="6" y="550"/>
                  </a:lnTo>
                  <a:lnTo>
                    <a:pt x="10" y="576"/>
                  </a:lnTo>
                  <a:lnTo>
                    <a:pt x="22" y="622"/>
                  </a:lnTo>
                  <a:lnTo>
                    <a:pt x="38" y="668"/>
                  </a:lnTo>
                  <a:lnTo>
                    <a:pt x="574" y="668"/>
                  </a:lnTo>
                  <a:lnTo>
                    <a:pt x="574" y="668"/>
                  </a:lnTo>
                  <a:lnTo>
                    <a:pt x="586" y="668"/>
                  </a:lnTo>
                  <a:lnTo>
                    <a:pt x="596" y="664"/>
                  </a:lnTo>
                  <a:lnTo>
                    <a:pt x="606" y="660"/>
                  </a:lnTo>
                  <a:lnTo>
                    <a:pt x="614" y="652"/>
                  </a:lnTo>
                  <a:lnTo>
                    <a:pt x="620" y="644"/>
                  </a:lnTo>
                  <a:lnTo>
                    <a:pt x="626" y="636"/>
                  </a:lnTo>
                  <a:lnTo>
                    <a:pt x="628" y="624"/>
                  </a:lnTo>
                  <a:lnTo>
                    <a:pt x="630" y="614"/>
                  </a:lnTo>
                  <a:lnTo>
                    <a:pt x="630" y="64"/>
                  </a:lnTo>
                  <a:lnTo>
                    <a:pt x="630" y="64"/>
                  </a:lnTo>
                  <a:lnTo>
                    <a:pt x="606" y="50"/>
                  </a:lnTo>
                  <a:lnTo>
                    <a:pt x="582" y="36"/>
                  </a:lnTo>
                  <a:lnTo>
                    <a:pt x="556" y="26"/>
                  </a:lnTo>
                  <a:lnTo>
                    <a:pt x="530" y="16"/>
                  </a:lnTo>
                  <a:lnTo>
                    <a:pt x="504" y="10"/>
                  </a:lnTo>
                  <a:lnTo>
                    <a:pt x="476" y="4"/>
                  </a:lnTo>
                  <a:lnTo>
                    <a:pt x="448" y="0"/>
                  </a:lnTo>
                  <a:lnTo>
                    <a:pt x="420" y="0"/>
                  </a:lnTo>
                  <a:lnTo>
                    <a:pt x="420" y="0"/>
                  </a:lnTo>
                  <a:lnTo>
                    <a:pt x="398" y="0"/>
                  </a:lnTo>
                  <a:lnTo>
                    <a:pt x="376" y="2"/>
                  </a:lnTo>
                  <a:lnTo>
                    <a:pt x="356" y="6"/>
                  </a:lnTo>
                  <a:lnTo>
                    <a:pt x="336" y="10"/>
                  </a:lnTo>
                  <a:lnTo>
                    <a:pt x="294" y="22"/>
                  </a:lnTo>
                  <a:lnTo>
                    <a:pt x="256" y="38"/>
                  </a:lnTo>
                  <a:lnTo>
                    <a:pt x="220" y="56"/>
                  </a:lnTo>
                  <a:lnTo>
                    <a:pt x="186" y="80"/>
                  </a:lnTo>
                  <a:lnTo>
                    <a:pt x="152" y="108"/>
                  </a:lnTo>
                  <a:lnTo>
                    <a:pt x="124" y="138"/>
                  </a:lnTo>
                  <a:lnTo>
                    <a:pt x="96" y="172"/>
                  </a:lnTo>
                  <a:lnTo>
                    <a:pt x="72" y="208"/>
                  </a:lnTo>
                  <a:lnTo>
                    <a:pt x="50" y="248"/>
                  </a:lnTo>
                  <a:lnTo>
                    <a:pt x="34" y="290"/>
                  </a:lnTo>
                  <a:lnTo>
                    <a:pt x="18" y="332"/>
                  </a:lnTo>
                  <a:lnTo>
                    <a:pt x="8" y="378"/>
                  </a:lnTo>
                  <a:lnTo>
                    <a:pt x="2" y="426"/>
                  </a:lnTo>
                  <a:lnTo>
                    <a:pt x="0" y="474"/>
                  </a:lnTo>
                  <a:lnTo>
                    <a:pt x="0" y="474"/>
                  </a:lnTo>
                  <a:close/>
                </a:path>
              </a:pathLst>
            </a:custGeom>
            <a:solidFill>
              <a:srgbClr val="59AED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Freeform 15"/>
            <p:cNvSpPr>
              <a:spLocks/>
            </p:cNvSpPr>
            <p:nvPr/>
          </p:nvSpPr>
          <p:spPr bwMode="auto">
            <a:xfrm>
              <a:off x="444" y="1330"/>
              <a:ext cx="538" cy="446"/>
            </a:xfrm>
            <a:custGeom>
              <a:avLst/>
              <a:gdLst/>
              <a:ahLst/>
              <a:cxnLst>
                <a:cxn ang="0">
                  <a:pos x="538" y="390"/>
                </a:cxn>
                <a:cxn ang="0">
                  <a:pos x="538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446"/>
                </a:cxn>
                <a:cxn ang="0">
                  <a:pos x="482" y="446"/>
                </a:cxn>
                <a:cxn ang="0">
                  <a:pos x="482" y="446"/>
                </a:cxn>
                <a:cxn ang="0">
                  <a:pos x="494" y="444"/>
                </a:cxn>
                <a:cxn ang="0">
                  <a:pos x="504" y="442"/>
                </a:cxn>
                <a:cxn ang="0">
                  <a:pos x="514" y="436"/>
                </a:cxn>
                <a:cxn ang="0">
                  <a:pos x="522" y="430"/>
                </a:cxn>
                <a:cxn ang="0">
                  <a:pos x="528" y="422"/>
                </a:cxn>
                <a:cxn ang="0">
                  <a:pos x="534" y="412"/>
                </a:cxn>
                <a:cxn ang="0">
                  <a:pos x="536" y="402"/>
                </a:cxn>
                <a:cxn ang="0">
                  <a:pos x="538" y="390"/>
                </a:cxn>
                <a:cxn ang="0">
                  <a:pos x="538" y="390"/>
                </a:cxn>
              </a:cxnLst>
              <a:rect l="0" t="0" r="r" b="b"/>
              <a:pathLst>
                <a:path w="538" h="446">
                  <a:moveTo>
                    <a:pt x="538" y="390"/>
                  </a:moveTo>
                  <a:lnTo>
                    <a:pt x="53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446"/>
                  </a:lnTo>
                  <a:lnTo>
                    <a:pt x="482" y="446"/>
                  </a:lnTo>
                  <a:lnTo>
                    <a:pt x="482" y="446"/>
                  </a:lnTo>
                  <a:lnTo>
                    <a:pt x="494" y="444"/>
                  </a:lnTo>
                  <a:lnTo>
                    <a:pt x="504" y="442"/>
                  </a:lnTo>
                  <a:lnTo>
                    <a:pt x="514" y="436"/>
                  </a:lnTo>
                  <a:lnTo>
                    <a:pt x="522" y="430"/>
                  </a:lnTo>
                  <a:lnTo>
                    <a:pt x="528" y="422"/>
                  </a:lnTo>
                  <a:lnTo>
                    <a:pt x="534" y="412"/>
                  </a:lnTo>
                  <a:lnTo>
                    <a:pt x="536" y="402"/>
                  </a:lnTo>
                  <a:lnTo>
                    <a:pt x="538" y="390"/>
                  </a:lnTo>
                  <a:lnTo>
                    <a:pt x="538" y="390"/>
                  </a:lnTo>
                  <a:close/>
                </a:path>
              </a:pathLst>
            </a:custGeom>
            <a:solidFill>
              <a:srgbClr val="6DC8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Freeform 16"/>
            <p:cNvSpPr>
              <a:spLocks/>
            </p:cNvSpPr>
            <p:nvPr/>
          </p:nvSpPr>
          <p:spPr bwMode="auto">
            <a:xfrm>
              <a:off x="444" y="1416"/>
              <a:ext cx="538" cy="360"/>
            </a:xfrm>
            <a:custGeom>
              <a:avLst/>
              <a:gdLst/>
              <a:ahLst/>
              <a:cxnLst>
                <a:cxn ang="0">
                  <a:pos x="484" y="90"/>
                </a:cxn>
                <a:cxn ang="0">
                  <a:pos x="468" y="90"/>
                </a:cxn>
                <a:cxn ang="0">
                  <a:pos x="468" y="52"/>
                </a:cxn>
                <a:cxn ang="0">
                  <a:pos x="436" y="52"/>
                </a:cxn>
                <a:cxn ang="0">
                  <a:pos x="436" y="120"/>
                </a:cxn>
                <a:cxn ang="0">
                  <a:pos x="406" y="120"/>
                </a:cxn>
                <a:cxn ang="0">
                  <a:pos x="406" y="158"/>
                </a:cxn>
                <a:cxn ang="0">
                  <a:pos x="290" y="158"/>
                </a:cxn>
                <a:cxn ang="0">
                  <a:pos x="290" y="86"/>
                </a:cxn>
                <a:cxn ang="0">
                  <a:pos x="262" y="86"/>
                </a:cxn>
                <a:cxn ang="0">
                  <a:pos x="262" y="132"/>
                </a:cxn>
                <a:cxn ang="0">
                  <a:pos x="230" y="132"/>
                </a:cxn>
                <a:cxn ang="0">
                  <a:pos x="230" y="202"/>
                </a:cxn>
                <a:cxn ang="0">
                  <a:pos x="178" y="202"/>
                </a:cxn>
                <a:cxn ang="0">
                  <a:pos x="178" y="178"/>
                </a:cxn>
                <a:cxn ang="0">
                  <a:pos x="146" y="178"/>
                </a:cxn>
                <a:cxn ang="0">
                  <a:pos x="146" y="102"/>
                </a:cxn>
                <a:cxn ang="0">
                  <a:pos x="124" y="102"/>
                </a:cxn>
                <a:cxn ang="0">
                  <a:pos x="124" y="34"/>
                </a:cxn>
                <a:cxn ang="0">
                  <a:pos x="108" y="34"/>
                </a:cxn>
                <a:cxn ang="0">
                  <a:pos x="108" y="0"/>
                </a:cxn>
                <a:cxn ang="0">
                  <a:pos x="84" y="0"/>
                </a:cxn>
                <a:cxn ang="0">
                  <a:pos x="84" y="76"/>
                </a:cxn>
                <a:cxn ang="0">
                  <a:pos x="48" y="112"/>
                </a:cxn>
                <a:cxn ang="0">
                  <a:pos x="48" y="172"/>
                </a:cxn>
                <a:cxn ang="0">
                  <a:pos x="0" y="172"/>
                </a:cxn>
                <a:cxn ang="0">
                  <a:pos x="0" y="360"/>
                </a:cxn>
                <a:cxn ang="0">
                  <a:pos x="482" y="360"/>
                </a:cxn>
                <a:cxn ang="0">
                  <a:pos x="482" y="360"/>
                </a:cxn>
                <a:cxn ang="0">
                  <a:pos x="494" y="358"/>
                </a:cxn>
                <a:cxn ang="0">
                  <a:pos x="504" y="356"/>
                </a:cxn>
                <a:cxn ang="0">
                  <a:pos x="514" y="350"/>
                </a:cxn>
                <a:cxn ang="0">
                  <a:pos x="522" y="344"/>
                </a:cxn>
                <a:cxn ang="0">
                  <a:pos x="528" y="336"/>
                </a:cxn>
                <a:cxn ang="0">
                  <a:pos x="534" y="326"/>
                </a:cxn>
                <a:cxn ang="0">
                  <a:pos x="536" y="316"/>
                </a:cxn>
                <a:cxn ang="0">
                  <a:pos x="538" y="304"/>
                </a:cxn>
                <a:cxn ang="0">
                  <a:pos x="538" y="182"/>
                </a:cxn>
                <a:cxn ang="0">
                  <a:pos x="484" y="182"/>
                </a:cxn>
                <a:cxn ang="0">
                  <a:pos x="484" y="90"/>
                </a:cxn>
              </a:cxnLst>
              <a:rect l="0" t="0" r="r" b="b"/>
              <a:pathLst>
                <a:path w="538" h="360">
                  <a:moveTo>
                    <a:pt x="484" y="90"/>
                  </a:moveTo>
                  <a:lnTo>
                    <a:pt x="468" y="90"/>
                  </a:lnTo>
                  <a:lnTo>
                    <a:pt x="468" y="52"/>
                  </a:lnTo>
                  <a:lnTo>
                    <a:pt x="436" y="52"/>
                  </a:lnTo>
                  <a:lnTo>
                    <a:pt x="436" y="120"/>
                  </a:lnTo>
                  <a:lnTo>
                    <a:pt x="406" y="120"/>
                  </a:lnTo>
                  <a:lnTo>
                    <a:pt x="406" y="158"/>
                  </a:lnTo>
                  <a:lnTo>
                    <a:pt x="290" y="158"/>
                  </a:lnTo>
                  <a:lnTo>
                    <a:pt x="290" y="86"/>
                  </a:lnTo>
                  <a:lnTo>
                    <a:pt x="262" y="86"/>
                  </a:lnTo>
                  <a:lnTo>
                    <a:pt x="262" y="132"/>
                  </a:lnTo>
                  <a:lnTo>
                    <a:pt x="230" y="132"/>
                  </a:lnTo>
                  <a:lnTo>
                    <a:pt x="230" y="202"/>
                  </a:lnTo>
                  <a:lnTo>
                    <a:pt x="178" y="202"/>
                  </a:lnTo>
                  <a:lnTo>
                    <a:pt x="178" y="178"/>
                  </a:lnTo>
                  <a:lnTo>
                    <a:pt x="146" y="178"/>
                  </a:lnTo>
                  <a:lnTo>
                    <a:pt x="146" y="102"/>
                  </a:lnTo>
                  <a:lnTo>
                    <a:pt x="124" y="102"/>
                  </a:lnTo>
                  <a:lnTo>
                    <a:pt x="124" y="34"/>
                  </a:lnTo>
                  <a:lnTo>
                    <a:pt x="108" y="34"/>
                  </a:lnTo>
                  <a:lnTo>
                    <a:pt x="108" y="0"/>
                  </a:lnTo>
                  <a:lnTo>
                    <a:pt x="84" y="0"/>
                  </a:lnTo>
                  <a:lnTo>
                    <a:pt x="84" y="76"/>
                  </a:lnTo>
                  <a:lnTo>
                    <a:pt x="48" y="112"/>
                  </a:lnTo>
                  <a:lnTo>
                    <a:pt x="48" y="172"/>
                  </a:lnTo>
                  <a:lnTo>
                    <a:pt x="0" y="172"/>
                  </a:lnTo>
                  <a:lnTo>
                    <a:pt x="0" y="360"/>
                  </a:lnTo>
                  <a:lnTo>
                    <a:pt x="482" y="360"/>
                  </a:lnTo>
                  <a:lnTo>
                    <a:pt x="482" y="360"/>
                  </a:lnTo>
                  <a:lnTo>
                    <a:pt x="494" y="358"/>
                  </a:lnTo>
                  <a:lnTo>
                    <a:pt x="504" y="356"/>
                  </a:lnTo>
                  <a:lnTo>
                    <a:pt x="514" y="350"/>
                  </a:lnTo>
                  <a:lnTo>
                    <a:pt x="522" y="344"/>
                  </a:lnTo>
                  <a:lnTo>
                    <a:pt x="528" y="336"/>
                  </a:lnTo>
                  <a:lnTo>
                    <a:pt x="534" y="326"/>
                  </a:lnTo>
                  <a:lnTo>
                    <a:pt x="536" y="316"/>
                  </a:lnTo>
                  <a:lnTo>
                    <a:pt x="538" y="304"/>
                  </a:lnTo>
                  <a:lnTo>
                    <a:pt x="538" y="182"/>
                  </a:lnTo>
                  <a:lnTo>
                    <a:pt x="484" y="182"/>
                  </a:lnTo>
                  <a:lnTo>
                    <a:pt x="484" y="90"/>
                  </a:lnTo>
                  <a:close/>
                </a:path>
              </a:pathLst>
            </a:custGeom>
            <a:solidFill>
              <a:srgbClr val="A0DC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Freeform 17"/>
            <p:cNvSpPr>
              <a:spLocks/>
            </p:cNvSpPr>
            <p:nvPr/>
          </p:nvSpPr>
          <p:spPr bwMode="auto">
            <a:xfrm>
              <a:off x="1302" y="1454"/>
              <a:ext cx="106" cy="240"/>
            </a:xfrm>
            <a:custGeom>
              <a:avLst/>
              <a:gdLst/>
              <a:ahLst/>
              <a:cxnLst>
                <a:cxn ang="0">
                  <a:pos x="22" y="38"/>
                </a:cxn>
                <a:cxn ang="0">
                  <a:pos x="22" y="38"/>
                </a:cxn>
                <a:cxn ang="0">
                  <a:pos x="26" y="52"/>
                </a:cxn>
                <a:cxn ang="0">
                  <a:pos x="28" y="68"/>
                </a:cxn>
                <a:cxn ang="0">
                  <a:pos x="30" y="86"/>
                </a:cxn>
                <a:cxn ang="0">
                  <a:pos x="30" y="86"/>
                </a:cxn>
                <a:cxn ang="0">
                  <a:pos x="32" y="112"/>
                </a:cxn>
                <a:cxn ang="0">
                  <a:pos x="32" y="140"/>
                </a:cxn>
                <a:cxn ang="0">
                  <a:pos x="30" y="166"/>
                </a:cxn>
                <a:cxn ang="0">
                  <a:pos x="28" y="176"/>
                </a:cxn>
                <a:cxn ang="0">
                  <a:pos x="24" y="184"/>
                </a:cxn>
                <a:cxn ang="0">
                  <a:pos x="24" y="184"/>
                </a:cxn>
                <a:cxn ang="0">
                  <a:pos x="10" y="218"/>
                </a:cxn>
                <a:cxn ang="0">
                  <a:pos x="0" y="240"/>
                </a:cxn>
                <a:cxn ang="0">
                  <a:pos x="0" y="240"/>
                </a:cxn>
                <a:cxn ang="0">
                  <a:pos x="12" y="238"/>
                </a:cxn>
                <a:cxn ang="0">
                  <a:pos x="24" y="236"/>
                </a:cxn>
                <a:cxn ang="0">
                  <a:pos x="38" y="230"/>
                </a:cxn>
                <a:cxn ang="0">
                  <a:pos x="54" y="222"/>
                </a:cxn>
                <a:cxn ang="0">
                  <a:pos x="72" y="210"/>
                </a:cxn>
                <a:cxn ang="0">
                  <a:pos x="90" y="194"/>
                </a:cxn>
                <a:cxn ang="0">
                  <a:pos x="106" y="174"/>
                </a:cxn>
                <a:cxn ang="0">
                  <a:pos x="106" y="174"/>
                </a:cxn>
                <a:cxn ang="0">
                  <a:pos x="104" y="158"/>
                </a:cxn>
                <a:cxn ang="0">
                  <a:pos x="94" y="124"/>
                </a:cxn>
                <a:cxn ang="0">
                  <a:pos x="94" y="124"/>
                </a:cxn>
                <a:cxn ang="0">
                  <a:pos x="90" y="100"/>
                </a:cxn>
                <a:cxn ang="0">
                  <a:pos x="84" y="68"/>
                </a:cxn>
                <a:cxn ang="0">
                  <a:pos x="84" y="52"/>
                </a:cxn>
                <a:cxn ang="0">
                  <a:pos x="84" y="36"/>
                </a:cxn>
                <a:cxn ang="0">
                  <a:pos x="86" y="22"/>
                </a:cxn>
                <a:cxn ang="0">
                  <a:pos x="90" y="10"/>
                </a:cxn>
                <a:cxn ang="0">
                  <a:pos x="90" y="10"/>
                </a:cxn>
                <a:cxn ang="0">
                  <a:pos x="92" y="4"/>
                </a:cxn>
                <a:cxn ang="0">
                  <a:pos x="92" y="2"/>
                </a:cxn>
                <a:cxn ang="0">
                  <a:pos x="90" y="0"/>
                </a:cxn>
                <a:cxn ang="0">
                  <a:pos x="86" y="2"/>
                </a:cxn>
                <a:cxn ang="0">
                  <a:pos x="76" y="6"/>
                </a:cxn>
                <a:cxn ang="0">
                  <a:pos x="62" y="12"/>
                </a:cxn>
                <a:cxn ang="0">
                  <a:pos x="34" y="30"/>
                </a:cxn>
                <a:cxn ang="0">
                  <a:pos x="22" y="38"/>
                </a:cxn>
                <a:cxn ang="0">
                  <a:pos x="22" y="38"/>
                </a:cxn>
              </a:cxnLst>
              <a:rect l="0" t="0" r="r" b="b"/>
              <a:pathLst>
                <a:path w="106" h="240">
                  <a:moveTo>
                    <a:pt x="22" y="38"/>
                  </a:moveTo>
                  <a:lnTo>
                    <a:pt x="22" y="38"/>
                  </a:lnTo>
                  <a:lnTo>
                    <a:pt x="26" y="52"/>
                  </a:lnTo>
                  <a:lnTo>
                    <a:pt x="28" y="68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2" y="112"/>
                  </a:lnTo>
                  <a:lnTo>
                    <a:pt x="32" y="140"/>
                  </a:lnTo>
                  <a:lnTo>
                    <a:pt x="30" y="166"/>
                  </a:lnTo>
                  <a:lnTo>
                    <a:pt x="28" y="17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10" y="21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38"/>
                  </a:lnTo>
                  <a:lnTo>
                    <a:pt x="24" y="236"/>
                  </a:lnTo>
                  <a:lnTo>
                    <a:pt x="38" y="230"/>
                  </a:lnTo>
                  <a:lnTo>
                    <a:pt x="54" y="222"/>
                  </a:lnTo>
                  <a:lnTo>
                    <a:pt x="72" y="210"/>
                  </a:lnTo>
                  <a:lnTo>
                    <a:pt x="90" y="194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58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0" y="100"/>
                  </a:lnTo>
                  <a:lnTo>
                    <a:pt x="84" y="68"/>
                  </a:lnTo>
                  <a:lnTo>
                    <a:pt x="84" y="52"/>
                  </a:lnTo>
                  <a:lnTo>
                    <a:pt x="84" y="36"/>
                  </a:lnTo>
                  <a:lnTo>
                    <a:pt x="86" y="22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4"/>
                  </a:lnTo>
                  <a:lnTo>
                    <a:pt x="92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76" y="6"/>
                  </a:lnTo>
                  <a:lnTo>
                    <a:pt x="62" y="12"/>
                  </a:lnTo>
                  <a:lnTo>
                    <a:pt x="34" y="30"/>
                  </a:lnTo>
                  <a:lnTo>
                    <a:pt x="22" y="38"/>
                  </a:lnTo>
                  <a:lnTo>
                    <a:pt x="22" y="38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Freeform 18"/>
            <p:cNvSpPr>
              <a:spLocks/>
            </p:cNvSpPr>
            <p:nvPr/>
          </p:nvSpPr>
          <p:spPr bwMode="auto">
            <a:xfrm>
              <a:off x="1330" y="1480"/>
              <a:ext cx="32" cy="7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2" y="20"/>
                </a:cxn>
                <a:cxn ang="0">
                  <a:pos x="12" y="36"/>
                </a:cxn>
                <a:cxn ang="0">
                  <a:pos x="6" y="40"/>
                </a:cxn>
                <a:cxn ang="0">
                  <a:pos x="0" y="44"/>
                </a:cxn>
                <a:cxn ang="0">
                  <a:pos x="4" y="70"/>
                </a:cxn>
                <a:cxn ang="0">
                  <a:pos x="4" y="70"/>
                </a:cxn>
                <a:cxn ang="0">
                  <a:pos x="8" y="68"/>
                </a:cxn>
                <a:cxn ang="0">
                  <a:pos x="12" y="66"/>
                </a:cxn>
                <a:cxn ang="0">
                  <a:pos x="18" y="60"/>
                </a:cxn>
                <a:cxn ang="0">
                  <a:pos x="24" y="50"/>
                </a:cxn>
                <a:cxn ang="0">
                  <a:pos x="28" y="38"/>
                </a:cxn>
                <a:cxn ang="0">
                  <a:pos x="30" y="22"/>
                </a:cxn>
                <a:cxn ang="0">
                  <a:pos x="32" y="0"/>
                </a:cxn>
                <a:cxn ang="0">
                  <a:pos x="32" y="0"/>
                </a:cxn>
              </a:cxnLst>
              <a:rect l="0" t="0" r="r" b="b"/>
              <a:pathLst>
                <a:path w="32" h="70">
                  <a:moveTo>
                    <a:pt x="32" y="0"/>
                  </a:moveTo>
                  <a:lnTo>
                    <a:pt x="32" y="0"/>
                  </a:lnTo>
                  <a:lnTo>
                    <a:pt x="22" y="20"/>
                  </a:lnTo>
                  <a:lnTo>
                    <a:pt x="12" y="36"/>
                  </a:lnTo>
                  <a:lnTo>
                    <a:pt x="6" y="40"/>
                  </a:lnTo>
                  <a:lnTo>
                    <a:pt x="0" y="44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8" y="68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24" y="50"/>
                  </a:lnTo>
                  <a:lnTo>
                    <a:pt x="28" y="38"/>
                  </a:lnTo>
                  <a:lnTo>
                    <a:pt x="30" y="22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4B3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Freeform 19"/>
            <p:cNvSpPr>
              <a:spLocks/>
            </p:cNvSpPr>
            <p:nvPr/>
          </p:nvSpPr>
          <p:spPr bwMode="auto">
            <a:xfrm>
              <a:off x="1022" y="1894"/>
              <a:ext cx="286" cy="90"/>
            </a:xfrm>
            <a:custGeom>
              <a:avLst/>
              <a:gdLst/>
              <a:ahLst/>
              <a:cxnLst>
                <a:cxn ang="0">
                  <a:pos x="282" y="70"/>
                </a:cxn>
                <a:cxn ang="0">
                  <a:pos x="282" y="70"/>
                </a:cxn>
                <a:cxn ang="0">
                  <a:pos x="280" y="64"/>
                </a:cxn>
                <a:cxn ang="0">
                  <a:pos x="278" y="56"/>
                </a:cxn>
                <a:cxn ang="0">
                  <a:pos x="276" y="48"/>
                </a:cxn>
                <a:cxn ang="0">
                  <a:pos x="270" y="42"/>
                </a:cxn>
                <a:cxn ang="0">
                  <a:pos x="262" y="36"/>
                </a:cxn>
                <a:cxn ang="0">
                  <a:pos x="250" y="32"/>
                </a:cxn>
                <a:cxn ang="0">
                  <a:pos x="236" y="32"/>
                </a:cxn>
                <a:cxn ang="0">
                  <a:pos x="236" y="32"/>
                </a:cxn>
                <a:cxn ang="0">
                  <a:pos x="206" y="32"/>
                </a:cxn>
                <a:cxn ang="0">
                  <a:pos x="172" y="30"/>
                </a:cxn>
                <a:cxn ang="0">
                  <a:pos x="138" y="26"/>
                </a:cxn>
                <a:cxn ang="0">
                  <a:pos x="106" y="22"/>
                </a:cxn>
                <a:cxn ang="0">
                  <a:pos x="50" y="10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8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4" y="10"/>
                </a:cxn>
                <a:cxn ang="0">
                  <a:pos x="14" y="18"/>
                </a:cxn>
                <a:cxn ang="0">
                  <a:pos x="30" y="26"/>
                </a:cxn>
                <a:cxn ang="0">
                  <a:pos x="44" y="30"/>
                </a:cxn>
                <a:cxn ang="0">
                  <a:pos x="44" y="30"/>
                </a:cxn>
                <a:cxn ang="0">
                  <a:pos x="112" y="50"/>
                </a:cxn>
                <a:cxn ang="0">
                  <a:pos x="156" y="64"/>
                </a:cxn>
                <a:cxn ang="0">
                  <a:pos x="194" y="76"/>
                </a:cxn>
                <a:cxn ang="0">
                  <a:pos x="194" y="76"/>
                </a:cxn>
                <a:cxn ang="0">
                  <a:pos x="214" y="82"/>
                </a:cxn>
                <a:cxn ang="0">
                  <a:pos x="234" y="86"/>
                </a:cxn>
                <a:cxn ang="0">
                  <a:pos x="256" y="90"/>
                </a:cxn>
                <a:cxn ang="0">
                  <a:pos x="274" y="88"/>
                </a:cxn>
                <a:cxn ang="0">
                  <a:pos x="274" y="88"/>
                </a:cxn>
                <a:cxn ang="0">
                  <a:pos x="282" y="88"/>
                </a:cxn>
                <a:cxn ang="0">
                  <a:pos x="284" y="84"/>
                </a:cxn>
                <a:cxn ang="0">
                  <a:pos x="286" y="82"/>
                </a:cxn>
                <a:cxn ang="0">
                  <a:pos x="286" y="78"/>
                </a:cxn>
                <a:cxn ang="0">
                  <a:pos x="284" y="72"/>
                </a:cxn>
                <a:cxn ang="0">
                  <a:pos x="282" y="70"/>
                </a:cxn>
                <a:cxn ang="0">
                  <a:pos x="282" y="70"/>
                </a:cxn>
              </a:cxnLst>
              <a:rect l="0" t="0" r="r" b="b"/>
              <a:pathLst>
                <a:path w="286" h="90">
                  <a:moveTo>
                    <a:pt x="282" y="70"/>
                  </a:moveTo>
                  <a:lnTo>
                    <a:pt x="282" y="70"/>
                  </a:lnTo>
                  <a:lnTo>
                    <a:pt x="280" y="64"/>
                  </a:lnTo>
                  <a:lnTo>
                    <a:pt x="278" y="56"/>
                  </a:lnTo>
                  <a:lnTo>
                    <a:pt x="276" y="48"/>
                  </a:lnTo>
                  <a:lnTo>
                    <a:pt x="270" y="42"/>
                  </a:lnTo>
                  <a:lnTo>
                    <a:pt x="262" y="36"/>
                  </a:lnTo>
                  <a:lnTo>
                    <a:pt x="250" y="32"/>
                  </a:lnTo>
                  <a:lnTo>
                    <a:pt x="236" y="32"/>
                  </a:lnTo>
                  <a:lnTo>
                    <a:pt x="236" y="32"/>
                  </a:lnTo>
                  <a:lnTo>
                    <a:pt x="206" y="32"/>
                  </a:lnTo>
                  <a:lnTo>
                    <a:pt x="172" y="30"/>
                  </a:lnTo>
                  <a:lnTo>
                    <a:pt x="138" y="26"/>
                  </a:lnTo>
                  <a:lnTo>
                    <a:pt x="106" y="22"/>
                  </a:lnTo>
                  <a:lnTo>
                    <a:pt x="50" y="1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4" y="10"/>
                  </a:lnTo>
                  <a:lnTo>
                    <a:pt x="14" y="18"/>
                  </a:lnTo>
                  <a:lnTo>
                    <a:pt x="30" y="26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112" y="50"/>
                  </a:lnTo>
                  <a:lnTo>
                    <a:pt x="156" y="64"/>
                  </a:lnTo>
                  <a:lnTo>
                    <a:pt x="194" y="76"/>
                  </a:lnTo>
                  <a:lnTo>
                    <a:pt x="194" y="76"/>
                  </a:lnTo>
                  <a:lnTo>
                    <a:pt x="214" y="82"/>
                  </a:lnTo>
                  <a:lnTo>
                    <a:pt x="234" y="86"/>
                  </a:lnTo>
                  <a:lnTo>
                    <a:pt x="256" y="90"/>
                  </a:lnTo>
                  <a:lnTo>
                    <a:pt x="274" y="88"/>
                  </a:lnTo>
                  <a:lnTo>
                    <a:pt x="274" y="88"/>
                  </a:lnTo>
                  <a:lnTo>
                    <a:pt x="282" y="88"/>
                  </a:lnTo>
                  <a:lnTo>
                    <a:pt x="284" y="84"/>
                  </a:lnTo>
                  <a:lnTo>
                    <a:pt x="286" y="82"/>
                  </a:lnTo>
                  <a:lnTo>
                    <a:pt x="286" y="78"/>
                  </a:lnTo>
                  <a:lnTo>
                    <a:pt x="284" y="72"/>
                  </a:lnTo>
                  <a:lnTo>
                    <a:pt x="282" y="70"/>
                  </a:lnTo>
                  <a:lnTo>
                    <a:pt x="282" y="70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2" name="Freeform 20"/>
            <p:cNvSpPr>
              <a:spLocks/>
            </p:cNvSpPr>
            <p:nvPr/>
          </p:nvSpPr>
          <p:spPr bwMode="auto">
            <a:xfrm>
              <a:off x="1244" y="1894"/>
              <a:ext cx="68" cy="11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0" y="30"/>
                </a:cxn>
                <a:cxn ang="0">
                  <a:pos x="8" y="24"/>
                </a:cxn>
                <a:cxn ang="0">
                  <a:pos x="18" y="14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8"/>
                </a:cxn>
                <a:cxn ang="0">
                  <a:pos x="44" y="20"/>
                </a:cxn>
                <a:cxn ang="0">
                  <a:pos x="54" y="34"/>
                </a:cxn>
                <a:cxn ang="0">
                  <a:pos x="62" y="50"/>
                </a:cxn>
                <a:cxn ang="0">
                  <a:pos x="66" y="70"/>
                </a:cxn>
                <a:cxn ang="0">
                  <a:pos x="68" y="82"/>
                </a:cxn>
                <a:cxn ang="0">
                  <a:pos x="66" y="92"/>
                </a:cxn>
                <a:cxn ang="0">
                  <a:pos x="64" y="104"/>
                </a:cxn>
                <a:cxn ang="0">
                  <a:pos x="62" y="116"/>
                </a:cxn>
                <a:cxn ang="0">
                  <a:pos x="2" y="112"/>
                </a:cxn>
                <a:cxn ang="0">
                  <a:pos x="2" y="112"/>
                </a:cxn>
                <a:cxn ang="0">
                  <a:pos x="6" y="104"/>
                </a:cxn>
                <a:cxn ang="0">
                  <a:pos x="10" y="82"/>
                </a:cxn>
                <a:cxn ang="0">
                  <a:pos x="10" y="70"/>
                </a:cxn>
                <a:cxn ang="0">
                  <a:pos x="8" y="56"/>
                </a:cxn>
                <a:cxn ang="0">
                  <a:pos x="6" y="42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68" h="116">
                  <a:moveTo>
                    <a:pt x="0" y="30"/>
                  </a:moveTo>
                  <a:lnTo>
                    <a:pt x="0" y="30"/>
                  </a:lnTo>
                  <a:lnTo>
                    <a:pt x="8" y="24"/>
                  </a:lnTo>
                  <a:lnTo>
                    <a:pt x="18" y="14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8"/>
                  </a:lnTo>
                  <a:lnTo>
                    <a:pt x="44" y="20"/>
                  </a:lnTo>
                  <a:lnTo>
                    <a:pt x="54" y="34"/>
                  </a:lnTo>
                  <a:lnTo>
                    <a:pt x="62" y="50"/>
                  </a:lnTo>
                  <a:lnTo>
                    <a:pt x="66" y="70"/>
                  </a:lnTo>
                  <a:lnTo>
                    <a:pt x="68" y="82"/>
                  </a:lnTo>
                  <a:lnTo>
                    <a:pt x="66" y="92"/>
                  </a:lnTo>
                  <a:lnTo>
                    <a:pt x="64" y="104"/>
                  </a:lnTo>
                  <a:lnTo>
                    <a:pt x="62" y="116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6" y="104"/>
                  </a:lnTo>
                  <a:lnTo>
                    <a:pt x="10" y="8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42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DE88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Freeform 21"/>
            <p:cNvSpPr>
              <a:spLocks/>
            </p:cNvSpPr>
            <p:nvPr/>
          </p:nvSpPr>
          <p:spPr bwMode="auto">
            <a:xfrm>
              <a:off x="960" y="1842"/>
              <a:ext cx="86" cy="70"/>
            </a:xfrm>
            <a:custGeom>
              <a:avLst/>
              <a:gdLst/>
              <a:ahLst/>
              <a:cxnLst>
                <a:cxn ang="0">
                  <a:pos x="80" y="56"/>
                </a:cxn>
                <a:cxn ang="0">
                  <a:pos x="80" y="56"/>
                </a:cxn>
                <a:cxn ang="0">
                  <a:pos x="66" y="44"/>
                </a:cxn>
                <a:cxn ang="0">
                  <a:pos x="54" y="32"/>
                </a:cxn>
                <a:cxn ang="0">
                  <a:pos x="44" y="20"/>
                </a:cxn>
                <a:cxn ang="0">
                  <a:pos x="44" y="20"/>
                </a:cxn>
                <a:cxn ang="0">
                  <a:pos x="40" y="12"/>
                </a:cxn>
                <a:cxn ang="0">
                  <a:pos x="30" y="2"/>
                </a:cxn>
                <a:cxn ang="0">
                  <a:pos x="30" y="2"/>
                </a:cxn>
                <a:cxn ang="0">
                  <a:pos x="28" y="0"/>
                </a:cxn>
                <a:cxn ang="0">
                  <a:pos x="24" y="2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8" y="12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16"/>
                </a:cxn>
                <a:cxn ang="0">
                  <a:pos x="6" y="16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26" y="8"/>
                </a:cxn>
                <a:cxn ang="0">
                  <a:pos x="34" y="22"/>
                </a:cxn>
                <a:cxn ang="0">
                  <a:pos x="34" y="22"/>
                </a:cxn>
                <a:cxn ang="0">
                  <a:pos x="28" y="18"/>
                </a:cxn>
                <a:cxn ang="0">
                  <a:pos x="20" y="14"/>
                </a:cxn>
                <a:cxn ang="0">
                  <a:pos x="20" y="14"/>
                </a:cxn>
                <a:cxn ang="0">
                  <a:pos x="14" y="16"/>
                </a:cxn>
                <a:cxn ang="0">
                  <a:pos x="8" y="20"/>
                </a:cxn>
                <a:cxn ang="0">
                  <a:pos x="4" y="24"/>
                </a:cxn>
                <a:cxn ang="0">
                  <a:pos x="2" y="28"/>
                </a:cxn>
                <a:cxn ang="0">
                  <a:pos x="2" y="28"/>
                </a:cxn>
                <a:cxn ang="0">
                  <a:pos x="4" y="40"/>
                </a:cxn>
                <a:cxn ang="0">
                  <a:pos x="4" y="40"/>
                </a:cxn>
                <a:cxn ang="0">
                  <a:pos x="4" y="44"/>
                </a:cxn>
                <a:cxn ang="0">
                  <a:pos x="6" y="48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26" y="54"/>
                </a:cxn>
                <a:cxn ang="0">
                  <a:pos x="26" y="54"/>
                </a:cxn>
                <a:cxn ang="0">
                  <a:pos x="28" y="54"/>
                </a:cxn>
                <a:cxn ang="0">
                  <a:pos x="30" y="52"/>
                </a:cxn>
                <a:cxn ang="0">
                  <a:pos x="30" y="48"/>
                </a:cxn>
                <a:cxn ang="0">
                  <a:pos x="30" y="48"/>
                </a:cxn>
                <a:cxn ang="0">
                  <a:pos x="32" y="50"/>
                </a:cxn>
                <a:cxn ang="0">
                  <a:pos x="38" y="52"/>
                </a:cxn>
                <a:cxn ang="0">
                  <a:pos x="38" y="52"/>
                </a:cxn>
                <a:cxn ang="0">
                  <a:pos x="42" y="58"/>
                </a:cxn>
                <a:cxn ang="0">
                  <a:pos x="48" y="62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70"/>
                </a:cxn>
                <a:cxn ang="0">
                  <a:pos x="72" y="70"/>
                </a:cxn>
                <a:cxn ang="0">
                  <a:pos x="78" y="70"/>
                </a:cxn>
                <a:cxn ang="0">
                  <a:pos x="82" y="68"/>
                </a:cxn>
                <a:cxn ang="0">
                  <a:pos x="86" y="66"/>
                </a:cxn>
                <a:cxn ang="0">
                  <a:pos x="86" y="64"/>
                </a:cxn>
                <a:cxn ang="0">
                  <a:pos x="86" y="60"/>
                </a:cxn>
                <a:cxn ang="0">
                  <a:pos x="80" y="56"/>
                </a:cxn>
                <a:cxn ang="0">
                  <a:pos x="80" y="56"/>
                </a:cxn>
              </a:cxnLst>
              <a:rect l="0" t="0" r="r" b="b"/>
              <a:pathLst>
                <a:path w="86" h="70">
                  <a:moveTo>
                    <a:pt x="80" y="56"/>
                  </a:moveTo>
                  <a:lnTo>
                    <a:pt x="80" y="56"/>
                  </a:lnTo>
                  <a:lnTo>
                    <a:pt x="66" y="44"/>
                  </a:lnTo>
                  <a:lnTo>
                    <a:pt x="54" y="3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0" y="1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8" y="1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26" y="8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28" y="1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4" y="16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6" y="48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8" y="54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42" y="58"/>
                  </a:lnTo>
                  <a:lnTo>
                    <a:pt x="48" y="62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70"/>
                  </a:lnTo>
                  <a:lnTo>
                    <a:pt x="72" y="70"/>
                  </a:lnTo>
                  <a:lnTo>
                    <a:pt x="78" y="70"/>
                  </a:lnTo>
                  <a:lnTo>
                    <a:pt x="82" y="68"/>
                  </a:lnTo>
                  <a:lnTo>
                    <a:pt x="86" y="66"/>
                  </a:lnTo>
                  <a:lnTo>
                    <a:pt x="86" y="64"/>
                  </a:lnTo>
                  <a:lnTo>
                    <a:pt x="86" y="60"/>
                  </a:lnTo>
                  <a:lnTo>
                    <a:pt x="80" y="56"/>
                  </a:lnTo>
                  <a:lnTo>
                    <a:pt x="80" y="56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Freeform 22"/>
            <p:cNvSpPr>
              <a:spLocks/>
            </p:cNvSpPr>
            <p:nvPr/>
          </p:nvSpPr>
          <p:spPr bwMode="auto">
            <a:xfrm>
              <a:off x="1270" y="1644"/>
              <a:ext cx="106" cy="35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2"/>
                </a:cxn>
                <a:cxn ang="0">
                  <a:pos x="98" y="6"/>
                </a:cxn>
                <a:cxn ang="0">
                  <a:pos x="102" y="12"/>
                </a:cxn>
                <a:cxn ang="0">
                  <a:pos x="106" y="22"/>
                </a:cxn>
                <a:cxn ang="0">
                  <a:pos x="104" y="36"/>
                </a:cxn>
                <a:cxn ang="0">
                  <a:pos x="104" y="36"/>
                </a:cxn>
                <a:cxn ang="0">
                  <a:pos x="94" y="82"/>
                </a:cxn>
                <a:cxn ang="0">
                  <a:pos x="80" y="142"/>
                </a:cxn>
                <a:cxn ang="0">
                  <a:pos x="64" y="202"/>
                </a:cxn>
                <a:cxn ang="0">
                  <a:pos x="58" y="230"/>
                </a:cxn>
                <a:cxn ang="0">
                  <a:pos x="56" y="252"/>
                </a:cxn>
                <a:cxn ang="0">
                  <a:pos x="56" y="252"/>
                </a:cxn>
                <a:cxn ang="0">
                  <a:pos x="50" y="286"/>
                </a:cxn>
                <a:cxn ang="0">
                  <a:pos x="42" y="316"/>
                </a:cxn>
                <a:cxn ang="0">
                  <a:pos x="36" y="336"/>
                </a:cxn>
                <a:cxn ang="0">
                  <a:pos x="30" y="348"/>
                </a:cxn>
                <a:cxn ang="0">
                  <a:pos x="30" y="348"/>
                </a:cxn>
                <a:cxn ang="0">
                  <a:pos x="22" y="350"/>
                </a:cxn>
                <a:cxn ang="0">
                  <a:pos x="16" y="350"/>
                </a:cxn>
                <a:cxn ang="0">
                  <a:pos x="10" y="348"/>
                </a:cxn>
                <a:cxn ang="0">
                  <a:pos x="10" y="348"/>
                </a:cxn>
                <a:cxn ang="0">
                  <a:pos x="8" y="344"/>
                </a:cxn>
                <a:cxn ang="0">
                  <a:pos x="6" y="336"/>
                </a:cxn>
                <a:cxn ang="0">
                  <a:pos x="2" y="314"/>
                </a:cxn>
                <a:cxn ang="0">
                  <a:pos x="0" y="282"/>
                </a:cxn>
                <a:cxn ang="0">
                  <a:pos x="0" y="282"/>
                </a:cxn>
                <a:cxn ang="0">
                  <a:pos x="12" y="242"/>
                </a:cxn>
                <a:cxn ang="0">
                  <a:pos x="20" y="208"/>
                </a:cxn>
                <a:cxn ang="0">
                  <a:pos x="24" y="184"/>
                </a:cxn>
                <a:cxn ang="0">
                  <a:pos x="24" y="184"/>
                </a:cxn>
                <a:cxn ang="0">
                  <a:pos x="26" y="146"/>
                </a:cxn>
                <a:cxn ang="0">
                  <a:pos x="28" y="116"/>
                </a:cxn>
                <a:cxn ang="0">
                  <a:pos x="32" y="82"/>
                </a:cxn>
                <a:cxn ang="0">
                  <a:pos x="38" y="52"/>
                </a:cxn>
                <a:cxn ang="0">
                  <a:pos x="46" y="24"/>
                </a:cxn>
                <a:cxn ang="0">
                  <a:pos x="52" y="14"/>
                </a:cxn>
                <a:cxn ang="0">
                  <a:pos x="58" y="6"/>
                </a:cxn>
                <a:cxn ang="0">
                  <a:pos x="64" y="2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06" h="350">
                  <a:moveTo>
                    <a:pt x="70" y="0"/>
                  </a:moveTo>
                  <a:lnTo>
                    <a:pt x="70" y="0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90" y="2"/>
                  </a:lnTo>
                  <a:lnTo>
                    <a:pt x="98" y="6"/>
                  </a:lnTo>
                  <a:lnTo>
                    <a:pt x="102" y="12"/>
                  </a:lnTo>
                  <a:lnTo>
                    <a:pt x="106" y="22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4" y="82"/>
                  </a:lnTo>
                  <a:lnTo>
                    <a:pt x="80" y="142"/>
                  </a:lnTo>
                  <a:lnTo>
                    <a:pt x="64" y="202"/>
                  </a:lnTo>
                  <a:lnTo>
                    <a:pt x="58" y="230"/>
                  </a:lnTo>
                  <a:lnTo>
                    <a:pt x="56" y="252"/>
                  </a:lnTo>
                  <a:lnTo>
                    <a:pt x="56" y="252"/>
                  </a:lnTo>
                  <a:lnTo>
                    <a:pt x="50" y="286"/>
                  </a:lnTo>
                  <a:lnTo>
                    <a:pt x="42" y="316"/>
                  </a:lnTo>
                  <a:lnTo>
                    <a:pt x="36" y="336"/>
                  </a:lnTo>
                  <a:lnTo>
                    <a:pt x="30" y="348"/>
                  </a:lnTo>
                  <a:lnTo>
                    <a:pt x="30" y="348"/>
                  </a:lnTo>
                  <a:lnTo>
                    <a:pt x="22" y="350"/>
                  </a:lnTo>
                  <a:lnTo>
                    <a:pt x="16" y="350"/>
                  </a:lnTo>
                  <a:lnTo>
                    <a:pt x="10" y="348"/>
                  </a:lnTo>
                  <a:lnTo>
                    <a:pt x="10" y="348"/>
                  </a:lnTo>
                  <a:lnTo>
                    <a:pt x="8" y="344"/>
                  </a:lnTo>
                  <a:lnTo>
                    <a:pt x="6" y="336"/>
                  </a:lnTo>
                  <a:lnTo>
                    <a:pt x="2" y="314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12" y="242"/>
                  </a:lnTo>
                  <a:lnTo>
                    <a:pt x="20" y="208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6" y="146"/>
                  </a:lnTo>
                  <a:lnTo>
                    <a:pt x="28" y="116"/>
                  </a:lnTo>
                  <a:lnTo>
                    <a:pt x="32" y="82"/>
                  </a:lnTo>
                  <a:lnTo>
                    <a:pt x="38" y="52"/>
                  </a:lnTo>
                  <a:lnTo>
                    <a:pt x="46" y="24"/>
                  </a:lnTo>
                  <a:lnTo>
                    <a:pt x="52" y="14"/>
                  </a:lnTo>
                  <a:lnTo>
                    <a:pt x="58" y="6"/>
                  </a:lnTo>
                  <a:lnTo>
                    <a:pt x="64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DE88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Freeform 23"/>
            <p:cNvSpPr>
              <a:spLocks/>
            </p:cNvSpPr>
            <p:nvPr/>
          </p:nvSpPr>
          <p:spPr bwMode="auto">
            <a:xfrm>
              <a:off x="1460" y="1738"/>
              <a:ext cx="164" cy="408"/>
            </a:xfrm>
            <a:custGeom>
              <a:avLst/>
              <a:gdLst/>
              <a:ahLst/>
              <a:cxnLst>
                <a:cxn ang="0">
                  <a:pos x="156" y="28"/>
                </a:cxn>
                <a:cxn ang="0">
                  <a:pos x="156" y="28"/>
                </a:cxn>
                <a:cxn ang="0">
                  <a:pos x="150" y="16"/>
                </a:cxn>
                <a:cxn ang="0">
                  <a:pos x="146" y="8"/>
                </a:cxn>
                <a:cxn ang="0">
                  <a:pos x="140" y="4"/>
                </a:cxn>
                <a:cxn ang="0">
                  <a:pos x="134" y="0"/>
                </a:cxn>
                <a:cxn ang="0">
                  <a:pos x="130" y="2"/>
                </a:cxn>
                <a:cxn ang="0">
                  <a:pos x="124" y="4"/>
                </a:cxn>
                <a:cxn ang="0">
                  <a:pos x="118" y="10"/>
                </a:cxn>
                <a:cxn ang="0">
                  <a:pos x="112" y="16"/>
                </a:cxn>
                <a:cxn ang="0">
                  <a:pos x="100" y="38"/>
                </a:cxn>
                <a:cxn ang="0">
                  <a:pos x="88" y="66"/>
                </a:cxn>
                <a:cxn ang="0">
                  <a:pos x="74" y="102"/>
                </a:cxn>
                <a:cxn ang="0">
                  <a:pos x="62" y="142"/>
                </a:cxn>
                <a:cxn ang="0">
                  <a:pos x="62" y="142"/>
                </a:cxn>
                <a:cxn ang="0">
                  <a:pos x="42" y="206"/>
                </a:cxn>
                <a:cxn ang="0">
                  <a:pos x="22" y="276"/>
                </a:cxn>
                <a:cxn ang="0">
                  <a:pos x="14" y="312"/>
                </a:cxn>
                <a:cxn ang="0">
                  <a:pos x="8" y="346"/>
                </a:cxn>
                <a:cxn ang="0">
                  <a:pos x="2" y="380"/>
                </a:cxn>
                <a:cxn ang="0">
                  <a:pos x="0" y="408"/>
                </a:cxn>
                <a:cxn ang="0">
                  <a:pos x="110" y="408"/>
                </a:cxn>
                <a:cxn ang="0">
                  <a:pos x="110" y="408"/>
                </a:cxn>
                <a:cxn ang="0">
                  <a:pos x="122" y="366"/>
                </a:cxn>
                <a:cxn ang="0">
                  <a:pos x="134" y="318"/>
                </a:cxn>
                <a:cxn ang="0">
                  <a:pos x="146" y="262"/>
                </a:cxn>
                <a:cxn ang="0">
                  <a:pos x="154" y="206"/>
                </a:cxn>
                <a:cxn ang="0">
                  <a:pos x="160" y="150"/>
                </a:cxn>
                <a:cxn ang="0">
                  <a:pos x="164" y="100"/>
                </a:cxn>
                <a:cxn ang="0">
                  <a:pos x="162" y="78"/>
                </a:cxn>
                <a:cxn ang="0">
                  <a:pos x="162" y="58"/>
                </a:cxn>
                <a:cxn ang="0">
                  <a:pos x="158" y="42"/>
                </a:cxn>
                <a:cxn ang="0">
                  <a:pos x="156" y="28"/>
                </a:cxn>
                <a:cxn ang="0">
                  <a:pos x="156" y="28"/>
                </a:cxn>
              </a:cxnLst>
              <a:rect l="0" t="0" r="r" b="b"/>
              <a:pathLst>
                <a:path w="164" h="408">
                  <a:moveTo>
                    <a:pt x="156" y="28"/>
                  </a:moveTo>
                  <a:lnTo>
                    <a:pt x="156" y="28"/>
                  </a:lnTo>
                  <a:lnTo>
                    <a:pt x="150" y="16"/>
                  </a:lnTo>
                  <a:lnTo>
                    <a:pt x="146" y="8"/>
                  </a:lnTo>
                  <a:lnTo>
                    <a:pt x="140" y="4"/>
                  </a:lnTo>
                  <a:lnTo>
                    <a:pt x="134" y="0"/>
                  </a:lnTo>
                  <a:lnTo>
                    <a:pt x="130" y="2"/>
                  </a:lnTo>
                  <a:lnTo>
                    <a:pt x="124" y="4"/>
                  </a:lnTo>
                  <a:lnTo>
                    <a:pt x="118" y="10"/>
                  </a:lnTo>
                  <a:lnTo>
                    <a:pt x="112" y="16"/>
                  </a:lnTo>
                  <a:lnTo>
                    <a:pt x="100" y="38"/>
                  </a:lnTo>
                  <a:lnTo>
                    <a:pt x="88" y="66"/>
                  </a:lnTo>
                  <a:lnTo>
                    <a:pt x="74" y="102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42" y="206"/>
                  </a:lnTo>
                  <a:lnTo>
                    <a:pt x="22" y="276"/>
                  </a:lnTo>
                  <a:lnTo>
                    <a:pt x="14" y="312"/>
                  </a:lnTo>
                  <a:lnTo>
                    <a:pt x="8" y="346"/>
                  </a:lnTo>
                  <a:lnTo>
                    <a:pt x="2" y="380"/>
                  </a:lnTo>
                  <a:lnTo>
                    <a:pt x="0" y="408"/>
                  </a:lnTo>
                  <a:lnTo>
                    <a:pt x="110" y="408"/>
                  </a:lnTo>
                  <a:lnTo>
                    <a:pt x="110" y="408"/>
                  </a:lnTo>
                  <a:lnTo>
                    <a:pt x="122" y="366"/>
                  </a:lnTo>
                  <a:lnTo>
                    <a:pt x="134" y="318"/>
                  </a:lnTo>
                  <a:lnTo>
                    <a:pt x="146" y="262"/>
                  </a:lnTo>
                  <a:lnTo>
                    <a:pt x="154" y="206"/>
                  </a:lnTo>
                  <a:lnTo>
                    <a:pt x="160" y="150"/>
                  </a:lnTo>
                  <a:lnTo>
                    <a:pt x="164" y="100"/>
                  </a:lnTo>
                  <a:lnTo>
                    <a:pt x="162" y="78"/>
                  </a:lnTo>
                  <a:lnTo>
                    <a:pt x="162" y="58"/>
                  </a:lnTo>
                  <a:lnTo>
                    <a:pt x="158" y="42"/>
                  </a:lnTo>
                  <a:lnTo>
                    <a:pt x="156" y="28"/>
                  </a:lnTo>
                  <a:lnTo>
                    <a:pt x="156" y="28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Freeform 24"/>
            <p:cNvSpPr>
              <a:spLocks/>
            </p:cNvSpPr>
            <p:nvPr/>
          </p:nvSpPr>
          <p:spPr bwMode="auto">
            <a:xfrm>
              <a:off x="1550" y="1738"/>
              <a:ext cx="74" cy="408"/>
            </a:xfrm>
            <a:custGeom>
              <a:avLst/>
              <a:gdLst/>
              <a:ahLst/>
              <a:cxnLst>
                <a:cxn ang="0">
                  <a:pos x="66" y="28"/>
                </a:cxn>
                <a:cxn ang="0">
                  <a:pos x="66" y="28"/>
                </a:cxn>
                <a:cxn ang="0">
                  <a:pos x="60" y="16"/>
                </a:cxn>
                <a:cxn ang="0">
                  <a:pos x="56" y="8"/>
                </a:cxn>
                <a:cxn ang="0">
                  <a:pos x="50" y="4"/>
                </a:cxn>
                <a:cxn ang="0">
                  <a:pos x="46" y="0"/>
                </a:cxn>
                <a:cxn ang="0">
                  <a:pos x="40" y="0"/>
                </a:cxn>
                <a:cxn ang="0">
                  <a:pos x="34" y="4"/>
                </a:cxn>
                <a:cxn ang="0">
                  <a:pos x="28" y="8"/>
                </a:cxn>
                <a:cxn ang="0">
                  <a:pos x="22" y="16"/>
                </a:cxn>
                <a:cxn ang="0">
                  <a:pos x="22" y="16"/>
                </a:cxn>
                <a:cxn ang="0">
                  <a:pos x="28" y="18"/>
                </a:cxn>
                <a:cxn ang="0">
                  <a:pos x="32" y="24"/>
                </a:cxn>
                <a:cxn ang="0">
                  <a:pos x="36" y="32"/>
                </a:cxn>
                <a:cxn ang="0">
                  <a:pos x="42" y="42"/>
                </a:cxn>
                <a:cxn ang="0">
                  <a:pos x="42" y="42"/>
                </a:cxn>
                <a:cxn ang="0">
                  <a:pos x="44" y="54"/>
                </a:cxn>
                <a:cxn ang="0">
                  <a:pos x="48" y="70"/>
                </a:cxn>
                <a:cxn ang="0">
                  <a:pos x="50" y="110"/>
                </a:cxn>
                <a:cxn ang="0">
                  <a:pos x="46" y="158"/>
                </a:cxn>
                <a:cxn ang="0">
                  <a:pos x="42" y="210"/>
                </a:cxn>
                <a:cxn ang="0">
                  <a:pos x="34" y="264"/>
                </a:cxn>
                <a:cxn ang="0">
                  <a:pos x="24" y="316"/>
                </a:cxn>
                <a:cxn ang="0">
                  <a:pos x="12" y="366"/>
                </a:cxn>
                <a:cxn ang="0">
                  <a:pos x="0" y="408"/>
                </a:cxn>
                <a:cxn ang="0">
                  <a:pos x="20" y="408"/>
                </a:cxn>
                <a:cxn ang="0">
                  <a:pos x="20" y="408"/>
                </a:cxn>
                <a:cxn ang="0">
                  <a:pos x="32" y="366"/>
                </a:cxn>
                <a:cxn ang="0">
                  <a:pos x="44" y="318"/>
                </a:cxn>
                <a:cxn ang="0">
                  <a:pos x="56" y="262"/>
                </a:cxn>
                <a:cxn ang="0">
                  <a:pos x="64" y="206"/>
                </a:cxn>
                <a:cxn ang="0">
                  <a:pos x="70" y="150"/>
                </a:cxn>
                <a:cxn ang="0">
                  <a:pos x="74" y="100"/>
                </a:cxn>
                <a:cxn ang="0">
                  <a:pos x="72" y="78"/>
                </a:cxn>
                <a:cxn ang="0">
                  <a:pos x="72" y="58"/>
                </a:cxn>
                <a:cxn ang="0">
                  <a:pos x="68" y="42"/>
                </a:cxn>
                <a:cxn ang="0">
                  <a:pos x="66" y="28"/>
                </a:cxn>
                <a:cxn ang="0">
                  <a:pos x="66" y="28"/>
                </a:cxn>
              </a:cxnLst>
              <a:rect l="0" t="0" r="r" b="b"/>
              <a:pathLst>
                <a:path w="74" h="408">
                  <a:moveTo>
                    <a:pt x="66" y="28"/>
                  </a:moveTo>
                  <a:lnTo>
                    <a:pt x="66" y="28"/>
                  </a:lnTo>
                  <a:lnTo>
                    <a:pt x="60" y="16"/>
                  </a:lnTo>
                  <a:lnTo>
                    <a:pt x="56" y="8"/>
                  </a:lnTo>
                  <a:lnTo>
                    <a:pt x="50" y="4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4" y="4"/>
                  </a:lnTo>
                  <a:lnTo>
                    <a:pt x="28" y="8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8" y="18"/>
                  </a:lnTo>
                  <a:lnTo>
                    <a:pt x="32" y="24"/>
                  </a:lnTo>
                  <a:lnTo>
                    <a:pt x="36" y="3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4" y="54"/>
                  </a:lnTo>
                  <a:lnTo>
                    <a:pt x="48" y="70"/>
                  </a:lnTo>
                  <a:lnTo>
                    <a:pt x="50" y="110"/>
                  </a:lnTo>
                  <a:lnTo>
                    <a:pt x="46" y="158"/>
                  </a:lnTo>
                  <a:lnTo>
                    <a:pt x="42" y="210"/>
                  </a:lnTo>
                  <a:lnTo>
                    <a:pt x="34" y="264"/>
                  </a:lnTo>
                  <a:lnTo>
                    <a:pt x="24" y="316"/>
                  </a:lnTo>
                  <a:lnTo>
                    <a:pt x="12" y="366"/>
                  </a:lnTo>
                  <a:lnTo>
                    <a:pt x="0" y="408"/>
                  </a:lnTo>
                  <a:lnTo>
                    <a:pt x="20" y="408"/>
                  </a:lnTo>
                  <a:lnTo>
                    <a:pt x="20" y="408"/>
                  </a:lnTo>
                  <a:lnTo>
                    <a:pt x="32" y="366"/>
                  </a:lnTo>
                  <a:lnTo>
                    <a:pt x="44" y="318"/>
                  </a:lnTo>
                  <a:lnTo>
                    <a:pt x="56" y="262"/>
                  </a:lnTo>
                  <a:lnTo>
                    <a:pt x="64" y="206"/>
                  </a:lnTo>
                  <a:lnTo>
                    <a:pt x="70" y="150"/>
                  </a:lnTo>
                  <a:lnTo>
                    <a:pt x="74" y="100"/>
                  </a:lnTo>
                  <a:lnTo>
                    <a:pt x="72" y="78"/>
                  </a:lnTo>
                  <a:lnTo>
                    <a:pt x="72" y="58"/>
                  </a:lnTo>
                  <a:lnTo>
                    <a:pt x="68" y="42"/>
                  </a:lnTo>
                  <a:lnTo>
                    <a:pt x="66" y="28"/>
                  </a:lnTo>
                  <a:lnTo>
                    <a:pt x="66" y="28"/>
                  </a:lnTo>
                  <a:close/>
                </a:path>
              </a:pathLst>
            </a:custGeom>
            <a:solidFill>
              <a:srgbClr val="4A49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Freeform 25"/>
            <p:cNvSpPr>
              <a:spLocks/>
            </p:cNvSpPr>
            <p:nvPr/>
          </p:nvSpPr>
          <p:spPr bwMode="auto">
            <a:xfrm>
              <a:off x="1302" y="1602"/>
              <a:ext cx="138" cy="49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4" y="224"/>
                </a:cxn>
                <a:cxn ang="0">
                  <a:pos x="18" y="348"/>
                </a:cxn>
                <a:cxn ang="0">
                  <a:pos x="16" y="424"/>
                </a:cxn>
                <a:cxn ang="0">
                  <a:pos x="12" y="444"/>
                </a:cxn>
                <a:cxn ang="0">
                  <a:pos x="16" y="456"/>
                </a:cxn>
                <a:cxn ang="0">
                  <a:pos x="32" y="470"/>
                </a:cxn>
                <a:cxn ang="0">
                  <a:pos x="84" y="490"/>
                </a:cxn>
                <a:cxn ang="0">
                  <a:pos x="110" y="492"/>
                </a:cxn>
                <a:cxn ang="0">
                  <a:pos x="130" y="488"/>
                </a:cxn>
                <a:cxn ang="0">
                  <a:pos x="138" y="476"/>
                </a:cxn>
                <a:cxn ang="0">
                  <a:pos x="134" y="454"/>
                </a:cxn>
                <a:cxn ang="0">
                  <a:pos x="106" y="402"/>
                </a:cxn>
                <a:cxn ang="0">
                  <a:pos x="84" y="354"/>
                </a:cxn>
                <a:cxn ang="0">
                  <a:pos x="80" y="330"/>
                </a:cxn>
                <a:cxn ang="0">
                  <a:pos x="78" y="302"/>
                </a:cxn>
                <a:cxn ang="0">
                  <a:pos x="84" y="270"/>
                </a:cxn>
                <a:cxn ang="0">
                  <a:pos x="98" y="232"/>
                </a:cxn>
                <a:cxn ang="0">
                  <a:pos x="116" y="182"/>
                </a:cxn>
                <a:cxn ang="0">
                  <a:pos x="130" y="126"/>
                </a:cxn>
                <a:cxn ang="0">
                  <a:pos x="132" y="72"/>
                </a:cxn>
                <a:cxn ang="0">
                  <a:pos x="128" y="46"/>
                </a:cxn>
                <a:cxn ang="0">
                  <a:pos x="118" y="26"/>
                </a:cxn>
                <a:cxn ang="0">
                  <a:pos x="110" y="16"/>
                </a:cxn>
                <a:cxn ang="0">
                  <a:pos x="94" y="4"/>
                </a:cxn>
                <a:cxn ang="0">
                  <a:pos x="74" y="0"/>
                </a:cxn>
                <a:cxn ang="0">
                  <a:pos x="56" y="2"/>
                </a:cxn>
                <a:cxn ang="0">
                  <a:pos x="38" y="10"/>
                </a:cxn>
                <a:cxn ang="0">
                  <a:pos x="22" y="22"/>
                </a:cxn>
                <a:cxn ang="0">
                  <a:pos x="10" y="40"/>
                </a:cxn>
                <a:cxn ang="0">
                  <a:pos x="2" y="60"/>
                </a:cxn>
                <a:cxn ang="0">
                  <a:pos x="0" y="72"/>
                </a:cxn>
              </a:cxnLst>
              <a:rect l="0" t="0" r="r" b="b"/>
              <a:pathLst>
                <a:path w="138" h="492">
                  <a:moveTo>
                    <a:pt x="0" y="72"/>
                  </a:moveTo>
                  <a:lnTo>
                    <a:pt x="0" y="72"/>
                  </a:lnTo>
                  <a:lnTo>
                    <a:pt x="4" y="118"/>
                  </a:lnTo>
                  <a:lnTo>
                    <a:pt x="14" y="224"/>
                  </a:lnTo>
                  <a:lnTo>
                    <a:pt x="18" y="288"/>
                  </a:lnTo>
                  <a:lnTo>
                    <a:pt x="18" y="348"/>
                  </a:lnTo>
                  <a:lnTo>
                    <a:pt x="18" y="402"/>
                  </a:lnTo>
                  <a:lnTo>
                    <a:pt x="16" y="424"/>
                  </a:lnTo>
                  <a:lnTo>
                    <a:pt x="12" y="444"/>
                  </a:lnTo>
                  <a:lnTo>
                    <a:pt x="12" y="444"/>
                  </a:lnTo>
                  <a:lnTo>
                    <a:pt x="12" y="450"/>
                  </a:lnTo>
                  <a:lnTo>
                    <a:pt x="16" y="456"/>
                  </a:lnTo>
                  <a:lnTo>
                    <a:pt x="24" y="464"/>
                  </a:lnTo>
                  <a:lnTo>
                    <a:pt x="32" y="470"/>
                  </a:lnTo>
                  <a:lnTo>
                    <a:pt x="56" y="482"/>
                  </a:lnTo>
                  <a:lnTo>
                    <a:pt x="84" y="490"/>
                  </a:lnTo>
                  <a:lnTo>
                    <a:pt x="98" y="492"/>
                  </a:lnTo>
                  <a:lnTo>
                    <a:pt x="110" y="492"/>
                  </a:lnTo>
                  <a:lnTo>
                    <a:pt x="120" y="492"/>
                  </a:lnTo>
                  <a:lnTo>
                    <a:pt x="130" y="488"/>
                  </a:lnTo>
                  <a:lnTo>
                    <a:pt x="136" y="484"/>
                  </a:lnTo>
                  <a:lnTo>
                    <a:pt x="138" y="476"/>
                  </a:lnTo>
                  <a:lnTo>
                    <a:pt x="138" y="466"/>
                  </a:lnTo>
                  <a:lnTo>
                    <a:pt x="134" y="454"/>
                  </a:lnTo>
                  <a:lnTo>
                    <a:pt x="134" y="454"/>
                  </a:lnTo>
                  <a:lnTo>
                    <a:pt x="106" y="402"/>
                  </a:lnTo>
                  <a:lnTo>
                    <a:pt x="94" y="378"/>
                  </a:lnTo>
                  <a:lnTo>
                    <a:pt x="84" y="354"/>
                  </a:lnTo>
                  <a:lnTo>
                    <a:pt x="82" y="342"/>
                  </a:lnTo>
                  <a:lnTo>
                    <a:pt x="80" y="330"/>
                  </a:lnTo>
                  <a:lnTo>
                    <a:pt x="78" y="316"/>
                  </a:lnTo>
                  <a:lnTo>
                    <a:pt x="78" y="302"/>
                  </a:lnTo>
                  <a:lnTo>
                    <a:pt x="80" y="286"/>
                  </a:lnTo>
                  <a:lnTo>
                    <a:pt x="84" y="270"/>
                  </a:lnTo>
                  <a:lnTo>
                    <a:pt x="90" y="252"/>
                  </a:lnTo>
                  <a:lnTo>
                    <a:pt x="98" y="232"/>
                  </a:lnTo>
                  <a:lnTo>
                    <a:pt x="98" y="232"/>
                  </a:lnTo>
                  <a:lnTo>
                    <a:pt x="116" y="182"/>
                  </a:lnTo>
                  <a:lnTo>
                    <a:pt x="124" y="154"/>
                  </a:lnTo>
                  <a:lnTo>
                    <a:pt x="130" y="126"/>
                  </a:lnTo>
                  <a:lnTo>
                    <a:pt x="134" y="98"/>
                  </a:lnTo>
                  <a:lnTo>
                    <a:pt x="132" y="72"/>
                  </a:lnTo>
                  <a:lnTo>
                    <a:pt x="132" y="58"/>
                  </a:lnTo>
                  <a:lnTo>
                    <a:pt x="128" y="46"/>
                  </a:lnTo>
                  <a:lnTo>
                    <a:pt x="124" y="36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10" y="16"/>
                  </a:lnTo>
                  <a:lnTo>
                    <a:pt x="102" y="10"/>
                  </a:lnTo>
                  <a:lnTo>
                    <a:pt x="94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6" y="4"/>
                  </a:lnTo>
                  <a:lnTo>
                    <a:pt x="38" y="10"/>
                  </a:lnTo>
                  <a:lnTo>
                    <a:pt x="30" y="16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0" y="40"/>
                  </a:lnTo>
                  <a:lnTo>
                    <a:pt x="4" y="50"/>
                  </a:lnTo>
                  <a:lnTo>
                    <a:pt x="2" y="6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26"/>
            <p:cNvSpPr>
              <a:spLocks/>
            </p:cNvSpPr>
            <p:nvPr/>
          </p:nvSpPr>
          <p:spPr bwMode="auto">
            <a:xfrm>
              <a:off x="1010" y="2048"/>
              <a:ext cx="454" cy="98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24" y="0"/>
                </a:cxn>
                <a:cxn ang="0">
                  <a:pos x="418" y="4"/>
                </a:cxn>
                <a:cxn ang="0">
                  <a:pos x="410" y="6"/>
                </a:cxn>
                <a:cxn ang="0">
                  <a:pos x="394" y="10"/>
                </a:cxn>
                <a:cxn ang="0">
                  <a:pos x="372" y="10"/>
                </a:cxn>
                <a:cxn ang="0">
                  <a:pos x="352" y="8"/>
                </a:cxn>
                <a:cxn ang="0">
                  <a:pos x="316" y="4"/>
                </a:cxn>
                <a:cxn ang="0">
                  <a:pos x="302" y="2"/>
                </a:cxn>
                <a:cxn ang="0">
                  <a:pos x="280" y="58"/>
                </a:cxn>
                <a:cxn ang="0">
                  <a:pos x="280" y="58"/>
                </a:cxn>
                <a:cxn ang="0">
                  <a:pos x="280" y="60"/>
                </a:cxn>
                <a:cxn ang="0">
                  <a:pos x="272" y="64"/>
                </a:cxn>
                <a:cxn ang="0">
                  <a:pos x="254" y="68"/>
                </a:cxn>
                <a:cxn ang="0">
                  <a:pos x="242" y="70"/>
                </a:cxn>
                <a:cxn ang="0">
                  <a:pos x="224" y="70"/>
                </a:cxn>
                <a:cxn ang="0">
                  <a:pos x="224" y="70"/>
                </a:cxn>
                <a:cxn ang="0">
                  <a:pos x="134" y="66"/>
                </a:cxn>
                <a:cxn ang="0">
                  <a:pos x="90" y="64"/>
                </a:cxn>
                <a:cxn ang="0">
                  <a:pos x="58" y="60"/>
                </a:cxn>
                <a:cxn ang="0">
                  <a:pos x="58" y="60"/>
                </a:cxn>
                <a:cxn ang="0">
                  <a:pos x="46" y="58"/>
                </a:cxn>
                <a:cxn ang="0">
                  <a:pos x="38" y="60"/>
                </a:cxn>
                <a:cxn ang="0">
                  <a:pos x="28" y="62"/>
                </a:cxn>
                <a:cxn ang="0">
                  <a:pos x="22" y="66"/>
                </a:cxn>
                <a:cxn ang="0">
                  <a:pos x="12" y="76"/>
                </a:cxn>
                <a:cxn ang="0">
                  <a:pos x="10" y="80"/>
                </a:cxn>
                <a:cxn ang="0">
                  <a:pos x="10" y="80"/>
                </a:cxn>
                <a:cxn ang="0">
                  <a:pos x="0" y="98"/>
                </a:cxn>
                <a:cxn ang="0">
                  <a:pos x="454" y="98"/>
                </a:cxn>
                <a:cxn ang="0">
                  <a:pos x="454" y="98"/>
                </a:cxn>
                <a:cxn ang="0">
                  <a:pos x="450" y="74"/>
                </a:cxn>
                <a:cxn ang="0">
                  <a:pos x="444" y="54"/>
                </a:cxn>
                <a:cxn ang="0">
                  <a:pos x="438" y="34"/>
                </a:cxn>
                <a:cxn ang="0">
                  <a:pos x="424" y="0"/>
                </a:cxn>
              </a:cxnLst>
              <a:rect l="0" t="0" r="r" b="b"/>
              <a:pathLst>
                <a:path w="454" h="98">
                  <a:moveTo>
                    <a:pt x="424" y="0"/>
                  </a:moveTo>
                  <a:lnTo>
                    <a:pt x="424" y="0"/>
                  </a:lnTo>
                  <a:lnTo>
                    <a:pt x="418" y="4"/>
                  </a:lnTo>
                  <a:lnTo>
                    <a:pt x="410" y="6"/>
                  </a:lnTo>
                  <a:lnTo>
                    <a:pt x="394" y="10"/>
                  </a:lnTo>
                  <a:lnTo>
                    <a:pt x="372" y="10"/>
                  </a:lnTo>
                  <a:lnTo>
                    <a:pt x="352" y="8"/>
                  </a:lnTo>
                  <a:lnTo>
                    <a:pt x="316" y="4"/>
                  </a:lnTo>
                  <a:lnTo>
                    <a:pt x="302" y="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0" y="60"/>
                  </a:lnTo>
                  <a:lnTo>
                    <a:pt x="272" y="64"/>
                  </a:lnTo>
                  <a:lnTo>
                    <a:pt x="254" y="68"/>
                  </a:lnTo>
                  <a:lnTo>
                    <a:pt x="242" y="70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134" y="66"/>
                  </a:lnTo>
                  <a:lnTo>
                    <a:pt x="90" y="6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46" y="58"/>
                  </a:lnTo>
                  <a:lnTo>
                    <a:pt x="38" y="60"/>
                  </a:lnTo>
                  <a:lnTo>
                    <a:pt x="28" y="62"/>
                  </a:lnTo>
                  <a:lnTo>
                    <a:pt x="22" y="66"/>
                  </a:lnTo>
                  <a:lnTo>
                    <a:pt x="12" y="76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0" y="98"/>
                  </a:lnTo>
                  <a:lnTo>
                    <a:pt x="454" y="98"/>
                  </a:lnTo>
                  <a:lnTo>
                    <a:pt x="454" y="98"/>
                  </a:lnTo>
                  <a:lnTo>
                    <a:pt x="450" y="74"/>
                  </a:lnTo>
                  <a:lnTo>
                    <a:pt x="444" y="54"/>
                  </a:lnTo>
                  <a:lnTo>
                    <a:pt x="438" y="34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Freeform 27"/>
            <p:cNvSpPr>
              <a:spLocks/>
            </p:cNvSpPr>
            <p:nvPr/>
          </p:nvSpPr>
          <p:spPr bwMode="auto">
            <a:xfrm>
              <a:off x="1260" y="1592"/>
              <a:ext cx="210" cy="514"/>
            </a:xfrm>
            <a:custGeom>
              <a:avLst/>
              <a:gdLst/>
              <a:ahLst/>
              <a:cxnLst>
                <a:cxn ang="0">
                  <a:pos x="188" y="456"/>
                </a:cxn>
                <a:cxn ang="0">
                  <a:pos x="170" y="480"/>
                </a:cxn>
                <a:cxn ang="0">
                  <a:pos x="144" y="498"/>
                </a:cxn>
                <a:cxn ang="0">
                  <a:pos x="120" y="508"/>
                </a:cxn>
                <a:cxn ang="0">
                  <a:pos x="90" y="514"/>
                </a:cxn>
                <a:cxn ang="0">
                  <a:pos x="52" y="514"/>
                </a:cxn>
                <a:cxn ang="0">
                  <a:pos x="30" y="510"/>
                </a:cxn>
                <a:cxn ang="0">
                  <a:pos x="42" y="480"/>
                </a:cxn>
                <a:cxn ang="0">
                  <a:pos x="50" y="448"/>
                </a:cxn>
                <a:cxn ang="0">
                  <a:pos x="52" y="406"/>
                </a:cxn>
                <a:cxn ang="0">
                  <a:pos x="50" y="380"/>
                </a:cxn>
                <a:cxn ang="0">
                  <a:pos x="34" y="288"/>
                </a:cxn>
                <a:cxn ang="0">
                  <a:pos x="18" y="214"/>
                </a:cxn>
                <a:cxn ang="0">
                  <a:pos x="8" y="202"/>
                </a:cxn>
                <a:cxn ang="0">
                  <a:pos x="2" y="188"/>
                </a:cxn>
                <a:cxn ang="0">
                  <a:pos x="4" y="168"/>
                </a:cxn>
                <a:cxn ang="0">
                  <a:pos x="12" y="158"/>
                </a:cxn>
                <a:cxn ang="0">
                  <a:pos x="32" y="132"/>
                </a:cxn>
                <a:cxn ang="0">
                  <a:pos x="38" y="110"/>
                </a:cxn>
                <a:cxn ang="0">
                  <a:pos x="36" y="94"/>
                </a:cxn>
                <a:cxn ang="0">
                  <a:pos x="38" y="58"/>
                </a:cxn>
                <a:cxn ang="0">
                  <a:pos x="42" y="44"/>
                </a:cxn>
                <a:cxn ang="0">
                  <a:pos x="52" y="32"/>
                </a:cxn>
                <a:cxn ang="0">
                  <a:pos x="62" y="26"/>
                </a:cxn>
                <a:cxn ang="0">
                  <a:pos x="110" y="10"/>
                </a:cxn>
                <a:cxn ang="0">
                  <a:pos x="154" y="0"/>
                </a:cxn>
                <a:cxn ang="0">
                  <a:pos x="156" y="12"/>
                </a:cxn>
                <a:cxn ang="0">
                  <a:pos x="162" y="30"/>
                </a:cxn>
                <a:cxn ang="0">
                  <a:pos x="180" y="46"/>
                </a:cxn>
                <a:cxn ang="0">
                  <a:pos x="192" y="50"/>
                </a:cxn>
                <a:cxn ang="0">
                  <a:pos x="204" y="56"/>
                </a:cxn>
                <a:cxn ang="0">
                  <a:pos x="208" y="68"/>
                </a:cxn>
                <a:cxn ang="0">
                  <a:pos x="210" y="90"/>
                </a:cxn>
                <a:cxn ang="0">
                  <a:pos x="204" y="108"/>
                </a:cxn>
                <a:cxn ang="0">
                  <a:pos x="164" y="214"/>
                </a:cxn>
                <a:cxn ang="0">
                  <a:pos x="140" y="294"/>
                </a:cxn>
                <a:cxn ang="0">
                  <a:pos x="132" y="328"/>
                </a:cxn>
                <a:cxn ang="0">
                  <a:pos x="134" y="352"/>
                </a:cxn>
                <a:cxn ang="0">
                  <a:pos x="138" y="372"/>
                </a:cxn>
                <a:cxn ang="0">
                  <a:pos x="152" y="402"/>
                </a:cxn>
                <a:cxn ang="0">
                  <a:pos x="174" y="436"/>
                </a:cxn>
                <a:cxn ang="0">
                  <a:pos x="188" y="456"/>
                </a:cxn>
              </a:cxnLst>
              <a:rect l="0" t="0" r="r" b="b"/>
              <a:pathLst>
                <a:path w="210" h="514">
                  <a:moveTo>
                    <a:pt x="188" y="456"/>
                  </a:moveTo>
                  <a:lnTo>
                    <a:pt x="188" y="456"/>
                  </a:lnTo>
                  <a:lnTo>
                    <a:pt x="180" y="468"/>
                  </a:lnTo>
                  <a:lnTo>
                    <a:pt x="170" y="480"/>
                  </a:lnTo>
                  <a:lnTo>
                    <a:pt x="154" y="492"/>
                  </a:lnTo>
                  <a:lnTo>
                    <a:pt x="144" y="498"/>
                  </a:lnTo>
                  <a:lnTo>
                    <a:pt x="134" y="504"/>
                  </a:lnTo>
                  <a:lnTo>
                    <a:pt x="120" y="508"/>
                  </a:lnTo>
                  <a:lnTo>
                    <a:pt x="106" y="512"/>
                  </a:lnTo>
                  <a:lnTo>
                    <a:pt x="90" y="514"/>
                  </a:lnTo>
                  <a:lnTo>
                    <a:pt x="72" y="514"/>
                  </a:lnTo>
                  <a:lnTo>
                    <a:pt x="52" y="514"/>
                  </a:lnTo>
                  <a:lnTo>
                    <a:pt x="30" y="510"/>
                  </a:lnTo>
                  <a:lnTo>
                    <a:pt x="30" y="510"/>
                  </a:lnTo>
                  <a:lnTo>
                    <a:pt x="34" y="502"/>
                  </a:lnTo>
                  <a:lnTo>
                    <a:pt x="42" y="480"/>
                  </a:lnTo>
                  <a:lnTo>
                    <a:pt x="46" y="464"/>
                  </a:lnTo>
                  <a:lnTo>
                    <a:pt x="50" y="448"/>
                  </a:lnTo>
                  <a:lnTo>
                    <a:pt x="52" y="428"/>
                  </a:lnTo>
                  <a:lnTo>
                    <a:pt x="52" y="406"/>
                  </a:lnTo>
                  <a:lnTo>
                    <a:pt x="52" y="406"/>
                  </a:lnTo>
                  <a:lnTo>
                    <a:pt x="50" y="380"/>
                  </a:lnTo>
                  <a:lnTo>
                    <a:pt x="46" y="350"/>
                  </a:lnTo>
                  <a:lnTo>
                    <a:pt x="34" y="288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2" y="208"/>
                  </a:lnTo>
                  <a:lnTo>
                    <a:pt x="8" y="202"/>
                  </a:lnTo>
                  <a:lnTo>
                    <a:pt x="4" y="196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4" y="168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26" y="140"/>
                  </a:lnTo>
                  <a:lnTo>
                    <a:pt x="32" y="132"/>
                  </a:lnTo>
                  <a:lnTo>
                    <a:pt x="34" y="124"/>
                  </a:lnTo>
                  <a:lnTo>
                    <a:pt x="38" y="110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6" y="76"/>
                  </a:lnTo>
                  <a:lnTo>
                    <a:pt x="38" y="58"/>
                  </a:lnTo>
                  <a:lnTo>
                    <a:pt x="38" y="50"/>
                  </a:lnTo>
                  <a:lnTo>
                    <a:pt x="42" y="4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62" y="26"/>
                  </a:lnTo>
                  <a:lnTo>
                    <a:pt x="76" y="22"/>
                  </a:lnTo>
                  <a:lnTo>
                    <a:pt x="110" y="1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4" y="6"/>
                  </a:lnTo>
                  <a:lnTo>
                    <a:pt x="156" y="12"/>
                  </a:lnTo>
                  <a:lnTo>
                    <a:pt x="158" y="20"/>
                  </a:lnTo>
                  <a:lnTo>
                    <a:pt x="162" y="30"/>
                  </a:lnTo>
                  <a:lnTo>
                    <a:pt x="170" y="38"/>
                  </a:lnTo>
                  <a:lnTo>
                    <a:pt x="180" y="46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8" y="54"/>
                  </a:lnTo>
                  <a:lnTo>
                    <a:pt x="204" y="56"/>
                  </a:lnTo>
                  <a:lnTo>
                    <a:pt x="206" y="62"/>
                  </a:lnTo>
                  <a:lnTo>
                    <a:pt x="208" y="68"/>
                  </a:lnTo>
                  <a:lnTo>
                    <a:pt x="210" y="78"/>
                  </a:lnTo>
                  <a:lnTo>
                    <a:pt x="210" y="90"/>
                  </a:lnTo>
                  <a:lnTo>
                    <a:pt x="210" y="90"/>
                  </a:lnTo>
                  <a:lnTo>
                    <a:pt x="204" y="108"/>
                  </a:lnTo>
                  <a:lnTo>
                    <a:pt x="194" y="138"/>
                  </a:lnTo>
                  <a:lnTo>
                    <a:pt x="164" y="214"/>
                  </a:lnTo>
                  <a:lnTo>
                    <a:pt x="150" y="254"/>
                  </a:lnTo>
                  <a:lnTo>
                    <a:pt x="140" y="294"/>
                  </a:lnTo>
                  <a:lnTo>
                    <a:pt x="136" y="312"/>
                  </a:lnTo>
                  <a:lnTo>
                    <a:pt x="132" y="328"/>
                  </a:lnTo>
                  <a:lnTo>
                    <a:pt x="132" y="342"/>
                  </a:lnTo>
                  <a:lnTo>
                    <a:pt x="134" y="352"/>
                  </a:lnTo>
                  <a:lnTo>
                    <a:pt x="134" y="352"/>
                  </a:lnTo>
                  <a:lnTo>
                    <a:pt x="138" y="372"/>
                  </a:lnTo>
                  <a:lnTo>
                    <a:pt x="146" y="388"/>
                  </a:lnTo>
                  <a:lnTo>
                    <a:pt x="152" y="402"/>
                  </a:lnTo>
                  <a:lnTo>
                    <a:pt x="160" y="414"/>
                  </a:lnTo>
                  <a:lnTo>
                    <a:pt x="174" y="436"/>
                  </a:lnTo>
                  <a:lnTo>
                    <a:pt x="182" y="446"/>
                  </a:lnTo>
                  <a:lnTo>
                    <a:pt x="188" y="456"/>
                  </a:lnTo>
                  <a:lnTo>
                    <a:pt x="188" y="456"/>
                  </a:lnTo>
                  <a:close/>
                </a:path>
              </a:pathLst>
            </a:custGeom>
            <a:solidFill>
              <a:srgbClr val="DE88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28"/>
            <p:cNvSpPr>
              <a:spLocks/>
            </p:cNvSpPr>
            <p:nvPr/>
          </p:nvSpPr>
          <p:spPr bwMode="auto">
            <a:xfrm>
              <a:off x="1308" y="1608"/>
              <a:ext cx="38" cy="126"/>
            </a:xfrm>
            <a:custGeom>
              <a:avLst/>
              <a:gdLst/>
              <a:ahLst/>
              <a:cxnLst>
                <a:cxn ang="0">
                  <a:pos x="38" y="30"/>
                </a:cxn>
                <a:cxn ang="0">
                  <a:pos x="38" y="30"/>
                </a:cxn>
                <a:cxn ang="0">
                  <a:pos x="26" y="70"/>
                </a:cxn>
                <a:cxn ang="0">
                  <a:pos x="14" y="102"/>
                </a:cxn>
                <a:cxn ang="0">
                  <a:pos x="8" y="116"/>
                </a:cxn>
                <a:cxn ang="0">
                  <a:pos x="0" y="126"/>
                </a:cxn>
                <a:cxn ang="0">
                  <a:pos x="0" y="126"/>
                </a:cxn>
                <a:cxn ang="0">
                  <a:pos x="0" y="114"/>
                </a:cxn>
                <a:cxn ang="0">
                  <a:pos x="2" y="84"/>
                </a:cxn>
                <a:cxn ang="0">
                  <a:pos x="4" y="66"/>
                </a:cxn>
                <a:cxn ang="0">
                  <a:pos x="6" y="46"/>
                </a:cxn>
                <a:cxn ang="0">
                  <a:pos x="12" y="28"/>
                </a:cxn>
                <a:cxn ang="0">
                  <a:pos x="18" y="14"/>
                </a:cxn>
                <a:cxn ang="0">
                  <a:pos x="18" y="14"/>
                </a:cxn>
                <a:cxn ang="0">
                  <a:pos x="24" y="4"/>
                </a:cxn>
                <a:cxn ang="0">
                  <a:pos x="30" y="0"/>
                </a:cxn>
                <a:cxn ang="0">
                  <a:pos x="34" y="2"/>
                </a:cxn>
                <a:cxn ang="0">
                  <a:pos x="36" y="8"/>
                </a:cxn>
                <a:cxn ang="0">
                  <a:pos x="38" y="22"/>
                </a:cxn>
                <a:cxn ang="0">
                  <a:pos x="38" y="30"/>
                </a:cxn>
                <a:cxn ang="0">
                  <a:pos x="38" y="30"/>
                </a:cxn>
              </a:cxnLst>
              <a:rect l="0" t="0" r="r" b="b"/>
              <a:pathLst>
                <a:path w="38" h="126">
                  <a:moveTo>
                    <a:pt x="38" y="30"/>
                  </a:moveTo>
                  <a:lnTo>
                    <a:pt x="38" y="30"/>
                  </a:lnTo>
                  <a:lnTo>
                    <a:pt x="26" y="70"/>
                  </a:lnTo>
                  <a:lnTo>
                    <a:pt x="14" y="102"/>
                  </a:lnTo>
                  <a:lnTo>
                    <a:pt x="8" y="11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14"/>
                  </a:lnTo>
                  <a:lnTo>
                    <a:pt x="2" y="84"/>
                  </a:lnTo>
                  <a:lnTo>
                    <a:pt x="4" y="66"/>
                  </a:lnTo>
                  <a:lnTo>
                    <a:pt x="6" y="46"/>
                  </a:lnTo>
                  <a:lnTo>
                    <a:pt x="12" y="2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4" y="4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6" y="8"/>
                  </a:lnTo>
                  <a:lnTo>
                    <a:pt x="38" y="22"/>
                  </a:lnTo>
                  <a:lnTo>
                    <a:pt x="38" y="30"/>
                  </a:lnTo>
                  <a:lnTo>
                    <a:pt x="38" y="30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29"/>
            <p:cNvSpPr>
              <a:spLocks/>
            </p:cNvSpPr>
            <p:nvPr/>
          </p:nvSpPr>
          <p:spPr bwMode="auto">
            <a:xfrm>
              <a:off x="1410" y="1646"/>
              <a:ext cx="102" cy="388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22" y="2"/>
                </a:cxn>
                <a:cxn ang="0">
                  <a:pos x="30" y="0"/>
                </a:cxn>
                <a:cxn ang="0">
                  <a:pos x="38" y="0"/>
                </a:cxn>
                <a:cxn ang="0">
                  <a:pos x="46" y="0"/>
                </a:cxn>
                <a:cxn ang="0">
                  <a:pos x="54" y="6"/>
                </a:cxn>
                <a:cxn ang="0">
                  <a:pos x="60" y="14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70" y="80"/>
                </a:cxn>
                <a:cxn ang="0">
                  <a:pos x="76" y="148"/>
                </a:cxn>
                <a:cxn ang="0">
                  <a:pos x="84" y="218"/>
                </a:cxn>
                <a:cxn ang="0">
                  <a:pos x="88" y="248"/>
                </a:cxn>
                <a:cxn ang="0">
                  <a:pos x="92" y="272"/>
                </a:cxn>
                <a:cxn ang="0">
                  <a:pos x="92" y="272"/>
                </a:cxn>
                <a:cxn ang="0">
                  <a:pos x="98" y="310"/>
                </a:cxn>
                <a:cxn ang="0">
                  <a:pos x="102" y="342"/>
                </a:cxn>
                <a:cxn ang="0">
                  <a:pos x="102" y="366"/>
                </a:cxn>
                <a:cxn ang="0">
                  <a:pos x="100" y="382"/>
                </a:cxn>
                <a:cxn ang="0">
                  <a:pos x="100" y="382"/>
                </a:cxn>
                <a:cxn ang="0">
                  <a:pos x="94" y="386"/>
                </a:cxn>
                <a:cxn ang="0">
                  <a:pos x="88" y="388"/>
                </a:cxn>
                <a:cxn ang="0">
                  <a:pos x="80" y="388"/>
                </a:cxn>
                <a:cxn ang="0">
                  <a:pos x="80" y="388"/>
                </a:cxn>
                <a:cxn ang="0">
                  <a:pos x="76" y="386"/>
                </a:cxn>
                <a:cxn ang="0">
                  <a:pos x="70" y="378"/>
                </a:cxn>
                <a:cxn ang="0">
                  <a:pos x="60" y="356"/>
                </a:cxn>
                <a:cxn ang="0">
                  <a:pos x="46" y="324"/>
                </a:cxn>
                <a:cxn ang="0">
                  <a:pos x="46" y="324"/>
                </a:cxn>
                <a:cxn ang="0">
                  <a:pos x="42" y="278"/>
                </a:cxn>
                <a:cxn ang="0">
                  <a:pos x="38" y="240"/>
                </a:cxn>
                <a:cxn ang="0">
                  <a:pos x="34" y="212"/>
                </a:cxn>
                <a:cxn ang="0">
                  <a:pos x="34" y="212"/>
                </a:cxn>
                <a:cxn ang="0">
                  <a:pos x="22" y="172"/>
                </a:cxn>
                <a:cxn ang="0">
                  <a:pos x="14" y="140"/>
                </a:cxn>
                <a:cxn ang="0">
                  <a:pos x="6" y="104"/>
                </a:cxn>
                <a:cxn ang="0">
                  <a:pos x="0" y="70"/>
                </a:cxn>
                <a:cxn ang="0">
                  <a:pos x="0" y="52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02" h="388">
                  <a:moveTo>
                    <a:pt x="16" y="4"/>
                  </a:moveTo>
                  <a:lnTo>
                    <a:pt x="16" y="4"/>
                  </a:lnTo>
                  <a:lnTo>
                    <a:pt x="22" y="2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6" y="0"/>
                  </a:lnTo>
                  <a:lnTo>
                    <a:pt x="54" y="6"/>
                  </a:lnTo>
                  <a:lnTo>
                    <a:pt x="60" y="14"/>
                  </a:lnTo>
                  <a:lnTo>
                    <a:pt x="64" y="30"/>
                  </a:lnTo>
                  <a:lnTo>
                    <a:pt x="64" y="30"/>
                  </a:lnTo>
                  <a:lnTo>
                    <a:pt x="70" y="80"/>
                  </a:lnTo>
                  <a:lnTo>
                    <a:pt x="76" y="148"/>
                  </a:lnTo>
                  <a:lnTo>
                    <a:pt x="84" y="218"/>
                  </a:lnTo>
                  <a:lnTo>
                    <a:pt x="88" y="248"/>
                  </a:lnTo>
                  <a:lnTo>
                    <a:pt x="92" y="272"/>
                  </a:lnTo>
                  <a:lnTo>
                    <a:pt x="92" y="272"/>
                  </a:lnTo>
                  <a:lnTo>
                    <a:pt x="98" y="310"/>
                  </a:lnTo>
                  <a:lnTo>
                    <a:pt x="102" y="342"/>
                  </a:lnTo>
                  <a:lnTo>
                    <a:pt x="102" y="366"/>
                  </a:lnTo>
                  <a:lnTo>
                    <a:pt x="100" y="382"/>
                  </a:lnTo>
                  <a:lnTo>
                    <a:pt x="100" y="382"/>
                  </a:lnTo>
                  <a:lnTo>
                    <a:pt x="94" y="386"/>
                  </a:lnTo>
                  <a:lnTo>
                    <a:pt x="88" y="388"/>
                  </a:lnTo>
                  <a:lnTo>
                    <a:pt x="80" y="388"/>
                  </a:lnTo>
                  <a:lnTo>
                    <a:pt x="80" y="388"/>
                  </a:lnTo>
                  <a:lnTo>
                    <a:pt x="76" y="386"/>
                  </a:lnTo>
                  <a:lnTo>
                    <a:pt x="70" y="378"/>
                  </a:lnTo>
                  <a:lnTo>
                    <a:pt x="60" y="356"/>
                  </a:lnTo>
                  <a:lnTo>
                    <a:pt x="46" y="324"/>
                  </a:lnTo>
                  <a:lnTo>
                    <a:pt x="46" y="324"/>
                  </a:lnTo>
                  <a:lnTo>
                    <a:pt x="42" y="278"/>
                  </a:lnTo>
                  <a:lnTo>
                    <a:pt x="38" y="240"/>
                  </a:lnTo>
                  <a:lnTo>
                    <a:pt x="34" y="212"/>
                  </a:lnTo>
                  <a:lnTo>
                    <a:pt x="34" y="212"/>
                  </a:lnTo>
                  <a:lnTo>
                    <a:pt x="22" y="172"/>
                  </a:lnTo>
                  <a:lnTo>
                    <a:pt x="14" y="140"/>
                  </a:lnTo>
                  <a:lnTo>
                    <a:pt x="6" y="104"/>
                  </a:lnTo>
                  <a:lnTo>
                    <a:pt x="0" y="70"/>
                  </a:lnTo>
                  <a:lnTo>
                    <a:pt x="0" y="52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4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DE88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Rectangle 30"/>
            <p:cNvSpPr>
              <a:spLocks noChangeArrowheads="1"/>
            </p:cNvSpPr>
            <p:nvPr/>
          </p:nvSpPr>
          <p:spPr bwMode="auto">
            <a:xfrm>
              <a:off x="526" y="1980"/>
              <a:ext cx="656" cy="62"/>
            </a:xfrm>
            <a:prstGeom prst="rect">
              <a:avLst/>
            </a:prstGeom>
            <a:solidFill>
              <a:srgbClr val="6663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31"/>
            <p:cNvSpPr>
              <a:spLocks/>
            </p:cNvSpPr>
            <p:nvPr/>
          </p:nvSpPr>
          <p:spPr bwMode="auto">
            <a:xfrm>
              <a:off x="546" y="1990"/>
              <a:ext cx="54" cy="1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56"/>
                </a:cxn>
                <a:cxn ang="0">
                  <a:pos x="54" y="156"/>
                </a:cxn>
                <a:cxn ang="0">
                  <a:pos x="50" y="4"/>
                </a:cxn>
                <a:cxn ang="0">
                  <a:pos x="0" y="0"/>
                </a:cxn>
              </a:cxnLst>
              <a:rect l="0" t="0" r="r" b="b"/>
              <a:pathLst>
                <a:path w="54" h="156">
                  <a:moveTo>
                    <a:pt x="0" y="0"/>
                  </a:moveTo>
                  <a:lnTo>
                    <a:pt x="8" y="156"/>
                  </a:lnTo>
                  <a:lnTo>
                    <a:pt x="54" y="156"/>
                  </a:lnTo>
                  <a:lnTo>
                    <a:pt x="5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Freeform 32"/>
            <p:cNvSpPr>
              <a:spLocks/>
            </p:cNvSpPr>
            <p:nvPr/>
          </p:nvSpPr>
          <p:spPr bwMode="auto">
            <a:xfrm>
              <a:off x="1104" y="1990"/>
              <a:ext cx="50" cy="156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0" y="156"/>
                </a:cxn>
                <a:cxn ang="0">
                  <a:pos x="42" y="156"/>
                </a:cxn>
                <a:cxn ang="0">
                  <a:pos x="50" y="0"/>
                </a:cxn>
                <a:cxn ang="0">
                  <a:pos x="4" y="4"/>
                </a:cxn>
              </a:cxnLst>
              <a:rect l="0" t="0" r="r" b="b"/>
              <a:pathLst>
                <a:path w="50" h="156">
                  <a:moveTo>
                    <a:pt x="4" y="4"/>
                  </a:moveTo>
                  <a:lnTo>
                    <a:pt x="0" y="156"/>
                  </a:lnTo>
                  <a:lnTo>
                    <a:pt x="42" y="156"/>
                  </a:lnTo>
                  <a:lnTo>
                    <a:pt x="5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33"/>
            <p:cNvSpPr>
              <a:spLocks/>
            </p:cNvSpPr>
            <p:nvPr/>
          </p:nvSpPr>
          <p:spPr bwMode="auto">
            <a:xfrm>
              <a:off x="1132" y="1836"/>
              <a:ext cx="88" cy="84"/>
            </a:xfrm>
            <a:custGeom>
              <a:avLst/>
              <a:gdLst/>
              <a:ahLst/>
              <a:cxnLst>
                <a:cxn ang="0">
                  <a:pos x="82" y="70"/>
                </a:cxn>
                <a:cxn ang="0">
                  <a:pos x="82" y="70"/>
                </a:cxn>
                <a:cxn ang="0">
                  <a:pos x="68" y="54"/>
                </a:cxn>
                <a:cxn ang="0">
                  <a:pos x="56" y="38"/>
                </a:cxn>
                <a:cxn ang="0">
                  <a:pos x="52" y="30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4" y="16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10" y="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4"/>
                </a:cxn>
                <a:cxn ang="0">
                  <a:pos x="8" y="14"/>
                </a:cxn>
                <a:cxn ang="0">
                  <a:pos x="12" y="14"/>
                </a:cxn>
                <a:cxn ang="0">
                  <a:pos x="12" y="14"/>
                </a:cxn>
                <a:cxn ang="0">
                  <a:pos x="30" y="8"/>
                </a:cxn>
                <a:cxn ang="0">
                  <a:pos x="36" y="24"/>
                </a:cxn>
                <a:cxn ang="0">
                  <a:pos x="36" y="24"/>
                </a:cxn>
                <a:cxn ang="0">
                  <a:pos x="32" y="20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16" y="14"/>
                </a:cxn>
                <a:cxn ang="0">
                  <a:pos x="8" y="18"/>
                </a:cxn>
                <a:cxn ang="0">
                  <a:pos x="2" y="22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4"/>
                </a:cxn>
                <a:cxn ang="0">
                  <a:pos x="2" y="48"/>
                </a:cxn>
                <a:cxn ang="0">
                  <a:pos x="4" y="50"/>
                </a:cxn>
                <a:cxn ang="0">
                  <a:pos x="4" y="50"/>
                </a:cxn>
                <a:cxn ang="0">
                  <a:pos x="22" y="58"/>
                </a:cxn>
                <a:cxn ang="0">
                  <a:pos x="22" y="58"/>
                </a:cxn>
                <a:cxn ang="0">
                  <a:pos x="26" y="58"/>
                </a:cxn>
                <a:cxn ang="0">
                  <a:pos x="26" y="56"/>
                </a:cxn>
                <a:cxn ang="0">
                  <a:pos x="28" y="52"/>
                </a:cxn>
                <a:cxn ang="0">
                  <a:pos x="28" y="52"/>
                </a:cxn>
                <a:cxn ang="0">
                  <a:pos x="30" y="54"/>
                </a:cxn>
                <a:cxn ang="0">
                  <a:pos x="36" y="58"/>
                </a:cxn>
                <a:cxn ang="0">
                  <a:pos x="36" y="58"/>
                </a:cxn>
                <a:cxn ang="0">
                  <a:pos x="38" y="64"/>
                </a:cxn>
                <a:cxn ang="0">
                  <a:pos x="46" y="70"/>
                </a:cxn>
                <a:cxn ang="0">
                  <a:pos x="56" y="78"/>
                </a:cxn>
                <a:cxn ang="0">
                  <a:pos x="56" y="78"/>
                </a:cxn>
                <a:cxn ang="0">
                  <a:pos x="62" y="82"/>
                </a:cxn>
                <a:cxn ang="0">
                  <a:pos x="70" y="84"/>
                </a:cxn>
                <a:cxn ang="0">
                  <a:pos x="76" y="84"/>
                </a:cxn>
                <a:cxn ang="0">
                  <a:pos x="82" y="82"/>
                </a:cxn>
                <a:cxn ang="0">
                  <a:pos x="86" y="80"/>
                </a:cxn>
                <a:cxn ang="0">
                  <a:pos x="88" y="78"/>
                </a:cxn>
                <a:cxn ang="0">
                  <a:pos x="86" y="74"/>
                </a:cxn>
                <a:cxn ang="0">
                  <a:pos x="82" y="70"/>
                </a:cxn>
                <a:cxn ang="0">
                  <a:pos x="82" y="70"/>
                </a:cxn>
              </a:cxnLst>
              <a:rect l="0" t="0" r="r" b="b"/>
              <a:pathLst>
                <a:path w="88" h="84">
                  <a:moveTo>
                    <a:pt x="82" y="70"/>
                  </a:moveTo>
                  <a:lnTo>
                    <a:pt x="82" y="70"/>
                  </a:lnTo>
                  <a:lnTo>
                    <a:pt x="68" y="54"/>
                  </a:lnTo>
                  <a:lnTo>
                    <a:pt x="56" y="38"/>
                  </a:lnTo>
                  <a:lnTo>
                    <a:pt x="52" y="3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4" y="16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1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8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30" y="8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6" y="14"/>
                  </a:lnTo>
                  <a:lnTo>
                    <a:pt x="8" y="18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26" y="56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30" y="54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46" y="70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62" y="82"/>
                  </a:lnTo>
                  <a:lnTo>
                    <a:pt x="70" y="84"/>
                  </a:lnTo>
                  <a:lnTo>
                    <a:pt x="76" y="84"/>
                  </a:lnTo>
                  <a:lnTo>
                    <a:pt x="82" y="82"/>
                  </a:lnTo>
                  <a:lnTo>
                    <a:pt x="86" y="80"/>
                  </a:lnTo>
                  <a:lnTo>
                    <a:pt x="88" y="78"/>
                  </a:lnTo>
                  <a:lnTo>
                    <a:pt x="86" y="74"/>
                  </a:lnTo>
                  <a:lnTo>
                    <a:pt x="82" y="70"/>
                  </a:lnTo>
                  <a:lnTo>
                    <a:pt x="82" y="70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34"/>
            <p:cNvSpPr>
              <a:spLocks/>
            </p:cNvSpPr>
            <p:nvPr/>
          </p:nvSpPr>
          <p:spPr bwMode="auto">
            <a:xfrm>
              <a:off x="1194" y="1898"/>
              <a:ext cx="300" cy="140"/>
            </a:xfrm>
            <a:custGeom>
              <a:avLst/>
              <a:gdLst/>
              <a:ahLst/>
              <a:cxnLst>
                <a:cxn ang="0">
                  <a:pos x="298" y="120"/>
                </a:cxn>
                <a:cxn ang="0">
                  <a:pos x="298" y="120"/>
                </a:cxn>
                <a:cxn ang="0">
                  <a:pos x="298" y="114"/>
                </a:cxn>
                <a:cxn ang="0">
                  <a:pos x="296" y="106"/>
                </a:cxn>
                <a:cxn ang="0">
                  <a:pos x="294" y="96"/>
                </a:cxn>
                <a:cxn ang="0">
                  <a:pos x="288" y="88"/>
                </a:cxn>
                <a:cxn ang="0">
                  <a:pos x="280" y="80"/>
                </a:cxn>
                <a:cxn ang="0">
                  <a:pos x="268" y="74"/>
                </a:cxn>
                <a:cxn ang="0">
                  <a:pos x="252" y="70"/>
                </a:cxn>
                <a:cxn ang="0">
                  <a:pos x="252" y="70"/>
                </a:cxn>
                <a:cxn ang="0">
                  <a:pos x="220" y="66"/>
                </a:cxn>
                <a:cxn ang="0">
                  <a:pos x="184" y="60"/>
                </a:cxn>
                <a:cxn ang="0">
                  <a:pos x="148" y="50"/>
                </a:cxn>
                <a:cxn ang="0">
                  <a:pos x="112" y="40"/>
                </a:cxn>
                <a:cxn ang="0">
                  <a:pos x="54" y="20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10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14" y="22"/>
                </a:cxn>
                <a:cxn ang="0">
                  <a:pos x="28" y="32"/>
                </a:cxn>
                <a:cxn ang="0">
                  <a:pos x="44" y="40"/>
                </a:cxn>
                <a:cxn ang="0">
                  <a:pos x="44" y="40"/>
                </a:cxn>
                <a:cxn ang="0">
                  <a:pos x="114" y="72"/>
                </a:cxn>
                <a:cxn ang="0">
                  <a:pos x="160" y="94"/>
                </a:cxn>
                <a:cxn ang="0">
                  <a:pos x="200" y="114"/>
                </a:cxn>
                <a:cxn ang="0">
                  <a:pos x="200" y="114"/>
                </a:cxn>
                <a:cxn ang="0">
                  <a:pos x="220" y="124"/>
                </a:cxn>
                <a:cxn ang="0">
                  <a:pos x="244" y="132"/>
                </a:cxn>
                <a:cxn ang="0">
                  <a:pos x="266" y="138"/>
                </a:cxn>
                <a:cxn ang="0">
                  <a:pos x="286" y="140"/>
                </a:cxn>
                <a:cxn ang="0">
                  <a:pos x="286" y="140"/>
                </a:cxn>
                <a:cxn ang="0">
                  <a:pos x="294" y="140"/>
                </a:cxn>
                <a:cxn ang="0">
                  <a:pos x="298" y="138"/>
                </a:cxn>
                <a:cxn ang="0">
                  <a:pos x="300" y="134"/>
                </a:cxn>
                <a:cxn ang="0">
                  <a:pos x="300" y="130"/>
                </a:cxn>
                <a:cxn ang="0">
                  <a:pos x="298" y="124"/>
                </a:cxn>
                <a:cxn ang="0">
                  <a:pos x="298" y="120"/>
                </a:cxn>
                <a:cxn ang="0">
                  <a:pos x="298" y="120"/>
                </a:cxn>
              </a:cxnLst>
              <a:rect l="0" t="0" r="r" b="b"/>
              <a:pathLst>
                <a:path w="300" h="140">
                  <a:moveTo>
                    <a:pt x="298" y="120"/>
                  </a:moveTo>
                  <a:lnTo>
                    <a:pt x="298" y="120"/>
                  </a:lnTo>
                  <a:lnTo>
                    <a:pt x="298" y="114"/>
                  </a:lnTo>
                  <a:lnTo>
                    <a:pt x="296" y="106"/>
                  </a:lnTo>
                  <a:lnTo>
                    <a:pt x="294" y="96"/>
                  </a:lnTo>
                  <a:lnTo>
                    <a:pt x="288" y="88"/>
                  </a:lnTo>
                  <a:lnTo>
                    <a:pt x="280" y="80"/>
                  </a:lnTo>
                  <a:lnTo>
                    <a:pt x="268" y="74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20" y="66"/>
                  </a:lnTo>
                  <a:lnTo>
                    <a:pt x="184" y="60"/>
                  </a:lnTo>
                  <a:lnTo>
                    <a:pt x="148" y="50"/>
                  </a:lnTo>
                  <a:lnTo>
                    <a:pt x="112" y="40"/>
                  </a:lnTo>
                  <a:lnTo>
                    <a:pt x="54" y="2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10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2" y="12"/>
                  </a:lnTo>
                  <a:lnTo>
                    <a:pt x="14" y="22"/>
                  </a:lnTo>
                  <a:lnTo>
                    <a:pt x="28" y="3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114" y="72"/>
                  </a:lnTo>
                  <a:lnTo>
                    <a:pt x="160" y="94"/>
                  </a:lnTo>
                  <a:lnTo>
                    <a:pt x="200" y="114"/>
                  </a:lnTo>
                  <a:lnTo>
                    <a:pt x="200" y="114"/>
                  </a:lnTo>
                  <a:lnTo>
                    <a:pt x="220" y="124"/>
                  </a:lnTo>
                  <a:lnTo>
                    <a:pt x="244" y="132"/>
                  </a:lnTo>
                  <a:lnTo>
                    <a:pt x="266" y="138"/>
                  </a:lnTo>
                  <a:lnTo>
                    <a:pt x="286" y="140"/>
                  </a:lnTo>
                  <a:lnTo>
                    <a:pt x="286" y="140"/>
                  </a:lnTo>
                  <a:lnTo>
                    <a:pt x="294" y="140"/>
                  </a:lnTo>
                  <a:lnTo>
                    <a:pt x="298" y="138"/>
                  </a:lnTo>
                  <a:lnTo>
                    <a:pt x="300" y="134"/>
                  </a:lnTo>
                  <a:lnTo>
                    <a:pt x="300" y="130"/>
                  </a:lnTo>
                  <a:lnTo>
                    <a:pt x="298" y="124"/>
                  </a:lnTo>
                  <a:lnTo>
                    <a:pt x="298" y="120"/>
                  </a:lnTo>
                  <a:lnTo>
                    <a:pt x="298" y="120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35"/>
            <p:cNvSpPr>
              <a:spLocks/>
            </p:cNvSpPr>
            <p:nvPr/>
          </p:nvSpPr>
          <p:spPr bwMode="auto">
            <a:xfrm>
              <a:off x="1424" y="1936"/>
              <a:ext cx="98" cy="1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8" y="26"/>
                </a:cxn>
                <a:cxn ang="0">
                  <a:pos x="16" y="16"/>
                </a:cxn>
                <a:cxn ang="0">
                  <a:pos x="18" y="8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32" y="6"/>
                </a:cxn>
                <a:cxn ang="0">
                  <a:pos x="46" y="14"/>
                </a:cxn>
                <a:cxn ang="0">
                  <a:pos x="60" y="26"/>
                </a:cxn>
                <a:cxn ang="0">
                  <a:pos x="76" y="40"/>
                </a:cxn>
                <a:cxn ang="0">
                  <a:pos x="82" y="50"/>
                </a:cxn>
                <a:cxn ang="0">
                  <a:pos x="88" y="60"/>
                </a:cxn>
                <a:cxn ang="0">
                  <a:pos x="92" y="70"/>
                </a:cxn>
                <a:cxn ang="0">
                  <a:pos x="96" y="82"/>
                </a:cxn>
                <a:cxn ang="0">
                  <a:pos x="98" y="94"/>
                </a:cxn>
                <a:cxn ang="0">
                  <a:pos x="98" y="108"/>
                </a:cxn>
                <a:cxn ang="0">
                  <a:pos x="36" y="126"/>
                </a:cxn>
                <a:cxn ang="0">
                  <a:pos x="36" y="126"/>
                </a:cxn>
                <a:cxn ang="0">
                  <a:pos x="36" y="114"/>
                </a:cxn>
                <a:cxn ang="0">
                  <a:pos x="30" y="88"/>
                </a:cxn>
                <a:cxn ang="0">
                  <a:pos x="26" y="72"/>
                </a:cxn>
                <a:cxn ang="0">
                  <a:pos x="20" y="56"/>
                </a:cxn>
                <a:cxn ang="0">
                  <a:pos x="10" y="42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98" h="126">
                  <a:moveTo>
                    <a:pt x="0" y="30"/>
                  </a:moveTo>
                  <a:lnTo>
                    <a:pt x="0" y="30"/>
                  </a:lnTo>
                  <a:lnTo>
                    <a:pt x="2" y="30"/>
                  </a:lnTo>
                  <a:lnTo>
                    <a:pt x="8" y="26"/>
                  </a:lnTo>
                  <a:lnTo>
                    <a:pt x="16" y="16"/>
                  </a:lnTo>
                  <a:lnTo>
                    <a:pt x="18" y="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2" y="6"/>
                  </a:lnTo>
                  <a:lnTo>
                    <a:pt x="46" y="14"/>
                  </a:lnTo>
                  <a:lnTo>
                    <a:pt x="60" y="26"/>
                  </a:lnTo>
                  <a:lnTo>
                    <a:pt x="76" y="40"/>
                  </a:lnTo>
                  <a:lnTo>
                    <a:pt x="82" y="50"/>
                  </a:lnTo>
                  <a:lnTo>
                    <a:pt x="88" y="60"/>
                  </a:lnTo>
                  <a:lnTo>
                    <a:pt x="92" y="70"/>
                  </a:lnTo>
                  <a:lnTo>
                    <a:pt x="96" y="82"/>
                  </a:lnTo>
                  <a:lnTo>
                    <a:pt x="98" y="94"/>
                  </a:lnTo>
                  <a:lnTo>
                    <a:pt x="98" y="108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6" y="114"/>
                  </a:lnTo>
                  <a:lnTo>
                    <a:pt x="30" y="88"/>
                  </a:lnTo>
                  <a:lnTo>
                    <a:pt x="26" y="72"/>
                  </a:lnTo>
                  <a:lnTo>
                    <a:pt x="20" y="56"/>
                  </a:lnTo>
                  <a:lnTo>
                    <a:pt x="10" y="42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DE88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auto">
            <a:xfrm>
              <a:off x="936" y="1936"/>
              <a:ext cx="174" cy="50"/>
            </a:xfrm>
            <a:custGeom>
              <a:avLst/>
              <a:gdLst/>
              <a:ahLst/>
              <a:cxnLst>
                <a:cxn ang="0">
                  <a:pos x="174" y="50"/>
                </a:cxn>
                <a:cxn ang="0">
                  <a:pos x="166" y="20"/>
                </a:cxn>
                <a:cxn ang="0">
                  <a:pos x="20" y="0"/>
                </a:cxn>
                <a:cxn ang="0">
                  <a:pos x="0" y="48"/>
                </a:cxn>
                <a:cxn ang="0">
                  <a:pos x="174" y="50"/>
                </a:cxn>
              </a:cxnLst>
              <a:rect l="0" t="0" r="r" b="b"/>
              <a:pathLst>
                <a:path w="174" h="50">
                  <a:moveTo>
                    <a:pt x="174" y="50"/>
                  </a:moveTo>
                  <a:lnTo>
                    <a:pt x="166" y="20"/>
                  </a:lnTo>
                  <a:lnTo>
                    <a:pt x="20" y="0"/>
                  </a:lnTo>
                  <a:lnTo>
                    <a:pt x="0" y="48"/>
                  </a:lnTo>
                  <a:lnTo>
                    <a:pt x="174" y="50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Freeform 37"/>
            <p:cNvSpPr>
              <a:spLocks/>
            </p:cNvSpPr>
            <p:nvPr/>
          </p:nvSpPr>
          <p:spPr bwMode="auto">
            <a:xfrm>
              <a:off x="662" y="1926"/>
              <a:ext cx="226" cy="60"/>
            </a:xfrm>
            <a:custGeom>
              <a:avLst/>
              <a:gdLst/>
              <a:ahLst/>
              <a:cxnLst>
                <a:cxn ang="0">
                  <a:pos x="226" y="60"/>
                </a:cxn>
                <a:cxn ang="0">
                  <a:pos x="226" y="60"/>
                </a:cxn>
                <a:cxn ang="0">
                  <a:pos x="220" y="48"/>
                </a:cxn>
                <a:cxn ang="0">
                  <a:pos x="210" y="36"/>
                </a:cxn>
                <a:cxn ang="0">
                  <a:pos x="198" y="26"/>
                </a:cxn>
                <a:cxn ang="0">
                  <a:pos x="184" y="16"/>
                </a:cxn>
                <a:cxn ang="0">
                  <a:pos x="168" y="10"/>
                </a:cxn>
                <a:cxn ang="0">
                  <a:pos x="152" y="4"/>
                </a:cxn>
                <a:cxn ang="0">
                  <a:pos x="132" y="0"/>
                </a:cxn>
                <a:cxn ang="0">
                  <a:pos x="114" y="0"/>
                </a:cxn>
                <a:cxn ang="0">
                  <a:pos x="114" y="0"/>
                </a:cxn>
                <a:cxn ang="0">
                  <a:pos x="94" y="0"/>
                </a:cxn>
                <a:cxn ang="0">
                  <a:pos x="74" y="4"/>
                </a:cxn>
                <a:cxn ang="0">
                  <a:pos x="58" y="10"/>
                </a:cxn>
                <a:cxn ang="0">
                  <a:pos x="42" y="16"/>
                </a:cxn>
                <a:cxn ang="0">
                  <a:pos x="28" y="26"/>
                </a:cxn>
                <a:cxn ang="0">
                  <a:pos x="16" y="36"/>
                </a:cxn>
                <a:cxn ang="0">
                  <a:pos x="6" y="48"/>
                </a:cxn>
                <a:cxn ang="0">
                  <a:pos x="0" y="60"/>
                </a:cxn>
                <a:cxn ang="0">
                  <a:pos x="226" y="60"/>
                </a:cxn>
              </a:cxnLst>
              <a:rect l="0" t="0" r="r" b="b"/>
              <a:pathLst>
                <a:path w="226" h="60">
                  <a:moveTo>
                    <a:pt x="226" y="60"/>
                  </a:moveTo>
                  <a:lnTo>
                    <a:pt x="226" y="60"/>
                  </a:lnTo>
                  <a:lnTo>
                    <a:pt x="220" y="48"/>
                  </a:lnTo>
                  <a:lnTo>
                    <a:pt x="210" y="36"/>
                  </a:lnTo>
                  <a:lnTo>
                    <a:pt x="198" y="26"/>
                  </a:lnTo>
                  <a:lnTo>
                    <a:pt x="184" y="16"/>
                  </a:lnTo>
                  <a:lnTo>
                    <a:pt x="168" y="10"/>
                  </a:lnTo>
                  <a:lnTo>
                    <a:pt x="152" y="4"/>
                  </a:lnTo>
                  <a:lnTo>
                    <a:pt x="132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74" y="4"/>
                  </a:lnTo>
                  <a:lnTo>
                    <a:pt x="58" y="10"/>
                  </a:lnTo>
                  <a:lnTo>
                    <a:pt x="42" y="16"/>
                  </a:lnTo>
                  <a:lnTo>
                    <a:pt x="28" y="26"/>
                  </a:lnTo>
                  <a:lnTo>
                    <a:pt x="16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226" y="60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Freeform 38"/>
            <p:cNvSpPr>
              <a:spLocks/>
            </p:cNvSpPr>
            <p:nvPr/>
          </p:nvSpPr>
          <p:spPr bwMode="auto">
            <a:xfrm>
              <a:off x="764" y="1492"/>
              <a:ext cx="82" cy="382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0" y="30"/>
                </a:cxn>
                <a:cxn ang="0">
                  <a:pos x="20" y="374"/>
                </a:cxn>
                <a:cxn ang="0">
                  <a:pos x="82" y="382"/>
                </a:cxn>
                <a:cxn ang="0">
                  <a:pos x="50" y="0"/>
                </a:cxn>
              </a:cxnLst>
              <a:rect l="0" t="0" r="r" b="b"/>
              <a:pathLst>
                <a:path w="82" h="382">
                  <a:moveTo>
                    <a:pt x="50" y="0"/>
                  </a:moveTo>
                  <a:lnTo>
                    <a:pt x="0" y="30"/>
                  </a:lnTo>
                  <a:lnTo>
                    <a:pt x="20" y="374"/>
                  </a:lnTo>
                  <a:lnTo>
                    <a:pt x="82" y="38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Freeform 39"/>
            <p:cNvSpPr>
              <a:spLocks/>
            </p:cNvSpPr>
            <p:nvPr/>
          </p:nvSpPr>
          <p:spPr bwMode="auto">
            <a:xfrm>
              <a:off x="708" y="1640"/>
              <a:ext cx="102" cy="324"/>
            </a:xfrm>
            <a:custGeom>
              <a:avLst/>
              <a:gdLst/>
              <a:ahLst/>
              <a:cxnLst>
                <a:cxn ang="0">
                  <a:pos x="102" y="306"/>
                </a:cxn>
                <a:cxn ang="0">
                  <a:pos x="70" y="290"/>
                </a:cxn>
                <a:cxn ang="0">
                  <a:pos x="70" y="290"/>
                </a:cxn>
                <a:cxn ang="0">
                  <a:pos x="56" y="266"/>
                </a:cxn>
                <a:cxn ang="0">
                  <a:pos x="46" y="242"/>
                </a:cxn>
                <a:cxn ang="0">
                  <a:pos x="38" y="218"/>
                </a:cxn>
                <a:cxn ang="0">
                  <a:pos x="34" y="194"/>
                </a:cxn>
                <a:cxn ang="0">
                  <a:pos x="30" y="170"/>
                </a:cxn>
                <a:cxn ang="0">
                  <a:pos x="30" y="146"/>
                </a:cxn>
                <a:cxn ang="0">
                  <a:pos x="34" y="12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6" y="80"/>
                </a:cxn>
                <a:cxn ang="0">
                  <a:pos x="52" y="64"/>
                </a:cxn>
                <a:cxn ang="0">
                  <a:pos x="66" y="38"/>
                </a:cxn>
                <a:cxn ang="0">
                  <a:pos x="66" y="38"/>
                </a:cxn>
                <a:cxn ang="0">
                  <a:pos x="82" y="20"/>
                </a:cxn>
                <a:cxn ang="0">
                  <a:pos x="90" y="14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4" y="6"/>
                </a:cxn>
                <a:cxn ang="0">
                  <a:pos x="84" y="4"/>
                </a:cxn>
                <a:cxn ang="0">
                  <a:pos x="84" y="4"/>
                </a:cxn>
                <a:cxn ang="0">
                  <a:pos x="82" y="4"/>
                </a:cxn>
                <a:cxn ang="0">
                  <a:pos x="78" y="0"/>
                </a:cxn>
                <a:cxn ang="0">
                  <a:pos x="78" y="0"/>
                </a:cxn>
                <a:cxn ang="0">
                  <a:pos x="72" y="10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38" y="56"/>
                </a:cxn>
                <a:cxn ang="0">
                  <a:pos x="28" y="72"/>
                </a:cxn>
                <a:cxn ang="0">
                  <a:pos x="20" y="88"/>
                </a:cxn>
                <a:cxn ang="0">
                  <a:pos x="20" y="88"/>
                </a:cxn>
                <a:cxn ang="0">
                  <a:pos x="12" y="108"/>
                </a:cxn>
                <a:cxn ang="0">
                  <a:pos x="6" y="128"/>
                </a:cxn>
                <a:cxn ang="0">
                  <a:pos x="2" y="152"/>
                </a:cxn>
                <a:cxn ang="0">
                  <a:pos x="0" y="178"/>
                </a:cxn>
                <a:cxn ang="0">
                  <a:pos x="0" y="206"/>
                </a:cxn>
                <a:cxn ang="0">
                  <a:pos x="4" y="236"/>
                </a:cxn>
                <a:cxn ang="0">
                  <a:pos x="12" y="268"/>
                </a:cxn>
                <a:cxn ang="0">
                  <a:pos x="24" y="302"/>
                </a:cxn>
                <a:cxn ang="0">
                  <a:pos x="28" y="320"/>
                </a:cxn>
                <a:cxn ang="0">
                  <a:pos x="32" y="320"/>
                </a:cxn>
                <a:cxn ang="0">
                  <a:pos x="32" y="320"/>
                </a:cxn>
                <a:cxn ang="0">
                  <a:pos x="34" y="324"/>
                </a:cxn>
                <a:cxn ang="0">
                  <a:pos x="44" y="318"/>
                </a:cxn>
                <a:cxn ang="0">
                  <a:pos x="44" y="318"/>
                </a:cxn>
                <a:cxn ang="0">
                  <a:pos x="44" y="318"/>
                </a:cxn>
                <a:cxn ang="0">
                  <a:pos x="70" y="312"/>
                </a:cxn>
                <a:cxn ang="0">
                  <a:pos x="70" y="312"/>
                </a:cxn>
                <a:cxn ang="0">
                  <a:pos x="76" y="324"/>
                </a:cxn>
                <a:cxn ang="0">
                  <a:pos x="86" y="316"/>
                </a:cxn>
                <a:cxn ang="0">
                  <a:pos x="86" y="316"/>
                </a:cxn>
                <a:cxn ang="0">
                  <a:pos x="82" y="310"/>
                </a:cxn>
                <a:cxn ang="0">
                  <a:pos x="102" y="306"/>
                </a:cxn>
              </a:cxnLst>
              <a:rect l="0" t="0" r="r" b="b"/>
              <a:pathLst>
                <a:path w="102" h="324">
                  <a:moveTo>
                    <a:pt x="102" y="306"/>
                  </a:moveTo>
                  <a:lnTo>
                    <a:pt x="70" y="290"/>
                  </a:lnTo>
                  <a:lnTo>
                    <a:pt x="70" y="290"/>
                  </a:lnTo>
                  <a:lnTo>
                    <a:pt x="56" y="266"/>
                  </a:lnTo>
                  <a:lnTo>
                    <a:pt x="46" y="242"/>
                  </a:lnTo>
                  <a:lnTo>
                    <a:pt x="38" y="218"/>
                  </a:lnTo>
                  <a:lnTo>
                    <a:pt x="34" y="194"/>
                  </a:lnTo>
                  <a:lnTo>
                    <a:pt x="30" y="170"/>
                  </a:lnTo>
                  <a:lnTo>
                    <a:pt x="30" y="146"/>
                  </a:lnTo>
                  <a:lnTo>
                    <a:pt x="34" y="12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6" y="80"/>
                  </a:lnTo>
                  <a:lnTo>
                    <a:pt x="52" y="64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82" y="20"/>
                  </a:lnTo>
                  <a:lnTo>
                    <a:pt x="90" y="14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4" y="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2" y="10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38" y="56"/>
                  </a:lnTo>
                  <a:lnTo>
                    <a:pt x="28" y="72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2" y="108"/>
                  </a:lnTo>
                  <a:lnTo>
                    <a:pt x="6" y="128"/>
                  </a:lnTo>
                  <a:lnTo>
                    <a:pt x="2" y="152"/>
                  </a:lnTo>
                  <a:lnTo>
                    <a:pt x="0" y="178"/>
                  </a:lnTo>
                  <a:lnTo>
                    <a:pt x="0" y="206"/>
                  </a:lnTo>
                  <a:lnTo>
                    <a:pt x="4" y="236"/>
                  </a:lnTo>
                  <a:lnTo>
                    <a:pt x="12" y="268"/>
                  </a:lnTo>
                  <a:lnTo>
                    <a:pt x="24" y="302"/>
                  </a:lnTo>
                  <a:lnTo>
                    <a:pt x="28" y="320"/>
                  </a:lnTo>
                  <a:lnTo>
                    <a:pt x="32" y="320"/>
                  </a:lnTo>
                  <a:lnTo>
                    <a:pt x="32" y="320"/>
                  </a:lnTo>
                  <a:lnTo>
                    <a:pt x="34" y="324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70" y="312"/>
                  </a:lnTo>
                  <a:lnTo>
                    <a:pt x="70" y="312"/>
                  </a:lnTo>
                  <a:lnTo>
                    <a:pt x="76" y="324"/>
                  </a:lnTo>
                  <a:lnTo>
                    <a:pt x="86" y="316"/>
                  </a:lnTo>
                  <a:lnTo>
                    <a:pt x="86" y="316"/>
                  </a:lnTo>
                  <a:lnTo>
                    <a:pt x="82" y="310"/>
                  </a:lnTo>
                  <a:lnTo>
                    <a:pt x="102" y="306"/>
                  </a:lnTo>
                  <a:close/>
                </a:path>
              </a:pathLst>
            </a:custGeom>
            <a:solidFill>
              <a:srgbClr val="6663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Freeform 40"/>
            <p:cNvSpPr>
              <a:spLocks/>
            </p:cNvSpPr>
            <p:nvPr/>
          </p:nvSpPr>
          <p:spPr bwMode="auto">
            <a:xfrm>
              <a:off x="1390" y="1638"/>
              <a:ext cx="28" cy="144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0"/>
                </a:cxn>
                <a:cxn ang="0">
                  <a:pos x="20" y="10"/>
                </a:cxn>
                <a:cxn ang="0">
                  <a:pos x="12" y="22"/>
                </a:cxn>
                <a:cxn ang="0">
                  <a:pos x="4" y="40"/>
                </a:cxn>
                <a:cxn ang="0">
                  <a:pos x="2" y="50"/>
                </a:cxn>
                <a:cxn ang="0">
                  <a:pos x="2" y="60"/>
                </a:cxn>
                <a:cxn ang="0">
                  <a:pos x="0" y="72"/>
                </a:cxn>
                <a:cxn ang="0">
                  <a:pos x="2" y="84"/>
                </a:cxn>
                <a:cxn ang="0">
                  <a:pos x="6" y="98"/>
                </a:cxn>
                <a:cxn ang="0">
                  <a:pos x="10" y="112"/>
                </a:cxn>
                <a:cxn ang="0">
                  <a:pos x="18" y="128"/>
                </a:cxn>
                <a:cxn ang="0">
                  <a:pos x="28" y="144"/>
                </a:cxn>
                <a:cxn ang="0">
                  <a:pos x="28" y="144"/>
                </a:cxn>
                <a:cxn ang="0">
                  <a:pos x="22" y="130"/>
                </a:cxn>
                <a:cxn ang="0">
                  <a:pos x="16" y="114"/>
                </a:cxn>
                <a:cxn ang="0">
                  <a:pos x="12" y="94"/>
                </a:cxn>
                <a:cxn ang="0">
                  <a:pos x="10" y="72"/>
                </a:cxn>
                <a:cxn ang="0">
                  <a:pos x="10" y="48"/>
                </a:cxn>
                <a:cxn ang="0">
                  <a:pos x="12" y="36"/>
                </a:cxn>
                <a:cxn ang="0">
                  <a:pos x="16" y="22"/>
                </a:cxn>
                <a:cxn ang="0">
                  <a:pos x="20" y="10"/>
                </a:cxn>
                <a:cxn ang="0">
                  <a:pos x="28" y="0"/>
                </a:cxn>
                <a:cxn ang="0">
                  <a:pos x="28" y="0"/>
                </a:cxn>
              </a:cxnLst>
              <a:rect l="0" t="0" r="r" b="b"/>
              <a:pathLst>
                <a:path w="28" h="144">
                  <a:moveTo>
                    <a:pt x="28" y="0"/>
                  </a:moveTo>
                  <a:lnTo>
                    <a:pt x="28" y="0"/>
                  </a:lnTo>
                  <a:lnTo>
                    <a:pt x="20" y="10"/>
                  </a:lnTo>
                  <a:lnTo>
                    <a:pt x="12" y="22"/>
                  </a:lnTo>
                  <a:lnTo>
                    <a:pt x="4" y="40"/>
                  </a:lnTo>
                  <a:lnTo>
                    <a:pt x="2" y="50"/>
                  </a:lnTo>
                  <a:lnTo>
                    <a:pt x="2" y="60"/>
                  </a:lnTo>
                  <a:lnTo>
                    <a:pt x="0" y="72"/>
                  </a:lnTo>
                  <a:lnTo>
                    <a:pt x="2" y="84"/>
                  </a:lnTo>
                  <a:lnTo>
                    <a:pt x="6" y="98"/>
                  </a:lnTo>
                  <a:lnTo>
                    <a:pt x="10" y="112"/>
                  </a:lnTo>
                  <a:lnTo>
                    <a:pt x="18" y="128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2" y="130"/>
                  </a:lnTo>
                  <a:lnTo>
                    <a:pt x="16" y="114"/>
                  </a:lnTo>
                  <a:lnTo>
                    <a:pt x="12" y="94"/>
                  </a:lnTo>
                  <a:lnTo>
                    <a:pt x="10" y="72"/>
                  </a:lnTo>
                  <a:lnTo>
                    <a:pt x="10" y="48"/>
                  </a:lnTo>
                  <a:lnTo>
                    <a:pt x="12" y="36"/>
                  </a:lnTo>
                  <a:lnTo>
                    <a:pt x="16" y="22"/>
                  </a:lnTo>
                  <a:lnTo>
                    <a:pt x="20" y="10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E791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Freeform 41"/>
            <p:cNvSpPr>
              <a:spLocks/>
            </p:cNvSpPr>
            <p:nvPr/>
          </p:nvSpPr>
          <p:spPr bwMode="auto">
            <a:xfrm>
              <a:off x="1304" y="1796"/>
              <a:ext cx="80" cy="3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10" y="20"/>
                </a:cxn>
                <a:cxn ang="0">
                  <a:pos x="20" y="26"/>
                </a:cxn>
                <a:cxn ang="0">
                  <a:pos x="34" y="28"/>
                </a:cxn>
                <a:cxn ang="0">
                  <a:pos x="46" y="30"/>
                </a:cxn>
                <a:cxn ang="0">
                  <a:pos x="54" y="28"/>
                </a:cxn>
                <a:cxn ang="0">
                  <a:pos x="60" y="26"/>
                </a:cxn>
                <a:cxn ang="0">
                  <a:pos x="66" y="22"/>
                </a:cxn>
                <a:cxn ang="0">
                  <a:pos x="72" y="16"/>
                </a:cxn>
                <a:cxn ang="0">
                  <a:pos x="76" y="8"/>
                </a:cxn>
                <a:cxn ang="0">
                  <a:pos x="80" y="0"/>
                </a:cxn>
                <a:cxn ang="0">
                  <a:pos x="80" y="0"/>
                </a:cxn>
                <a:cxn ang="0">
                  <a:pos x="76" y="4"/>
                </a:cxn>
                <a:cxn ang="0">
                  <a:pos x="72" y="8"/>
                </a:cxn>
                <a:cxn ang="0">
                  <a:pos x="64" y="12"/>
                </a:cxn>
                <a:cxn ang="0">
                  <a:pos x="52" y="14"/>
                </a:cxn>
                <a:cxn ang="0">
                  <a:pos x="38" y="18"/>
                </a:cxn>
                <a:cxn ang="0">
                  <a:pos x="22" y="18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80" h="30">
                  <a:moveTo>
                    <a:pt x="0" y="14"/>
                  </a:moveTo>
                  <a:lnTo>
                    <a:pt x="0" y="14"/>
                  </a:lnTo>
                  <a:lnTo>
                    <a:pt x="10" y="20"/>
                  </a:lnTo>
                  <a:lnTo>
                    <a:pt x="20" y="26"/>
                  </a:lnTo>
                  <a:lnTo>
                    <a:pt x="34" y="28"/>
                  </a:lnTo>
                  <a:lnTo>
                    <a:pt x="46" y="30"/>
                  </a:lnTo>
                  <a:lnTo>
                    <a:pt x="54" y="28"/>
                  </a:lnTo>
                  <a:lnTo>
                    <a:pt x="60" y="26"/>
                  </a:lnTo>
                  <a:lnTo>
                    <a:pt x="66" y="22"/>
                  </a:lnTo>
                  <a:lnTo>
                    <a:pt x="72" y="16"/>
                  </a:lnTo>
                  <a:lnTo>
                    <a:pt x="76" y="8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4"/>
                  </a:lnTo>
                  <a:lnTo>
                    <a:pt x="72" y="8"/>
                  </a:lnTo>
                  <a:lnTo>
                    <a:pt x="64" y="12"/>
                  </a:lnTo>
                  <a:lnTo>
                    <a:pt x="52" y="14"/>
                  </a:lnTo>
                  <a:lnTo>
                    <a:pt x="38" y="18"/>
                  </a:lnTo>
                  <a:lnTo>
                    <a:pt x="22" y="1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E791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Freeform 42"/>
            <p:cNvSpPr>
              <a:spLocks/>
            </p:cNvSpPr>
            <p:nvPr/>
          </p:nvSpPr>
          <p:spPr bwMode="auto">
            <a:xfrm>
              <a:off x="436" y="1322"/>
              <a:ext cx="1234" cy="83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0" y="2"/>
                </a:cxn>
                <a:cxn ang="0">
                  <a:pos x="28" y="10"/>
                </a:cxn>
                <a:cxn ang="0">
                  <a:pos x="12" y="28"/>
                </a:cxn>
                <a:cxn ang="0">
                  <a:pos x="2" y="50"/>
                </a:cxn>
                <a:cxn ang="0">
                  <a:pos x="0" y="770"/>
                </a:cxn>
                <a:cxn ang="0">
                  <a:pos x="2" y="782"/>
                </a:cxn>
                <a:cxn ang="0">
                  <a:pos x="12" y="804"/>
                </a:cxn>
                <a:cxn ang="0">
                  <a:pos x="28" y="822"/>
                </a:cxn>
                <a:cxn ang="0">
                  <a:pos x="50" y="832"/>
                </a:cxn>
                <a:cxn ang="0">
                  <a:pos x="338" y="832"/>
                </a:cxn>
                <a:cxn ang="0">
                  <a:pos x="64" y="816"/>
                </a:cxn>
                <a:cxn ang="0">
                  <a:pos x="54" y="816"/>
                </a:cxn>
                <a:cxn ang="0">
                  <a:pos x="38" y="808"/>
                </a:cxn>
                <a:cxn ang="0">
                  <a:pos x="24" y="796"/>
                </a:cxn>
                <a:cxn ang="0">
                  <a:pos x="18" y="780"/>
                </a:cxn>
                <a:cxn ang="0">
                  <a:pos x="16" y="64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8" y="24"/>
                </a:cxn>
                <a:cxn ang="0">
                  <a:pos x="54" y="18"/>
                </a:cxn>
                <a:cxn ang="0">
                  <a:pos x="1170" y="16"/>
                </a:cxn>
                <a:cxn ang="0">
                  <a:pos x="1180" y="18"/>
                </a:cxn>
                <a:cxn ang="0">
                  <a:pos x="1198" y="24"/>
                </a:cxn>
                <a:cxn ang="0">
                  <a:pos x="1210" y="36"/>
                </a:cxn>
                <a:cxn ang="0">
                  <a:pos x="1216" y="54"/>
                </a:cxn>
                <a:cxn ang="0">
                  <a:pos x="1218" y="770"/>
                </a:cxn>
                <a:cxn ang="0">
                  <a:pos x="1216" y="780"/>
                </a:cxn>
                <a:cxn ang="0">
                  <a:pos x="1210" y="796"/>
                </a:cxn>
                <a:cxn ang="0">
                  <a:pos x="1198" y="808"/>
                </a:cxn>
                <a:cxn ang="0">
                  <a:pos x="1180" y="816"/>
                </a:cxn>
                <a:cxn ang="0">
                  <a:pos x="372" y="816"/>
                </a:cxn>
                <a:cxn ang="0">
                  <a:pos x="1170" y="832"/>
                </a:cxn>
                <a:cxn ang="0">
                  <a:pos x="1184" y="832"/>
                </a:cxn>
                <a:cxn ang="0">
                  <a:pos x="1206" y="822"/>
                </a:cxn>
                <a:cxn ang="0">
                  <a:pos x="1224" y="804"/>
                </a:cxn>
                <a:cxn ang="0">
                  <a:pos x="1232" y="782"/>
                </a:cxn>
                <a:cxn ang="0">
                  <a:pos x="1234" y="64"/>
                </a:cxn>
                <a:cxn ang="0">
                  <a:pos x="1232" y="50"/>
                </a:cxn>
                <a:cxn ang="0">
                  <a:pos x="1224" y="28"/>
                </a:cxn>
                <a:cxn ang="0">
                  <a:pos x="1206" y="10"/>
                </a:cxn>
                <a:cxn ang="0">
                  <a:pos x="1184" y="2"/>
                </a:cxn>
                <a:cxn ang="0">
                  <a:pos x="1170" y="0"/>
                </a:cxn>
              </a:cxnLst>
              <a:rect l="0" t="0" r="r" b="b"/>
              <a:pathLst>
                <a:path w="1234" h="832">
                  <a:moveTo>
                    <a:pt x="117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770"/>
                  </a:lnTo>
                  <a:lnTo>
                    <a:pt x="0" y="770"/>
                  </a:lnTo>
                  <a:lnTo>
                    <a:pt x="2" y="782"/>
                  </a:lnTo>
                  <a:lnTo>
                    <a:pt x="6" y="794"/>
                  </a:lnTo>
                  <a:lnTo>
                    <a:pt x="12" y="804"/>
                  </a:lnTo>
                  <a:lnTo>
                    <a:pt x="20" y="814"/>
                  </a:lnTo>
                  <a:lnTo>
                    <a:pt x="28" y="822"/>
                  </a:lnTo>
                  <a:lnTo>
                    <a:pt x="40" y="828"/>
                  </a:lnTo>
                  <a:lnTo>
                    <a:pt x="50" y="832"/>
                  </a:lnTo>
                  <a:lnTo>
                    <a:pt x="64" y="832"/>
                  </a:lnTo>
                  <a:lnTo>
                    <a:pt x="338" y="832"/>
                  </a:lnTo>
                  <a:lnTo>
                    <a:pt x="338" y="816"/>
                  </a:lnTo>
                  <a:lnTo>
                    <a:pt x="64" y="816"/>
                  </a:lnTo>
                  <a:lnTo>
                    <a:pt x="64" y="816"/>
                  </a:lnTo>
                  <a:lnTo>
                    <a:pt x="54" y="816"/>
                  </a:lnTo>
                  <a:lnTo>
                    <a:pt x="46" y="814"/>
                  </a:lnTo>
                  <a:lnTo>
                    <a:pt x="38" y="808"/>
                  </a:lnTo>
                  <a:lnTo>
                    <a:pt x="30" y="802"/>
                  </a:lnTo>
                  <a:lnTo>
                    <a:pt x="24" y="796"/>
                  </a:lnTo>
                  <a:lnTo>
                    <a:pt x="20" y="788"/>
                  </a:lnTo>
                  <a:lnTo>
                    <a:pt x="18" y="780"/>
                  </a:lnTo>
                  <a:lnTo>
                    <a:pt x="16" y="770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8" y="54"/>
                  </a:lnTo>
                  <a:lnTo>
                    <a:pt x="20" y="44"/>
                  </a:lnTo>
                  <a:lnTo>
                    <a:pt x="24" y="36"/>
                  </a:lnTo>
                  <a:lnTo>
                    <a:pt x="30" y="30"/>
                  </a:lnTo>
                  <a:lnTo>
                    <a:pt x="38" y="24"/>
                  </a:lnTo>
                  <a:lnTo>
                    <a:pt x="46" y="20"/>
                  </a:lnTo>
                  <a:lnTo>
                    <a:pt x="54" y="18"/>
                  </a:lnTo>
                  <a:lnTo>
                    <a:pt x="64" y="16"/>
                  </a:lnTo>
                  <a:lnTo>
                    <a:pt x="1170" y="16"/>
                  </a:lnTo>
                  <a:lnTo>
                    <a:pt x="1170" y="16"/>
                  </a:lnTo>
                  <a:lnTo>
                    <a:pt x="1180" y="18"/>
                  </a:lnTo>
                  <a:lnTo>
                    <a:pt x="1190" y="20"/>
                  </a:lnTo>
                  <a:lnTo>
                    <a:pt x="1198" y="24"/>
                  </a:lnTo>
                  <a:lnTo>
                    <a:pt x="1204" y="30"/>
                  </a:lnTo>
                  <a:lnTo>
                    <a:pt x="1210" y="36"/>
                  </a:lnTo>
                  <a:lnTo>
                    <a:pt x="1214" y="44"/>
                  </a:lnTo>
                  <a:lnTo>
                    <a:pt x="1216" y="54"/>
                  </a:lnTo>
                  <a:lnTo>
                    <a:pt x="1218" y="64"/>
                  </a:lnTo>
                  <a:lnTo>
                    <a:pt x="1218" y="770"/>
                  </a:lnTo>
                  <a:lnTo>
                    <a:pt x="1218" y="770"/>
                  </a:lnTo>
                  <a:lnTo>
                    <a:pt x="1216" y="780"/>
                  </a:lnTo>
                  <a:lnTo>
                    <a:pt x="1214" y="788"/>
                  </a:lnTo>
                  <a:lnTo>
                    <a:pt x="1210" y="796"/>
                  </a:lnTo>
                  <a:lnTo>
                    <a:pt x="1204" y="802"/>
                  </a:lnTo>
                  <a:lnTo>
                    <a:pt x="1198" y="808"/>
                  </a:lnTo>
                  <a:lnTo>
                    <a:pt x="1190" y="814"/>
                  </a:lnTo>
                  <a:lnTo>
                    <a:pt x="1180" y="816"/>
                  </a:lnTo>
                  <a:lnTo>
                    <a:pt x="1170" y="816"/>
                  </a:lnTo>
                  <a:lnTo>
                    <a:pt x="372" y="816"/>
                  </a:lnTo>
                  <a:lnTo>
                    <a:pt x="372" y="832"/>
                  </a:lnTo>
                  <a:lnTo>
                    <a:pt x="1170" y="832"/>
                  </a:lnTo>
                  <a:lnTo>
                    <a:pt x="1170" y="832"/>
                  </a:lnTo>
                  <a:lnTo>
                    <a:pt x="1184" y="832"/>
                  </a:lnTo>
                  <a:lnTo>
                    <a:pt x="1196" y="828"/>
                  </a:lnTo>
                  <a:lnTo>
                    <a:pt x="1206" y="822"/>
                  </a:lnTo>
                  <a:lnTo>
                    <a:pt x="1216" y="814"/>
                  </a:lnTo>
                  <a:lnTo>
                    <a:pt x="1224" y="804"/>
                  </a:lnTo>
                  <a:lnTo>
                    <a:pt x="1228" y="794"/>
                  </a:lnTo>
                  <a:lnTo>
                    <a:pt x="1232" y="782"/>
                  </a:lnTo>
                  <a:lnTo>
                    <a:pt x="1234" y="770"/>
                  </a:lnTo>
                  <a:lnTo>
                    <a:pt x="1234" y="64"/>
                  </a:lnTo>
                  <a:lnTo>
                    <a:pt x="1234" y="64"/>
                  </a:lnTo>
                  <a:lnTo>
                    <a:pt x="1232" y="50"/>
                  </a:lnTo>
                  <a:lnTo>
                    <a:pt x="1228" y="38"/>
                  </a:lnTo>
                  <a:lnTo>
                    <a:pt x="1224" y="28"/>
                  </a:lnTo>
                  <a:lnTo>
                    <a:pt x="1216" y="18"/>
                  </a:lnTo>
                  <a:lnTo>
                    <a:pt x="1206" y="10"/>
                  </a:lnTo>
                  <a:lnTo>
                    <a:pt x="1196" y="6"/>
                  </a:lnTo>
                  <a:lnTo>
                    <a:pt x="1184" y="2"/>
                  </a:lnTo>
                  <a:lnTo>
                    <a:pt x="1170" y="0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Rectangle 43"/>
            <p:cNvSpPr>
              <a:spLocks noChangeArrowheads="1"/>
            </p:cNvSpPr>
            <p:nvPr/>
          </p:nvSpPr>
          <p:spPr bwMode="auto">
            <a:xfrm>
              <a:off x="774" y="2138"/>
              <a:ext cx="34" cy="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Freeform 44"/>
            <p:cNvSpPr>
              <a:spLocks/>
            </p:cNvSpPr>
            <p:nvPr/>
          </p:nvSpPr>
          <p:spPr bwMode="auto">
            <a:xfrm>
              <a:off x="1218" y="1304"/>
              <a:ext cx="206" cy="240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22" y="36"/>
                </a:cxn>
                <a:cxn ang="0">
                  <a:pos x="8" y="56"/>
                </a:cxn>
                <a:cxn ang="0">
                  <a:pos x="0" y="86"/>
                </a:cxn>
                <a:cxn ang="0">
                  <a:pos x="2" y="104"/>
                </a:cxn>
                <a:cxn ang="0">
                  <a:pos x="6" y="124"/>
                </a:cxn>
                <a:cxn ang="0">
                  <a:pos x="8" y="128"/>
                </a:cxn>
                <a:cxn ang="0">
                  <a:pos x="10" y="134"/>
                </a:cxn>
                <a:cxn ang="0">
                  <a:pos x="8" y="158"/>
                </a:cxn>
                <a:cxn ang="0">
                  <a:pos x="0" y="182"/>
                </a:cxn>
                <a:cxn ang="0">
                  <a:pos x="2" y="184"/>
                </a:cxn>
                <a:cxn ang="0">
                  <a:pos x="16" y="186"/>
                </a:cxn>
                <a:cxn ang="0">
                  <a:pos x="20" y="194"/>
                </a:cxn>
                <a:cxn ang="0">
                  <a:pos x="18" y="198"/>
                </a:cxn>
                <a:cxn ang="0">
                  <a:pos x="22" y="204"/>
                </a:cxn>
                <a:cxn ang="0">
                  <a:pos x="26" y="206"/>
                </a:cxn>
                <a:cxn ang="0">
                  <a:pos x="26" y="214"/>
                </a:cxn>
                <a:cxn ang="0">
                  <a:pos x="30" y="216"/>
                </a:cxn>
                <a:cxn ang="0">
                  <a:pos x="36" y="220"/>
                </a:cxn>
                <a:cxn ang="0">
                  <a:pos x="38" y="224"/>
                </a:cxn>
                <a:cxn ang="0">
                  <a:pos x="40" y="234"/>
                </a:cxn>
                <a:cxn ang="0">
                  <a:pos x="44" y="240"/>
                </a:cxn>
                <a:cxn ang="0">
                  <a:pos x="54" y="240"/>
                </a:cxn>
                <a:cxn ang="0">
                  <a:pos x="74" y="236"/>
                </a:cxn>
                <a:cxn ang="0">
                  <a:pos x="102" y="226"/>
                </a:cxn>
                <a:cxn ang="0">
                  <a:pos x="132" y="208"/>
                </a:cxn>
                <a:cxn ang="0">
                  <a:pos x="164" y="178"/>
                </a:cxn>
                <a:cxn ang="0">
                  <a:pos x="178" y="158"/>
                </a:cxn>
                <a:cxn ang="0">
                  <a:pos x="200" y="114"/>
                </a:cxn>
                <a:cxn ang="0">
                  <a:pos x="204" y="90"/>
                </a:cxn>
                <a:cxn ang="0">
                  <a:pos x="204" y="66"/>
                </a:cxn>
                <a:cxn ang="0">
                  <a:pos x="198" y="46"/>
                </a:cxn>
                <a:cxn ang="0">
                  <a:pos x="182" y="26"/>
                </a:cxn>
                <a:cxn ang="0">
                  <a:pos x="160" y="10"/>
                </a:cxn>
                <a:cxn ang="0">
                  <a:pos x="150" y="6"/>
                </a:cxn>
                <a:cxn ang="0">
                  <a:pos x="118" y="0"/>
                </a:cxn>
                <a:cxn ang="0">
                  <a:pos x="80" y="4"/>
                </a:cxn>
                <a:cxn ang="0">
                  <a:pos x="52" y="12"/>
                </a:cxn>
                <a:cxn ang="0">
                  <a:pos x="42" y="18"/>
                </a:cxn>
              </a:cxnLst>
              <a:rect l="0" t="0" r="r" b="b"/>
              <a:pathLst>
                <a:path w="206" h="240">
                  <a:moveTo>
                    <a:pt x="42" y="18"/>
                  </a:moveTo>
                  <a:lnTo>
                    <a:pt x="42" y="18"/>
                  </a:lnTo>
                  <a:lnTo>
                    <a:pt x="36" y="22"/>
                  </a:lnTo>
                  <a:lnTo>
                    <a:pt x="22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4" y="7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104"/>
                  </a:lnTo>
                  <a:lnTo>
                    <a:pt x="2" y="112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8" y="128"/>
                  </a:lnTo>
                  <a:lnTo>
                    <a:pt x="10" y="134"/>
                  </a:lnTo>
                  <a:lnTo>
                    <a:pt x="10" y="134"/>
                  </a:lnTo>
                  <a:lnTo>
                    <a:pt x="10" y="146"/>
                  </a:lnTo>
                  <a:lnTo>
                    <a:pt x="8" y="158"/>
                  </a:lnTo>
                  <a:lnTo>
                    <a:pt x="4" y="170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4"/>
                  </a:lnTo>
                  <a:lnTo>
                    <a:pt x="16" y="186"/>
                  </a:lnTo>
                  <a:lnTo>
                    <a:pt x="16" y="186"/>
                  </a:lnTo>
                  <a:lnTo>
                    <a:pt x="20" y="190"/>
                  </a:lnTo>
                  <a:lnTo>
                    <a:pt x="20" y="194"/>
                  </a:lnTo>
                  <a:lnTo>
                    <a:pt x="18" y="198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4" y="210"/>
                  </a:lnTo>
                  <a:lnTo>
                    <a:pt x="26" y="214"/>
                  </a:lnTo>
                  <a:lnTo>
                    <a:pt x="30" y="216"/>
                  </a:lnTo>
                  <a:lnTo>
                    <a:pt x="30" y="216"/>
                  </a:lnTo>
                  <a:lnTo>
                    <a:pt x="34" y="218"/>
                  </a:lnTo>
                  <a:lnTo>
                    <a:pt x="36" y="220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38" y="228"/>
                  </a:lnTo>
                  <a:lnTo>
                    <a:pt x="40" y="234"/>
                  </a:lnTo>
                  <a:lnTo>
                    <a:pt x="40" y="234"/>
                  </a:lnTo>
                  <a:lnTo>
                    <a:pt x="44" y="240"/>
                  </a:lnTo>
                  <a:lnTo>
                    <a:pt x="48" y="240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74" y="236"/>
                  </a:lnTo>
                  <a:lnTo>
                    <a:pt x="86" y="232"/>
                  </a:lnTo>
                  <a:lnTo>
                    <a:pt x="102" y="226"/>
                  </a:lnTo>
                  <a:lnTo>
                    <a:pt x="116" y="218"/>
                  </a:lnTo>
                  <a:lnTo>
                    <a:pt x="132" y="208"/>
                  </a:lnTo>
                  <a:lnTo>
                    <a:pt x="148" y="194"/>
                  </a:lnTo>
                  <a:lnTo>
                    <a:pt x="164" y="178"/>
                  </a:lnTo>
                  <a:lnTo>
                    <a:pt x="164" y="178"/>
                  </a:lnTo>
                  <a:lnTo>
                    <a:pt x="178" y="158"/>
                  </a:lnTo>
                  <a:lnTo>
                    <a:pt x="192" y="136"/>
                  </a:lnTo>
                  <a:lnTo>
                    <a:pt x="200" y="114"/>
                  </a:lnTo>
                  <a:lnTo>
                    <a:pt x="202" y="102"/>
                  </a:lnTo>
                  <a:lnTo>
                    <a:pt x="204" y="90"/>
                  </a:lnTo>
                  <a:lnTo>
                    <a:pt x="206" y="78"/>
                  </a:lnTo>
                  <a:lnTo>
                    <a:pt x="204" y="66"/>
                  </a:lnTo>
                  <a:lnTo>
                    <a:pt x="202" y="56"/>
                  </a:lnTo>
                  <a:lnTo>
                    <a:pt x="198" y="46"/>
                  </a:lnTo>
                  <a:lnTo>
                    <a:pt x="190" y="36"/>
                  </a:lnTo>
                  <a:lnTo>
                    <a:pt x="182" y="26"/>
                  </a:lnTo>
                  <a:lnTo>
                    <a:pt x="172" y="18"/>
                  </a:lnTo>
                  <a:lnTo>
                    <a:pt x="160" y="10"/>
                  </a:lnTo>
                  <a:lnTo>
                    <a:pt x="160" y="10"/>
                  </a:lnTo>
                  <a:lnTo>
                    <a:pt x="150" y="6"/>
                  </a:lnTo>
                  <a:lnTo>
                    <a:pt x="140" y="4"/>
                  </a:lnTo>
                  <a:lnTo>
                    <a:pt x="118" y="0"/>
                  </a:lnTo>
                  <a:lnTo>
                    <a:pt x="98" y="0"/>
                  </a:lnTo>
                  <a:lnTo>
                    <a:pt x="80" y="4"/>
                  </a:lnTo>
                  <a:lnTo>
                    <a:pt x="64" y="8"/>
                  </a:lnTo>
                  <a:lnTo>
                    <a:pt x="52" y="12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Freeform 45"/>
            <p:cNvSpPr>
              <a:spLocks/>
            </p:cNvSpPr>
            <p:nvPr/>
          </p:nvSpPr>
          <p:spPr bwMode="auto">
            <a:xfrm>
              <a:off x="1242" y="1430"/>
              <a:ext cx="28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6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18" y="12"/>
                </a:cxn>
                <a:cxn ang="0">
                  <a:pos x="8" y="14"/>
                </a:cxn>
                <a:cxn ang="0">
                  <a:pos x="4" y="14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28" h="14">
                  <a:moveTo>
                    <a:pt x="0" y="14"/>
                  </a:moveTo>
                  <a:lnTo>
                    <a:pt x="0" y="14"/>
                  </a:lnTo>
                  <a:lnTo>
                    <a:pt x="0" y="10"/>
                  </a:lnTo>
                  <a:lnTo>
                    <a:pt x="0" y="4"/>
                  </a:lnTo>
                  <a:lnTo>
                    <a:pt x="2" y="2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18" y="12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4B3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1256" y="1300"/>
              <a:ext cx="210" cy="272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20" y="12"/>
                </a:cxn>
                <a:cxn ang="0">
                  <a:pos x="8" y="22"/>
                </a:cxn>
                <a:cxn ang="0">
                  <a:pos x="2" y="36"/>
                </a:cxn>
                <a:cxn ang="0">
                  <a:pos x="2" y="46"/>
                </a:cxn>
                <a:cxn ang="0">
                  <a:pos x="6" y="102"/>
                </a:cxn>
                <a:cxn ang="0">
                  <a:pos x="14" y="142"/>
                </a:cxn>
                <a:cxn ang="0">
                  <a:pos x="26" y="184"/>
                </a:cxn>
                <a:cxn ang="0">
                  <a:pos x="30" y="224"/>
                </a:cxn>
                <a:cxn ang="0">
                  <a:pos x="22" y="254"/>
                </a:cxn>
                <a:cxn ang="0">
                  <a:pos x="14" y="264"/>
                </a:cxn>
                <a:cxn ang="0">
                  <a:pos x="0" y="272"/>
                </a:cxn>
                <a:cxn ang="0">
                  <a:pos x="6" y="270"/>
                </a:cxn>
                <a:cxn ang="0">
                  <a:pos x="22" y="260"/>
                </a:cxn>
                <a:cxn ang="0">
                  <a:pos x="36" y="238"/>
                </a:cxn>
                <a:cxn ang="0">
                  <a:pos x="40" y="206"/>
                </a:cxn>
                <a:cxn ang="0">
                  <a:pos x="38" y="194"/>
                </a:cxn>
                <a:cxn ang="0">
                  <a:pos x="32" y="120"/>
                </a:cxn>
                <a:cxn ang="0">
                  <a:pos x="34" y="102"/>
                </a:cxn>
                <a:cxn ang="0">
                  <a:pos x="80" y="150"/>
                </a:cxn>
                <a:cxn ang="0">
                  <a:pos x="124" y="192"/>
                </a:cxn>
                <a:cxn ang="0">
                  <a:pos x="130" y="192"/>
                </a:cxn>
                <a:cxn ang="0">
                  <a:pos x="136" y="188"/>
                </a:cxn>
                <a:cxn ang="0">
                  <a:pos x="160" y="172"/>
                </a:cxn>
                <a:cxn ang="0">
                  <a:pos x="178" y="154"/>
                </a:cxn>
                <a:cxn ang="0">
                  <a:pos x="196" y="124"/>
                </a:cxn>
                <a:cxn ang="0">
                  <a:pos x="200" y="108"/>
                </a:cxn>
                <a:cxn ang="0">
                  <a:pos x="200" y="84"/>
                </a:cxn>
                <a:cxn ang="0">
                  <a:pos x="194" y="70"/>
                </a:cxn>
                <a:cxn ang="0">
                  <a:pos x="186" y="64"/>
                </a:cxn>
                <a:cxn ang="0">
                  <a:pos x="188" y="62"/>
                </a:cxn>
                <a:cxn ang="0">
                  <a:pos x="202" y="66"/>
                </a:cxn>
                <a:cxn ang="0">
                  <a:pos x="210" y="74"/>
                </a:cxn>
                <a:cxn ang="0">
                  <a:pos x="208" y="70"/>
                </a:cxn>
                <a:cxn ang="0">
                  <a:pos x="200" y="60"/>
                </a:cxn>
                <a:cxn ang="0">
                  <a:pos x="188" y="56"/>
                </a:cxn>
                <a:cxn ang="0">
                  <a:pos x="180" y="56"/>
                </a:cxn>
                <a:cxn ang="0">
                  <a:pos x="192" y="46"/>
                </a:cxn>
                <a:cxn ang="0">
                  <a:pos x="200" y="30"/>
                </a:cxn>
                <a:cxn ang="0">
                  <a:pos x="198" y="22"/>
                </a:cxn>
                <a:cxn ang="0">
                  <a:pos x="192" y="12"/>
                </a:cxn>
                <a:cxn ang="0">
                  <a:pos x="178" y="4"/>
                </a:cxn>
                <a:cxn ang="0">
                  <a:pos x="188" y="20"/>
                </a:cxn>
                <a:cxn ang="0">
                  <a:pos x="188" y="34"/>
                </a:cxn>
                <a:cxn ang="0">
                  <a:pos x="176" y="46"/>
                </a:cxn>
                <a:cxn ang="0">
                  <a:pos x="178" y="44"/>
                </a:cxn>
                <a:cxn ang="0">
                  <a:pos x="184" y="32"/>
                </a:cxn>
                <a:cxn ang="0">
                  <a:pos x="182" y="22"/>
                </a:cxn>
                <a:cxn ang="0">
                  <a:pos x="178" y="18"/>
                </a:cxn>
                <a:cxn ang="0">
                  <a:pos x="178" y="28"/>
                </a:cxn>
                <a:cxn ang="0">
                  <a:pos x="176" y="36"/>
                </a:cxn>
                <a:cxn ang="0">
                  <a:pos x="168" y="40"/>
                </a:cxn>
                <a:cxn ang="0">
                  <a:pos x="164" y="34"/>
                </a:cxn>
                <a:cxn ang="0">
                  <a:pos x="146" y="16"/>
                </a:cxn>
                <a:cxn ang="0">
                  <a:pos x="122" y="6"/>
                </a:cxn>
                <a:cxn ang="0">
                  <a:pos x="108" y="2"/>
                </a:cxn>
                <a:cxn ang="0">
                  <a:pos x="68" y="0"/>
                </a:cxn>
                <a:cxn ang="0">
                  <a:pos x="54" y="2"/>
                </a:cxn>
              </a:cxnLst>
              <a:rect l="0" t="0" r="r" b="b"/>
              <a:pathLst>
                <a:path w="210" h="272">
                  <a:moveTo>
                    <a:pt x="54" y="2"/>
                  </a:moveTo>
                  <a:lnTo>
                    <a:pt x="54" y="2"/>
                  </a:lnTo>
                  <a:lnTo>
                    <a:pt x="36" y="4"/>
                  </a:lnTo>
                  <a:lnTo>
                    <a:pt x="20" y="12"/>
                  </a:lnTo>
                  <a:lnTo>
                    <a:pt x="14" y="16"/>
                  </a:lnTo>
                  <a:lnTo>
                    <a:pt x="8" y="22"/>
                  </a:lnTo>
                  <a:lnTo>
                    <a:pt x="4" y="2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46"/>
                  </a:lnTo>
                  <a:lnTo>
                    <a:pt x="2" y="68"/>
                  </a:lnTo>
                  <a:lnTo>
                    <a:pt x="6" y="102"/>
                  </a:lnTo>
                  <a:lnTo>
                    <a:pt x="10" y="122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26" y="184"/>
                  </a:lnTo>
                  <a:lnTo>
                    <a:pt x="28" y="206"/>
                  </a:lnTo>
                  <a:lnTo>
                    <a:pt x="30" y="224"/>
                  </a:lnTo>
                  <a:lnTo>
                    <a:pt x="28" y="240"/>
                  </a:lnTo>
                  <a:lnTo>
                    <a:pt x="22" y="254"/>
                  </a:lnTo>
                  <a:lnTo>
                    <a:pt x="18" y="260"/>
                  </a:lnTo>
                  <a:lnTo>
                    <a:pt x="14" y="264"/>
                  </a:lnTo>
                  <a:lnTo>
                    <a:pt x="8" y="268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6" y="270"/>
                  </a:lnTo>
                  <a:lnTo>
                    <a:pt x="14" y="266"/>
                  </a:lnTo>
                  <a:lnTo>
                    <a:pt x="22" y="260"/>
                  </a:lnTo>
                  <a:lnTo>
                    <a:pt x="30" y="252"/>
                  </a:lnTo>
                  <a:lnTo>
                    <a:pt x="36" y="238"/>
                  </a:lnTo>
                  <a:lnTo>
                    <a:pt x="40" y="218"/>
                  </a:lnTo>
                  <a:lnTo>
                    <a:pt x="40" y="206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34" y="148"/>
                  </a:lnTo>
                  <a:lnTo>
                    <a:pt x="32" y="120"/>
                  </a:lnTo>
                  <a:lnTo>
                    <a:pt x="34" y="106"/>
                  </a:lnTo>
                  <a:lnTo>
                    <a:pt x="34" y="102"/>
                  </a:lnTo>
                  <a:lnTo>
                    <a:pt x="34" y="102"/>
                  </a:lnTo>
                  <a:lnTo>
                    <a:pt x="80" y="150"/>
                  </a:lnTo>
                  <a:lnTo>
                    <a:pt x="112" y="182"/>
                  </a:lnTo>
                  <a:lnTo>
                    <a:pt x="124" y="192"/>
                  </a:lnTo>
                  <a:lnTo>
                    <a:pt x="128" y="194"/>
                  </a:lnTo>
                  <a:lnTo>
                    <a:pt x="130" y="192"/>
                  </a:lnTo>
                  <a:lnTo>
                    <a:pt x="130" y="192"/>
                  </a:lnTo>
                  <a:lnTo>
                    <a:pt x="136" y="188"/>
                  </a:lnTo>
                  <a:lnTo>
                    <a:pt x="142" y="184"/>
                  </a:lnTo>
                  <a:lnTo>
                    <a:pt x="160" y="172"/>
                  </a:lnTo>
                  <a:lnTo>
                    <a:pt x="168" y="164"/>
                  </a:lnTo>
                  <a:lnTo>
                    <a:pt x="178" y="154"/>
                  </a:lnTo>
                  <a:lnTo>
                    <a:pt x="188" y="140"/>
                  </a:lnTo>
                  <a:lnTo>
                    <a:pt x="196" y="124"/>
                  </a:lnTo>
                  <a:lnTo>
                    <a:pt x="196" y="124"/>
                  </a:lnTo>
                  <a:lnTo>
                    <a:pt x="200" y="108"/>
                  </a:lnTo>
                  <a:lnTo>
                    <a:pt x="202" y="96"/>
                  </a:lnTo>
                  <a:lnTo>
                    <a:pt x="200" y="84"/>
                  </a:lnTo>
                  <a:lnTo>
                    <a:pt x="198" y="76"/>
                  </a:lnTo>
                  <a:lnTo>
                    <a:pt x="194" y="70"/>
                  </a:lnTo>
                  <a:lnTo>
                    <a:pt x="190" y="66"/>
                  </a:lnTo>
                  <a:lnTo>
                    <a:pt x="186" y="64"/>
                  </a:lnTo>
                  <a:lnTo>
                    <a:pt x="186" y="64"/>
                  </a:lnTo>
                  <a:lnTo>
                    <a:pt x="188" y="62"/>
                  </a:lnTo>
                  <a:lnTo>
                    <a:pt x="194" y="62"/>
                  </a:lnTo>
                  <a:lnTo>
                    <a:pt x="202" y="66"/>
                  </a:lnTo>
                  <a:lnTo>
                    <a:pt x="206" y="68"/>
                  </a:lnTo>
                  <a:lnTo>
                    <a:pt x="210" y="74"/>
                  </a:lnTo>
                  <a:lnTo>
                    <a:pt x="210" y="74"/>
                  </a:lnTo>
                  <a:lnTo>
                    <a:pt x="208" y="70"/>
                  </a:lnTo>
                  <a:lnTo>
                    <a:pt x="204" y="64"/>
                  </a:lnTo>
                  <a:lnTo>
                    <a:pt x="200" y="60"/>
                  </a:lnTo>
                  <a:lnTo>
                    <a:pt x="194" y="56"/>
                  </a:lnTo>
                  <a:lnTo>
                    <a:pt x="188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6" y="50"/>
                  </a:lnTo>
                  <a:lnTo>
                    <a:pt x="192" y="46"/>
                  </a:lnTo>
                  <a:lnTo>
                    <a:pt x="196" y="38"/>
                  </a:lnTo>
                  <a:lnTo>
                    <a:pt x="200" y="30"/>
                  </a:lnTo>
                  <a:lnTo>
                    <a:pt x="200" y="26"/>
                  </a:lnTo>
                  <a:lnTo>
                    <a:pt x="198" y="22"/>
                  </a:lnTo>
                  <a:lnTo>
                    <a:pt x="196" y="16"/>
                  </a:lnTo>
                  <a:lnTo>
                    <a:pt x="192" y="12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10"/>
                  </a:lnTo>
                  <a:lnTo>
                    <a:pt x="188" y="20"/>
                  </a:lnTo>
                  <a:lnTo>
                    <a:pt x="190" y="26"/>
                  </a:lnTo>
                  <a:lnTo>
                    <a:pt x="188" y="34"/>
                  </a:lnTo>
                  <a:lnTo>
                    <a:pt x="184" y="40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8" y="44"/>
                  </a:lnTo>
                  <a:lnTo>
                    <a:pt x="184" y="36"/>
                  </a:lnTo>
                  <a:lnTo>
                    <a:pt x="184" y="32"/>
                  </a:lnTo>
                  <a:lnTo>
                    <a:pt x="184" y="28"/>
                  </a:lnTo>
                  <a:lnTo>
                    <a:pt x="182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8" y="22"/>
                  </a:lnTo>
                  <a:lnTo>
                    <a:pt x="178" y="28"/>
                  </a:lnTo>
                  <a:lnTo>
                    <a:pt x="178" y="32"/>
                  </a:lnTo>
                  <a:lnTo>
                    <a:pt x="176" y="36"/>
                  </a:lnTo>
                  <a:lnTo>
                    <a:pt x="172" y="38"/>
                  </a:lnTo>
                  <a:lnTo>
                    <a:pt x="168" y="40"/>
                  </a:lnTo>
                  <a:lnTo>
                    <a:pt x="168" y="40"/>
                  </a:lnTo>
                  <a:lnTo>
                    <a:pt x="164" y="34"/>
                  </a:lnTo>
                  <a:lnTo>
                    <a:pt x="154" y="24"/>
                  </a:lnTo>
                  <a:lnTo>
                    <a:pt x="146" y="16"/>
                  </a:lnTo>
                  <a:lnTo>
                    <a:pt x="136" y="10"/>
                  </a:lnTo>
                  <a:lnTo>
                    <a:pt x="122" y="6"/>
                  </a:lnTo>
                  <a:lnTo>
                    <a:pt x="108" y="2"/>
                  </a:lnTo>
                  <a:lnTo>
                    <a:pt x="108" y="2"/>
                  </a:lnTo>
                  <a:lnTo>
                    <a:pt x="84" y="0"/>
                  </a:lnTo>
                  <a:lnTo>
                    <a:pt x="68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1328" y="1422"/>
              <a:ext cx="30" cy="44"/>
            </a:xfrm>
            <a:custGeom>
              <a:avLst/>
              <a:gdLst/>
              <a:ahLst/>
              <a:cxnLst>
                <a:cxn ang="0">
                  <a:pos x="10" y="38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28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4" y="4"/>
                </a:cxn>
                <a:cxn ang="0">
                  <a:pos x="28" y="6"/>
                </a:cxn>
                <a:cxn ang="0">
                  <a:pos x="30" y="12"/>
                </a:cxn>
                <a:cxn ang="0">
                  <a:pos x="30" y="20"/>
                </a:cxn>
                <a:cxn ang="0">
                  <a:pos x="26" y="30"/>
                </a:cxn>
                <a:cxn ang="0">
                  <a:pos x="20" y="44"/>
                </a:cxn>
                <a:cxn ang="0">
                  <a:pos x="10" y="38"/>
                </a:cxn>
              </a:cxnLst>
              <a:rect l="0" t="0" r="r" b="b"/>
              <a:pathLst>
                <a:path w="30" h="44">
                  <a:moveTo>
                    <a:pt x="10" y="38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30" y="20"/>
                  </a:lnTo>
                  <a:lnTo>
                    <a:pt x="26" y="30"/>
                  </a:lnTo>
                  <a:lnTo>
                    <a:pt x="20" y="44"/>
                  </a:lnTo>
                  <a:lnTo>
                    <a:pt x="10" y="38"/>
                  </a:lnTo>
                  <a:close/>
                </a:path>
              </a:pathLst>
            </a:custGeom>
            <a:solidFill>
              <a:srgbClr val="F7C3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1334" y="1428"/>
              <a:ext cx="18" cy="36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6" y="4"/>
                </a:cxn>
                <a:cxn ang="0">
                  <a:pos x="8" y="0"/>
                </a:cxn>
                <a:cxn ang="0">
                  <a:pos x="12" y="0"/>
                </a:cxn>
                <a:cxn ang="0">
                  <a:pos x="14" y="4"/>
                </a:cxn>
                <a:cxn ang="0">
                  <a:pos x="18" y="12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2" y="12"/>
                </a:cxn>
                <a:cxn ang="0">
                  <a:pos x="12" y="20"/>
                </a:cxn>
                <a:cxn ang="0">
                  <a:pos x="12" y="26"/>
                </a:cxn>
                <a:cxn ang="0">
                  <a:pos x="10" y="30"/>
                </a:cxn>
                <a:cxn ang="0">
                  <a:pos x="6" y="34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4" y="26"/>
                </a:cxn>
                <a:cxn ang="0">
                  <a:pos x="6" y="20"/>
                </a:cxn>
                <a:cxn ang="0">
                  <a:pos x="6" y="12"/>
                </a:cxn>
                <a:cxn ang="0">
                  <a:pos x="0" y="18"/>
                </a:cxn>
              </a:cxnLst>
              <a:rect l="0" t="0" r="r" b="b"/>
              <a:pathLst>
                <a:path w="18" h="36">
                  <a:moveTo>
                    <a:pt x="0" y="18"/>
                  </a:moveTo>
                  <a:lnTo>
                    <a:pt x="0" y="18"/>
                  </a:lnTo>
                  <a:lnTo>
                    <a:pt x="0" y="14"/>
                  </a:lnTo>
                  <a:lnTo>
                    <a:pt x="6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8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12" y="20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6" y="34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26"/>
                  </a:lnTo>
                  <a:lnTo>
                    <a:pt x="6" y="2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4B3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Freeform 49"/>
            <p:cNvSpPr>
              <a:spLocks/>
            </p:cNvSpPr>
            <p:nvPr/>
          </p:nvSpPr>
          <p:spPr bwMode="auto">
            <a:xfrm>
              <a:off x="1236" y="1502"/>
              <a:ext cx="32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14" y="4"/>
                </a:cxn>
                <a:cxn ang="0">
                  <a:pos x="22" y="4"/>
                </a:cxn>
                <a:cxn ang="0">
                  <a:pos x="28" y="2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26" y="8"/>
                </a:cxn>
                <a:cxn ang="0">
                  <a:pos x="20" y="14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0" y="18"/>
                </a:cxn>
                <a:cxn ang="0">
                  <a:pos x="6" y="16"/>
                </a:cxn>
                <a:cxn ang="0">
                  <a:pos x="6" y="12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4" y="6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2" h="18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4"/>
                  </a:lnTo>
                  <a:lnTo>
                    <a:pt x="22" y="4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8"/>
                  </a:lnTo>
                  <a:lnTo>
                    <a:pt x="20" y="14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6" y="16"/>
                  </a:lnTo>
                  <a:lnTo>
                    <a:pt x="6" y="12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160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Freeform 50"/>
            <p:cNvSpPr>
              <a:spLocks/>
            </p:cNvSpPr>
            <p:nvPr/>
          </p:nvSpPr>
          <p:spPr bwMode="auto">
            <a:xfrm>
              <a:off x="1228" y="1406"/>
              <a:ext cx="44" cy="12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4" y="0"/>
                </a:cxn>
                <a:cxn ang="0">
                  <a:pos x="22" y="2"/>
                </a:cxn>
                <a:cxn ang="0">
                  <a:pos x="12" y="8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0" y="4"/>
                </a:cxn>
                <a:cxn ang="0">
                  <a:pos x="22" y="0"/>
                </a:cxn>
                <a:cxn ang="0">
                  <a:pos x="34" y="0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44" h="12">
                  <a:moveTo>
                    <a:pt x="44" y="2"/>
                  </a:moveTo>
                  <a:lnTo>
                    <a:pt x="44" y="2"/>
                  </a:lnTo>
                  <a:lnTo>
                    <a:pt x="34" y="0"/>
                  </a:lnTo>
                  <a:lnTo>
                    <a:pt x="22" y="2"/>
                  </a:lnTo>
                  <a:lnTo>
                    <a:pt x="12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0" y="4"/>
                  </a:lnTo>
                  <a:lnTo>
                    <a:pt x="22" y="0"/>
                  </a:lnTo>
                  <a:lnTo>
                    <a:pt x="34" y="0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Freeform 51"/>
            <p:cNvSpPr>
              <a:spLocks/>
            </p:cNvSpPr>
            <p:nvPr/>
          </p:nvSpPr>
          <p:spPr bwMode="auto">
            <a:xfrm>
              <a:off x="1238" y="1342"/>
              <a:ext cx="178" cy="3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12" y="0"/>
                </a:cxn>
                <a:cxn ang="0">
                  <a:pos x="24" y="2"/>
                </a:cxn>
                <a:cxn ang="0">
                  <a:pos x="36" y="6"/>
                </a:cxn>
                <a:cxn ang="0">
                  <a:pos x="48" y="10"/>
                </a:cxn>
                <a:cxn ang="0">
                  <a:pos x="72" y="22"/>
                </a:cxn>
                <a:cxn ang="0">
                  <a:pos x="84" y="26"/>
                </a:cxn>
                <a:cxn ang="0">
                  <a:pos x="96" y="30"/>
                </a:cxn>
                <a:cxn ang="0">
                  <a:pos x="96" y="30"/>
                </a:cxn>
                <a:cxn ang="0">
                  <a:pos x="118" y="34"/>
                </a:cxn>
                <a:cxn ang="0">
                  <a:pos x="140" y="32"/>
                </a:cxn>
                <a:cxn ang="0">
                  <a:pos x="150" y="32"/>
                </a:cxn>
                <a:cxn ang="0">
                  <a:pos x="160" y="28"/>
                </a:cxn>
                <a:cxn ang="0">
                  <a:pos x="170" y="24"/>
                </a:cxn>
                <a:cxn ang="0">
                  <a:pos x="178" y="18"/>
                </a:cxn>
                <a:cxn ang="0">
                  <a:pos x="178" y="18"/>
                </a:cxn>
                <a:cxn ang="0">
                  <a:pos x="178" y="18"/>
                </a:cxn>
                <a:cxn ang="0">
                  <a:pos x="178" y="18"/>
                </a:cxn>
                <a:cxn ang="0">
                  <a:pos x="166" y="24"/>
                </a:cxn>
                <a:cxn ang="0">
                  <a:pos x="154" y="30"/>
                </a:cxn>
                <a:cxn ang="0">
                  <a:pos x="140" y="32"/>
                </a:cxn>
                <a:cxn ang="0">
                  <a:pos x="126" y="32"/>
                </a:cxn>
                <a:cxn ang="0">
                  <a:pos x="110" y="30"/>
                </a:cxn>
                <a:cxn ang="0">
                  <a:pos x="96" y="28"/>
                </a:cxn>
                <a:cxn ang="0">
                  <a:pos x="70" y="18"/>
                </a:cxn>
                <a:cxn ang="0">
                  <a:pos x="70" y="18"/>
                </a:cxn>
                <a:cxn ang="0">
                  <a:pos x="54" y="12"/>
                </a:cxn>
                <a:cxn ang="0">
                  <a:pos x="36" y="4"/>
                </a:cxn>
                <a:cxn ang="0">
                  <a:pos x="18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78" h="34">
                  <a:moveTo>
                    <a:pt x="0" y="2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24" y="2"/>
                  </a:lnTo>
                  <a:lnTo>
                    <a:pt x="36" y="6"/>
                  </a:lnTo>
                  <a:lnTo>
                    <a:pt x="48" y="10"/>
                  </a:lnTo>
                  <a:lnTo>
                    <a:pt x="72" y="22"/>
                  </a:lnTo>
                  <a:lnTo>
                    <a:pt x="84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18" y="34"/>
                  </a:lnTo>
                  <a:lnTo>
                    <a:pt x="140" y="32"/>
                  </a:lnTo>
                  <a:lnTo>
                    <a:pt x="150" y="32"/>
                  </a:lnTo>
                  <a:lnTo>
                    <a:pt x="160" y="28"/>
                  </a:lnTo>
                  <a:lnTo>
                    <a:pt x="170" y="24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66" y="24"/>
                  </a:lnTo>
                  <a:lnTo>
                    <a:pt x="154" y="30"/>
                  </a:lnTo>
                  <a:lnTo>
                    <a:pt x="140" y="32"/>
                  </a:lnTo>
                  <a:lnTo>
                    <a:pt x="126" y="32"/>
                  </a:lnTo>
                  <a:lnTo>
                    <a:pt x="110" y="30"/>
                  </a:lnTo>
                  <a:lnTo>
                    <a:pt x="96" y="28"/>
                  </a:lnTo>
                  <a:lnTo>
                    <a:pt x="70" y="18"/>
                  </a:lnTo>
                  <a:lnTo>
                    <a:pt x="70" y="18"/>
                  </a:lnTo>
                  <a:lnTo>
                    <a:pt x="54" y="12"/>
                  </a:lnTo>
                  <a:lnTo>
                    <a:pt x="36" y="4"/>
                  </a:lnTo>
                  <a:lnTo>
                    <a:pt x="1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E1F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1268" y="1328"/>
              <a:ext cx="144" cy="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10" y="0"/>
                </a:cxn>
                <a:cxn ang="0">
                  <a:pos x="20" y="2"/>
                </a:cxn>
                <a:cxn ang="0">
                  <a:pos x="30" y="4"/>
                </a:cxn>
                <a:cxn ang="0">
                  <a:pos x="40" y="10"/>
                </a:cxn>
                <a:cxn ang="0">
                  <a:pos x="60" y="20"/>
                </a:cxn>
                <a:cxn ang="0">
                  <a:pos x="68" y="24"/>
                </a:cxn>
                <a:cxn ang="0">
                  <a:pos x="78" y="26"/>
                </a:cxn>
                <a:cxn ang="0">
                  <a:pos x="78" y="26"/>
                </a:cxn>
                <a:cxn ang="0">
                  <a:pos x="96" y="30"/>
                </a:cxn>
                <a:cxn ang="0">
                  <a:pos x="112" y="30"/>
                </a:cxn>
                <a:cxn ang="0">
                  <a:pos x="128" y="26"/>
                </a:cxn>
                <a:cxn ang="0">
                  <a:pos x="136" y="22"/>
                </a:cxn>
                <a:cxn ang="0">
                  <a:pos x="144" y="16"/>
                </a:cxn>
                <a:cxn ang="0">
                  <a:pos x="144" y="16"/>
                </a:cxn>
                <a:cxn ang="0">
                  <a:pos x="144" y="16"/>
                </a:cxn>
                <a:cxn ang="0">
                  <a:pos x="144" y="16"/>
                </a:cxn>
                <a:cxn ang="0">
                  <a:pos x="134" y="22"/>
                </a:cxn>
                <a:cxn ang="0">
                  <a:pos x="124" y="26"/>
                </a:cxn>
                <a:cxn ang="0">
                  <a:pos x="114" y="28"/>
                </a:cxn>
                <a:cxn ang="0">
                  <a:pos x="102" y="28"/>
                </a:cxn>
                <a:cxn ang="0">
                  <a:pos x="90" y="26"/>
                </a:cxn>
                <a:cxn ang="0">
                  <a:pos x="78" y="24"/>
                </a:cxn>
                <a:cxn ang="0">
                  <a:pos x="58" y="16"/>
                </a:cxn>
                <a:cxn ang="0">
                  <a:pos x="58" y="16"/>
                </a:cxn>
                <a:cxn ang="0">
                  <a:pos x="30" y="4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44" h="30">
                  <a:moveTo>
                    <a:pt x="0" y="2"/>
                  </a:moveTo>
                  <a:lnTo>
                    <a:pt x="0" y="2"/>
                  </a:lnTo>
                  <a:lnTo>
                    <a:pt x="10" y="0"/>
                  </a:lnTo>
                  <a:lnTo>
                    <a:pt x="20" y="2"/>
                  </a:lnTo>
                  <a:lnTo>
                    <a:pt x="30" y="4"/>
                  </a:lnTo>
                  <a:lnTo>
                    <a:pt x="40" y="10"/>
                  </a:lnTo>
                  <a:lnTo>
                    <a:pt x="60" y="20"/>
                  </a:lnTo>
                  <a:lnTo>
                    <a:pt x="68" y="24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96" y="30"/>
                  </a:lnTo>
                  <a:lnTo>
                    <a:pt x="112" y="30"/>
                  </a:lnTo>
                  <a:lnTo>
                    <a:pt x="128" y="26"/>
                  </a:lnTo>
                  <a:lnTo>
                    <a:pt x="136" y="22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34" y="22"/>
                  </a:lnTo>
                  <a:lnTo>
                    <a:pt x="124" y="26"/>
                  </a:lnTo>
                  <a:lnTo>
                    <a:pt x="114" y="28"/>
                  </a:lnTo>
                  <a:lnTo>
                    <a:pt x="102" y="28"/>
                  </a:lnTo>
                  <a:lnTo>
                    <a:pt x="90" y="26"/>
                  </a:lnTo>
                  <a:lnTo>
                    <a:pt x="78" y="2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30" y="4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E1F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1254" y="1342"/>
              <a:ext cx="168" cy="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14" y="8"/>
                </a:cxn>
                <a:cxn ang="0">
                  <a:pos x="26" y="18"/>
                </a:cxn>
                <a:cxn ang="0">
                  <a:pos x="52" y="40"/>
                </a:cxn>
                <a:cxn ang="0">
                  <a:pos x="52" y="40"/>
                </a:cxn>
                <a:cxn ang="0">
                  <a:pos x="66" y="50"/>
                </a:cxn>
                <a:cxn ang="0">
                  <a:pos x="80" y="56"/>
                </a:cxn>
                <a:cxn ang="0">
                  <a:pos x="96" y="60"/>
                </a:cxn>
                <a:cxn ang="0">
                  <a:pos x="112" y="60"/>
                </a:cxn>
                <a:cxn ang="0">
                  <a:pos x="112" y="60"/>
                </a:cxn>
                <a:cxn ang="0">
                  <a:pos x="130" y="58"/>
                </a:cxn>
                <a:cxn ang="0">
                  <a:pos x="138" y="54"/>
                </a:cxn>
                <a:cxn ang="0">
                  <a:pos x="146" y="50"/>
                </a:cxn>
                <a:cxn ang="0">
                  <a:pos x="152" y="46"/>
                </a:cxn>
                <a:cxn ang="0">
                  <a:pos x="160" y="40"/>
                </a:cxn>
                <a:cxn ang="0">
                  <a:pos x="164" y="32"/>
                </a:cxn>
                <a:cxn ang="0">
                  <a:pos x="168" y="24"/>
                </a:cxn>
                <a:cxn ang="0">
                  <a:pos x="168" y="24"/>
                </a:cxn>
                <a:cxn ang="0">
                  <a:pos x="166" y="24"/>
                </a:cxn>
                <a:cxn ang="0">
                  <a:pos x="166" y="24"/>
                </a:cxn>
                <a:cxn ang="0">
                  <a:pos x="166" y="24"/>
                </a:cxn>
                <a:cxn ang="0">
                  <a:pos x="162" y="32"/>
                </a:cxn>
                <a:cxn ang="0">
                  <a:pos x="158" y="40"/>
                </a:cxn>
                <a:cxn ang="0">
                  <a:pos x="152" y="44"/>
                </a:cxn>
                <a:cxn ang="0">
                  <a:pos x="146" y="50"/>
                </a:cxn>
                <a:cxn ang="0">
                  <a:pos x="134" y="56"/>
                </a:cxn>
                <a:cxn ang="0">
                  <a:pos x="118" y="58"/>
                </a:cxn>
                <a:cxn ang="0">
                  <a:pos x="102" y="56"/>
                </a:cxn>
                <a:cxn ang="0">
                  <a:pos x="86" y="52"/>
                </a:cxn>
                <a:cxn ang="0">
                  <a:pos x="72" y="48"/>
                </a:cxn>
                <a:cxn ang="0">
                  <a:pos x="60" y="40"/>
                </a:cxn>
                <a:cxn ang="0">
                  <a:pos x="60" y="40"/>
                </a:cxn>
                <a:cxn ang="0">
                  <a:pos x="28" y="18"/>
                </a:cxn>
                <a:cxn ang="0">
                  <a:pos x="28" y="18"/>
                </a:cxn>
                <a:cxn ang="0">
                  <a:pos x="14" y="8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68" h="60">
                  <a:moveTo>
                    <a:pt x="0" y="2"/>
                  </a:moveTo>
                  <a:lnTo>
                    <a:pt x="0" y="2"/>
                  </a:lnTo>
                  <a:lnTo>
                    <a:pt x="14" y="8"/>
                  </a:lnTo>
                  <a:lnTo>
                    <a:pt x="26" y="18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66" y="50"/>
                  </a:lnTo>
                  <a:lnTo>
                    <a:pt x="80" y="56"/>
                  </a:lnTo>
                  <a:lnTo>
                    <a:pt x="96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30" y="58"/>
                  </a:lnTo>
                  <a:lnTo>
                    <a:pt x="138" y="54"/>
                  </a:lnTo>
                  <a:lnTo>
                    <a:pt x="146" y="50"/>
                  </a:lnTo>
                  <a:lnTo>
                    <a:pt x="152" y="46"/>
                  </a:lnTo>
                  <a:lnTo>
                    <a:pt x="160" y="40"/>
                  </a:lnTo>
                  <a:lnTo>
                    <a:pt x="164" y="3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2" y="32"/>
                  </a:lnTo>
                  <a:lnTo>
                    <a:pt x="158" y="40"/>
                  </a:lnTo>
                  <a:lnTo>
                    <a:pt x="152" y="44"/>
                  </a:lnTo>
                  <a:lnTo>
                    <a:pt x="146" y="50"/>
                  </a:lnTo>
                  <a:lnTo>
                    <a:pt x="134" y="56"/>
                  </a:lnTo>
                  <a:lnTo>
                    <a:pt x="118" y="58"/>
                  </a:lnTo>
                  <a:lnTo>
                    <a:pt x="102" y="56"/>
                  </a:lnTo>
                  <a:lnTo>
                    <a:pt x="86" y="52"/>
                  </a:lnTo>
                  <a:lnTo>
                    <a:pt x="72" y="48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14" y="8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E1F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Freeform 54"/>
            <p:cNvSpPr>
              <a:spLocks/>
            </p:cNvSpPr>
            <p:nvPr/>
          </p:nvSpPr>
          <p:spPr bwMode="auto">
            <a:xfrm>
              <a:off x="1296" y="1376"/>
              <a:ext cx="48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2" y="32"/>
                </a:cxn>
                <a:cxn ang="0">
                  <a:pos x="32" y="50"/>
                </a:cxn>
                <a:cxn ang="0">
                  <a:pos x="40" y="70"/>
                </a:cxn>
                <a:cxn ang="0">
                  <a:pos x="46" y="90"/>
                </a:cxn>
                <a:cxn ang="0">
                  <a:pos x="46" y="100"/>
                </a:cxn>
                <a:cxn ang="0">
                  <a:pos x="44" y="110"/>
                </a:cxn>
                <a:cxn ang="0">
                  <a:pos x="42" y="118"/>
                </a:cxn>
                <a:cxn ang="0">
                  <a:pos x="38" y="128"/>
                </a:cxn>
                <a:cxn ang="0">
                  <a:pos x="30" y="136"/>
                </a:cxn>
                <a:cxn ang="0">
                  <a:pos x="22" y="144"/>
                </a:cxn>
                <a:cxn ang="0">
                  <a:pos x="22" y="144"/>
                </a:cxn>
                <a:cxn ang="0">
                  <a:pos x="22" y="144"/>
                </a:cxn>
                <a:cxn ang="0">
                  <a:pos x="22" y="144"/>
                </a:cxn>
                <a:cxn ang="0">
                  <a:pos x="34" y="136"/>
                </a:cxn>
                <a:cxn ang="0">
                  <a:pos x="42" y="126"/>
                </a:cxn>
                <a:cxn ang="0">
                  <a:pos x="46" y="112"/>
                </a:cxn>
                <a:cxn ang="0">
                  <a:pos x="48" y="98"/>
                </a:cxn>
                <a:cxn ang="0">
                  <a:pos x="48" y="98"/>
                </a:cxn>
                <a:cxn ang="0">
                  <a:pos x="48" y="86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8" y="54"/>
                </a:cxn>
                <a:cxn ang="0">
                  <a:pos x="30" y="40"/>
                </a:cxn>
                <a:cxn ang="0">
                  <a:pos x="20" y="26"/>
                </a:cxn>
                <a:cxn ang="0">
                  <a:pos x="10" y="1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" h="144">
                  <a:moveTo>
                    <a:pt x="0" y="0"/>
                  </a:moveTo>
                  <a:lnTo>
                    <a:pt x="0" y="0"/>
                  </a:lnTo>
                  <a:lnTo>
                    <a:pt x="22" y="32"/>
                  </a:lnTo>
                  <a:lnTo>
                    <a:pt x="32" y="50"/>
                  </a:lnTo>
                  <a:lnTo>
                    <a:pt x="40" y="70"/>
                  </a:lnTo>
                  <a:lnTo>
                    <a:pt x="46" y="90"/>
                  </a:lnTo>
                  <a:lnTo>
                    <a:pt x="46" y="100"/>
                  </a:lnTo>
                  <a:lnTo>
                    <a:pt x="44" y="110"/>
                  </a:lnTo>
                  <a:lnTo>
                    <a:pt x="42" y="118"/>
                  </a:lnTo>
                  <a:lnTo>
                    <a:pt x="38" y="128"/>
                  </a:lnTo>
                  <a:lnTo>
                    <a:pt x="30" y="136"/>
                  </a:lnTo>
                  <a:lnTo>
                    <a:pt x="22" y="144"/>
                  </a:lnTo>
                  <a:lnTo>
                    <a:pt x="22" y="144"/>
                  </a:lnTo>
                  <a:lnTo>
                    <a:pt x="22" y="144"/>
                  </a:lnTo>
                  <a:lnTo>
                    <a:pt x="22" y="144"/>
                  </a:lnTo>
                  <a:lnTo>
                    <a:pt x="34" y="136"/>
                  </a:lnTo>
                  <a:lnTo>
                    <a:pt x="42" y="126"/>
                  </a:lnTo>
                  <a:lnTo>
                    <a:pt x="46" y="112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86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0" y="40"/>
                  </a:lnTo>
                  <a:lnTo>
                    <a:pt x="20" y="26"/>
                  </a:lnTo>
                  <a:lnTo>
                    <a:pt x="1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1F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1392" y="1362"/>
              <a:ext cx="5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16"/>
                </a:cxn>
                <a:cxn ang="0">
                  <a:pos x="4" y="106"/>
                </a:cxn>
                <a:cxn ang="0">
                  <a:pos x="10" y="96"/>
                </a:cxn>
                <a:cxn ang="0">
                  <a:pos x="22" y="80"/>
                </a:cxn>
                <a:cxn ang="0">
                  <a:pos x="36" y="62"/>
                </a:cxn>
                <a:cxn ang="0">
                  <a:pos x="48" y="46"/>
                </a:cxn>
                <a:cxn ang="0">
                  <a:pos x="48" y="46"/>
                </a:cxn>
                <a:cxn ang="0">
                  <a:pos x="54" y="34"/>
                </a:cxn>
                <a:cxn ang="0">
                  <a:pos x="54" y="22"/>
                </a:cxn>
                <a:cxn ang="0">
                  <a:pos x="50" y="12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50" y="14"/>
                </a:cxn>
                <a:cxn ang="0">
                  <a:pos x="52" y="26"/>
                </a:cxn>
                <a:cxn ang="0">
                  <a:pos x="50" y="38"/>
                </a:cxn>
                <a:cxn ang="0">
                  <a:pos x="44" y="50"/>
                </a:cxn>
                <a:cxn ang="0">
                  <a:pos x="44" y="50"/>
                </a:cxn>
                <a:cxn ang="0">
                  <a:pos x="32" y="66"/>
                </a:cxn>
                <a:cxn ang="0">
                  <a:pos x="20" y="82"/>
                </a:cxn>
                <a:cxn ang="0">
                  <a:pos x="20" y="82"/>
                </a:cxn>
                <a:cxn ang="0">
                  <a:pos x="8" y="98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0" y="116"/>
                </a:cxn>
              </a:cxnLst>
              <a:rect l="0" t="0" r="r" b="b"/>
              <a:pathLst>
                <a:path w="54" h="116">
                  <a:moveTo>
                    <a:pt x="0" y="116"/>
                  </a:moveTo>
                  <a:lnTo>
                    <a:pt x="0" y="116"/>
                  </a:lnTo>
                  <a:lnTo>
                    <a:pt x="4" y="106"/>
                  </a:lnTo>
                  <a:lnTo>
                    <a:pt x="10" y="96"/>
                  </a:lnTo>
                  <a:lnTo>
                    <a:pt x="22" y="80"/>
                  </a:lnTo>
                  <a:lnTo>
                    <a:pt x="36" y="62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54" y="34"/>
                  </a:lnTo>
                  <a:lnTo>
                    <a:pt x="54" y="22"/>
                  </a:lnTo>
                  <a:lnTo>
                    <a:pt x="50" y="1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50" y="14"/>
                  </a:lnTo>
                  <a:lnTo>
                    <a:pt x="52" y="26"/>
                  </a:lnTo>
                  <a:lnTo>
                    <a:pt x="50" y="38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32" y="66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8" y="98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7E1F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Freeform 56"/>
            <p:cNvSpPr>
              <a:spLocks/>
            </p:cNvSpPr>
            <p:nvPr/>
          </p:nvSpPr>
          <p:spPr bwMode="auto">
            <a:xfrm>
              <a:off x="1216" y="1306"/>
              <a:ext cx="74" cy="86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0" y="82"/>
                </a:cxn>
                <a:cxn ang="0">
                  <a:pos x="4" y="72"/>
                </a:cxn>
                <a:cxn ang="0">
                  <a:pos x="8" y="64"/>
                </a:cxn>
                <a:cxn ang="0">
                  <a:pos x="14" y="56"/>
                </a:cxn>
                <a:cxn ang="0">
                  <a:pos x="18" y="54"/>
                </a:cxn>
                <a:cxn ang="0">
                  <a:pos x="22" y="52"/>
                </a:cxn>
                <a:cxn ang="0">
                  <a:pos x="26" y="52"/>
                </a:cxn>
                <a:cxn ang="0">
                  <a:pos x="30" y="54"/>
                </a:cxn>
                <a:cxn ang="0">
                  <a:pos x="34" y="58"/>
                </a:cxn>
                <a:cxn ang="0">
                  <a:pos x="40" y="64"/>
                </a:cxn>
                <a:cxn ang="0">
                  <a:pos x="46" y="74"/>
                </a:cxn>
                <a:cxn ang="0">
                  <a:pos x="50" y="86"/>
                </a:cxn>
                <a:cxn ang="0">
                  <a:pos x="74" y="0"/>
                </a:cxn>
                <a:cxn ang="0">
                  <a:pos x="74" y="0"/>
                </a:cxn>
                <a:cxn ang="0">
                  <a:pos x="62" y="4"/>
                </a:cxn>
                <a:cxn ang="0">
                  <a:pos x="50" y="10"/>
                </a:cxn>
                <a:cxn ang="0">
                  <a:pos x="34" y="20"/>
                </a:cxn>
                <a:cxn ang="0">
                  <a:pos x="20" y="30"/>
                </a:cxn>
                <a:cxn ang="0">
                  <a:pos x="10" y="44"/>
                </a:cxn>
                <a:cxn ang="0">
                  <a:pos x="4" y="54"/>
                </a:cxn>
                <a:cxn ang="0">
                  <a:pos x="2" y="62"/>
                </a:cxn>
                <a:cxn ang="0">
                  <a:pos x="0" y="72"/>
                </a:cxn>
                <a:cxn ang="0">
                  <a:pos x="0" y="82"/>
                </a:cxn>
                <a:cxn ang="0">
                  <a:pos x="0" y="82"/>
                </a:cxn>
              </a:cxnLst>
              <a:rect l="0" t="0" r="r" b="b"/>
              <a:pathLst>
                <a:path w="74" h="86">
                  <a:moveTo>
                    <a:pt x="0" y="82"/>
                  </a:moveTo>
                  <a:lnTo>
                    <a:pt x="0" y="82"/>
                  </a:lnTo>
                  <a:lnTo>
                    <a:pt x="4" y="72"/>
                  </a:lnTo>
                  <a:lnTo>
                    <a:pt x="8" y="64"/>
                  </a:lnTo>
                  <a:lnTo>
                    <a:pt x="14" y="56"/>
                  </a:lnTo>
                  <a:lnTo>
                    <a:pt x="18" y="54"/>
                  </a:lnTo>
                  <a:lnTo>
                    <a:pt x="22" y="52"/>
                  </a:lnTo>
                  <a:lnTo>
                    <a:pt x="26" y="52"/>
                  </a:lnTo>
                  <a:lnTo>
                    <a:pt x="30" y="54"/>
                  </a:lnTo>
                  <a:lnTo>
                    <a:pt x="34" y="58"/>
                  </a:lnTo>
                  <a:lnTo>
                    <a:pt x="40" y="64"/>
                  </a:lnTo>
                  <a:lnTo>
                    <a:pt x="46" y="74"/>
                  </a:lnTo>
                  <a:lnTo>
                    <a:pt x="50" y="86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2" y="4"/>
                  </a:lnTo>
                  <a:lnTo>
                    <a:pt x="50" y="10"/>
                  </a:lnTo>
                  <a:lnTo>
                    <a:pt x="34" y="20"/>
                  </a:lnTo>
                  <a:lnTo>
                    <a:pt x="20" y="30"/>
                  </a:lnTo>
                  <a:lnTo>
                    <a:pt x="10" y="44"/>
                  </a:lnTo>
                  <a:lnTo>
                    <a:pt x="4" y="54"/>
                  </a:lnTo>
                  <a:lnTo>
                    <a:pt x="2" y="6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Freeform 57"/>
            <p:cNvSpPr>
              <a:spLocks/>
            </p:cNvSpPr>
            <p:nvPr/>
          </p:nvSpPr>
          <p:spPr bwMode="auto">
            <a:xfrm>
              <a:off x="1302" y="1408"/>
              <a:ext cx="18" cy="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6"/>
                </a:cxn>
                <a:cxn ang="0">
                  <a:pos x="8" y="22"/>
                </a:cxn>
                <a:cxn ang="0">
                  <a:pos x="12" y="32"/>
                </a:cxn>
                <a:cxn ang="0">
                  <a:pos x="12" y="44"/>
                </a:cxn>
                <a:cxn ang="0">
                  <a:pos x="12" y="54"/>
                </a:cxn>
                <a:cxn ang="0">
                  <a:pos x="8" y="64"/>
                </a:cxn>
                <a:cxn ang="0">
                  <a:pos x="8" y="64"/>
                </a:cxn>
                <a:cxn ang="0">
                  <a:pos x="12" y="56"/>
                </a:cxn>
                <a:cxn ang="0">
                  <a:pos x="14" y="48"/>
                </a:cxn>
                <a:cxn ang="0">
                  <a:pos x="16" y="40"/>
                </a:cxn>
                <a:cxn ang="0">
                  <a:pos x="18" y="30"/>
                </a:cxn>
                <a:cxn ang="0">
                  <a:pos x="16" y="18"/>
                </a:cxn>
                <a:cxn ang="0">
                  <a:pos x="10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8" h="64">
                  <a:moveTo>
                    <a:pt x="0" y="0"/>
                  </a:moveTo>
                  <a:lnTo>
                    <a:pt x="0" y="0"/>
                  </a:lnTo>
                  <a:lnTo>
                    <a:pt x="2" y="6"/>
                  </a:lnTo>
                  <a:lnTo>
                    <a:pt x="8" y="22"/>
                  </a:lnTo>
                  <a:lnTo>
                    <a:pt x="12" y="32"/>
                  </a:lnTo>
                  <a:lnTo>
                    <a:pt x="12" y="44"/>
                  </a:lnTo>
                  <a:lnTo>
                    <a:pt x="12" y="54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12" y="56"/>
                  </a:lnTo>
                  <a:lnTo>
                    <a:pt x="14" y="48"/>
                  </a:lnTo>
                  <a:lnTo>
                    <a:pt x="16" y="40"/>
                  </a:lnTo>
                  <a:lnTo>
                    <a:pt x="18" y="30"/>
                  </a:lnTo>
                  <a:lnTo>
                    <a:pt x="16" y="18"/>
                  </a:lnTo>
                  <a:lnTo>
                    <a:pt x="1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Freeform 58"/>
            <p:cNvSpPr>
              <a:spLocks/>
            </p:cNvSpPr>
            <p:nvPr/>
          </p:nvSpPr>
          <p:spPr bwMode="auto">
            <a:xfrm>
              <a:off x="1334" y="1444"/>
              <a:ext cx="44" cy="70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22" y="4"/>
                </a:cxn>
                <a:cxn ang="0">
                  <a:pos x="26" y="4"/>
                </a:cxn>
                <a:cxn ang="0">
                  <a:pos x="30" y="6"/>
                </a:cxn>
                <a:cxn ang="0">
                  <a:pos x="36" y="14"/>
                </a:cxn>
                <a:cxn ang="0">
                  <a:pos x="40" y="24"/>
                </a:cxn>
                <a:cxn ang="0">
                  <a:pos x="40" y="36"/>
                </a:cxn>
                <a:cxn ang="0">
                  <a:pos x="40" y="36"/>
                </a:cxn>
                <a:cxn ang="0">
                  <a:pos x="40" y="48"/>
                </a:cxn>
                <a:cxn ang="0">
                  <a:pos x="36" y="58"/>
                </a:cxn>
                <a:cxn ang="0">
                  <a:pos x="30" y="64"/>
                </a:cxn>
                <a:cxn ang="0">
                  <a:pos x="26" y="66"/>
                </a:cxn>
                <a:cxn ang="0">
                  <a:pos x="22" y="66"/>
                </a:cxn>
                <a:cxn ang="0">
                  <a:pos x="22" y="66"/>
                </a:cxn>
                <a:cxn ang="0">
                  <a:pos x="18" y="66"/>
                </a:cxn>
                <a:cxn ang="0">
                  <a:pos x="16" y="64"/>
                </a:cxn>
                <a:cxn ang="0">
                  <a:pos x="10" y="58"/>
                </a:cxn>
                <a:cxn ang="0">
                  <a:pos x="6" y="48"/>
                </a:cxn>
                <a:cxn ang="0">
                  <a:pos x="4" y="36"/>
                </a:cxn>
                <a:cxn ang="0">
                  <a:pos x="6" y="22"/>
                </a:cxn>
                <a:cxn ang="0">
                  <a:pos x="2" y="22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2" y="50"/>
                </a:cxn>
                <a:cxn ang="0">
                  <a:pos x="6" y="60"/>
                </a:cxn>
                <a:cxn ang="0">
                  <a:pos x="14" y="68"/>
                </a:cxn>
                <a:cxn ang="0">
                  <a:pos x="18" y="70"/>
                </a:cxn>
                <a:cxn ang="0">
                  <a:pos x="22" y="70"/>
                </a:cxn>
                <a:cxn ang="0">
                  <a:pos x="22" y="70"/>
                </a:cxn>
                <a:cxn ang="0">
                  <a:pos x="26" y="70"/>
                </a:cxn>
                <a:cxn ang="0">
                  <a:pos x="30" y="68"/>
                </a:cxn>
                <a:cxn ang="0">
                  <a:pos x="38" y="60"/>
                </a:cxn>
                <a:cxn ang="0">
                  <a:pos x="42" y="50"/>
                </a:cxn>
                <a:cxn ang="0">
                  <a:pos x="44" y="36"/>
                </a:cxn>
                <a:cxn ang="0">
                  <a:pos x="44" y="36"/>
                </a:cxn>
                <a:cxn ang="0">
                  <a:pos x="42" y="22"/>
                </a:cxn>
                <a:cxn ang="0">
                  <a:pos x="38" y="10"/>
                </a:cxn>
                <a:cxn ang="0">
                  <a:pos x="30" y="4"/>
                </a:cxn>
                <a:cxn ang="0">
                  <a:pos x="26" y="2"/>
                </a:cxn>
                <a:cxn ang="0">
                  <a:pos x="22" y="0"/>
                </a:cxn>
                <a:cxn ang="0">
                  <a:pos x="22" y="4"/>
                </a:cxn>
              </a:cxnLst>
              <a:rect l="0" t="0" r="r" b="b"/>
              <a:pathLst>
                <a:path w="44" h="70">
                  <a:moveTo>
                    <a:pt x="22" y="4"/>
                  </a:moveTo>
                  <a:lnTo>
                    <a:pt x="22" y="4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6" y="14"/>
                  </a:lnTo>
                  <a:lnTo>
                    <a:pt x="40" y="24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48"/>
                  </a:lnTo>
                  <a:lnTo>
                    <a:pt x="36" y="58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6" y="64"/>
                  </a:lnTo>
                  <a:lnTo>
                    <a:pt x="10" y="58"/>
                  </a:lnTo>
                  <a:lnTo>
                    <a:pt x="6" y="48"/>
                  </a:lnTo>
                  <a:lnTo>
                    <a:pt x="4" y="36"/>
                  </a:lnTo>
                  <a:lnTo>
                    <a:pt x="6" y="22"/>
                  </a:lnTo>
                  <a:lnTo>
                    <a:pt x="2" y="2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50"/>
                  </a:lnTo>
                  <a:lnTo>
                    <a:pt x="6" y="60"/>
                  </a:lnTo>
                  <a:lnTo>
                    <a:pt x="14" y="68"/>
                  </a:lnTo>
                  <a:lnTo>
                    <a:pt x="18" y="70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8" y="60"/>
                  </a:lnTo>
                  <a:lnTo>
                    <a:pt x="42" y="50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2" y="22"/>
                  </a:lnTo>
                  <a:lnTo>
                    <a:pt x="38" y="10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22" y="0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Freeform 59"/>
            <p:cNvSpPr>
              <a:spLocks/>
            </p:cNvSpPr>
            <p:nvPr/>
          </p:nvSpPr>
          <p:spPr bwMode="auto">
            <a:xfrm>
              <a:off x="1238" y="1436"/>
              <a:ext cx="32" cy="1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0" y="8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8" y="10"/>
                </a:cxn>
                <a:cxn ang="0">
                  <a:pos x="16" y="8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</a:cxnLst>
              <a:rect l="0" t="0" r="r" b="b"/>
              <a:pathLst>
                <a:path w="32" h="10">
                  <a:moveTo>
                    <a:pt x="32" y="0"/>
                  </a:moveTo>
                  <a:lnTo>
                    <a:pt x="32" y="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6" y="8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Freeform 60"/>
            <p:cNvSpPr>
              <a:spLocks/>
            </p:cNvSpPr>
            <p:nvPr/>
          </p:nvSpPr>
          <p:spPr bwMode="auto">
            <a:xfrm>
              <a:off x="1246" y="1442"/>
              <a:ext cx="10" cy="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0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10">
                  <a:moveTo>
                    <a:pt x="0" y="2"/>
                  </a:move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373" name="Picture 61" descr="invento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219200"/>
            <a:ext cx="1143000" cy="895350"/>
          </a:xfrm>
          <a:prstGeom prst="rect">
            <a:avLst/>
          </a:prstGeom>
          <a:noFill/>
        </p:spPr>
      </p:pic>
      <p:sp>
        <p:nvSpPr>
          <p:cNvPr id="13374" name="Text Box 62"/>
          <p:cNvSpPr txBox="1">
            <a:spLocks noChangeArrowheads="1"/>
          </p:cNvSpPr>
          <p:nvPr/>
        </p:nvSpPr>
        <p:spPr bwMode="auto">
          <a:xfrm>
            <a:off x="1828800" y="3886200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C3300"/>
                </a:solidFill>
              </a:rPr>
              <a:t>visits</a:t>
            </a:r>
          </a:p>
        </p:txBody>
      </p:sp>
      <p:sp>
        <p:nvSpPr>
          <p:cNvPr id="13375" name="Text Box 63"/>
          <p:cNvSpPr txBox="1">
            <a:spLocks noChangeArrowheads="1"/>
          </p:cNvSpPr>
          <p:nvPr/>
        </p:nvSpPr>
        <p:spPr bwMode="auto">
          <a:xfrm>
            <a:off x="1143000" y="2176463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solidFill>
                  <a:srgbClr val="CC3300"/>
                </a:solidFill>
              </a:rPr>
              <a:t>Algorithm selects</a:t>
            </a:r>
          </a:p>
        </p:txBody>
      </p:sp>
      <p:sp>
        <p:nvSpPr>
          <p:cNvPr id="13376" name="Text Box 64"/>
          <p:cNvSpPr txBox="1">
            <a:spLocks noChangeArrowheads="1"/>
          </p:cNvSpPr>
          <p:nvPr/>
        </p:nvSpPr>
        <p:spPr bwMode="auto">
          <a:xfrm>
            <a:off x="5006975" y="42814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(rating or click/no-click)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user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Demographics, geo: Declared</a:t>
            </a:r>
          </a:p>
          <a:p>
            <a:pPr lvl="1"/>
            <a:r>
              <a:rPr lang="en-US" dirty="0" smtClean="0"/>
              <a:t>We did not find them to be useful in front-page application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Browse behavior based on activity on Y! network ( </a:t>
            </a:r>
            <a:r>
              <a:rPr lang="en-US" b="1" i="1" dirty="0" smtClean="0"/>
              <a:t>x</a:t>
            </a:r>
            <a:r>
              <a:rPr lang="en-US" baseline="-25000" dirty="0" smtClean="0"/>
              <a:t>it  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Previous visits to property, search, ad views, clicks,..</a:t>
            </a:r>
          </a:p>
          <a:p>
            <a:pPr lvl="1"/>
            <a:r>
              <a:rPr lang="en-US" dirty="0" smtClean="0"/>
              <a:t>This is useful for the front-page application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Previous clicks on the module ( </a:t>
            </a:r>
            <a:r>
              <a:rPr lang="en-US" sz="3200" b="1" dirty="0" smtClean="0"/>
              <a:t>u</a:t>
            </a:r>
            <a:r>
              <a:rPr lang="en-US" baseline="-25000" dirty="0" smtClean="0"/>
              <a:t>it</a:t>
            </a:r>
            <a:r>
              <a:rPr lang="en-US" dirty="0" smtClean="0"/>
              <a:t> )</a:t>
            </a:r>
          </a:p>
          <a:p>
            <a:pPr lvl="1"/>
            <a:r>
              <a:rPr lang="en-US" dirty="0" smtClean="0"/>
              <a:t>Extremely useful for heavy users </a:t>
            </a:r>
          </a:p>
          <a:p>
            <a:pPr lvl="2"/>
            <a:r>
              <a:rPr lang="en-US" dirty="0" smtClean="0"/>
              <a:t>Obtained via matrix factorization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Approach: Online logistic with E/E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a per item online logistic regression</a:t>
            </a:r>
          </a:p>
          <a:p>
            <a:r>
              <a:rPr lang="en-US" dirty="0" smtClean="0"/>
              <a:t>For item </a:t>
            </a:r>
            <a:r>
              <a:rPr lang="en-US" i="1" dirty="0" smtClean="0"/>
              <a:t>j</a:t>
            </a:r>
            <a:r>
              <a:rPr lang="en-US" dirty="0" smtClean="0"/>
              <a:t>,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Coefficients for item </a:t>
            </a:r>
            <a:r>
              <a:rPr lang="en-US" i="1" dirty="0" smtClean="0"/>
              <a:t>j </a:t>
            </a:r>
            <a:r>
              <a:rPr lang="en-US" dirty="0" smtClean="0"/>
              <a:t>estimated via online logistic regression </a:t>
            </a:r>
          </a:p>
          <a:p>
            <a:r>
              <a:rPr lang="en-US" dirty="0" smtClean="0"/>
              <a:t>Explore/exploit for personalized recommendation </a:t>
            </a:r>
          </a:p>
          <a:p>
            <a:pPr lvl="1"/>
            <a:r>
              <a:rPr lang="en-US" dirty="0" smtClean="0"/>
              <a:t>epsilon-greedy and UCB perform well for Y! front-page application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33400" y="2209800"/>
          <a:ext cx="8294688" cy="1873250"/>
        </p:xfrm>
        <a:graphic>
          <a:graphicData uri="http://schemas.openxmlformats.org/presentationml/2006/ole">
            <p:oleObj spid="_x0000_s402434" name="Equation" r:id="rId3" imgW="2082600" imgH="533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Bipartite Graph completion problem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685800" y="1524000"/>
            <a:ext cx="6705600" cy="4191000"/>
            <a:chOff x="685800" y="1752600"/>
            <a:chExt cx="6705600" cy="4191000"/>
          </a:xfrm>
        </p:grpSpPr>
        <p:grpSp>
          <p:nvGrpSpPr>
            <p:cNvPr id="37" name="Group 36"/>
            <p:cNvGrpSpPr/>
            <p:nvPr/>
          </p:nvGrpSpPr>
          <p:grpSpPr>
            <a:xfrm>
              <a:off x="2209800" y="1905000"/>
              <a:ext cx="5181600" cy="4038600"/>
              <a:chOff x="2514600" y="1828800"/>
              <a:chExt cx="5181600" cy="4038600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352800" y="1828800"/>
                <a:ext cx="304800" cy="4038600"/>
                <a:chOff x="1143000" y="1828800"/>
                <a:chExt cx="304800" cy="4038600"/>
              </a:xfrm>
            </p:grpSpPr>
            <p:sp>
              <p:nvSpPr>
                <p:cNvPr id="4" name="Oval 3"/>
                <p:cNvSpPr/>
                <p:nvPr/>
              </p:nvSpPr>
              <p:spPr>
                <a:xfrm>
                  <a:off x="1143000" y="22098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Oval 4"/>
                <p:cNvSpPr/>
                <p:nvPr/>
              </p:nvSpPr>
              <p:spPr>
                <a:xfrm>
                  <a:off x="1143000" y="18288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Oval 5"/>
                <p:cNvSpPr/>
                <p:nvPr/>
              </p:nvSpPr>
              <p:spPr>
                <a:xfrm>
                  <a:off x="1143000" y="25908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1143000" y="30480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1143000" y="35052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1143000" y="40386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1143000" y="45720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143000" y="51054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1143000" y="5638800"/>
                  <a:ext cx="304800" cy="2286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5943600" y="1828800"/>
                <a:ext cx="762000" cy="3429000"/>
                <a:chOff x="5943600" y="1828800"/>
                <a:chExt cx="762000" cy="3429000"/>
              </a:xfrm>
            </p:grpSpPr>
            <p:sp>
              <p:nvSpPr>
                <p:cNvPr id="14" name="Oval 13"/>
                <p:cNvSpPr/>
                <p:nvPr/>
              </p:nvSpPr>
              <p:spPr>
                <a:xfrm>
                  <a:off x="5943600" y="2819400"/>
                  <a:ext cx="685800" cy="60960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5943600" y="1828800"/>
                  <a:ext cx="685800" cy="60960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5943600" y="3657600"/>
                  <a:ext cx="685800" cy="60960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6019800" y="4648200"/>
                  <a:ext cx="685800" cy="60960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21" name="Straight Arrow Connector 20"/>
              <p:cNvCxnSpPr/>
              <p:nvPr/>
            </p:nvCxnSpPr>
            <p:spPr>
              <a:xfrm>
                <a:off x="3886200" y="2057400"/>
                <a:ext cx="1905000" cy="15240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3886200" y="2362200"/>
                <a:ext cx="1828800" cy="68580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3810000" y="3200400"/>
                <a:ext cx="1828800" cy="38100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V="1">
                <a:off x="3810000" y="4038600"/>
                <a:ext cx="1828800" cy="60960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3886200" y="2286000"/>
                <a:ext cx="1828800" cy="381000"/>
              </a:xfrm>
              <a:prstGeom prst="straightConnector1">
                <a:avLst/>
              </a:prstGeom>
              <a:ln cmpd="sng">
                <a:solidFill>
                  <a:srgbClr val="7030A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flipV="1">
                <a:off x="3886200" y="5029200"/>
                <a:ext cx="1905000" cy="152400"/>
              </a:xfrm>
              <a:prstGeom prst="straightConnector1">
                <a:avLst/>
              </a:prstGeom>
              <a:ln cmpd="sng">
                <a:solidFill>
                  <a:srgbClr val="7030A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>
                <a:off x="3733800" y="1981200"/>
                <a:ext cx="2133600" cy="182880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3581400" y="2362200"/>
                <a:ext cx="2286000" cy="838200"/>
              </a:xfrm>
              <a:prstGeom prst="straightConnector1">
                <a:avLst/>
              </a:prstGeom>
              <a:ln cmpd="sng">
                <a:solidFill>
                  <a:srgbClr val="7030A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flipV="1">
                <a:off x="3581400" y="4343400"/>
                <a:ext cx="2286000" cy="1371600"/>
              </a:xfrm>
              <a:prstGeom prst="straightConnector1">
                <a:avLst/>
              </a:prstGeom>
              <a:ln cmpd="sng">
                <a:solidFill>
                  <a:srgbClr val="7030A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2514600" y="3505200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Users</a:t>
                </a:r>
                <a:endParaRPr 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705600" y="3276600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Articles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4267200" y="1828800"/>
                <a:ext cx="1143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no-click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953000" y="4724400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click</a:t>
                </a:r>
                <a:endParaRPr lang="en-US" dirty="0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685800" y="1752600"/>
              <a:ext cx="211886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Observed Graph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0" name="Content Placeholder 39"/>
          <p:cNvGrpSpPr>
            <a:grpSpLocks noGrp="1"/>
          </p:cNvGrpSpPr>
          <p:nvPr>
            <p:ph idx="1"/>
          </p:nvPr>
        </p:nvGrpSpPr>
        <p:grpSpPr>
          <a:xfrm>
            <a:off x="2209800" y="1676400"/>
            <a:ext cx="5181600" cy="4038600"/>
            <a:chOff x="1905000" y="1676400"/>
            <a:chExt cx="5181600" cy="4038600"/>
          </a:xfrm>
        </p:grpSpPr>
        <p:grpSp>
          <p:nvGrpSpPr>
            <p:cNvPr id="41" name="Group 12"/>
            <p:cNvGrpSpPr/>
            <p:nvPr/>
          </p:nvGrpSpPr>
          <p:grpSpPr>
            <a:xfrm>
              <a:off x="2743200" y="1676400"/>
              <a:ext cx="304800" cy="4038600"/>
              <a:chOff x="1143000" y="1828800"/>
              <a:chExt cx="304800" cy="40386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1143000" y="22098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4"/>
              <p:cNvSpPr/>
              <p:nvPr/>
            </p:nvSpPr>
            <p:spPr>
              <a:xfrm>
                <a:off x="1143000" y="18288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5"/>
              <p:cNvSpPr/>
              <p:nvPr/>
            </p:nvSpPr>
            <p:spPr>
              <a:xfrm>
                <a:off x="1143000" y="25908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6"/>
              <p:cNvSpPr/>
              <p:nvPr/>
            </p:nvSpPr>
            <p:spPr>
              <a:xfrm>
                <a:off x="1143000" y="30480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7"/>
              <p:cNvSpPr/>
              <p:nvPr/>
            </p:nvSpPr>
            <p:spPr>
              <a:xfrm>
                <a:off x="1143000" y="35052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8"/>
              <p:cNvSpPr/>
              <p:nvPr/>
            </p:nvSpPr>
            <p:spPr>
              <a:xfrm>
                <a:off x="1143000" y="40386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"/>
              <p:cNvSpPr/>
              <p:nvPr/>
            </p:nvSpPr>
            <p:spPr>
              <a:xfrm>
                <a:off x="1143000" y="45720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10"/>
              <p:cNvSpPr/>
              <p:nvPr/>
            </p:nvSpPr>
            <p:spPr>
              <a:xfrm>
                <a:off x="1143000" y="51054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11"/>
              <p:cNvSpPr/>
              <p:nvPr/>
            </p:nvSpPr>
            <p:spPr>
              <a:xfrm>
                <a:off x="1143000" y="56388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18"/>
            <p:cNvGrpSpPr/>
            <p:nvPr/>
          </p:nvGrpSpPr>
          <p:grpSpPr>
            <a:xfrm>
              <a:off x="5334000" y="1676400"/>
              <a:ext cx="762000" cy="3429000"/>
              <a:chOff x="5943600" y="1828800"/>
              <a:chExt cx="762000" cy="3429000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943600" y="2819400"/>
                <a:ext cx="685800" cy="60960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943600" y="1828800"/>
                <a:ext cx="685800" cy="60960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5943600" y="3657600"/>
                <a:ext cx="685800" cy="60960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6019800" y="4648200"/>
                <a:ext cx="685800" cy="60960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44" name="Straight Arrow Connector 43"/>
            <p:cNvCxnSpPr>
              <a:stCxn id="88" idx="6"/>
            </p:cNvCxnSpPr>
            <p:nvPr/>
          </p:nvCxnSpPr>
          <p:spPr>
            <a:xfrm flipV="1">
              <a:off x="3048000" y="2133600"/>
              <a:ext cx="2057400" cy="419100"/>
            </a:xfrm>
            <a:prstGeom prst="straightConnector1">
              <a:avLst/>
            </a:prstGeom>
            <a:ln cmpd="sng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3124200" y="4953000"/>
              <a:ext cx="2209800" cy="76200"/>
            </a:xfrm>
            <a:prstGeom prst="straightConnector1">
              <a:avLst/>
            </a:prstGeom>
            <a:ln cmpd="sng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84" idx="2"/>
            </p:cNvCxnSpPr>
            <p:nvPr/>
          </p:nvCxnSpPr>
          <p:spPr>
            <a:xfrm>
              <a:off x="3048000" y="1828800"/>
              <a:ext cx="2286000" cy="198120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2971800" y="2209800"/>
              <a:ext cx="2286000" cy="838200"/>
            </a:xfrm>
            <a:prstGeom prst="straightConnector1">
              <a:avLst/>
            </a:prstGeom>
            <a:ln cmpd="sng">
              <a:solidFill>
                <a:schemeClr val="bg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3124200" y="4114800"/>
              <a:ext cx="2286000" cy="1371600"/>
            </a:xfrm>
            <a:prstGeom prst="straightConnector1">
              <a:avLst/>
            </a:prstGeom>
            <a:ln cmpd="sng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905000" y="3352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Users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96000" y="31242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Articles</a:t>
              </a:r>
              <a:endParaRPr lang="en-US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3124200" y="5105400"/>
              <a:ext cx="1981200" cy="38100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5400000" flipH="1" flipV="1">
              <a:off x="3048000" y="3352800"/>
              <a:ext cx="2209800" cy="205740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rot="5400000" flipH="1" flipV="1">
              <a:off x="2590800" y="2819400"/>
              <a:ext cx="3200400" cy="21336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3124200" y="3962400"/>
              <a:ext cx="2209800" cy="1066800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endCxn id="82" idx="2"/>
            </p:cNvCxnSpPr>
            <p:nvPr/>
          </p:nvCxnSpPr>
          <p:spPr>
            <a:xfrm flipV="1">
              <a:off x="3124200" y="2971800"/>
              <a:ext cx="2209800" cy="2057400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rot="5400000" flipH="1" flipV="1">
              <a:off x="2781300" y="2552700"/>
              <a:ext cx="2819400" cy="2133600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92" idx="7"/>
            </p:cNvCxnSpPr>
            <p:nvPr/>
          </p:nvCxnSpPr>
          <p:spPr>
            <a:xfrm rot="5400000" flipH="1" flipV="1">
              <a:off x="2970842" y="2318521"/>
              <a:ext cx="2167078" cy="2102037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3048000" y="2971800"/>
              <a:ext cx="2209800" cy="15240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3124200" y="3886200"/>
              <a:ext cx="2133600" cy="6096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85" idx="2"/>
            </p:cNvCxnSpPr>
            <p:nvPr/>
          </p:nvCxnSpPr>
          <p:spPr>
            <a:xfrm>
              <a:off x="3124200" y="4495800"/>
              <a:ext cx="22860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V="1">
              <a:off x="3048000" y="2133600"/>
              <a:ext cx="2133600" cy="12954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3048000" y="2286000"/>
              <a:ext cx="2057400" cy="16764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3048000" y="2819400"/>
              <a:ext cx="2286000" cy="12192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endCxn id="84" idx="2"/>
            </p:cNvCxnSpPr>
            <p:nvPr/>
          </p:nvCxnSpPr>
          <p:spPr>
            <a:xfrm flipV="1">
              <a:off x="3048000" y="3810000"/>
              <a:ext cx="2286000" cy="2286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85" idx="2"/>
            </p:cNvCxnSpPr>
            <p:nvPr/>
          </p:nvCxnSpPr>
          <p:spPr>
            <a:xfrm>
              <a:off x="2971800" y="4038600"/>
              <a:ext cx="2438400" cy="762000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3048000" y="3048000"/>
              <a:ext cx="2133600" cy="3810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3048000" y="3429000"/>
              <a:ext cx="2209800" cy="3048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85" idx="2"/>
            </p:cNvCxnSpPr>
            <p:nvPr/>
          </p:nvCxnSpPr>
          <p:spPr>
            <a:xfrm>
              <a:off x="3124200" y="3429000"/>
              <a:ext cx="2286000" cy="13716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3048000" y="2971800"/>
              <a:ext cx="2209800" cy="762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3048000" y="3048000"/>
              <a:ext cx="2286000" cy="9144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3048000" y="3048000"/>
              <a:ext cx="2362200" cy="1600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2895600" y="2590800"/>
              <a:ext cx="2362200" cy="3048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3048000" y="2590800"/>
              <a:ext cx="2209800" cy="10668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85" idx="2"/>
            </p:cNvCxnSpPr>
            <p:nvPr/>
          </p:nvCxnSpPr>
          <p:spPr>
            <a:xfrm>
              <a:off x="2971800" y="2667000"/>
              <a:ext cx="2438400" cy="213360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endCxn id="83" idx="2"/>
            </p:cNvCxnSpPr>
            <p:nvPr/>
          </p:nvCxnSpPr>
          <p:spPr>
            <a:xfrm flipV="1">
              <a:off x="2971800" y="1981200"/>
              <a:ext cx="23622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2971800" y="2209800"/>
              <a:ext cx="23622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>
              <a:off x="3048000" y="2209800"/>
              <a:ext cx="2286000" cy="1371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rot="16200000" flipH="1">
              <a:off x="2743200" y="2286000"/>
              <a:ext cx="2743200" cy="2590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endCxn id="83" idx="2"/>
            </p:cNvCxnSpPr>
            <p:nvPr/>
          </p:nvCxnSpPr>
          <p:spPr>
            <a:xfrm>
              <a:off x="3124200" y="1752600"/>
              <a:ext cx="22098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3048000" y="1752600"/>
              <a:ext cx="2209800" cy="2057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16200000" flipH="1">
              <a:off x="2705100" y="1943100"/>
              <a:ext cx="2819400" cy="2590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/>
          <p:cNvSpPr txBox="1"/>
          <p:nvPr/>
        </p:nvSpPr>
        <p:spPr>
          <a:xfrm>
            <a:off x="228600" y="3429000"/>
            <a:ext cx="1540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Predicted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CTR Graph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profile to capture historical module behavior</a:t>
            </a:r>
            <a:endParaRPr lang="en-US" dirty="0"/>
          </a:p>
        </p:txBody>
      </p:sp>
      <p:grpSp>
        <p:nvGrpSpPr>
          <p:cNvPr id="36" name="Group 12"/>
          <p:cNvGrpSpPr/>
          <p:nvPr/>
        </p:nvGrpSpPr>
        <p:grpSpPr>
          <a:xfrm>
            <a:off x="2895600" y="1371600"/>
            <a:ext cx="385907" cy="5071196"/>
            <a:chOff x="1143000" y="1828800"/>
            <a:chExt cx="304800" cy="4038600"/>
          </a:xfrm>
        </p:grpSpPr>
        <p:sp>
          <p:nvSpPr>
            <p:cNvPr id="55" name="Oval 54"/>
            <p:cNvSpPr/>
            <p:nvPr/>
          </p:nvSpPr>
          <p:spPr>
            <a:xfrm>
              <a:off x="1143000" y="22098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4"/>
            <p:cNvSpPr/>
            <p:nvPr/>
          </p:nvSpPr>
          <p:spPr>
            <a:xfrm>
              <a:off x="1143000" y="18288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"/>
            <p:cNvSpPr/>
            <p:nvPr/>
          </p:nvSpPr>
          <p:spPr>
            <a:xfrm>
              <a:off x="1143000" y="25908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6"/>
            <p:cNvSpPr/>
            <p:nvPr/>
          </p:nvSpPr>
          <p:spPr>
            <a:xfrm>
              <a:off x="1143000" y="30480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7"/>
            <p:cNvSpPr/>
            <p:nvPr/>
          </p:nvSpPr>
          <p:spPr>
            <a:xfrm>
              <a:off x="1143000" y="35052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8"/>
            <p:cNvSpPr/>
            <p:nvPr/>
          </p:nvSpPr>
          <p:spPr>
            <a:xfrm>
              <a:off x="1143000" y="40386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9"/>
            <p:cNvSpPr/>
            <p:nvPr/>
          </p:nvSpPr>
          <p:spPr>
            <a:xfrm>
              <a:off x="1143000" y="45720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10"/>
            <p:cNvSpPr/>
            <p:nvPr/>
          </p:nvSpPr>
          <p:spPr>
            <a:xfrm>
              <a:off x="1143000" y="51054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11"/>
            <p:cNvSpPr/>
            <p:nvPr/>
          </p:nvSpPr>
          <p:spPr>
            <a:xfrm>
              <a:off x="1143000" y="5638800"/>
              <a:ext cx="3048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18"/>
          <p:cNvGrpSpPr/>
          <p:nvPr/>
        </p:nvGrpSpPr>
        <p:grpSpPr>
          <a:xfrm>
            <a:off x="5715000" y="1524000"/>
            <a:ext cx="964767" cy="4305732"/>
            <a:chOff x="5943600" y="1828800"/>
            <a:chExt cx="762000" cy="3429000"/>
          </a:xfrm>
        </p:grpSpPr>
        <p:sp>
          <p:nvSpPr>
            <p:cNvPr id="51" name="Oval 50"/>
            <p:cNvSpPr/>
            <p:nvPr/>
          </p:nvSpPr>
          <p:spPr>
            <a:xfrm>
              <a:off x="5943600" y="2819400"/>
              <a:ext cx="685800" cy="609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5943600" y="1828800"/>
              <a:ext cx="685800" cy="609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943600" y="3657600"/>
              <a:ext cx="685800" cy="609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019800" y="4648200"/>
              <a:ext cx="685800" cy="609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514600" y="4191000"/>
            <a:ext cx="3992490" cy="1209020"/>
            <a:chOff x="2438400" y="2895600"/>
            <a:chExt cx="3992490" cy="1209020"/>
          </a:xfrm>
        </p:grpSpPr>
        <p:sp>
          <p:nvSpPr>
            <p:cNvPr id="71" name="Oval 7"/>
            <p:cNvSpPr/>
            <p:nvPr/>
          </p:nvSpPr>
          <p:spPr>
            <a:xfrm>
              <a:off x="2819400" y="3505200"/>
              <a:ext cx="385907" cy="2870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5562600" y="2895600"/>
              <a:ext cx="868290" cy="76546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438400" y="3581400"/>
              <a:ext cx="228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 err="1" smtClean="0"/>
                <a:t>i</a:t>
              </a:r>
              <a:endParaRPr lang="en-US" sz="2800" i="1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81600" y="3505200"/>
              <a:ext cx="4645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 smtClean="0"/>
                <a:t>j</a:t>
              </a:r>
              <a:endParaRPr lang="en-US" sz="2800" i="1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286000" y="2514600"/>
            <a:ext cx="3962400" cy="3733800"/>
            <a:chOff x="2286000" y="2514600"/>
            <a:chExt cx="3962400" cy="3733800"/>
          </a:xfrm>
        </p:grpSpPr>
        <p:grpSp>
          <p:nvGrpSpPr>
            <p:cNvPr id="84" name="Group 83"/>
            <p:cNvGrpSpPr/>
            <p:nvPr/>
          </p:nvGrpSpPr>
          <p:grpSpPr>
            <a:xfrm>
              <a:off x="2286000" y="2514600"/>
              <a:ext cx="3886200" cy="3733800"/>
              <a:chOff x="838200" y="1143000"/>
              <a:chExt cx="3886200" cy="3733800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 rot="5400000">
                <a:off x="647700" y="3009900"/>
                <a:ext cx="37338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838200" y="2971800"/>
                <a:ext cx="3886200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3962400" y="2971800"/>
              <a:ext cx="2286000" cy="1371600"/>
              <a:chOff x="3962400" y="2971800"/>
              <a:chExt cx="2286000" cy="1371600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4191000" y="2971800"/>
                <a:ext cx="7620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/>
                  <a:t>u</a:t>
                </a:r>
                <a:r>
                  <a:rPr lang="en-US" sz="4400" baseline="-25000" dirty="0" smtClean="0"/>
                  <a:t>i</a:t>
                </a:r>
                <a:endParaRPr lang="en-US" sz="4400" baseline="-25000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486400" y="3200400"/>
                <a:ext cx="7620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/>
                  <a:t>v</a:t>
                </a:r>
                <a:r>
                  <a:rPr lang="en-US" sz="4400" baseline="-25000" dirty="0" smtClean="0"/>
                  <a:t>j</a:t>
                </a:r>
                <a:endParaRPr lang="en-US" sz="4400" baseline="-25000" dirty="0"/>
              </a:p>
            </p:txBody>
          </p:sp>
          <p:cxnSp>
            <p:nvCxnSpPr>
              <p:cNvPr id="93" name="Straight Arrow Connector 92"/>
              <p:cNvCxnSpPr/>
              <p:nvPr/>
            </p:nvCxnSpPr>
            <p:spPr>
              <a:xfrm rot="5400000" flipH="1" flipV="1">
                <a:off x="3733800" y="3733800"/>
                <a:ext cx="838200" cy="3810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 flipV="1">
                <a:off x="3962400" y="3733800"/>
                <a:ext cx="1676400" cy="6096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Arc 95"/>
              <p:cNvSpPr/>
              <p:nvPr/>
            </p:nvSpPr>
            <p:spPr>
              <a:xfrm>
                <a:off x="4038600" y="3962400"/>
                <a:ext cx="304800" cy="304800"/>
              </a:xfrm>
              <a:prstGeom prst="arc">
                <a:avLst>
                  <a:gd name="adj1" fmla="val 14661536"/>
                  <a:gd name="adj2" fmla="val 1871715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97" name="Object 96"/>
            <p:cNvGraphicFramePr>
              <a:graphicFrameLocks noChangeAspect="1"/>
            </p:cNvGraphicFramePr>
            <p:nvPr/>
          </p:nvGraphicFramePr>
          <p:xfrm>
            <a:off x="3950546" y="3733800"/>
            <a:ext cx="839895" cy="609600"/>
          </p:xfrm>
          <a:graphic>
            <a:graphicData uri="http://schemas.openxmlformats.org/presentationml/2006/ole">
              <p:oleObj spid="_x0000_s229378" name="Equation" r:id="rId3" imgW="126720" imgH="177480" progId="Equation.3">
                <p:embed/>
              </p:oleObj>
            </a:graphicData>
          </a:graphic>
        </p:graphicFrame>
      </p:grpSp>
      <p:grpSp>
        <p:nvGrpSpPr>
          <p:cNvPr id="104" name="Group 103"/>
          <p:cNvGrpSpPr/>
          <p:nvPr/>
        </p:nvGrpSpPr>
        <p:grpSpPr>
          <a:xfrm>
            <a:off x="533400" y="4114800"/>
            <a:ext cx="1812573" cy="1436132"/>
            <a:chOff x="533400" y="4114800"/>
            <a:chExt cx="1812573" cy="1436132"/>
          </a:xfrm>
        </p:grpSpPr>
        <p:graphicFrame>
          <p:nvGraphicFramePr>
            <p:cNvPr id="98" name="Object 97"/>
            <p:cNvGraphicFramePr>
              <a:graphicFrameLocks noChangeAspect="1"/>
            </p:cNvGraphicFramePr>
            <p:nvPr/>
          </p:nvGraphicFramePr>
          <p:xfrm>
            <a:off x="838200" y="4114800"/>
            <a:ext cx="762000" cy="979714"/>
          </p:xfrm>
          <a:graphic>
            <a:graphicData uri="http://schemas.openxmlformats.org/presentationml/2006/ole">
              <p:oleObj spid="_x0000_s229379" name="Equation" r:id="rId4" imgW="177480" imgH="228600" progId="Equation.3">
                <p:embed/>
              </p:oleObj>
            </a:graphicData>
          </a:graphic>
        </p:graphicFrame>
        <p:sp>
          <p:nvSpPr>
            <p:cNvPr id="102" name="TextBox 101"/>
            <p:cNvSpPr txBox="1"/>
            <p:nvPr/>
          </p:nvSpPr>
          <p:spPr>
            <a:xfrm>
              <a:off x="533400" y="5181600"/>
              <a:ext cx="1812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User popularity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34200" y="3657600"/>
            <a:ext cx="2002701" cy="1745397"/>
            <a:chOff x="6934200" y="3657600"/>
            <a:chExt cx="2002701" cy="1745397"/>
          </a:xfrm>
        </p:grpSpPr>
        <p:graphicFrame>
          <p:nvGraphicFramePr>
            <p:cNvPr id="101" name="Object 100"/>
            <p:cNvGraphicFramePr>
              <a:graphicFrameLocks noChangeAspect="1"/>
            </p:cNvGraphicFramePr>
            <p:nvPr/>
          </p:nvGraphicFramePr>
          <p:xfrm>
            <a:off x="7238999" y="3657600"/>
            <a:ext cx="860259" cy="838200"/>
          </p:xfrm>
          <a:graphic>
            <a:graphicData uri="http://schemas.openxmlformats.org/presentationml/2006/ole">
              <p:oleObj spid="_x0000_s229382" name="Equation" r:id="rId5" imgW="190440" imgH="241200" progId="Equation.3">
                <p:embed/>
              </p:oleObj>
            </a:graphicData>
          </a:graphic>
        </p:graphicFrame>
        <p:sp>
          <p:nvSpPr>
            <p:cNvPr id="103" name="TextBox 102"/>
            <p:cNvSpPr txBox="1"/>
            <p:nvPr/>
          </p:nvSpPr>
          <p:spPr>
            <a:xfrm>
              <a:off x="6934200" y="4572000"/>
              <a:ext cx="20027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Item popularity</a:t>
              </a:r>
              <a:endParaRPr lang="en-US" sz="2400" dirty="0"/>
            </a:p>
          </p:txBody>
        </p:sp>
      </p:grpSp>
      <p:graphicFrame>
        <p:nvGraphicFramePr>
          <p:cNvPr id="41" name="Object 40"/>
          <p:cNvGraphicFramePr>
            <a:graphicFrameLocks noChangeAspect="1"/>
          </p:cNvGraphicFramePr>
          <p:nvPr/>
        </p:nvGraphicFramePr>
        <p:xfrm>
          <a:off x="609600" y="1524000"/>
          <a:ext cx="7227794" cy="1143000"/>
        </p:xfrm>
        <a:graphic>
          <a:graphicData uri="http://schemas.openxmlformats.org/presentationml/2006/ole">
            <p:oleObj spid="_x0000_s229383" name="Equation" r:id="rId6" imgW="27302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granular latent factors via shrinkage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2" y="1220788"/>
            <a:ext cx="8618537" cy="5262562"/>
          </a:xfrm>
        </p:spPr>
        <p:txBody>
          <a:bodyPr/>
          <a:lstStyle/>
          <a:p>
            <a:r>
              <a:rPr lang="en-US" dirty="0" smtClean="0"/>
              <a:t>If user/item have high degree, good estimates of factors available else we need back-off</a:t>
            </a:r>
          </a:p>
          <a:p>
            <a:r>
              <a:rPr lang="en-US" dirty="0" smtClean="0"/>
              <a:t>Shrinkage: We use user/item features through regressions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600" dirty="0" smtClean="0"/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108200" y="3043237"/>
          <a:ext cx="4038600" cy="555625"/>
        </p:xfrm>
        <a:graphic>
          <a:graphicData uri="http://schemas.openxmlformats.org/presentationml/2006/ole">
            <p:oleObj spid="_x0000_s387073" name="Equation" r:id="rId3" imgW="1460160" imgH="203040" progId="Equation.3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2209800" y="4800600"/>
          <a:ext cx="3921125" cy="519112"/>
        </p:xfrm>
        <a:graphic>
          <a:graphicData uri="http://schemas.openxmlformats.org/presentationml/2006/ole">
            <p:oleObj spid="_x0000_s387074" name="Equation" r:id="rId4" imgW="1904760" imgH="253800" progId="Equation.3">
              <p:embed/>
            </p:oleObj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1981200" y="2514600"/>
          <a:ext cx="2903537" cy="652462"/>
        </p:xfrm>
        <a:graphic>
          <a:graphicData uri="http://schemas.openxmlformats.org/presentationml/2006/ole">
            <p:oleObj spid="_x0000_s387075" name="Equation" r:id="rId5" imgW="1015920" imgH="228600" progId="Equation.3">
              <p:embed/>
            </p:oleObj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58800" y="3810000"/>
            <a:ext cx="24765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buFontTx/>
              <a:buNone/>
            </a:pPr>
            <a:r>
              <a:rPr lang="en-US" sz="1800" dirty="0">
                <a:solidFill>
                  <a:srgbClr val="CC0000"/>
                </a:solidFill>
                <a:cs typeface="Arial" charset="0"/>
              </a:rPr>
              <a:t>regression weight matrix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 flipV="1">
            <a:off x="2819400" y="3505200"/>
            <a:ext cx="0" cy="3810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2819400" y="4191000"/>
            <a:ext cx="0" cy="5334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433762" y="3886200"/>
            <a:ext cx="51816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buFontTx/>
              <a:buNone/>
            </a:pPr>
            <a:r>
              <a:rPr lang="en-US" sz="1800" dirty="0">
                <a:solidFill>
                  <a:srgbClr val="0000CC"/>
                </a:solidFill>
                <a:cs typeface="Arial" charset="0"/>
              </a:rPr>
              <a:t>user/item-specific correction term (learnt from data)</a:t>
            </a: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 flipV="1">
            <a:off x="3579812" y="3473449"/>
            <a:ext cx="1588" cy="48895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>
            <a:off x="3581400" y="4191000"/>
            <a:ext cx="0" cy="5222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Estimates with shrinkage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3063" y="1220788"/>
            <a:ext cx="8542337" cy="5262562"/>
          </a:xfrm>
        </p:spPr>
        <p:txBody>
          <a:bodyPr/>
          <a:lstStyle/>
          <a:p>
            <a:r>
              <a:rPr lang="en-US" sz="2100" dirty="0"/>
              <a:t>For new user/article, factor estimates based on </a:t>
            </a:r>
            <a:r>
              <a:rPr lang="en-US" sz="2100" dirty="0" smtClean="0"/>
              <a:t>features</a:t>
            </a:r>
            <a:endParaRPr lang="en-US" sz="21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r>
              <a:rPr lang="en-US" sz="2100" dirty="0"/>
              <a:t>For old user/article, factor </a:t>
            </a:r>
            <a:r>
              <a:rPr lang="en-US" sz="2100" dirty="0" smtClean="0"/>
              <a:t>estimates</a:t>
            </a:r>
            <a:endParaRPr lang="en-US" sz="21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Linear combination of regression and user “ratings”</a:t>
            </a:r>
          </a:p>
          <a:p>
            <a:pPr>
              <a:buNone/>
            </a:pPr>
            <a:endParaRPr lang="en-US" sz="1800" dirty="0"/>
          </a:p>
          <a:p>
            <a:pPr lvl="1">
              <a:buNone/>
            </a:pPr>
            <a:endParaRPr lang="en-US" sz="1800" dirty="0"/>
          </a:p>
          <a:p>
            <a:endParaRPr lang="en-US" sz="2100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468438" y="1600200"/>
          <a:ext cx="5292725" cy="808038"/>
        </p:xfrm>
        <a:graphic>
          <a:graphicData uri="http://schemas.openxmlformats.org/presentationml/2006/ole">
            <p:oleObj spid="_x0000_s296962" name="Equation" r:id="rId3" imgW="1663560" imgH="253800" progId="Equation.3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838200" y="3824288"/>
          <a:ext cx="7315200" cy="895350"/>
        </p:xfrm>
        <a:graphic>
          <a:graphicData uri="http://schemas.openxmlformats.org/presentationml/2006/ole">
            <p:oleObj spid="_x0000_s296963" name="Equation" r:id="rId4" imgW="3111480" imgH="380880" progId="Equation.3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2667000" y="3048000"/>
          <a:ext cx="3581400" cy="730250"/>
        </p:xfrm>
        <a:graphic>
          <a:graphicData uri="http://schemas.openxmlformats.org/presentationml/2006/ole">
            <p:oleObj spid="_x0000_s296964" name="Equation" r:id="rId5" imgW="130788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the Regression function via 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65100" y="1995488"/>
          <a:ext cx="8978900" cy="919162"/>
        </p:xfrm>
        <a:graphic>
          <a:graphicData uri="http://schemas.openxmlformats.org/presentationml/2006/ole">
            <p:oleObj spid="_x0000_s394242" name="Equation" r:id="rId3" imgW="3720960" imgH="3808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1295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Maximize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581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Integral cannot be computed in closed form, </a:t>
            </a:r>
          </a:p>
          <a:p>
            <a:r>
              <a:rPr lang="en-US" sz="2400" dirty="0" smtClean="0"/>
              <a:t>approximated via Gibbs Sampling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to large data: Map-Reduce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Randomly partition users in the Map </a:t>
            </a:r>
          </a:p>
          <a:p>
            <a:r>
              <a:rPr lang="en-US" dirty="0" smtClean="0"/>
              <a:t>Run separate models in the reducers on each partition</a:t>
            </a:r>
          </a:p>
          <a:p>
            <a:r>
              <a:rPr lang="en-US" dirty="0" smtClean="0"/>
              <a:t>Care is taken to initialize each partition model with same values, constraints are put on model parameters to ensure the model is identifiable in each partition</a:t>
            </a:r>
          </a:p>
          <a:p>
            <a:r>
              <a:rPr lang="en-US" dirty="0" smtClean="0"/>
              <a:t>Create ensembles by using different user partitions</a:t>
            </a:r>
          </a:p>
          <a:p>
            <a:pPr lvl="1"/>
            <a:r>
              <a:rPr lang="en-US" dirty="0" smtClean="0"/>
              <a:t>Estimates of user factors in ensembles uncorrelated, averaging reduces variance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1B events, 8M users, 6K articles</a:t>
            </a:r>
          </a:p>
          <a:p>
            <a:r>
              <a:rPr lang="en-US" dirty="0" smtClean="0"/>
              <a:t>Trained factorization offline to produce user feature </a:t>
            </a:r>
            <a:r>
              <a:rPr lang="en-US" sz="3200" b="1" dirty="0" err="1" smtClean="0"/>
              <a:t>u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r>
              <a:rPr lang="en-US" dirty="0" smtClean="0"/>
              <a:t>Baseline: Online logistic without </a:t>
            </a:r>
            <a:r>
              <a:rPr lang="en-US" b="1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baseline="-25000" dirty="0" smtClean="0"/>
              <a:t> </a:t>
            </a:r>
          </a:p>
          <a:p>
            <a:endParaRPr lang="en-US" baseline="-25000" dirty="0" smtClean="0"/>
          </a:p>
          <a:p>
            <a:r>
              <a:rPr lang="en-US" dirty="0" smtClean="0"/>
              <a:t>Overall click lift: 9.7%, </a:t>
            </a:r>
          </a:p>
          <a:p>
            <a:r>
              <a:rPr lang="en-US" dirty="0" smtClean="0"/>
              <a:t>Heavy users (&gt; 10 clicks in the past): 26%</a:t>
            </a:r>
          </a:p>
          <a:p>
            <a:r>
              <a:rPr lang="en-US" dirty="0" smtClean="0"/>
              <a:t>Cold users (not seen in the past): 3%</a:t>
            </a:r>
          </a:p>
          <a:p>
            <a:endParaRPr lang="en-US" baseline="-25000" dirty="0" smtClean="0"/>
          </a:p>
          <a:p>
            <a:endParaRPr lang="en-US" baseline="-250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Click-lift for heavy users</a:t>
            </a:r>
            <a:endParaRPr lang="en-US" dirty="0"/>
          </a:p>
        </p:txBody>
      </p:sp>
      <p:pic>
        <p:nvPicPr>
          <p:cNvPr id="4" name="Content Placeholder 3" descr="segments_CTR_lif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220788"/>
            <a:ext cx="7467600" cy="5262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Agarwal and Chen: </a:t>
            </a:r>
            <a:r>
              <a:rPr lang="en-US" i="1" dirty="0" smtClean="0">
                <a:solidFill>
                  <a:srgbClr val="FF0000"/>
                </a:solidFill>
              </a:rPr>
              <a:t>Regression Based Latent Factor Models, KDD 2009</a:t>
            </a:r>
            <a:endParaRPr 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Multi-Objectives</a:t>
            </a:r>
            <a:br>
              <a:rPr lang="en-US" dirty="0" smtClean="0"/>
            </a:br>
            <a:r>
              <a:rPr lang="en-US" sz="2800" dirty="0" smtClean="0"/>
              <a:t>Beyond Clicks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Post-click utilities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524000" y="2667000"/>
            <a:ext cx="2057400" cy="297180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3886200"/>
            <a:ext cx="1600200" cy="205740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52400" y="3352800"/>
            <a:ext cx="1752600" cy="2057400"/>
          </a:xfrm>
          <a:prstGeom prst="round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3276600"/>
            <a:ext cx="2590800" cy="266700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47800" y="4648200"/>
            <a:ext cx="914400" cy="91440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953000" y="2819400"/>
            <a:ext cx="609600" cy="45720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2971800" y="4267200"/>
            <a:ext cx="2057400" cy="76200"/>
          </a:xfrm>
          <a:prstGeom prst="straightConnector1">
            <a:avLst/>
          </a:prstGeom>
          <a:noFill/>
          <a:ln w="22225" cap="flat" cmpd="sng" algn="ctr">
            <a:noFill/>
            <a:prstDash val="solid"/>
            <a:round/>
            <a:headEnd type="arrow"/>
            <a:tailEnd type="arrow"/>
          </a:ln>
          <a:effectLst/>
        </p:spPr>
      </p:cxnSp>
      <p:grpSp>
        <p:nvGrpSpPr>
          <p:cNvPr id="3" name="Group 44"/>
          <p:cNvGrpSpPr/>
          <p:nvPr/>
        </p:nvGrpSpPr>
        <p:grpSpPr>
          <a:xfrm>
            <a:off x="2971800" y="2743200"/>
            <a:ext cx="3276600" cy="3810000"/>
            <a:chOff x="2971800" y="2743200"/>
            <a:chExt cx="3276600" cy="381000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5334000" y="2743200"/>
              <a:ext cx="914400" cy="6096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en-US" sz="1200" dirty="0" smtClean="0">
                <a:ln w="9525">
                  <a:solidFill>
                    <a:schemeClr val="tx1"/>
                  </a:solidFill>
                </a:ln>
                <a:latin typeface="Arial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200" dirty="0" smtClean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  SPORTS</a:t>
              </a:r>
              <a:endParaRPr kumimoji="0" lang="en-US" sz="1200" b="0" i="0" u="none" strike="noStrike" cap="none" normalizeH="0" baseline="0" dirty="0" smtClean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>
              <a:off x="2971800" y="4953000"/>
              <a:ext cx="2362200" cy="45720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3" name="Rectangle 12"/>
            <p:cNvSpPr/>
            <p:nvPr/>
          </p:nvSpPr>
          <p:spPr bwMode="auto">
            <a:xfrm>
              <a:off x="5334000" y="3886200"/>
              <a:ext cx="914400" cy="6096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   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200" dirty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</a:t>
              </a:r>
              <a:r>
                <a:rPr lang="en-US" sz="1200" dirty="0" smtClean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  </a:t>
              </a: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NEWS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334000" y="4953000"/>
              <a:ext cx="914400" cy="6096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   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200" dirty="0" smtClean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   </a:t>
              </a: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OMG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5334000" y="5943600"/>
              <a:ext cx="914400" cy="6096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  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200" dirty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</a:t>
              </a:r>
              <a:r>
                <a:rPr lang="en-US" sz="1200" dirty="0" smtClean="0">
                  <a:ln w="9525">
                    <a:solidFill>
                      <a:schemeClr val="tx1"/>
                    </a:solidFill>
                  </a:ln>
                  <a:latin typeface="Arial" charset="0"/>
                </a:rPr>
                <a:t> </a:t>
              </a:r>
              <a:r>
                <a:rPr kumimoji="0" lang="en-US" sz="1200" b="0" i="0" u="none" strike="noStrike" cap="none" normalizeH="0" baseline="0" dirty="0" smtClean="0">
                  <a:ln w="9525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</a:rPr>
                <a:t>FINANCE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3048000" y="3200400"/>
              <a:ext cx="1981200" cy="76200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3048000" y="4343400"/>
              <a:ext cx="2057400" cy="7620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8" name="Straight Arrow Connector 27"/>
            <p:cNvCxnSpPr/>
            <p:nvPr/>
          </p:nvCxnSpPr>
          <p:spPr bwMode="auto">
            <a:xfrm>
              <a:off x="3048000" y="5638800"/>
              <a:ext cx="2133600" cy="68580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9" name="Group 32"/>
          <p:cNvGrpSpPr/>
          <p:nvPr/>
        </p:nvGrpSpPr>
        <p:grpSpPr>
          <a:xfrm>
            <a:off x="228600" y="1219200"/>
            <a:ext cx="3733800" cy="914400"/>
            <a:chOff x="304800" y="1524000"/>
            <a:chExt cx="3733800" cy="914400"/>
          </a:xfrm>
        </p:grpSpPr>
        <p:sp>
          <p:nvSpPr>
            <p:cNvPr id="29" name="Rounded Rectangle 28"/>
            <p:cNvSpPr/>
            <p:nvPr/>
          </p:nvSpPr>
          <p:spPr bwMode="auto">
            <a:xfrm>
              <a:off x="304800" y="1600200"/>
              <a:ext cx="2133600" cy="762000"/>
            </a:xfrm>
            <a:prstGeom prst="roundRect">
              <a:avLst/>
            </a:prstGeom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 </a:t>
              </a:r>
              <a:r>
                <a:rPr lang="en-US" sz="2400" dirty="0" smtClean="0"/>
                <a:t>Recommender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895600" y="1600200"/>
              <a:ext cx="1143000" cy="762000"/>
            </a:xfrm>
            <a:prstGeom prst="rect">
              <a:avLst/>
            </a:prstGeom>
            <a:noFill/>
            <a:ln w="22225" cap="flat" cmpd="sng" algn="ctr">
              <a:gradFill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540000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en-US" sz="1200" dirty="0" smtClean="0">
                <a:latin typeface="Arial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400" dirty="0" smtClean="0">
                  <a:latin typeface="Arial" charset="0"/>
                </a:rPr>
                <a:t>   </a:t>
              </a:r>
              <a:r>
                <a:rPr lang="en-US" sz="1600" dirty="0" smtClean="0">
                  <a:latin typeface="Arial" charset="0"/>
                </a:rPr>
                <a:t>EDITORIAL</a:t>
              </a:r>
              <a:r>
                <a:rPr lang="en-US" sz="1400" dirty="0" smtClean="0">
                  <a:latin typeface="Arial" charset="0"/>
                </a:rPr>
                <a:t>  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Plus 31"/>
            <p:cNvSpPr/>
            <p:nvPr/>
          </p:nvSpPr>
          <p:spPr bwMode="auto">
            <a:xfrm>
              <a:off x="2057400" y="1524000"/>
              <a:ext cx="914400" cy="914400"/>
            </a:xfrm>
            <a:prstGeom prst="mathPlus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0" y="2286000"/>
            <a:ext cx="1676400" cy="1066800"/>
            <a:chOff x="0" y="2286000"/>
            <a:chExt cx="1676400" cy="1066800"/>
          </a:xfrm>
        </p:grpSpPr>
        <p:sp>
          <p:nvSpPr>
            <p:cNvPr id="34" name="Down Arrow 33"/>
            <p:cNvSpPr/>
            <p:nvPr/>
          </p:nvSpPr>
          <p:spPr bwMode="auto">
            <a:xfrm>
              <a:off x="1295400" y="2286000"/>
              <a:ext cx="381000" cy="1066800"/>
            </a:xfrm>
            <a:prstGeom prst="downArrow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0" y="251460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content</a:t>
              </a:r>
              <a:endParaRPr lang="en-US" sz="2800" dirty="0"/>
            </a:p>
          </p:txBody>
        </p:sp>
      </p:grp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3581400"/>
            <a:ext cx="2895600" cy="2623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1676400" y="22860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Clicks on FP links influence downstream supply distribution</a:t>
            </a:r>
            <a:endParaRPr lang="en-US" dirty="0"/>
          </a:p>
        </p:txBody>
      </p:sp>
      <p:grpSp>
        <p:nvGrpSpPr>
          <p:cNvPr id="16" name="Group 45"/>
          <p:cNvGrpSpPr/>
          <p:nvPr/>
        </p:nvGrpSpPr>
        <p:grpSpPr>
          <a:xfrm>
            <a:off x="5943600" y="1828800"/>
            <a:ext cx="3200400" cy="2438400"/>
            <a:chOff x="6324600" y="1676400"/>
            <a:chExt cx="2819400" cy="2438400"/>
          </a:xfrm>
        </p:grpSpPr>
        <p:sp>
          <p:nvSpPr>
            <p:cNvPr id="38" name="Rectangle 37"/>
            <p:cNvSpPr/>
            <p:nvPr/>
          </p:nvSpPr>
          <p:spPr bwMode="auto">
            <a:xfrm>
              <a:off x="6858000" y="1676400"/>
              <a:ext cx="2286000" cy="2438400"/>
            </a:xfrm>
            <a:prstGeom prst="rect">
              <a:avLst/>
            </a:prstGeom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AD SERVER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en-US" sz="1600" dirty="0">
                <a:latin typeface="Arial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600" dirty="0" smtClean="0">
                  <a:latin typeface="Arial" charset="0"/>
                </a:rPr>
                <a:t>      PREMIUM DISPLAY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600" dirty="0" smtClean="0">
                  <a:latin typeface="Arial" charset="0"/>
                </a:rPr>
                <a:t>         (GUARANTEED)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600" dirty="0" smtClean="0">
                  <a:latin typeface="Arial" charset="0"/>
                </a:rPr>
                <a:t>      NETWORK PLUS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       (Non-Guaranteed)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 rot="10800000" flipV="1">
              <a:off x="6324600" y="2667000"/>
              <a:ext cx="457200" cy="381000"/>
            </a:xfrm>
            <a:prstGeom prst="straightConnector1">
              <a:avLst/>
            </a:prstGeom>
            <a:noFill/>
            <a:ln w="22225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 rot="5400000">
              <a:off x="6172200" y="3505200"/>
              <a:ext cx="762000" cy="457200"/>
            </a:xfrm>
            <a:prstGeom prst="straightConnector1">
              <a:avLst/>
            </a:prstGeom>
            <a:noFill/>
            <a:ln w="22225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6324600" y="4483847"/>
            <a:ext cx="2667000" cy="1912471"/>
            <a:chOff x="6324600" y="4483847"/>
            <a:chExt cx="2667000" cy="1912471"/>
          </a:xfrm>
        </p:grpSpPr>
        <p:sp>
          <p:nvSpPr>
            <p:cNvPr id="45" name="Rectangle 44"/>
            <p:cNvSpPr/>
            <p:nvPr/>
          </p:nvSpPr>
          <p:spPr bwMode="auto">
            <a:xfrm>
              <a:off x="6705600" y="4483847"/>
              <a:ext cx="2286000" cy="1912471"/>
            </a:xfrm>
            <a:prstGeom prst="rect">
              <a:avLst/>
            </a:prstGeom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600" b="0" dirty="0" smtClean="0"/>
                <a:t>Downstream engagement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sz="1600" b="0" dirty="0" smtClean="0"/>
                <a:t>(Time spent)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 rot="10800000" flipV="1">
              <a:off x="6324600" y="4953000"/>
              <a:ext cx="457200" cy="298824"/>
            </a:xfrm>
            <a:prstGeom prst="straightConnector1">
              <a:avLst/>
            </a:prstGeom>
            <a:noFill/>
            <a:ln w="22225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Content on Front Page: Click Shaping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73063" y="1220788"/>
            <a:ext cx="8489950" cy="52625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What do we want to optimize?</a:t>
            </a:r>
          </a:p>
          <a:p>
            <a:r>
              <a:rPr lang="en-US" sz="2000" dirty="0" smtClean="0"/>
              <a:t>Usual: Maximize clicks (maximize downstream supply from FP)</a:t>
            </a:r>
          </a:p>
          <a:p>
            <a:r>
              <a:rPr lang="en-US" sz="2000" dirty="0" smtClean="0"/>
              <a:t>But consider the following</a:t>
            </a:r>
          </a:p>
          <a:p>
            <a:pPr lvl="1"/>
            <a:r>
              <a:rPr lang="en-US" sz="1800" dirty="0" smtClean="0"/>
              <a:t>Article 1: CTR=5%, utility per click = 5 </a:t>
            </a:r>
          </a:p>
          <a:p>
            <a:pPr lvl="1"/>
            <a:r>
              <a:rPr lang="en-US" sz="1800" dirty="0" smtClean="0"/>
              <a:t>Article 2: CTR=4.9%, utility per click=10</a:t>
            </a:r>
          </a:p>
          <a:p>
            <a:pPr lvl="2"/>
            <a:r>
              <a:rPr lang="en-US" sz="1800" dirty="0" smtClean="0"/>
              <a:t>By promoting 2, we lose 1 click/100 visits, gain 5 </a:t>
            </a:r>
            <a:r>
              <a:rPr lang="en-US" sz="1800" dirty="0" err="1" smtClean="0"/>
              <a:t>utils</a:t>
            </a:r>
            <a:endParaRPr lang="en-US" sz="1800" dirty="0" smtClean="0"/>
          </a:p>
          <a:p>
            <a:r>
              <a:rPr lang="en-US" sz="2000" dirty="0" smtClean="0"/>
              <a:t>If we do this for a large number of visits --- lose some clicks but obtain significant gains in utility?</a:t>
            </a:r>
          </a:p>
          <a:p>
            <a:pPr lvl="1"/>
            <a:r>
              <a:rPr lang="en-US" sz="1800" dirty="0" smtClean="0"/>
              <a:t>E.g. lose 5% relative CTR, gain 20% in utility (revenue, engagement, etc)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495800"/>
            <a:ext cx="690282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Clicks being Shaped ?</a:t>
            </a: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4267200" y="762000"/>
          <a:ext cx="4630688" cy="2735930"/>
        </p:xfrm>
        <a:graphic>
          <a:graphicData uri="http://schemas.openxmlformats.org/presentationml/2006/ole">
            <p:oleObj spid="_x0000_s297986" name="Chart" r:id="rId3" imgW="5190934" imgH="3067240" progId="Excel.Sheet.8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-1143000" y="914400"/>
          <a:ext cx="6234113" cy="3200400"/>
        </p:xfrm>
        <a:graphic>
          <a:graphicData uri="http://schemas.openxmlformats.org/presentationml/2006/ole">
            <p:oleObj spid="_x0000_s297987" name="Chart" r:id="rId4" imgW="5191077" imgH="3067240" progId="Excel.Sheet.8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2971800" y="3276600"/>
          <a:ext cx="5638800" cy="2081534"/>
        </p:xfrm>
        <a:graphic>
          <a:graphicData uri="http://schemas.openxmlformats.org/presentationml/2006/ole">
            <p:oleObj spid="_x0000_s297988" name="Chart" r:id="rId5" imgW="5096066" imgH="2209990" progId="Excel.Sheet.8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41910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Supply distribution</a:t>
            </a:r>
          </a:p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72400" y="2209800"/>
            <a:ext cx="109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57912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SHAPING can happen  with respect to  multiple downstream metrics (like engagement, revenue,…)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58200" y="6356350"/>
            <a:ext cx="495300" cy="365125"/>
          </a:xfrm>
          <a:prstGeom prst="rect">
            <a:avLst/>
          </a:prstGeom>
        </p:spPr>
        <p:txBody>
          <a:bodyPr/>
          <a:lstStyle/>
          <a:p>
            <a:fld id="{9A5C281C-C823-46D3-94D5-0BE5B3F7DE34}" type="slidenum">
              <a:rPr lang="en-US"/>
              <a:pPr/>
              <a:t>40</a:t>
            </a:fld>
            <a:endParaRPr lang="en-US"/>
          </a:p>
        </p:txBody>
      </p:sp>
      <p:sp>
        <p:nvSpPr>
          <p:cNvPr id="280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Multi-Objective Optimization</a:t>
            </a:r>
          </a:p>
        </p:txBody>
      </p:sp>
      <p:sp>
        <p:nvSpPr>
          <p:cNvPr id="280580" name="AutoShape 4"/>
          <p:cNvSpPr>
            <a:spLocks noChangeArrowheads="1"/>
          </p:cNvSpPr>
          <p:nvPr/>
        </p:nvSpPr>
        <p:spPr bwMode="auto">
          <a:xfrm>
            <a:off x="3863975" y="1905000"/>
            <a:ext cx="396875" cy="4572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3025775" y="1981200"/>
            <a:ext cx="446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  <a:r>
              <a:rPr lang="en-US" i="1" baseline="-25000"/>
              <a:t>1</a:t>
            </a:r>
          </a:p>
        </p:txBody>
      </p:sp>
      <p:sp>
        <p:nvSpPr>
          <p:cNvPr id="280582" name="AutoShape 6"/>
          <p:cNvSpPr>
            <a:spLocks noChangeArrowheads="1"/>
          </p:cNvSpPr>
          <p:nvPr/>
        </p:nvSpPr>
        <p:spPr bwMode="auto">
          <a:xfrm>
            <a:off x="3863975" y="2819400"/>
            <a:ext cx="396875" cy="4572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3" name="Text Box 7"/>
          <p:cNvSpPr txBox="1">
            <a:spLocks noChangeArrowheads="1"/>
          </p:cNvSpPr>
          <p:nvPr/>
        </p:nvSpPr>
        <p:spPr bwMode="auto">
          <a:xfrm>
            <a:off x="3025775" y="2895600"/>
            <a:ext cx="446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  <a:r>
              <a:rPr lang="en-US" i="1" baseline="-25000"/>
              <a:t>2</a:t>
            </a:r>
          </a:p>
        </p:txBody>
      </p:sp>
      <p:sp>
        <p:nvSpPr>
          <p:cNvPr id="280584" name="AutoShape 8"/>
          <p:cNvSpPr>
            <a:spLocks noChangeArrowheads="1"/>
          </p:cNvSpPr>
          <p:nvPr/>
        </p:nvSpPr>
        <p:spPr bwMode="auto">
          <a:xfrm>
            <a:off x="3863975" y="4572000"/>
            <a:ext cx="396875" cy="4572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5" name="Text Box 9"/>
          <p:cNvSpPr txBox="1">
            <a:spLocks noChangeArrowheads="1"/>
          </p:cNvSpPr>
          <p:nvPr/>
        </p:nvSpPr>
        <p:spPr bwMode="auto">
          <a:xfrm>
            <a:off x="3025775" y="4648200"/>
            <a:ext cx="446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  <a:r>
              <a:rPr lang="en-US" i="1" baseline="-25000"/>
              <a:t>n</a:t>
            </a:r>
          </a:p>
        </p:txBody>
      </p:sp>
      <p:sp>
        <p:nvSpPr>
          <p:cNvPr id="280586" name="Text Box 10"/>
          <p:cNvSpPr txBox="1">
            <a:spLocks noChangeArrowheads="1"/>
          </p:cNvSpPr>
          <p:nvPr/>
        </p:nvSpPr>
        <p:spPr bwMode="auto">
          <a:xfrm>
            <a:off x="3406775" y="1066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 articles </a:t>
            </a:r>
          </a:p>
        </p:txBody>
      </p:sp>
      <p:pic>
        <p:nvPicPr>
          <p:cNvPr id="280596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524000"/>
            <a:ext cx="222567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0597" name="Text Box 21"/>
          <p:cNvSpPr txBox="1">
            <a:spLocks noChangeArrowheads="1"/>
          </p:cNvSpPr>
          <p:nvPr/>
        </p:nvSpPr>
        <p:spPr bwMode="auto">
          <a:xfrm>
            <a:off x="923925" y="1066800"/>
            <a:ext cx="1593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K properties </a:t>
            </a:r>
          </a:p>
        </p:txBody>
      </p:sp>
      <p:pic>
        <p:nvPicPr>
          <p:cNvPr id="280598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600200"/>
            <a:ext cx="19145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1228725" y="2286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news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1076325" y="3276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finance</a:t>
            </a:r>
          </a:p>
        </p:txBody>
      </p:sp>
      <p:sp>
        <p:nvSpPr>
          <p:cNvPr id="280601" name="Text Box 25"/>
          <p:cNvSpPr txBox="1">
            <a:spLocks noChangeArrowheads="1"/>
          </p:cNvSpPr>
          <p:nvPr/>
        </p:nvSpPr>
        <p:spPr bwMode="auto">
          <a:xfrm>
            <a:off x="1228725" y="43576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omg</a:t>
            </a:r>
          </a:p>
        </p:txBody>
      </p:sp>
      <p:sp>
        <p:nvSpPr>
          <p:cNvPr id="280602" name="AutoShape 26"/>
          <p:cNvSpPr>
            <a:spLocks/>
          </p:cNvSpPr>
          <p:nvPr/>
        </p:nvSpPr>
        <p:spPr bwMode="auto">
          <a:xfrm>
            <a:off x="2066925" y="2057400"/>
            <a:ext cx="533400" cy="838200"/>
          </a:xfrm>
          <a:prstGeom prst="leftBrace">
            <a:avLst>
              <a:gd name="adj1" fmla="val 1309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603" name="AutoShape 27"/>
          <p:cNvSpPr>
            <a:spLocks/>
          </p:cNvSpPr>
          <p:nvPr/>
        </p:nvSpPr>
        <p:spPr bwMode="auto">
          <a:xfrm>
            <a:off x="2066925" y="3048000"/>
            <a:ext cx="533400" cy="838200"/>
          </a:xfrm>
          <a:prstGeom prst="leftBrace">
            <a:avLst>
              <a:gd name="adj1" fmla="val 1309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604" name="AutoShape 28"/>
          <p:cNvSpPr>
            <a:spLocks/>
          </p:cNvSpPr>
          <p:nvPr/>
        </p:nvSpPr>
        <p:spPr bwMode="auto">
          <a:xfrm>
            <a:off x="2066925" y="4191000"/>
            <a:ext cx="533400" cy="838200"/>
          </a:xfrm>
          <a:prstGeom prst="leftBrace">
            <a:avLst>
              <a:gd name="adj1" fmla="val 1309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605" name="Text Box 29"/>
          <p:cNvSpPr txBox="1">
            <a:spLocks noChangeArrowheads="1"/>
          </p:cNvSpPr>
          <p:nvPr/>
        </p:nvSpPr>
        <p:spPr bwMode="auto">
          <a:xfrm>
            <a:off x="1457325" y="38242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80606" name="Text Box 30"/>
          <p:cNvSpPr txBox="1">
            <a:spLocks noChangeArrowheads="1"/>
          </p:cNvSpPr>
          <p:nvPr/>
        </p:nvSpPr>
        <p:spPr bwMode="auto">
          <a:xfrm>
            <a:off x="3575050" y="3810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80608" name="Text Box 32"/>
          <p:cNvSpPr txBox="1">
            <a:spLocks noChangeArrowheads="1"/>
          </p:cNvSpPr>
          <p:nvPr/>
        </p:nvSpPr>
        <p:spPr bwMode="auto">
          <a:xfrm>
            <a:off x="6345238" y="1981200"/>
            <a:ext cx="446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S</a:t>
            </a:r>
            <a:r>
              <a:rPr lang="en-US" i="1" baseline="-25000"/>
              <a:t>1</a:t>
            </a:r>
          </a:p>
        </p:txBody>
      </p:sp>
      <p:sp>
        <p:nvSpPr>
          <p:cNvPr id="280610" name="Text Box 34"/>
          <p:cNvSpPr txBox="1">
            <a:spLocks noChangeArrowheads="1"/>
          </p:cNvSpPr>
          <p:nvPr/>
        </p:nvSpPr>
        <p:spPr bwMode="auto">
          <a:xfrm>
            <a:off x="6345238" y="2895600"/>
            <a:ext cx="446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S</a:t>
            </a:r>
            <a:r>
              <a:rPr lang="en-US" i="1" baseline="-25000"/>
              <a:t>2</a:t>
            </a:r>
          </a:p>
        </p:txBody>
      </p:sp>
      <p:sp>
        <p:nvSpPr>
          <p:cNvPr id="280612" name="Text Box 36"/>
          <p:cNvSpPr txBox="1">
            <a:spLocks noChangeArrowheads="1"/>
          </p:cNvSpPr>
          <p:nvPr/>
        </p:nvSpPr>
        <p:spPr bwMode="auto">
          <a:xfrm>
            <a:off x="6410325" y="4648200"/>
            <a:ext cx="471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S</a:t>
            </a:r>
            <a:r>
              <a:rPr lang="en-US" i="1" baseline="-25000"/>
              <a:t>m</a:t>
            </a:r>
          </a:p>
        </p:txBody>
      </p:sp>
      <p:sp>
        <p:nvSpPr>
          <p:cNvPr id="280613" name="Text Box 37"/>
          <p:cNvSpPr txBox="1">
            <a:spLocks noChangeArrowheads="1"/>
          </p:cNvSpPr>
          <p:nvPr/>
        </p:nvSpPr>
        <p:spPr bwMode="auto">
          <a:xfrm>
            <a:off x="5486400" y="1066800"/>
            <a:ext cx="2063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 user segments</a:t>
            </a:r>
          </a:p>
        </p:txBody>
      </p:sp>
      <p:sp>
        <p:nvSpPr>
          <p:cNvPr id="280615" name="Text Box 39"/>
          <p:cNvSpPr txBox="1">
            <a:spLocks noChangeArrowheads="1"/>
          </p:cNvSpPr>
          <p:nvPr/>
        </p:nvSpPr>
        <p:spPr bwMode="auto">
          <a:xfrm>
            <a:off x="6470650" y="3810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pic>
        <p:nvPicPr>
          <p:cNvPr id="280616" name="Picture 4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447800"/>
            <a:ext cx="21066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0617" name="Picture 4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1752600"/>
            <a:ext cx="224948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0618" name="Rectangle 42"/>
          <p:cNvSpPr>
            <a:spLocks noChangeArrowheads="1"/>
          </p:cNvSpPr>
          <p:nvPr/>
        </p:nvSpPr>
        <p:spPr bwMode="auto">
          <a:xfrm>
            <a:off x="1752600" y="5349875"/>
            <a:ext cx="53673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buFontTx/>
              <a:buChar char="•"/>
            </a:pPr>
            <a:r>
              <a:rPr lang="en-US" sz="2400" b="0"/>
              <a:t> CTR of user segment </a:t>
            </a:r>
            <a:r>
              <a:rPr lang="en-US" sz="2400" b="0" i="1"/>
              <a:t>i</a:t>
            </a:r>
            <a:r>
              <a:rPr lang="en-US" sz="2400" b="0"/>
              <a:t> on article </a:t>
            </a:r>
            <a:r>
              <a:rPr lang="en-US" sz="2400" b="0" i="1"/>
              <a:t>j</a:t>
            </a:r>
            <a:r>
              <a:rPr lang="en-US" sz="2400" b="0"/>
              <a:t>: </a:t>
            </a:r>
            <a:r>
              <a:rPr lang="en-US" sz="2400" i="1"/>
              <a:t>p</a:t>
            </a:r>
            <a:r>
              <a:rPr lang="en-US" sz="2400" i="1" baseline="-25000"/>
              <a:t>ij</a:t>
            </a:r>
          </a:p>
          <a:p>
            <a:pPr lvl="1">
              <a:buFontTx/>
              <a:buChar char="•"/>
            </a:pPr>
            <a:r>
              <a:rPr lang="en-US" sz="2400" b="0"/>
              <a:t> Time duration of </a:t>
            </a:r>
            <a:r>
              <a:rPr lang="en-US" sz="2400" b="0" i="1"/>
              <a:t>i</a:t>
            </a:r>
            <a:r>
              <a:rPr lang="en-US" sz="2400" b="0"/>
              <a:t> on </a:t>
            </a:r>
            <a:r>
              <a:rPr lang="en-US" sz="2400" b="0" i="1"/>
              <a:t>j</a:t>
            </a:r>
            <a:r>
              <a:rPr lang="en-US" sz="2400"/>
              <a:t>: </a:t>
            </a:r>
            <a:r>
              <a:rPr lang="en-US" sz="2400" i="1"/>
              <a:t>d</a:t>
            </a:r>
            <a:r>
              <a:rPr lang="en-US" sz="2400" i="1" baseline="-25000"/>
              <a:t>ij</a:t>
            </a:r>
          </a:p>
        </p:txBody>
      </p:sp>
      <p:sp>
        <p:nvSpPr>
          <p:cNvPr id="280621" name="Line 45"/>
          <p:cNvSpPr>
            <a:spLocks noChangeShapeType="1"/>
          </p:cNvSpPr>
          <p:nvPr/>
        </p:nvSpPr>
        <p:spPr bwMode="auto">
          <a:xfrm flipH="1">
            <a:off x="4352925" y="2209800"/>
            <a:ext cx="2057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622" name="Line 46"/>
          <p:cNvSpPr>
            <a:spLocks noChangeShapeType="1"/>
          </p:cNvSpPr>
          <p:nvPr/>
        </p:nvSpPr>
        <p:spPr bwMode="auto">
          <a:xfrm flipH="1">
            <a:off x="4429125" y="3124200"/>
            <a:ext cx="1981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623" name="Line 47"/>
          <p:cNvSpPr>
            <a:spLocks noChangeShapeType="1"/>
          </p:cNvSpPr>
          <p:nvPr/>
        </p:nvSpPr>
        <p:spPr bwMode="auto">
          <a:xfrm flipH="1" flipV="1">
            <a:off x="4352925" y="2057400"/>
            <a:ext cx="2057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624" name="Text Box 48"/>
          <p:cNvSpPr txBox="1">
            <a:spLocks noChangeArrowheads="1"/>
          </p:cNvSpPr>
          <p:nvPr/>
        </p:nvSpPr>
        <p:spPr bwMode="auto">
          <a:xfrm rot="-1156272">
            <a:off x="4708525" y="2590800"/>
            <a:ext cx="154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known p</a:t>
            </a:r>
            <a:r>
              <a:rPr lang="en-US" baseline="-25000"/>
              <a:t>ij</a:t>
            </a:r>
            <a:r>
              <a:rPr lang="en-US"/>
              <a:t>, d</a:t>
            </a:r>
            <a:r>
              <a:rPr lang="en-US" baseline="-25000"/>
              <a:t>ij</a:t>
            </a:r>
          </a:p>
        </p:txBody>
      </p:sp>
      <p:sp>
        <p:nvSpPr>
          <p:cNvPr id="280625" name="Text Box 49"/>
          <p:cNvSpPr txBox="1">
            <a:spLocks noChangeArrowheads="1"/>
          </p:cNvSpPr>
          <p:nvPr/>
        </p:nvSpPr>
        <p:spPr bwMode="auto">
          <a:xfrm rot="-1245159">
            <a:off x="4419600" y="2300288"/>
            <a:ext cx="1527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x</a:t>
            </a:r>
            <a:r>
              <a:rPr lang="en-US" baseline="-25000">
                <a:solidFill>
                  <a:srgbClr val="CC0000"/>
                </a:solidFill>
              </a:rPr>
              <a:t>ij</a:t>
            </a:r>
            <a:r>
              <a:rPr lang="en-US">
                <a:solidFill>
                  <a:srgbClr val="CC0000"/>
                </a:solidFill>
              </a:rPr>
              <a:t>: variables</a:t>
            </a:r>
            <a:endParaRPr lang="en-US" baseline="-25000">
              <a:solidFill>
                <a:srgbClr val="CC0000"/>
              </a:solidFill>
            </a:endParaRPr>
          </a:p>
        </p:txBody>
      </p:sp>
      <p:sp>
        <p:nvSpPr>
          <p:cNvPr id="280627" name="Line 51"/>
          <p:cNvSpPr>
            <a:spLocks noChangeShapeType="1"/>
          </p:cNvSpPr>
          <p:nvPr/>
        </p:nvSpPr>
        <p:spPr bwMode="auto">
          <a:xfrm flipH="1" flipV="1">
            <a:off x="4419600" y="3124200"/>
            <a:ext cx="2133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58200" y="6356350"/>
            <a:ext cx="495300" cy="365125"/>
          </a:xfrm>
          <a:prstGeom prst="rect">
            <a:avLst/>
          </a:prstGeom>
        </p:spPr>
        <p:txBody>
          <a:bodyPr/>
          <a:lstStyle/>
          <a:p>
            <a:fld id="{0D86F7CE-2A67-4297-BA2C-155058F049D6}" type="slidenum">
              <a:rPr lang="en-US"/>
              <a:pPr/>
              <a:t>41</a:t>
            </a:fld>
            <a:endParaRPr lang="en-US"/>
          </a:p>
        </p:txBody>
      </p:sp>
      <p:sp>
        <p:nvSpPr>
          <p:cNvPr id="2304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Multi-Objective Program </a:t>
            </a: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524000"/>
            <a:ext cx="669129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04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057400"/>
            <a:ext cx="71293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609600" y="1004888"/>
            <a:ext cx="27655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sz="3200" dirty="0" err="1"/>
              <a:t>Scalarization</a:t>
            </a:r>
            <a:r>
              <a:rPr lang="en-US" dirty="0"/>
              <a:t> </a:t>
            </a:r>
          </a:p>
        </p:txBody>
      </p:sp>
      <p:sp>
        <p:nvSpPr>
          <p:cNvPr id="230407" name="Rectangle 7"/>
          <p:cNvSpPr>
            <a:spLocks noChangeArrowheads="1"/>
          </p:cNvSpPr>
          <p:nvPr/>
        </p:nvSpPr>
        <p:spPr bwMode="auto">
          <a:xfrm>
            <a:off x="609600" y="3124200"/>
            <a:ext cx="319510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 smtClean="0"/>
              <a:t>Linear Program</a:t>
            </a:r>
            <a:endParaRPr lang="en-US" sz="3200" dirty="0"/>
          </a:p>
        </p:txBody>
      </p:sp>
      <p:pic>
        <p:nvPicPr>
          <p:cNvPr id="23040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495800"/>
            <a:ext cx="6705600" cy="104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Pareto-optimal solution (more in KDD 2011)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458200" y="6356350"/>
            <a:ext cx="495300" cy="365125"/>
          </a:xfrm>
          <a:prstGeom prst="rect">
            <a:avLst/>
          </a:prstGeom>
        </p:spPr>
        <p:txBody>
          <a:bodyPr/>
          <a:lstStyle/>
          <a:p>
            <a:fld id="{7871B31A-5261-4D7C-B566-E3391EF6C835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143000"/>
            <a:ext cx="88456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constraints and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also want to ensure major properties do not lose too many clicks even if overall performance is better</a:t>
            </a:r>
          </a:p>
          <a:p>
            <a:pPr lvl="1"/>
            <a:r>
              <a:rPr lang="en-US" dirty="0" smtClean="0"/>
              <a:t>Put additional constraints in the linear program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Agarwal, Chen, Elango, Wang: </a:t>
            </a:r>
            <a:r>
              <a:rPr lang="en-US" i="1" dirty="0" smtClean="0">
                <a:solidFill>
                  <a:srgbClr val="FF0000"/>
                </a:solidFill>
              </a:rPr>
              <a:t>Click Shaping to Optimize Multiple Objectives, KDD 2011 </a:t>
            </a:r>
            <a:endParaRPr 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it with Advertising Revenue?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but need to be careful.</a:t>
            </a:r>
          </a:p>
          <a:p>
            <a:pPr lvl="1"/>
            <a:r>
              <a:rPr lang="en-US" dirty="0" smtClean="0"/>
              <a:t>Interventions can cause undesirable long-term impact</a:t>
            </a:r>
          </a:p>
          <a:p>
            <a:pPr lvl="1"/>
            <a:r>
              <a:rPr lang="en-US" dirty="0" smtClean="0"/>
              <a:t>Communication between two complex distributed systems </a:t>
            </a:r>
          </a:p>
          <a:p>
            <a:pPr lvl="1"/>
            <a:endParaRPr lang="en-US" dirty="0" smtClean="0"/>
          </a:p>
          <a:p>
            <a:pPr lvl="1"/>
            <a:r>
              <a:rPr lang="en-US" sz="2800" dirty="0" smtClean="0"/>
              <a:t>Display advertising at Y! also sold as long-term guaranteed contracts</a:t>
            </a:r>
          </a:p>
          <a:p>
            <a:pPr lvl="2"/>
            <a:endParaRPr lang="en-US" dirty="0" smtClean="0"/>
          </a:p>
          <a:p>
            <a:pPr lvl="2"/>
            <a:r>
              <a:rPr lang="en-US" sz="2800" dirty="0" smtClean="0"/>
              <a:t>We intervene to change supply when contract is at risk of under-delivering</a:t>
            </a:r>
          </a:p>
          <a:p>
            <a:pPr lvl="2">
              <a:buNone/>
            </a:pPr>
            <a:endParaRPr lang="en-US" sz="2800" dirty="0" smtClean="0"/>
          </a:p>
          <a:p>
            <a:pPr lvl="2"/>
            <a:r>
              <a:rPr lang="en-US" sz="2800" dirty="0" smtClean="0"/>
              <a:t>Research to be shared in the future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models that learn a few parameters are fine to begin with  BUT beware of bias in data</a:t>
            </a:r>
          </a:p>
          <a:p>
            <a:pPr lvl="1"/>
            <a:r>
              <a:rPr lang="en-US" dirty="0" smtClean="0"/>
              <a:t>Small amounts of randomization + fast model updates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Clever Randomization using Explore/Exploit techniques</a:t>
            </a:r>
          </a:p>
          <a:p>
            <a:endParaRPr lang="en-US" dirty="0" smtClean="0"/>
          </a:p>
          <a:p>
            <a:r>
              <a:rPr lang="en-US" dirty="0" smtClean="0"/>
              <a:t>Granular models are more effective and personalized</a:t>
            </a:r>
          </a:p>
          <a:p>
            <a:pPr lvl="1"/>
            <a:r>
              <a:rPr lang="en-US" dirty="0" smtClean="0"/>
              <a:t>Using previous module activity particularly good for heavy users</a:t>
            </a:r>
          </a:p>
          <a:p>
            <a:endParaRPr lang="en-US" dirty="0" smtClean="0"/>
          </a:p>
          <a:p>
            <a:r>
              <a:rPr lang="en-US" dirty="0" smtClean="0"/>
              <a:t>Considering multi-objective optimization is often important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152400"/>
            <a:ext cx="8716962" cy="838200"/>
          </a:xfrm>
        </p:spPr>
        <p:txBody>
          <a:bodyPr/>
          <a:lstStyle/>
          <a:p>
            <a:r>
              <a:rPr lang="en-US" dirty="0" smtClean="0"/>
              <a:t>Information Discovery: </a:t>
            </a:r>
            <a:br>
              <a:rPr lang="en-US" dirty="0" smtClean="0"/>
            </a:br>
            <a:r>
              <a:rPr lang="en-US" dirty="0" smtClean="0"/>
              <a:t>Content Recommendation versus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</a:p>
          <a:p>
            <a:pPr lvl="1"/>
            <a:r>
              <a:rPr lang="en-US" dirty="0" smtClean="0"/>
              <a:t>User generally has an objective in mind (strong intent)</a:t>
            </a:r>
          </a:p>
          <a:p>
            <a:pPr lvl="2"/>
            <a:r>
              <a:rPr lang="en-US" dirty="0" smtClean="0"/>
              <a:t>E.g. Booking a ticket to San Diego</a:t>
            </a:r>
          </a:p>
          <a:p>
            <a:pPr lvl="2"/>
            <a:r>
              <a:rPr lang="en-US" dirty="0" smtClean="0"/>
              <a:t>Recall is very important to finish the task </a:t>
            </a:r>
          </a:p>
          <a:p>
            <a:pPr lvl="2"/>
            <a:r>
              <a:rPr lang="en-US" dirty="0" smtClean="0"/>
              <a:t>Retrieving documents relevant to query important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Other ways of Information Discovery</a:t>
            </a:r>
          </a:p>
          <a:p>
            <a:pPr lvl="1"/>
            <a:r>
              <a:rPr lang="en-US" dirty="0" smtClean="0"/>
              <a:t>User wants to be informed about important news</a:t>
            </a:r>
          </a:p>
          <a:p>
            <a:pPr lvl="1"/>
            <a:r>
              <a:rPr lang="en-US" dirty="0" smtClean="0"/>
              <a:t>User wants to learn about latest in pop music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Intent is weak</a:t>
            </a:r>
          </a:p>
          <a:p>
            <a:pPr lvl="1"/>
            <a:r>
              <a:rPr lang="en-US" dirty="0" smtClean="0"/>
              <a:t>Good user experience: depends on the quality of recommendations</a:t>
            </a:r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examples: Stronger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04800" y="1752600"/>
            <a:ext cx="5943600" cy="3886200"/>
            <a:chOff x="864" y="1104"/>
            <a:chExt cx="3888" cy="2916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" y="1104"/>
              <a:ext cx="3888" cy="29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968" y="2112"/>
              <a:ext cx="1488" cy="1296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76400" y="1752600"/>
            <a:ext cx="7467600" cy="4800600"/>
            <a:chOff x="1632" y="1296"/>
            <a:chExt cx="3888" cy="2916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2" y="1296"/>
              <a:ext cx="3888" cy="29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728" y="1584"/>
              <a:ext cx="1680" cy="144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issue: Goodness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 score </a:t>
            </a:r>
            <a:r>
              <a:rPr lang="en-US" i="1" dirty="0" smtClean="0">
                <a:solidFill>
                  <a:srgbClr val="FF0000"/>
                </a:solidFill>
              </a:rPr>
              <a:t>S(</a:t>
            </a:r>
            <a:r>
              <a:rPr lang="en-US" i="1" dirty="0" err="1" smtClean="0">
                <a:solidFill>
                  <a:srgbClr val="FF0000"/>
                </a:solidFill>
              </a:rPr>
              <a:t>user,item,context</a:t>
            </a:r>
            <a:r>
              <a:rPr lang="en-US" i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i="1" dirty="0" smtClean="0">
                <a:solidFill>
                  <a:schemeClr val="accent2"/>
                </a:solidFill>
              </a:rPr>
              <a:t>Goodness of an item for a user in a given context</a:t>
            </a:r>
          </a:p>
          <a:p>
            <a:pPr lvl="1"/>
            <a:endParaRPr lang="en-US" i="1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One option (mimic search)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(user, context) is query, item is document</a:t>
            </a:r>
          </a:p>
          <a:p>
            <a:pPr lvl="1">
              <a:buNone/>
            </a:pPr>
            <a:endParaRPr lang="en-US" dirty="0" smtClean="0">
              <a:solidFill>
                <a:schemeClr val="accent2"/>
              </a:solidFill>
            </a:endParaRP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Rank items from a content pool using relevance measure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E.g.  Bag of words based on user’s topical interests; 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bag of words for item based on landing page characteristics and other meta-data </a:t>
            </a:r>
          </a:p>
          <a:p>
            <a:pPr lvl="2"/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For content recommendation, query is complex</a:t>
            </a:r>
          </a:p>
          <a:p>
            <a:pPr lvl="1"/>
            <a:r>
              <a:rPr lang="en-US" dirty="0" smtClean="0"/>
              <a:t>we want a better and more direct measure of user experience (relevance)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 as goodness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Scoring items based on click-rates (CTR) on item links better surrogate of user satisfaction</a:t>
            </a:r>
          </a:p>
          <a:p>
            <a:endParaRPr lang="en-US" dirty="0" smtClean="0"/>
          </a:p>
          <a:p>
            <a:r>
              <a:rPr lang="en-US" dirty="0" smtClean="0"/>
              <a:t>CTR can be enhanced by incorporating other aspects that measure value of a click</a:t>
            </a:r>
          </a:p>
          <a:p>
            <a:pPr lvl="1"/>
            <a:r>
              <a:rPr lang="en-US" dirty="0" smtClean="0"/>
              <a:t>E.g. How much advertising revenue does a publisher obtain?</a:t>
            </a:r>
          </a:p>
          <a:p>
            <a:pPr lvl="1"/>
            <a:r>
              <a:rPr lang="en-US" dirty="0" smtClean="0"/>
              <a:t>How much time did the user spend reading the article?</a:t>
            </a:r>
          </a:p>
          <a:p>
            <a:pPr lvl="1"/>
            <a:r>
              <a:rPr lang="en-US" dirty="0" smtClean="0"/>
              <a:t>What are the chances of user sharing the article?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CTR estimation strategy, how do we rank items?</a:t>
            </a:r>
          </a:p>
          <a:p>
            <a:r>
              <a:rPr lang="en-US" dirty="0" smtClean="0"/>
              <a:t>Constraints for good long-term user experience</a:t>
            </a:r>
          </a:p>
          <a:p>
            <a:pPr lvl="1">
              <a:buNone/>
            </a:pPr>
            <a:r>
              <a:rPr lang="en-US" dirty="0" smtClean="0"/>
              <a:t>Editorial oversight</a:t>
            </a:r>
          </a:p>
          <a:p>
            <a:pPr lvl="2"/>
            <a:r>
              <a:rPr lang="en-US" dirty="0" smtClean="0"/>
              <a:t>Editors/journalists select items/sources that are of high quality</a:t>
            </a:r>
          </a:p>
          <a:p>
            <a:pPr lvl="1">
              <a:buNone/>
            </a:pPr>
            <a:r>
              <a:rPr lang="en-US" dirty="0" smtClean="0"/>
              <a:t>Voice/Brand</a:t>
            </a:r>
          </a:p>
          <a:p>
            <a:pPr lvl="2"/>
            <a:r>
              <a:rPr lang="en-US" dirty="0" smtClean="0"/>
              <a:t>Typical content associated with a site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Some degree of relevance</a:t>
            </a:r>
          </a:p>
          <a:p>
            <a:pPr lvl="2"/>
            <a:r>
              <a:rPr lang="en-US" dirty="0" smtClean="0"/>
              <a:t>Do not show Hollywood celebrity gossip on serious news article</a:t>
            </a:r>
          </a:p>
          <a:p>
            <a:pPr lvl="1"/>
            <a:r>
              <a:rPr lang="en-US" dirty="0" smtClean="0"/>
              <a:t>Degree of Personalization</a:t>
            </a:r>
          </a:p>
          <a:p>
            <a:pPr lvl="2"/>
            <a:r>
              <a:rPr lang="en-US" dirty="0" smtClean="0"/>
              <a:t>Typical user interest, session activity</a:t>
            </a:r>
          </a:p>
          <a:p>
            <a:r>
              <a:rPr lang="en-US" dirty="0" smtClean="0"/>
              <a:t>Approach: Recommend items to maximize CTR </a:t>
            </a:r>
          </a:p>
          <a:p>
            <a:pPr lvl="1"/>
            <a:r>
              <a:rPr lang="en-US" dirty="0" smtClean="0"/>
              <a:t>subject to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Research: the 3 M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Multi-context</a:t>
            </a:r>
          </a:p>
          <a:p>
            <a:pPr lvl="1"/>
            <a:r>
              <a:rPr lang="en-US" dirty="0" smtClean="0"/>
              <a:t>User interaction data from multiple contexts</a:t>
            </a:r>
          </a:p>
          <a:p>
            <a:pPr lvl="2"/>
            <a:r>
              <a:rPr lang="en-US" dirty="0" smtClean="0"/>
              <a:t>Front page, My Yahoo!, Search, Y! news,…</a:t>
            </a:r>
          </a:p>
          <a:p>
            <a:pPr lvl="2"/>
            <a:r>
              <a:rPr lang="en-US" dirty="0" smtClean="0"/>
              <a:t>How to combine them? (KDD 2011)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Multi-response</a:t>
            </a:r>
          </a:p>
          <a:p>
            <a:pPr lvl="1"/>
            <a:r>
              <a:rPr lang="en-US" dirty="0" smtClean="0"/>
              <a:t>Several signals (clicks, share, tweet, comment, like/dislike)</a:t>
            </a:r>
          </a:p>
          <a:p>
            <a:pPr lvl="2"/>
            <a:r>
              <a:rPr lang="en-US" dirty="0" smtClean="0"/>
              <a:t>How to predict all exploiting correlations?</a:t>
            </a:r>
          </a:p>
          <a:p>
            <a:pPr lvl="2"/>
            <a:r>
              <a:rPr lang="en-US" dirty="0" smtClean="0"/>
              <a:t>Paper under preparation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Multi-Objective</a:t>
            </a:r>
          </a:p>
          <a:p>
            <a:pPr lvl="1"/>
            <a:r>
              <a:rPr lang="en-US" dirty="0" smtClean="0"/>
              <a:t>Short term objectives (proxies) to optimize that achieve long-term goals  (this is not exactly mainstream machine learning but it is an important consideration)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Whole Page optimization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1981200"/>
            <a:ext cx="1752600" cy="10668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4267200" y="2362200"/>
            <a:ext cx="838200" cy="11430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0" y="4191000"/>
            <a:ext cx="1600200" cy="1524000"/>
          </a:xfrm>
          <a:prstGeom prst="rect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n 7"/>
          <p:cNvSpPr/>
          <p:nvPr/>
        </p:nvSpPr>
        <p:spPr>
          <a:xfrm>
            <a:off x="5410200" y="4953000"/>
            <a:ext cx="838200" cy="1295400"/>
          </a:xfrm>
          <a:prstGeom prst="ca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K2</a:t>
            </a:r>
            <a:endParaRPr lang="en-US" dirty="0"/>
          </a:p>
        </p:txBody>
      </p:sp>
      <p:sp>
        <p:nvSpPr>
          <p:cNvPr id="9" name="Can 8"/>
          <p:cNvSpPr/>
          <p:nvPr/>
        </p:nvSpPr>
        <p:spPr>
          <a:xfrm>
            <a:off x="7620000" y="2286000"/>
            <a:ext cx="838200" cy="1143000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K3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19800" y="1600200"/>
            <a:ext cx="1600200" cy="14478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6" descr="j04102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3505200"/>
            <a:ext cx="990600" cy="687518"/>
          </a:xfrm>
          <a:noFill/>
        </p:spPr>
      </p:pic>
      <p:sp>
        <p:nvSpPr>
          <p:cNvPr id="12" name="TextBox 11"/>
          <p:cNvSpPr txBox="1"/>
          <p:nvPr/>
        </p:nvSpPr>
        <p:spPr>
          <a:xfrm>
            <a:off x="2590800" y="21336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Today Module 4 slots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487680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NEWS</a:t>
            </a:r>
          </a:p>
          <a:p>
            <a:r>
              <a:rPr lang="en-US" dirty="0" smtClean="0"/>
              <a:t>8 slots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2057400"/>
            <a:ext cx="131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Trending</a:t>
            </a:r>
          </a:p>
          <a:p>
            <a:r>
              <a:rPr lang="en-US" dirty="0" smtClean="0"/>
              <a:t>10 slots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" y="4495800"/>
            <a:ext cx="3352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 covariate vector  </a:t>
            </a:r>
            <a:r>
              <a:rPr lang="en-US" sz="2400" b="1" dirty="0" err="1" smtClean="0"/>
              <a:t>x</a:t>
            </a:r>
            <a:r>
              <a:rPr lang="en-US" baseline="-25000" dirty="0" err="1" smtClean="0"/>
              <a:t>it</a:t>
            </a:r>
            <a:endParaRPr lang="en-US" baseline="-25000" dirty="0" smtClean="0"/>
          </a:p>
          <a:p>
            <a:r>
              <a:rPr lang="en-US" dirty="0" smtClean="0"/>
              <a:t> (includes declared and    inferred)</a:t>
            </a:r>
          </a:p>
          <a:p>
            <a:endParaRPr lang="en-US" dirty="0" smtClean="0"/>
          </a:p>
          <a:p>
            <a:r>
              <a:rPr lang="en-US" dirty="0" smtClean="0"/>
              <a:t>(Age=old, Finance=T, Sports=F)</a:t>
            </a:r>
            <a:endParaRPr lang="en-US" dirty="0"/>
          </a:p>
        </p:txBody>
      </p:sp>
      <p:sp>
        <p:nvSpPr>
          <p:cNvPr id="16" name="Curved Down Arrow 15"/>
          <p:cNvSpPr/>
          <p:nvPr/>
        </p:nvSpPr>
        <p:spPr>
          <a:xfrm>
            <a:off x="3962400" y="990600"/>
            <a:ext cx="838200" cy="1066800"/>
          </a:xfrm>
          <a:prstGeom prst="curvedDownArrow">
            <a:avLst/>
          </a:prstGeom>
          <a:scene3d>
            <a:camera prst="isometricOffAxis2Right">
              <a:rot lat="38346" lon="11690955" rev="2018997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Down Arrow 16"/>
          <p:cNvSpPr/>
          <p:nvPr/>
        </p:nvSpPr>
        <p:spPr>
          <a:xfrm>
            <a:off x="5257800" y="3581400"/>
            <a:ext cx="838200" cy="1066800"/>
          </a:xfrm>
          <a:prstGeom prst="curvedDownArrow">
            <a:avLst/>
          </a:prstGeom>
          <a:scene3d>
            <a:camera prst="isometricOffAxis2Right">
              <a:rot lat="38346" lon="11690955" rev="2018997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Down Arrow 17"/>
          <p:cNvSpPr/>
          <p:nvPr/>
        </p:nvSpPr>
        <p:spPr>
          <a:xfrm>
            <a:off x="7467600" y="1066800"/>
            <a:ext cx="838200" cy="1066800"/>
          </a:xfrm>
          <a:prstGeom prst="curvedDownArrow">
            <a:avLst/>
          </a:prstGeom>
          <a:scene3d>
            <a:camera prst="isometricOffAxis2Right">
              <a:rot lat="38346" lon="11690955" rev="2018997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4600" y="4114800"/>
            <a:ext cx="32658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Goal: Display content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Maximize CTR in</a:t>
            </a:r>
          </a:p>
          <a:p>
            <a:r>
              <a:rPr lang="en-US" sz="2000" b="1" dirty="0" smtClean="0"/>
              <a:t>long time-horizon</a:t>
            </a:r>
          </a:p>
          <a:p>
            <a:endParaRPr lang="en-US" sz="2000" b="1" dirty="0" smtClean="0"/>
          </a:p>
          <a:p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6" grpId="0" animBg="1"/>
      <p:bldP spid="17" grpId="0" animBg="1"/>
      <p:bldP spid="18" grpId="0" animBg="1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Collaborators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Bee-Chung Chen (Yahoo! Research, CA)</a:t>
            </a:r>
          </a:p>
          <a:p>
            <a:r>
              <a:rPr lang="en-US" dirty="0" smtClean="0"/>
              <a:t>Liang Zhang (Yahoo! Labs, CA)</a:t>
            </a:r>
          </a:p>
          <a:p>
            <a:r>
              <a:rPr lang="en-US" dirty="0" smtClean="0"/>
              <a:t>Raghu Ramakrishnan (Yahoo! Fellow and VP)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Xuanhui Wang (Yahoo! Labs)</a:t>
            </a:r>
          </a:p>
          <a:p>
            <a:r>
              <a:rPr lang="en-US" dirty="0" smtClean="0"/>
              <a:t>Rajiv Khanna (Yahoo! Labs, India)</a:t>
            </a:r>
          </a:p>
          <a:p>
            <a:r>
              <a:rPr lang="en-US" dirty="0" smtClean="0"/>
              <a:t>Pradheep Elango(Yahoo! Labs, CA)</a:t>
            </a:r>
          </a:p>
          <a:p>
            <a:endParaRPr lang="en-US" dirty="0" smtClean="0"/>
          </a:p>
          <a:p>
            <a:r>
              <a:rPr lang="en-US" dirty="0" smtClean="0"/>
              <a:t>Engineering &amp; Product Teams (CA)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E-mail:   dagarwal@yahoo-inc.com</a:t>
            </a:r>
          </a:p>
          <a:p>
            <a:pPr>
              <a:buNone/>
            </a:pPr>
            <a:r>
              <a:rPr lang="en-US" sz="7200" dirty="0" smtClean="0"/>
              <a:t>     </a:t>
            </a:r>
            <a:r>
              <a:rPr lang="en-US" sz="7200" dirty="0" smtClean="0">
                <a:solidFill>
                  <a:srgbClr val="7030A0"/>
                </a:solidFill>
              </a:rPr>
              <a:t>Thank you !</a:t>
            </a:r>
            <a:endParaRPr lang="en-US" sz="7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Bayesian scheme, 2 intervals, 2 articles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220788"/>
            <a:ext cx="8137525" cy="4865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Only 2 intervals left : # visits N</a:t>
            </a:r>
            <a:r>
              <a:rPr lang="en-US" sz="2000" baseline="-25000"/>
              <a:t>0</a:t>
            </a:r>
            <a:r>
              <a:rPr lang="en-US" sz="2000"/>
              <a:t>, N</a:t>
            </a:r>
            <a:r>
              <a:rPr lang="en-US" sz="2000" baseline="-25000"/>
              <a:t>1</a:t>
            </a:r>
          </a:p>
          <a:p>
            <a:pPr>
              <a:lnSpc>
                <a:spcPct val="90000"/>
              </a:lnSpc>
            </a:pPr>
            <a:r>
              <a:rPr lang="en-US" sz="2000"/>
              <a:t>Article 1 prior </a:t>
            </a:r>
            <a:r>
              <a:rPr lang="en-US" sz="2000">
                <a:solidFill>
                  <a:srgbClr val="000099"/>
                </a:solidFill>
              </a:rPr>
              <a:t>CTR </a:t>
            </a:r>
            <a:r>
              <a:rPr lang="en-US" sz="2000" i="1">
                <a:solidFill>
                  <a:srgbClr val="000099"/>
                </a:solidFill>
              </a:rPr>
              <a:t>p</a:t>
            </a:r>
            <a:r>
              <a:rPr lang="en-US" sz="2000" baseline="-25000">
                <a:solidFill>
                  <a:srgbClr val="000099"/>
                </a:solidFill>
              </a:rPr>
              <a:t>0</a:t>
            </a:r>
            <a:r>
              <a:rPr lang="en-US" sz="2000">
                <a:solidFill>
                  <a:srgbClr val="000099"/>
                </a:solidFill>
              </a:rPr>
              <a:t> ~ Gamma(</a:t>
            </a:r>
            <a:r>
              <a:rPr lang="el-GR" sz="2000" i="1">
                <a:solidFill>
                  <a:srgbClr val="000099"/>
                </a:solidFill>
              </a:rPr>
              <a:t>α</a:t>
            </a:r>
            <a:r>
              <a:rPr lang="en-US" sz="2000">
                <a:solidFill>
                  <a:srgbClr val="000099"/>
                </a:solidFill>
              </a:rPr>
              <a:t>, </a:t>
            </a:r>
            <a:r>
              <a:rPr lang="el-GR" sz="2000">
                <a:solidFill>
                  <a:srgbClr val="000099"/>
                </a:solidFill>
              </a:rPr>
              <a:t>γ</a:t>
            </a:r>
            <a:r>
              <a:rPr lang="en-US" sz="2000">
                <a:solidFill>
                  <a:srgbClr val="000099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99"/>
                </a:solidFill>
              </a:rPr>
              <a:t>Article 2:  CTR  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0</a:t>
            </a:r>
            <a:r>
              <a:rPr lang="en-US" sz="1800">
                <a:solidFill>
                  <a:srgbClr val="000099"/>
                </a:solidFill>
              </a:rPr>
              <a:t> and 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1</a:t>
            </a:r>
            <a:r>
              <a:rPr lang="en-US" sz="1800">
                <a:solidFill>
                  <a:srgbClr val="000099"/>
                </a:solidFill>
              </a:rPr>
              <a:t>, Var(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0</a:t>
            </a:r>
            <a:r>
              <a:rPr lang="en-US" sz="1800">
                <a:solidFill>
                  <a:srgbClr val="000099"/>
                </a:solidFill>
              </a:rPr>
              <a:t>) = Var(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1</a:t>
            </a:r>
            <a:r>
              <a:rPr lang="en-US" sz="1800">
                <a:solidFill>
                  <a:srgbClr val="000099"/>
                </a:solidFill>
              </a:rPr>
              <a:t>) = 0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99"/>
                </a:solidFill>
              </a:rPr>
              <a:t>Assume E(</a:t>
            </a:r>
            <a:r>
              <a:rPr lang="en-US" sz="1800" i="1">
                <a:solidFill>
                  <a:srgbClr val="000099"/>
                </a:solidFill>
              </a:rPr>
              <a:t>p</a:t>
            </a:r>
            <a:r>
              <a:rPr lang="en-US" sz="1800" baseline="-25000">
                <a:solidFill>
                  <a:srgbClr val="000099"/>
                </a:solidFill>
              </a:rPr>
              <a:t>0</a:t>
            </a:r>
            <a:r>
              <a:rPr lang="en-US" sz="1800">
                <a:solidFill>
                  <a:srgbClr val="000099"/>
                </a:solidFill>
              </a:rPr>
              <a:t>) &lt; 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0    </a:t>
            </a:r>
            <a:r>
              <a:rPr lang="en-US" sz="1800">
                <a:solidFill>
                  <a:srgbClr val="000099"/>
                </a:solidFill>
              </a:rPr>
              <a:t>[</a:t>
            </a:r>
            <a:r>
              <a:rPr lang="en-US" sz="1800">
                <a:solidFill>
                  <a:srgbClr val="CC3300"/>
                </a:solidFill>
              </a:rPr>
              <a:t>else the solution is trivial</a:t>
            </a:r>
            <a:r>
              <a:rPr lang="en-US" sz="1800">
                <a:solidFill>
                  <a:srgbClr val="000099"/>
                </a:solidFill>
              </a:rPr>
              <a:t>]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80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000099"/>
                </a:solidFill>
              </a:rPr>
              <a:t>Design parameter: </a:t>
            </a:r>
            <a:r>
              <a:rPr lang="en-US" sz="2000" i="1">
                <a:solidFill>
                  <a:srgbClr val="CC3300"/>
                </a:solidFill>
              </a:rPr>
              <a:t>x</a:t>
            </a:r>
            <a:r>
              <a:rPr lang="en-US" sz="2000">
                <a:solidFill>
                  <a:srgbClr val="000099"/>
                </a:solidFill>
              </a:rPr>
              <a:t>  (fraction of visits allocated to article 1)</a:t>
            </a:r>
          </a:p>
          <a:p>
            <a:pPr>
              <a:lnSpc>
                <a:spcPct val="90000"/>
              </a:lnSpc>
            </a:pPr>
            <a:endParaRPr lang="en-US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000099"/>
                </a:solidFill>
                <a:sym typeface="Symbol" pitchFamily="18" charset="2"/>
              </a:rPr>
              <a:t>Let </a:t>
            </a:r>
            <a:r>
              <a:rPr lang="en-US" sz="2000" i="1">
                <a:solidFill>
                  <a:srgbClr val="000099"/>
                </a:solidFill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sym typeface="Symbol" pitchFamily="18" charset="2"/>
              </a:rPr>
              <a:t> |</a:t>
            </a:r>
            <a:r>
              <a:rPr lang="en-US" sz="2000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en-US" sz="2000" baseline="-25000">
                <a:solidFill>
                  <a:srgbClr val="000099"/>
                </a:solidFill>
                <a:sym typeface="Symbol" pitchFamily="18" charset="2"/>
              </a:rPr>
              <a:t>0</a:t>
            </a:r>
            <a:r>
              <a:rPr lang="en-US" sz="2000">
                <a:solidFill>
                  <a:srgbClr val="000099"/>
                </a:solidFill>
                <a:sym typeface="Symbol" pitchFamily="18" charset="2"/>
              </a:rPr>
              <a:t>~ Poisson(</a:t>
            </a:r>
            <a:r>
              <a:rPr lang="en-US" sz="2000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en-US" sz="2000" baseline="-25000">
                <a:solidFill>
                  <a:srgbClr val="000099"/>
                </a:solidFill>
                <a:sym typeface="Symbol" pitchFamily="18" charset="2"/>
              </a:rPr>
              <a:t>0</a:t>
            </a:r>
            <a:r>
              <a:rPr lang="en-US" sz="2000">
                <a:solidFill>
                  <a:srgbClr val="000099"/>
                </a:solidFill>
                <a:sym typeface="Symbol" pitchFamily="18" charset="2"/>
              </a:rPr>
              <a:t>(</a:t>
            </a:r>
            <a:r>
              <a:rPr lang="en-US" sz="2000" i="1">
                <a:solidFill>
                  <a:srgbClr val="CC3300"/>
                </a:solidFill>
                <a:sym typeface="Symbol" pitchFamily="18" charset="2"/>
              </a:rPr>
              <a:t>x</a:t>
            </a:r>
            <a:r>
              <a:rPr lang="en-US" sz="2000" i="1">
                <a:solidFill>
                  <a:srgbClr val="000099"/>
                </a:solidFill>
                <a:sym typeface="Symbol" pitchFamily="18" charset="2"/>
              </a:rPr>
              <a:t>N</a:t>
            </a:r>
            <a:r>
              <a:rPr lang="en-US" sz="2000" baseline="-25000">
                <a:solidFill>
                  <a:srgbClr val="000099"/>
                </a:solidFill>
                <a:sym typeface="Symbol" pitchFamily="18" charset="2"/>
              </a:rPr>
              <a:t>0</a:t>
            </a:r>
            <a:r>
              <a:rPr lang="en-US" sz="2000">
                <a:solidFill>
                  <a:srgbClr val="000099"/>
                </a:solidFill>
                <a:sym typeface="Symbol" pitchFamily="18" charset="2"/>
              </a:rPr>
              <a:t>)) : clicks on article </a:t>
            </a:r>
            <a:r>
              <a:rPr lang="en-US" sz="2000" i="1">
                <a:solidFill>
                  <a:srgbClr val="000099"/>
                </a:solidFill>
                <a:sym typeface="Symbol" pitchFamily="18" charset="2"/>
              </a:rPr>
              <a:t>1, interval 0.</a:t>
            </a:r>
            <a:endParaRPr lang="en-US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 Prior gets updated  to posterior: Gamma(</a:t>
            </a:r>
            <a:r>
              <a:rPr lang="el-GR" sz="2000"/>
              <a:t>α</a:t>
            </a:r>
            <a:r>
              <a:rPr lang="en-US" sz="2000"/>
              <a:t>+c,</a:t>
            </a:r>
            <a:r>
              <a:rPr lang="el-GR" sz="2000"/>
              <a:t>γ</a:t>
            </a:r>
            <a:r>
              <a:rPr lang="en-US" sz="2000"/>
              <a:t>+xN</a:t>
            </a:r>
            <a:r>
              <a:rPr lang="en-US" sz="2000" baseline="-25000"/>
              <a:t>0</a:t>
            </a:r>
            <a:r>
              <a:rPr lang="en-US" sz="2000"/>
              <a:t>)</a:t>
            </a:r>
            <a:endParaRPr lang="el-GR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 Allocate visits to better article in interval 2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1800">
                <a:solidFill>
                  <a:srgbClr val="000099"/>
                </a:solidFill>
              </a:rPr>
              <a:t>i.e.  to item </a:t>
            </a:r>
            <a:r>
              <a:rPr lang="en-US" sz="1800" i="1">
                <a:solidFill>
                  <a:srgbClr val="000099"/>
                </a:solidFill>
              </a:rPr>
              <a:t>1</a:t>
            </a:r>
            <a:r>
              <a:rPr lang="en-US" sz="1800">
                <a:solidFill>
                  <a:srgbClr val="000099"/>
                </a:solidFill>
              </a:rPr>
              <a:t> iff post mean item 1 = E[</a:t>
            </a:r>
            <a:r>
              <a:rPr lang="en-US" sz="1800" i="1">
                <a:solidFill>
                  <a:srgbClr val="000099"/>
                </a:solidFill>
              </a:rPr>
              <a:t>p</a:t>
            </a:r>
            <a:r>
              <a:rPr lang="en-US" sz="1800" baseline="-25000">
                <a:solidFill>
                  <a:srgbClr val="000099"/>
                </a:solidFill>
              </a:rPr>
              <a:t>1</a:t>
            </a:r>
            <a:r>
              <a:rPr lang="en-US" sz="1800">
                <a:solidFill>
                  <a:srgbClr val="000099"/>
                </a:solidFill>
              </a:rPr>
              <a:t> | </a:t>
            </a:r>
            <a:r>
              <a:rPr lang="en-US" sz="1800" i="1">
                <a:solidFill>
                  <a:srgbClr val="000099"/>
                </a:solidFill>
              </a:rPr>
              <a:t>c</a:t>
            </a:r>
            <a:r>
              <a:rPr lang="en-US" sz="1800">
                <a:solidFill>
                  <a:srgbClr val="000099"/>
                </a:solidFill>
              </a:rPr>
              <a:t>, </a:t>
            </a:r>
            <a:r>
              <a:rPr lang="en-US" sz="1800" i="1">
                <a:solidFill>
                  <a:srgbClr val="CC3300"/>
                </a:solidFill>
              </a:rPr>
              <a:t>x</a:t>
            </a:r>
            <a:r>
              <a:rPr lang="en-US" sz="1800">
                <a:solidFill>
                  <a:srgbClr val="000099"/>
                </a:solidFill>
              </a:rPr>
              <a:t>] &gt; </a:t>
            </a:r>
            <a:r>
              <a:rPr lang="en-US" sz="1800" i="1">
                <a:solidFill>
                  <a:srgbClr val="000099"/>
                </a:solidFill>
              </a:rPr>
              <a:t>q</a:t>
            </a:r>
            <a:r>
              <a:rPr lang="en-US" sz="1800" baseline="-25000">
                <a:solidFill>
                  <a:srgbClr val="000099"/>
                </a:solidFill>
              </a:rPr>
              <a:t>1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baseline="-2500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Optimization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220788"/>
            <a:ext cx="7908925" cy="4865687"/>
          </a:xfrm>
        </p:spPr>
        <p:txBody>
          <a:bodyPr/>
          <a:lstStyle/>
          <a:p>
            <a:endParaRPr lang="en-US" sz="2000"/>
          </a:p>
          <a:p>
            <a:r>
              <a:rPr lang="en-US" sz="2000"/>
              <a:t>Expected total number of clicks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graphicFrame>
        <p:nvGraphicFramePr>
          <p:cNvPr id="14643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62000" y="2362200"/>
          <a:ext cx="7870825" cy="1031875"/>
        </p:xfrm>
        <a:graphic>
          <a:graphicData uri="http://schemas.openxmlformats.org/presentationml/2006/ole">
            <p:oleObj spid="_x0000_s463874" name="Equation" r:id="rId3" imgW="3682800" imgH="482400" progId="Equation.3">
              <p:embed/>
            </p:oleObj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38200" y="4038600"/>
            <a:ext cx="7010400" cy="1524000"/>
            <a:chOff x="624" y="1872"/>
            <a:chExt cx="4416" cy="960"/>
          </a:xfrm>
        </p:grpSpPr>
        <p:sp>
          <p:nvSpPr>
            <p:cNvPr id="146438" name="AutoShape 6"/>
            <p:cNvSpPr>
              <a:spLocks/>
            </p:cNvSpPr>
            <p:nvPr/>
          </p:nvSpPr>
          <p:spPr bwMode="auto">
            <a:xfrm rot="5400000">
              <a:off x="3408" y="384"/>
              <a:ext cx="144" cy="3120"/>
            </a:xfrm>
            <a:prstGeom prst="rightBrace">
              <a:avLst>
                <a:gd name="adj1" fmla="val 7824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39" name="Text Box 7"/>
            <p:cNvSpPr txBox="1">
              <a:spLocks noChangeArrowheads="1"/>
            </p:cNvSpPr>
            <p:nvPr/>
          </p:nvSpPr>
          <p:spPr bwMode="auto">
            <a:xfrm>
              <a:off x="2454" y="2112"/>
              <a:ext cx="2213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Gain</a:t>
              </a:r>
              <a:r>
                <a:rPr lang="en-US" sz="2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(</a:t>
              </a:r>
              <a:r>
                <a:rPr lang="en-US" sz="20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x</a:t>
              </a:r>
              <a:r>
                <a:rPr lang="en-US" sz="2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, </a:t>
              </a:r>
              <a:r>
                <a:rPr lang="en-US" sz="20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q</a:t>
              </a:r>
              <a:r>
                <a:rPr lang="en-US" sz="2000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0</a:t>
              </a:r>
              <a:r>
                <a:rPr lang="en-US" sz="2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, </a:t>
              </a:r>
              <a:r>
                <a:rPr lang="en-US" sz="20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q</a:t>
              </a:r>
              <a:r>
                <a:rPr lang="en-US" sz="2000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1</a:t>
              </a:r>
              <a:r>
                <a:rPr lang="en-US" sz="2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)</a:t>
              </a:r>
            </a:p>
            <a:p>
              <a:pPr algn="ctr" eaLnBrk="0" hangingPunct="0"/>
              <a:r>
                <a:rPr lang="en-US">
                  <a:solidFill>
                    <a:srgbClr val="000099"/>
                  </a:solidFill>
                  <a:latin typeface="Trebuchet MS" pitchFamily="34" charset="0"/>
                  <a:cs typeface="Arial" charset="0"/>
                </a:rPr>
                <a:t>Gain from experimentation</a:t>
              </a:r>
            </a:p>
          </p:txBody>
        </p:sp>
        <p:sp>
          <p:nvSpPr>
            <p:cNvPr id="146440" name="AutoShape 8"/>
            <p:cNvSpPr>
              <a:spLocks/>
            </p:cNvSpPr>
            <p:nvPr/>
          </p:nvSpPr>
          <p:spPr bwMode="auto">
            <a:xfrm rot="5400000">
              <a:off x="1220" y="1516"/>
              <a:ext cx="151" cy="864"/>
            </a:xfrm>
            <a:prstGeom prst="rightBrace">
              <a:avLst>
                <a:gd name="adj1" fmla="val 2066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41" name="Text Box 9"/>
            <p:cNvSpPr txBox="1">
              <a:spLocks noChangeArrowheads="1"/>
            </p:cNvSpPr>
            <p:nvPr/>
          </p:nvSpPr>
          <p:spPr bwMode="auto">
            <a:xfrm>
              <a:off x="624" y="2064"/>
              <a:ext cx="145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>
                  <a:solidFill>
                    <a:srgbClr val="000099"/>
                  </a:solidFill>
                  <a:latin typeface="Trebuchet MS" pitchFamily="34" charset="0"/>
                  <a:cs typeface="Arial" charset="0"/>
                </a:rPr>
                <a:t>E[#clicks] if we always show the certain item</a:t>
              </a:r>
            </a:p>
          </p:txBody>
        </p:sp>
        <p:sp>
          <p:nvSpPr>
            <p:cNvPr id="146442" name="Text Box 10"/>
            <p:cNvSpPr txBox="1">
              <a:spLocks noChangeArrowheads="1"/>
            </p:cNvSpPr>
            <p:nvPr/>
          </p:nvSpPr>
          <p:spPr bwMode="auto">
            <a:xfrm>
              <a:off x="1603" y="2544"/>
              <a:ext cx="26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x</a:t>
              </a:r>
              <a:r>
                <a:rPr lang="en-US" sz="2400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opt</a:t>
              </a:r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=argmax</a:t>
              </a:r>
              <a:r>
                <a:rPr lang="en-US" sz="2400" i="1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x</a:t>
              </a:r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 Gain(</a:t>
              </a:r>
              <a:r>
                <a:rPr lang="en-US" sz="24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x</a:t>
              </a:r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, </a:t>
              </a:r>
              <a:r>
                <a:rPr lang="en-US" sz="24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q</a:t>
              </a:r>
              <a:r>
                <a:rPr lang="en-US" sz="2400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0</a:t>
              </a:r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, </a:t>
              </a:r>
              <a:r>
                <a:rPr lang="en-US" sz="2400" i="1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q</a:t>
              </a:r>
              <a:r>
                <a:rPr lang="en-US" sz="2400" baseline="-250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1</a:t>
              </a:r>
              <a:r>
                <a:rPr lang="en-US" sz="2400">
                  <a:solidFill>
                    <a:srgbClr val="800000"/>
                  </a:solidFill>
                  <a:latin typeface="Trebuchet MS" pitchFamily="34" charset="0"/>
                  <a:cs typeface="Arial" charset="0"/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Generalization to K articles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 function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Langrange</a:t>
            </a:r>
            <a:r>
              <a:rPr lang="en-US" dirty="0"/>
              <a:t> relaxation (Whittle)</a:t>
            </a:r>
          </a:p>
          <a:p>
            <a:endParaRPr lang="en-US" dirty="0"/>
          </a:p>
        </p:txBody>
      </p:sp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7391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9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648200"/>
            <a:ext cx="81534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on Live Traffic</a:t>
            </a:r>
          </a:p>
        </p:txBody>
      </p:sp>
      <p:pic>
        <p:nvPicPr>
          <p:cNvPr id="1505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138363"/>
            <a:ext cx="8061325" cy="4719637"/>
          </a:xfrm>
          <a:noFill/>
          <a:ln/>
        </p:spPr>
      </p:pic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746125" y="1143000"/>
            <a:ext cx="748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15% explore (samples to find the best article);  </a:t>
            </a:r>
          </a:p>
          <a:p>
            <a:r>
              <a:rPr lang="en-US" sz="2400"/>
              <a:t>85% serve the “estimated” best (false convergence)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Corp Dev Template">
  <a:themeElements>
    <a:clrScheme name="New Corp Dev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ew Corp Dev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w Corp Dev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rp Dev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rp Dev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rp Dev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rp Dev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rp Dev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Corp Dev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24181</TotalTime>
  <Words>2768</Words>
  <Application>Microsoft Office PowerPoint</Application>
  <PresentationFormat>On-screen Show (4:3)</PresentationFormat>
  <Paragraphs>575</Paragraphs>
  <Slides>59</Slides>
  <Notes>8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New Corp Dev Template</vt:lpstr>
      <vt:lpstr>Equation</vt:lpstr>
      <vt:lpstr>Chart</vt:lpstr>
      <vt:lpstr>Content Recommendation on Y! sites</vt:lpstr>
      <vt:lpstr>Slide 2</vt:lpstr>
      <vt:lpstr> Objective</vt:lpstr>
      <vt:lpstr>Rest of the talk</vt:lpstr>
      <vt:lpstr>4 years ago when we started …. </vt:lpstr>
      <vt:lpstr>Simple algorithm we began with</vt:lpstr>
      <vt:lpstr>Bias in the data: Article CTR decays over time</vt:lpstr>
      <vt:lpstr>Explanation of decay: Repeat exposure</vt:lpstr>
      <vt:lpstr>Clues to solve the mystery </vt:lpstr>
      <vt:lpstr>CTR of same article with/without randomization</vt:lpstr>
      <vt:lpstr>CTR of articles in Random bucket</vt:lpstr>
      <vt:lpstr>New algorithm</vt:lpstr>
      <vt:lpstr>Other advantages</vt:lpstr>
      <vt:lpstr>Time series Model: Kalman filter</vt:lpstr>
      <vt:lpstr>Updating the parameters at time t+1</vt:lpstr>
      <vt:lpstr>More Details</vt:lpstr>
      <vt:lpstr>Lessons learnt</vt:lpstr>
      <vt:lpstr>Multi-Armed Bandits</vt:lpstr>
      <vt:lpstr>Recommender Problems: Bandits?</vt:lpstr>
      <vt:lpstr>Bayes optimal solution in next 5 mins  2 articles, 1 uncertain</vt:lpstr>
      <vt:lpstr>More Details on the Bayes Optimal Solution</vt:lpstr>
      <vt:lpstr>Recommender Problems: bandits in a casino</vt:lpstr>
      <vt:lpstr>Personalization</vt:lpstr>
      <vt:lpstr>DATA</vt:lpstr>
      <vt:lpstr>Types of user features</vt:lpstr>
      <vt:lpstr>Approach: Online logistic with E/E</vt:lpstr>
      <vt:lpstr>Bipartite Graph completion problem</vt:lpstr>
      <vt:lpstr>User profile to capture historical module behavior</vt:lpstr>
      <vt:lpstr>Estimating granular latent factors via shrinkage</vt:lpstr>
      <vt:lpstr>Estimates with shrinkage</vt:lpstr>
      <vt:lpstr>Estimating the Regression function via EM</vt:lpstr>
      <vt:lpstr>Scaling to large data: Map-Reduce</vt:lpstr>
      <vt:lpstr>Data Example</vt:lpstr>
      <vt:lpstr>Click-lift for heavy users</vt:lpstr>
      <vt:lpstr>More Details</vt:lpstr>
      <vt:lpstr>Multi-Objectives Beyond Clicks</vt:lpstr>
      <vt:lpstr> Post-click utilities</vt:lpstr>
      <vt:lpstr>Serving Content on Front Page: Click Shaping</vt:lpstr>
      <vt:lpstr>How are Clicks being Shaped ?</vt:lpstr>
      <vt:lpstr>Multi-Objective Optimization</vt:lpstr>
      <vt:lpstr>Multi-Objective Program </vt:lpstr>
      <vt:lpstr>Pareto-optimal solution (more in KDD 2011)</vt:lpstr>
      <vt:lpstr>Other constraints and variations</vt:lpstr>
      <vt:lpstr>More Details</vt:lpstr>
      <vt:lpstr>Can we do it with Advertising Revenue?</vt:lpstr>
      <vt:lpstr>Summary</vt:lpstr>
      <vt:lpstr>Information Discovery:  Content Recommendation versus Search</vt:lpstr>
      <vt:lpstr>Other examples: Stronger context</vt:lpstr>
      <vt:lpstr>Fundamental issue: Goodness score</vt:lpstr>
      <vt:lpstr>CTR as goodness score</vt:lpstr>
      <vt:lpstr>Ranking items</vt:lpstr>
      <vt:lpstr>Current Research: the 3 M Approach</vt:lpstr>
      <vt:lpstr> Whole Page optimization</vt:lpstr>
      <vt:lpstr>Collaborators</vt:lpstr>
      <vt:lpstr>Slide 55</vt:lpstr>
      <vt:lpstr> Bayesian scheme, 2 intervals, 2 articles</vt:lpstr>
      <vt:lpstr>Optimization</vt:lpstr>
      <vt:lpstr>Generalization to K articles</vt:lpstr>
      <vt:lpstr>Test on Live Traffic</vt:lpstr>
    </vt:vector>
  </TitlesOfParts>
  <Company>Yahoo!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Yahoo</dc:creator>
  <cp:lastModifiedBy>dagarwal</cp:lastModifiedBy>
  <cp:revision>483</cp:revision>
  <dcterms:created xsi:type="dcterms:W3CDTF">2010-07-29T04:56:47Z</dcterms:created>
  <dcterms:modified xsi:type="dcterms:W3CDTF">2012-02-17T17:39:53Z</dcterms:modified>
</cp:coreProperties>
</file>