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13.xml" ContentType="application/vnd.openxmlformats-officedocument.presentationml.tags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embeddings/Microsoft_Equation8.bin" ContentType="application/vnd.openxmlformats-officedocument.oleObject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Microsoft_Equation4.bin" ContentType="application/vnd.openxmlformats-officedocument.oleObject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notesSlides/notesSlide17.xml" ContentType="application/vnd.openxmlformats-officedocument.presentationml.notesSlide+xml"/>
  <Override PartName="/ppt/embeddings/Microsoft_Equation5.bin" ContentType="application/vnd.openxmlformats-officedocument.oleObject"/>
  <Default Extension="pict" ContentType="image/pi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png" ContentType="image/png"/>
  <Override PartName="/ppt/embeddings/Microsoft_Equation1.bin" ContentType="application/vnd.openxmlformats-officedocument.oleObject"/>
  <Override PartName="/ppt/tags/tag7.xml" ContentType="application/vnd.openxmlformats-officedocument.presentationml.tags+xml"/>
  <Override PartName="/ppt/slides/slide27.xml" ContentType="application/vnd.openxmlformats-officedocument.presentationml.slide+xml"/>
  <Override PartName="/ppt/tags/tag5.xml" ContentType="application/vnd.openxmlformats-officedocument.presentationml.tags+xml"/>
  <Override PartName="/docProps/core.xml" ContentType="application/vnd.openxmlformats-package.core-propertie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embeddings/Microsoft_Equation3.bin" ContentType="application/vnd.openxmlformats-officedocument.oleObject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tags/tag4.xml" ContentType="application/vnd.openxmlformats-officedocument.presentationml.tags+xml"/>
  <Override PartName="/ppt/embeddings/Microsoft_Equation2.bin" ContentType="application/vnd.openxmlformats-officedocument.oleObject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notesSlides/notesSlide12.xml" ContentType="application/vnd.openxmlformats-officedocument.presentationml.notesSlide+xml"/>
  <Override PartName="/ppt/embeddings/Microsoft_Equation7.bin" ContentType="application/vnd.openxmlformats-officedocument.oleObject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Override PartName="/ppt/embeddings/Microsoft_Equation6.bin" ContentType="application/vnd.openxmlformats-officedocument.oleObject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tags/tag1.xml" ContentType="application/vnd.openxmlformats-officedocument.presentationml.tags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330" r:id="rId4"/>
    <p:sldId id="290" r:id="rId5"/>
    <p:sldId id="292" r:id="rId6"/>
    <p:sldId id="291" r:id="rId7"/>
    <p:sldId id="297" r:id="rId8"/>
    <p:sldId id="331" r:id="rId9"/>
    <p:sldId id="281" r:id="rId10"/>
    <p:sldId id="282" r:id="rId11"/>
    <p:sldId id="283" r:id="rId12"/>
    <p:sldId id="284" r:id="rId13"/>
    <p:sldId id="285" r:id="rId14"/>
    <p:sldId id="286" r:id="rId15"/>
    <p:sldId id="266" r:id="rId16"/>
    <p:sldId id="267" r:id="rId17"/>
    <p:sldId id="288" r:id="rId18"/>
    <p:sldId id="321" r:id="rId19"/>
    <p:sldId id="301" r:id="rId20"/>
    <p:sldId id="323" r:id="rId21"/>
    <p:sldId id="303" r:id="rId22"/>
    <p:sldId id="300" r:id="rId23"/>
    <p:sldId id="304" r:id="rId24"/>
    <p:sldId id="305" r:id="rId25"/>
    <p:sldId id="320" r:id="rId26"/>
    <p:sldId id="311" r:id="rId27"/>
    <p:sldId id="312" r:id="rId28"/>
    <p:sldId id="338" r:id="rId29"/>
    <p:sldId id="313" r:id="rId30"/>
    <p:sldId id="319" r:id="rId31"/>
    <p:sldId id="322" r:id="rId32"/>
    <p:sldId id="339" r:id="rId33"/>
    <p:sldId id="332" r:id="rId34"/>
    <p:sldId id="336" r:id="rId35"/>
    <p:sldId id="268" r:id="rId36"/>
    <p:sldId id="318" r:id="rId37"/>
    <p:sldId id="341" r:id="rId38"/>
    <p:sldId id="337" r:id="rId39"/>
    <p:sldId id="315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browse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vertBarState="minimized">
    <p:restoredLeft sz="16364" autoAdjust="0"/>
    <p:restoredTop sz="68660" autoAdjust="0"/>
  </p:normalViewPr>
  <p:slideViewPr>
    <p:cSldViewPr snapToGrid="0" snapToObjects="1">
      <p:cViewPr varScale="1">
        <p:scale>
          <a:sx n="57" d="100"/>
          <a:sy n="57" d="100"/>
        </p:scale>
        <p:origin x="-24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8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theme" Target="theme/theme1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printerSettings" Target="printerSettings/printerSettings1.bin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viewProps" Target="viewProps.xml"/><Relationship Id="rId4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ict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27.pict"/><Relationship Id="rId1" Type="http://schemas.openxmlformats.org/officeDocument/2006/relationships/image" Target="../media/image24.pict"/><Relationship Id="rId2" Type="http://schemas.openxmlformats.org/officeDocument/2006/relationships/image" Target="../media/image25.pict"/><Relationship Id="rId3" Type="http://schemas.openxmlformats.org/officeDocument/2006/relationships/image" Target="../media/image26.pict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ict"/><Relationship Id="rId3" Type="http://schemas.openxmlformats.org/officeDocument/2006/relationships/image" Target="../media/image28.pict"/><Relationship Id="rId1" Type="http://schemas.openxmlformats.org/officeDocument/2006/relationships/image" Target="../media/image24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0E6C2-8C1A-C749-96CB-655AF955FC0B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04DC1-DCFA-024B-A0F0-5EB810FE0B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7D41F-6CC9-B845-B18A-EC926633628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7D41F-6CC9-B845-B18A-EC926633628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7D41F-6CC9-B845-B18A-EC926633628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demonstrate this claim, let me show you the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in the</a:t>
            </a:r>
            <a:r>
              <a:rPr lang="en-US" baseline="0" dirty="0" smtClean="0"/>
              <a:t> point: We get synchronization and a bunch of stuff for free.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4DC1-DCFA-024B-A0F0-5EB810FE0B2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294C0-FD92-AF4E-82B8-3F7E3D1B0BB8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456CA-74F8-9949-A3C7-E0FC225B0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7" Type="http://schemas.openxmlformats.org/officeDocument/2006/relationships/image" Target="../media/image4.jpeg"/><Relationship Id="rId1" Type="http://schemas.openxmlformats.org/officeDocument/2006/relationships/tags" Target="../tags/tag1.xml"/><Relationship Id="rId2" Type="http://schemas.openxmlformats.org/officeDocument/2006/relationships/video" Target="file://localhost/Users/chrisre/SCRATCH/TALKS_MISC/MS_TALK/Diamond_Recolored_2.avi" TargetMode="External"/><Relationship Id="rId3" Type="http://schemas.openxmlformats.org/officeDocument/2006/relationships/slideLayout" Target="../slideLayouts/slideLayout2.xml"/><Relationship Id="rId6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7" Type="http://schemas.openxmlformats.org/officeDocument/2006/relationships/image" Target="../media/image9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Relationship Id="rId6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5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tags" Target="../tags/tag3.xml"/><Relationship Id="rId2" Type="http://schemas.openxmlformats.org/officeDocument/2006/relationships/video" Target="file://localhost/Users/chrisre/SCRATCH/TALKS_MISC/MS_TALK/Diamond_Recolored_2.avi" TargetMode="External"/><Relationship Id="rId3" Type="http://schemas.openxmlformats.org/officeDocument/2006/relationships/slideLayout" Target="../slideLayouts/slideLayout2.xml"/><Relationship Id="rId6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7" Type="http://schemas.openxmlformats.org/officeDocument/2006/relationships/image" Target="../media/image4.jpe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Relationship Id="rId6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5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5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5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5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Microsoft_Equation5.bin"/><Relationship Id="rId4" Type="http://schemas.openxmlformats.org/officeDocument/2006/relationships/oleObject" Target="../embeddings/Microsoft_Equation3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.bin"/><Relationship Id="rId5" Type="http://schemas.openxmlformats.org/officeDocument/2006/relationships/oleObject" Target="../embeddings/Microsoft_Equation4.bin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7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6.bin"/><Relationship Id="rId5" Type="http://schemas.openxmlformats.org/officeDocument/2006/relationships/oleObject" Target="../embeddings/Microsoft_Equation8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10125"/>
            <a:ext cx="6809024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/>
              </a:rPr>
              <a:t>Christopher </a:t>
            </a:r>
            <a:r>
              <a:rPr lang="en-US" dirty="0" err="1" smtClean="0">
                <a:latin typeface="Arial"/>
              </a:rPr>
              <a:t>Ré</a:t>
            </a:r>
            <a:endParaRPr lang="en-US" dirty="0" smtClean="0">
              <a:latin typeface="Arial"/>
            </a:endParaRPr>
          </a:p>
          <a:p>
            <a:r>
              <a:rPr lang="en-US" dirty="0" smtClean="0">
                <a:latin typeface="Arial"/>
              </a:rPr>
              <a:t>Joint work with the Hazy Team</a:t>
            </a:r>
          </a:p>
          <a:p>
            <a:r>
              <a:rPr lang="en-US" dirty="0" smtClean="0">
                <a:latin typeface="Arial"/>
              </a:rPr>
              <a:t>http://</a:t>
            </a:r>
            <a:r>
              <a:rPr lang="en-US" dirty="0" err="1" smtClean="0">
                <a:latin typeface="Arial"/>
              </a:rPr>
              <a:t>www.cs.wisc.edu</a:t>
            </a:r>
            <a:r>
              <a:rPr lang="en-US" smtClean="0">
                <a:latin typeface="Arial"/>
              </a:rPr>
              <a:t>/hazy</a:t>
            </a:r>
            <a:endParaRPr lang="en-US" dirty="0" smtClean="0"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221" y="2453709"/>
            <a:ext cx="3569975" cy="181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Trends that Drive Hazy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258888"/>
            <a:ext cx="822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 smtClean="0"/>
              <a:t>Data in unprecedented number of formats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4429" y="5050692"/>
            <a:ext cx="834237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Hazy integrates statistical techniques into an RDBMS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3717549"/>
            <a:ext cx="822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2. Arms race for deeper understanding of data</a:t>
            </a:r>
          </a:p>
        </p:txBody>
      </p:sp>
      <p:pic>
        <p:nvPicPr>
          <p:cNvPr id="13" name="Diamond_Recolored_2.avi">
            <a:hlinkClick r:id="" action="ppaction://media"/>
          </p:cNvPr>
          <p:cNvPicPr/>
          <p:nvPr>
            <a:vide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17233" y="1883925"/>
            <a:ext cx="1993536" cy="1532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farm1.static.flickr.com/46/189145928_2e9f7dbc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04949" y="1928494"/>
            <a:ext cx="1999797" cy="1487588"/>
          </a:xfrm>
          <a:prstGeom prst="rect">
            <a:avLst/>
          </a:prstGeom>
          <a:noFill/>
        </p:spPr>
      </p:pic>
      <p:pic>
        <p:nvPicPr>
          <p:cNvPr id="15" name="Picture 4" descr="213286ear-with-sound-wave-poster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73372" y="1865260"/>
            <a:ext cx="1321446" cy="16252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44428" y="4385893"/>
            <a:ext cx="834237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Automated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sz="2800" dirty="0" smtClean="0"/>
              <a:t> Statistical </a:t>
            </a:r>
            <a:r>
              <a:rPr lang="en-US" sz="2800" b="1" dirty="0" smtClean="0"/>
              <a:t>AND</a:t>
            </a:r>
            <a:r>
              <a:rPr lang="en-US" sz="2800" dirty="0" smtClean="0"/>
              <a:t> Manage Data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sz="2800" dirty="0" smtClean="0"/>
              <a:t> RDBMS</a:t>
            </a:r>
            <a:endParaRPr lang="en-US" sz="28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663" y="1907887"/>
            <a:ext cx="1671709" cy="167170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4428" y="5722081"/>
            <a:ext cx="8349307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/>
              <a:t>Hazy Hypothesis</a:t>
            </a:r>
            <a:r>
              <a:rPr lang="en-US" sz="3200" dirty="0" smtClean="0"/>
              <a:t>: Handful of statistical operators</a:t>
            </a:r>
          </a:p>
          <a:p>
            <a:pPr algn="ctr"/>
            <a:r>
              <a:rPr lang="en-US" sz="3200" dirty="0" smtClean="0"/>
              <a:t> capture a diverse set of applications. </a:t>
            </a:r>
            <a:endParaRPr lang="en-US" sz="32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10" grpId="0" animBg="1"/>
      <p:bldP spid="11" grpId="0"/>
      <p:bldP spid="17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990686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Three Application Areas for Hazy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226285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Drill Down: One Text Application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4444722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Maintaining the Output of Classification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5697481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Hazy Heads to the South Pole 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2187" y="3282187"/>
            <a:ext cx="2281813" cy="1162535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0" y="1990686"/>
            <a:ext cx="457200" cy="523220"/>
          </a:xfrm>
          <a:prstGeom prst="rightArrow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rgbClr val="000000"/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622" y="3502296"/>
            <a:ext cx="6218057" cy="1143000"/>
          </a:xfrm>
        </p:spPr>
        <p:txBody>
          <a:bodyPr>
            <a:normAutofit/>
          </a:bodyPr>
          <a:lstStyle/>
          <a:p>
            <a:r>
              <a:rPr lang="en-US" sz="3111" dirty="0" smtClean="0"/>
              <a:t>Data constantly generated on the Web, Twitter, Blogs, and </a:t>
            </a:r>
            <a:r>
              <a:rPr lang="en-US" sz="3111" dirty="0" err="1" smtClean="0"/>
              <a:t>Facebook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41" y="3502296"/>
            <a:ext cx="2183809" cy="21838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69866" y="4669677"/>
            <a:ext cx="6898109" cy="58477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/>
              <a:t>Build tools to lower cost of analysis</a:t>
            </a:r>
            <a:endParaRPr lang="en-US" sz="32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7276" y="2333908"/>
            <a:ext cx="8190403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Extract </a:t>
            </a:r>
            <a:r>
              <a:rPr lang="en-US" sz="3200" dirty="0" smtClean="0"/>
              <a:t>and </a:t>
            </a:r>
            <a:r>
              <a:rPr lang="en-US" sz="3200" b="1" dirty="0" smtClean="0"/>
              <a:t>Classify </a:t>
            </a:r>
            <a:r>
              <a:rPr lang="en-US" sz="3200" dirty="0" smtClean="0"/>
              <a:t>sentiment about products, ad campaigns, and customer facing entities.</a:t>
            </a:r>
            <a:endParaRPr lang="en-US" sz="32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665" y="393360"/>
            <a:ext cx="2609622" cy="161796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915" y="32142"/>
            <a:ext cx="1721415" cy="168558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0697" y="544027"/>
            <a:ext cx="3340558" cy="11563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041" y="5543512"/>
            <a:ext cx="90369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Statistical tools for </a:t>
            </a:r>
            <a:r>
              <a:rPr lang="en-US" sz="2800" b="1" dirty="0" smtClean="0"/>
              <a:t>extraction </a:t>
            </a:r>
            <a:r>
              <a:rPr lang="en-US" sz="2800" dirty="0" smtClean="0"/>
              <a:t>(e.g., </a:t>
            </a:r>
            <a:r>
              <a:rPr lang="en-US" sz="2800" dirty="0" err="1" smtClean="0"/>
              <a:t>CRFs</a:t>
            </a:r>
            <a:r>
              <a:rPr lang="en-US" sz="2800" dirty="0" smtClean="0"/>
              <a:t>) and </a:t>
            </a:r>
            <a:r>
              <a:rPr lang="en-US" sz="2800" b="1" dirty="0" smtClean="0"/>
              <a:t>classification </a:t>
            </a:r>
            <a:r>
              <a:rPr lang="en-US" sz="2800" dirty="0" smtClean="0"/>
              <a:t>(e.g., SVM).  Performance and maintenance are data management challenges </a:t>
            </a:r>
            <a:r>
              <a:rPr lang="en-US" sz="2800" dirty="0" smtClean="0">
                <a:latin typeface="Arial"/>
              </a:rPr>
              <a:t>(DMC)</a:t>
            </a:r>
            <a:endParaRPr lang="en-US" sz="2800" dirty="0">
              <a:latin typeface="Arial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1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9073" y="1402219"/>
            <a:ext cx="5130800" cy="1117600"/>
          </a:xfrm>
          <a:prstGeom prst="rect">
            <a:avLst/>
          </a:prstGeom>
        </p:spPr>
      </p:pic>
      <p:pic>
        <p:nvPicPr>
          <p:cNvPr id="8" name="Diamond_Recolored_2.avi">
            <a:hlinkClick r:id="" action="ppaction://media"/>
          </p:cNvPr>
          <p:cNvPicPr/>
          <p:nvPr>
            <a:videoFile r:link="rId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" y="18394"/>
            <a:ext cx="4013201" cy="271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3550" y="114078"/>
            <a:ext cx="1435254" cy="128814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40296" y="4067178"/>
            <a:ext cx="7603552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"/>
              </a:rPr>
              <a:t>DMC</a:t>
            </a:r>
            <a:r>
              <a:rPr lang="en-US" sz="3200" dirty="0" smtClean="0"/>
              <a:t>: Transform and maintain large volumes of sensor data and derived analysis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40296" y="2804602"/>
            <a:ext cx="8827679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 physicist </a:t>
            </a:r>
            <a:r>
              <a:rPr lang="en-US" sz="3200" b="1" dirty="0" smtClean="0"/>
              <a:t>interpolates </a:t>
            </a:r>
            <a:r>
              <a:rPr lang="en-US" sz="3200" dirty="0" smtClean="0"/>
              <a:t>sensor readings and uses </a:t>
            </a:r>
            <a:r>
              <a:rPr lang="en-US" sz="3200" b="1" dirty="0" smtClean="0"/>
              <a:t>regression </a:t>
            </a:r>
            <a:r>
              <a:rPr lang="en-US" sz="3200" dirty="0" smtClean="0"/>
              <a:t>to more deeply understand their data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240297" y="5367489"/>
            <a:ext cx="7603551" cy="138499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Models that maps sequences of words to entities similar to some</a:t>
            </a:r>
          </a:p>
          <a:p>
            <a:pPr algn="ctr"/>
            <a:r>
              <a:rPr lang="en-US" sz="2800" dirty="0" smtClean="0"/>
              <a:t>models that maps sensor readings to meaning</a:t>
            </a:r>
            <a:endParaRPr lang="en-US" sz="2800" i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5070" y="1928394"/>
            <a:ext cx="2638931" cy="168160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OCR and Speech</a:t>
            </a:r>
            <a:endParaRPr lang="en-US" sz="28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282" y="857777"/>
            <a:ext cx="5156200" cy="825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2700" y="700076"/>
            <a:ext cx="4051300" cy="1333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" y="6050864"/>
            <a:ext cx="9144000" cy="5847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"/>
              </a:rPr>
              <a:t>DMC</a:t>
            </a:r>
            <a:r>
              <a:rPr lang="en-US" sz="3200" dirty="0" smtClean="0"/>
              <a:t>: Process large volumes of statistical data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140620" y="3610003"/>
            <a:ext cx="6364450" cy="107721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smtClean="0"/>
              <a:t>Getting </a:t>
            </a:r>
            <a:r>
              <a:rPr lang="en-US" sz="3200" dirty="0" smtClean="0"/>
              <a:t>text is challenging! (statistical model of transcription errors)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140620" y="2214510"/>
            <a:ext cx="8900396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 social scientist wants to </a:t>
            </a:r>
            <a:r>
              <a:rPr lang="en-US" sz="3200" b="1" dirty="0" smtClean="0"/>
              <a:t>extract </a:t>
            </a:r>
            <a:r>
              <a:rPr lang="en-US" sz="3200" dirty="0" smtClean="0"/>
              <a:t>the frequency of </a:t>
            </a:r>
            <a:r>
              <a:rPr lang="en-US" sz="3200" b="1" dirty="0" smtClean="0"/>
              <a:t>synonyms </a:t>
            </a:r>
            <a:r>
              <a:rPr lang="en-US" sz="3200" dirty="0" smtClean="0"/>
              <a:t>of English words in 18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century texts.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140620" y="4876113"/>
            <a:ext cx="6364450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Output of speech and OCR models similar to output of text labeling models</a:t>
            </a:r>
            <a:endParaRPr lang="en-US" sz="2400" dirty="0"/>
          </a:p>
        </p:txBody>
      </p:sp>
      <p:pic>
        <p:nvPicPr>
          <p:cNvPr id="10" name="Picture 2" descr="http://farm1.static.flickr.com/46/189145928_2e9f7dbc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08820" y="4373692"/>
            <a:ext cx="1488530" cy="1107272"/>
          </a:xfrm>
          <a:prstGeom prst="rect">
            <a:avLst/>
          </a:prstGeom>
          <a:noFill/>
        </p:spPr>
      </p:pic>
      <p:pic>
        <p:nvPicPr>
          <p:cNvPr id="13" name="Picture 4" descr="213286ear-with-sound-wave-poster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08050" y="4373692"/>
            <a:ext cx="983606" cy="1209702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608050" y="3610003"/>
            <a:ext cx="2432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OCR &amp; Speech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Takeaway and Implications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7052" y="1977457"/>
            <a:ext cx="8467962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Statistical processing on large data </a:t>
            </a:r>
          </a:p>
          <a:p>
            <a:pPr algn="ctr"/>
            <a:r>
              <a:rPr lang="en-US" sz="3200" dirty="0" smtClean="0"/>
              <a:t>enables wide variety of new applications.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37052" y="5329710"/>
            <a:ext cx="8467962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Key challenges are maintenance and performance (data management challenges)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7052" y="3690567"/>
            <a:ext cx="8467962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/>
              <a:t>Hazy Hypothesis</a:t>
            </a:r>
            <a:r>
              <a:rPr lang="en-US" sz="3200" dirty="0" smtClean="0"/>
              <a:t>: Handful of statistical operators capture a diverse set of applications</a:t>
            </a:r>
            <a:endParaRPr lang="en-US" sz="32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990686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Three Application Areas for Hazy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226285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Drill Down: One Text Application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4444722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Maintaining the Output of Classification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5697481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Hazy Heads to the South Pole 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187" y="3282187"/>
            <a:ext cx="2281813" cy="1162535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-43056" y="3259370"/>
            <a:ext cx="457200" cy="523220"/>
          </a:xfrm>
          <a:prstGeom prst="rightArrow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rgbClr val="000000"/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74638"/>
            <a:ext cx="8512847" cy="63846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95601"/>
            <a:ext cx="7975600" cy="1066800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84200" y="4832008"/>
            <a:ext cx="5517552" cy="59364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rot="16200000" flipV="1">
            <a:off x="-142704" y="4105107"/>
            <a:ext cx="869608" cy="584196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3"/>
          </p:cNvCxnSpPr>
          <p:nvPr/>
        </p:nvCxnSpPr>
        <p:spPr>
          <a:xfrm flipV="1">
            <a:off x="6101752" y="3962401"/>
            <a:ext cx="1873848" cy="1166431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19216" y="2346975"/>
            <a:ext cx="5673800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Classify </a:t>
            </a:r>
            <a:r>
              <a:rPr lang="en-US" sz="2800" dirty="0" smtClean="0"/>
              <a:t>publications by subject area</a:t>
            </a:r>
            <a:endParaRPr lang="en-US" sz="2800" dirty="0"/>
          </a:p>
        </p:txBody>
      </p:sp>
      <p:sp>
        <p:nvSpPr>
          <p:cNvPr id="20" name="Rounded Rectangle 19"/>
          <p:cNvSpPr/>
          <p:nvPr/>
        </p:nvSpPr>
        <p:spPr>
          <a:xfrm>
            <a:off x="5135411" y="3492853"/>
            <a:ext cx="1877462" cy="262309"/>
          </a:xfrm>
          <a:prstGeom prst="round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workflow requires several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590" y="1804927"/>
            <a:ext cx="7975600" cy="1066800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843806" y="1256301"/>
            <a:ext cx="5673800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Classify </a:t>
            </a:r>
            <a:r>
              <a:rPr lang="en-US" sz="2800" dirty="0" smtClean="0"/>
              <a:t>publication by subject area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5660001" y="2402179"/>
            <a:ext cx="1877462" cy="262309"/>
          </a:xfrm>
          <a:prstGeom prst="round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3765" y="6126163"/>
            <a:ext cx="868679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Hazy Evidence: We know names </a:t>
            </a:r>
            <a:r>
              <a:rPr lang="en-US" sz="2800" smtClean="0"/>
              <a:t>for these operators</a:t>
            </a:r>
            <a:endParaRPr lang="en-US" sz="28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0" y="3068438"/>
            <a:ext cx="92389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800" u="sng" dirty="0" smtClean="0"/>
              <a:t>Simplified workflow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Paper references are crawled from the Web.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Entities (Papers, Authors,…) are </a:t>
            </a:r>
            <a:r>
              <a:rPr lang="en-US" sz="2800" b="1" i="1" dirty="0" smtClean="0"/>
              <a:t>extracted </a:t>
            </a:r>
            <a:r>
              <a:rPr lang="en-US" sz="2800" dirty="0" smtClean="0"/>
              <a:t>and </a:t>
            </a:r>
            <a:r>
              <a:rPr lang="en-US" sz="2800" b="1" i="1" dirty="0" err="1" smtClean="0"/>
              <a:t>deduplicated</a:t>
            </a:r>
            <a:r>
              <a:rPr lang="en-US" sz="2800" dirty="0" smtClean="0"/>
              <a:t>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Each paper is </a:t>
            </a:r>
            <a:r>
              <a:rPr lang="en-US" sz="2800" b="1" i="1" dirty="0" smtClean="0"/>
              <a:t>classified </a:t>
            </a:r>
            <a:r>
              <a:rPr lang="en-US" sz="2800" dirty="0" smtClean="0"/>
              <a:t>by subject area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DB is queried to render Web page.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765" y="5315207"/>
            <a:ext cx="868679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We still use the RDBMS for rendering, reports, etc.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build="p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0664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How Hazy Helps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Statistical Computations Specified Declaratively</a:t>
            </a:r>
            <a:endParaRPr lang="en-US" dirty="0"/>
          </a:p>
        </p:txBody>
      </p:sp>
      <p:sp>
        <p:nvSpPr>
          <p:cNvPr id="8" name="Can 7"/>
          <p:cNvSpPr/>
          <p:nvPr/>
        </p:nvSpPr>
        <p:spPr>
          <a:xfrm>
            <a:off x="6515901" y="5163347"/>
            <a:ext cx="1877462" cy="152359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15902" y="5655393"/>
            <a:ext cx="1877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Hazy/RDBMS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873" y="1875748"/>
            <a:ext cx="2454149" cy="1840612"/>
          </a:xfrm>
          <a:prstGeom prst="rect">
            <a:avLst/>
          </a:prstGeom>
        </p:spPr>
      </p:pic>
      <p:sp>
        <p:nvSpPr>
          <p:cNvPr id="11" name="Up Arrow 10"/>
          <p:cNvSpPr/>
          <p:nvPr/>
        </p:nvSpPr>
        <p:spPr>
          <a:xfrm>
            <a:off x="7109507" y="3941902"/>
            <a:ext cx="662634" cy="982553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19"/>
          <p:cNvGrpSpPr/>
          <p:nvPr/>
        </p:nvGrpSpPr>
        <p:grpSpPr>
          <a:xfrm>
            <a:off x="2001703" y="3626002"/>
            <a:ext cx="4191169" cy="1877438"/>
            <a:chOff x="2001704" y="3626002"/>
            <a:chExt cx="4191169" cy="1877438"/>
          </a:xfrm>
        </p:grpSpPr>
        <p:sp>
          <p:nvSpPr>
            <p:cNvPr id="12" name="TextBox 11"/>
            <p:cNvSpPr txBox="1"/>
            <p:nvPr/>
          </p:nvSpPr>
          <p:spPr>
            <a:xfrm>
              <a:off x="2001705" y="3626003"/>
              <a:ext cx="4191168" cy="92333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2"/>
                  </a:solidFill>
                </a:rPr>
                <a:t>CREATE CLASSIFICATION VIEW </a:t>
              </a:r>
              <a:r>
                <a:rPr lang="en-US" dirty="0" err="1" smtClean="0">
                  <a:solidFill>
                    <a:schemeClr val="bg2"/>
                  </a:solidFill>
                </a:rPr>
                <a:t>V(id,label</a:t>
              </a:r>
              <a:r>
                <a:rPr lang="en-US" dirty="0" smtClean="0">
                  <a:solidFill>
                    <a:schemeClr val="bg2"/>
                  </a:solidFill>
                </a:rPr>
                <a:t>)</a:t>
              </a:r>
            </a:p>
            <a:p>
              <a:r>
                <a:rPr lang="en-US" dirty="0" smtClean="0">
                  <a:solidFill>
                    <a:schemeClr val="bg2"/>
                  </a:solidFill>
                </a:rPr>
                <a:t>               ENTITIES FROM Papers</a:t>
              </a:r>
            </a:p>
            <a:p>
              <a:r>
                <a:rPr lang="en-US" dirty="0" smtClean="0">
                  <a:solidFill>
                    <a:schemeClr val="bg2"/>
                  </a:solidFill>
                </a:rPr>
                <a:t>	      EXAMPLES FROM Example    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01704" y="4549333"/>
              <a:ext cx="419116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Declarative SQL-Like Program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001705" y="3626002"/>
              <a:ext cx="4191168" cy="187743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488" y="3190689"/>
            <a:ext cx="831145" cy="23127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7488" y="1875748"/>
            <a:ext cx="5508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Tuples</a:t>
            </a:r>
            <a:r>
              <a:rPr lang="en-US" sz="2400" dirty="0" smtClean="0"/>
              <a:t> In. </a:t>
            </a:r>
            <a:r>
              <a:rPr lang="en-US" sz="2400" dirty="0" err="1" smtClean="0"/>
              <a:t>Tuples</a:t>
            </a:r>
            <a:r>
              <a:rPr lang="en-US" sz="2400" dirty="0" smtClean="0"/>
              <a:t> out. </a:t>
            </a:r>
            <a:r>
              <a:rPr lang="en-US" sz="2400" i="1" dirty="0" smtClean="0"/>
              <a:t>Hazy handles the statistical and traditional  details.</a:t>
            </a:r>
            <a:endParaRPr lang="en-US" sz="2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Hazy Helps with Corrections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488" y="3190689"/>
            <a:ext cx="831145" cy="2312750"/>
          </a:xfrm>
          <a:prstGeom prst="rect">
            <a:avLst/>
          </a:prstGeom>
        </p:spPr>
      </p:pic>
      <p:sp>
        <p:nvSpPr>
          <p:cNvPr id="8" name="Can 7"/>
          <p:cNvSpPr/>
          <p:nvPr/>
        </p:nvSpPr>
        <p:spPr>
          <a:xfrm>
            <a:off x="6515901" y="5163347"/>
            <a:ext cx="1877462" cy="152359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15902" y="5655393"/>
            <a:ext cx="1877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Hazy/ RDBMS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873" y="1875748"/>
            <a:ext cx="2454149" cy="1840612"/>
          </a:xfrm>
          <a:prstGeom prst="rect">
            <a:avLst/>
          </a:prstGeom>
        </p:spPr>
      </p:pic>
      <p:sp>
        <p:nvSpPr>
          <p:cNvPr id="11" name="Up Arrow 10"/>
          <p:cNvSpPr/>
          <p:nvPr/>
        </p:nvSpPr>
        <p:spPr>
          <a:xfrm>
            <a:off x="7109507" y="3941902"/>
            <a:ext cx="662634" cy="982553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Callout 18"/>
          <p:cNvSpPr/>
          <p:nvPr/>
        </p:nvSpPr>
        <p:spPr>
          <a:xfrm>
            <a:off x="397488" y="1540539"/>
            <a:ext cx="5562377" cy="1650150"/>
          </a:xfrm>
          <a:prstGeom prst="wedgeEllipseCallout">
            <a:avLst>
              <a:gd name="adj1" fmla="val -39582"/>
              <a:gd name="adj2" fmla="val 6567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Paper 10 is not about </a:t>
            </a:r>
            <a:r>
              <a:rPr lang="en-US" sz="2400" i="1" dirty="0" smtClean="0"/>
              <a:t>query optimization --  </a:t>
            </a:r>
            <a:r>
              <a:rPr lang="en-US" sz="2400" dirty="0" smtClean="0"/>
              <a:t>it is about </a:t>
            </a:r>
          </a:p>
          <a:p>
            <a:pPr algn="ctr"/>
            <a:r>
              <a:rPr lang="en-US" sz="2400" i="1" dirty="0" smtClean="0"/>
              <a:t>Information Extraction</a:t>
            </a:r>
            <a:endParaRPr lang="en-US" sz="2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5855941"/>
            <a:ext cx="644687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Easy as an INSERT: Update fixes that entry – and perhaps more – </a:t>
            </a:r>
            <a:r>
              <a:rPr lang="en-US" sz="2400" i="1" dirty="0" smtClean="0"/>
              <a:t>automatically</a:t>
            </a:r>
            <a:r>
              <a:rPr lang="en-US" sz="2400" dirty="0" smtClean="0"/>
              <a:t>.</a:t>
            </a:r>
          </a:p>
        </p:txBody>
      </p:sp>
      <p:grpSp>
        <p:nvGrpSpPr>
          <p:cNvPr id="23" name="Group 19"/>
          <p:cNvGrpSpPr/>
          <p:nvPr/>
        </p:nvGrpSpPr>
        <p:grpSpPr>
          <a:xfrm>
            <a:off x="2001703" y="3626002"/>
            <a:ext cx="4191169" cy="1877438"/>
            <a:chOff x="2001704" y="3626002"/>
            <a:chExt cx="4191169" cy="1877438"/>
          </a:xfrm>
        </p:grpSpPr>
        <p:sp>
          <p:nvSpPr>
            <p:cNvPr id="24" name="TextBox 23"/>
            <p:cNvSpPr txBox="1"/>
            <p:nvPr/>
          </p:nvSpPr>
          <p:spPr>
            <a:xfrm>
              <a:off x="2001705" y="3626003"/>
              <a:ext cx="4191168" cy="92333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2"/>
                  </a:solidFill>
                </a:rPr>
                <a:t>CREATE CLASSIFICATION VIEW </a:t>
              </a:r>
              <a:r>
                <a:rPr lang="en-US" dirty="0" err="1" smtClean="0">
                  <a:solidFill>
                    <a:schemeClr val="bg2"/>
                  </a:solidFill>
                </a:rPr>
                <a:t>V(id,label</a:t>
              </a:r>
              <a:r>
                <a:rPr lang="en-US" dirty="0" smtClean="0">
                  <a:solidFill>
                    <a:schemeClr val="bg2"/>
                  </a:solidFill>
                </a:rPr>
                <a:t>)</a:t>
              </a:r>
            </a:p>
            <a:p>
              <a:r>
                <a:rPr lang="en-US" dirty="0" smtClean="0">
                  <a:solidFill>
                    <a:schemeClr val="bg2"/>
                  </a:solidFill>
                </a:rPr>
                <a:t>               ENTITIES FROM Papers</a:t>
              </a:r>
            </a:p>
            <a:p>
              <a:r>
                <a:rPr lang="en-US" dirty="0" smtClean="0">
                  <a:solidFill>
                    <a:schemeClr val="bg2"/>
                  </a:solidFill>
                </a:rPr>
                <a:t>	      EXAMPLES FROM Example    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001704" y="4549333"/>
              <a:ext cx="419116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Declarative SQL-Like Program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001705" y="3626002"/>
              <a:ext cx="4191168" cy="187743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Goals: Hazy should…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… look like SQL as much as possible</a:t>
            </a:r>
          </a:p>
          <a:p>
            <a:pPr lvl="1"/>
            <a:r>
              <a:rPr lang="en-US" dirty="0" smtClean="0"/>
              <a:t>Ideal: application unaware of statistical techniques</a:t>
            </a:r>
          </a:p>
          <a:p>
            <a:pPr lvl="1"/>
            <a:r>
              <a:rPr lang="en-US" dirty="0" smtClean="0"/>
              <a:t>Build on solutions for classical data management problems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… automate routine tasks</a:t>
            </a:r>
          </a:p>
          <a:p>
            <a:pPr lvl="1"/>
            <a:r>
              <a:rPr lang="en-US" dirty="0" smtClean="0"/>
              <a:t>E.g., updates propagate through the system</a:t>
            </a:r>
          </a:p>
          <a:p>
            <a:pPr lvl="1"/>
            <a:r>
              <a:rPr lang="en-US" dirty="0" smtClean="0"/>
              <a:t>Eventually, </a:t>
            </a:r>
            <a:r>
              <a:rPr lang="en-US" dirty="0"/>
              <a:t>o</a:t>
            </a:r>
            <a:r>
              <a:rPr lang="en-US" dirty="0" smtClean="0"/>
              <a:t>rder operators for performance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36806"/>
            <a:ext cx="9144000" cy="1143000"/>
          </a:xfrm>
        </p:spPr>
        <p:txBody>
          <a:bodyPr/>
          <a:lstStyle/>
          <a:p>
            <a:r>
              <a:rPr lang="en-US" dirty="0" smtClean="0"/>
              <a:t>Where Hazy is Now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880" y="3084322"/>
            <a:ext cx="5294065" cy="3467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64" y="3423057"/>
            <a:ext cx="8229600" cy="4956926"/>
          </a:xfrm>
        </p:spPr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 err="1" smtClean="0"/>
              <a:t>PostgreSQL</a:t>
            </a:r>
            <a:r>
              <a:rPr lang="en-US" dirty="0" smtClean="0"/>
              <a:t>, we’ve built:</a:t>
            </a:r>
          </a:p>
          <a:p>
            <a:pPr lvl="1"/>
            <a:r>
              <a:rPr lang="en-US" b="1" dirty="0" smtClean="0"/>
              <a:t>Classification: </a:t>
            </a:r>
            <a:r>
              <a:rPr lang="en-US" dirty="0" err="1" smtClean="0"/>
              <a:t>SVMs</a:t>
            </a:r>
            <a:r>
              <a:rPr lang="en-US" dirty="0" smtClean="0"/>
              <a:t>, Least Squares</a:t>
            </a:r>
          </a:p>
          <a:p>
            <a:pPr lvl="1"/>
            <a:r>
              <a:rPr lang="en-US" b="1" dirty="0" err="1" smtClean="0"/>
              <a:t>Deduplication</a:t>
            </a:r>
            <a:r>
              <a:rPr lang="en-US" dirty="0" smtClean="0"/>
              <a:t>: synonym detection and </a:t>
            </a:r>
            <a:r>
              <a:rPr lang="en-US" dirty="0" err="1" smtClean="0"/>
              <a:t>coref</a:t>
            </a:r>
            <a:endParaRPr lang="en-US" b="1" dirty="0" smtClean="0"/>
          </a:p>
          <a:p>
            <a:pPr lvl="1"/>
            <a:r>
              <a:rPr lang="en-US" b="1" dirty="0" smtClean="0"/>
              <a:t>Factor Analysis</a:t>
            </a:r>
            <a:r>
              <a:rPr lang="en-US" dirty="0" smtClean="0"/>
              <a:t>: Low-Rank for </a:t>
            </a:r>
            <a:r>
              <a:rPr lang="en-US" dirty="0" err="1" smtClean="0"/>
              <a:t>NetFlix</a:t>
            </a:r>
            <a:endParaRPr lang="en-US" b="1" dirty="0" smtClean="0"/>
          </a:p>
          <a:p>
            <a:pPr lvl="1"/>
            <a:r>
              <a:rPr lang="en-US" b="1" dirty="0" smtClean="0"/>
              <a:t>Transducers for Sequences: </a:t>
            </a:r>
            <a:r>
              <a:rPr lang="en-US" dirty="0" smtClean="0"/>
              <a:t>Text</a:t>
            </a:r>
            <a:r>
              <a:rPr lang="en-US" b="1" dirty="0" smtClean="0"/>
              <a:t>, </a:t>
            </a:r>
            <a:r>
              <a:rPr lang="en-US" dirty="0" smtClean="0"/>
              <a:t>Audio, &amp; OCR</a:t>
            </a:r>
            <a:endParaRPr lang="en-US" b="1" dirty="0" smtClean="0"/>
          </a:p>
          <a:p>
            <a:pPr lvl="1"/>
            <a:r>
              <a:rPr lang="en-US" b="1" dirty="0" smtClean="0"/>
              <a:t>Sophisticated Reasoning: </a:t>
            </a:r>
            <a:r>
              <a:rPr lang="en-US" dirty="0" smtClean="0"/>
              <a:t>Markov Logic Networks</a:t>
            </a:r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Like Mad (Cows)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6334" y="15876"/>
            <a:ext cx="1227665" cy="9207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27665" cy="92074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8795" y="1750431"/>
            <a:ext cx="3205305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Developer declares task to Hazy using </a:t>
            </a:r>
          </a:p>
          <a:p>
            <a:pPr algn="ctr"/>
            <a:r>
              <a:rPr lang="en-US" sz="3000" dirty="0" smtClean="0"/>
              <a:t>SQL-like views</a:t>
            </a:r>
            <a:endParaRPr lang="en-US" sz="3000" dirty="0"/>
          </a:p>
        </p:txBody>
      </p:sp>
      <p:sp>
        <p:nvSpPr>
          <p:cNvPr id="10" name="TextBox 9"/>
          <p:cNvSpPr txBox="1"/>
          <p:nvPr/>
        </p:nvSpPr>
        <p:spPr>
          <a:xfrm>
            <a:off x="3518573" y="1698948"/>
            <a:ext cx="5625426" cy="156966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CREATE CLASSIFICATION VIEW</a:t>
            </a:r>
            <a:r>
              <a:rPr lang="en-US" sz="2400" dirty="0" smtClean="0"/>
              <a:t> </a:t>
            </a:r>
            <a:r>
              <a:rPr lang="en-US" sz="2400" dirty="0" err="1" smtClean="0"/>
              <a:t>V(id,label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  </a:t>
            </a:r>
            <a:r>
              <a:rPr lang="en-US" sz="2400" b="1" dirty="0" smtClean="0"/>
              <a:t>ENTITIES FROM </a:t>
            </a:r>
            <a:r>
              <a:rPr lang="en-US" sz="2400" dirty="0" err="1" smtClean="0"/>
              <a:t>Paper(id</a:t>
            </a:r>
            <a:r>
              <a:rPr lang="en-US" sz="2400" dirty="0" smtClean="0"/>
              <a:t>, </a:t>
            </a:r>
            <a:r>
              <a:rPr lang="en-US" sz="2400" dirty="0" err="1" smtClean="0"/>
              <a:t>vec</a:t>
            </a:r>
            <a:r>
              <a:rPr lang="en-US" sz="2400" dirty="0" smtClean="0"/>
              <a:t>) </a:t>
            </a:r>
          </a:p>
          <a:p>
            <a:r>
              <a:rPr lang="en-US" sz="2400" dirty="0" smtClean="0"/>
              <a:t>  </a:t>
            </a:r>
            <a:r>
              <a:rPr lang="en-US" sz="2400" b="1" dirty="0" smtClean="0"/>
              <a:t>EXAMPLES FROM </a:t>
            </a:r>
            <a:r>
              <a:rPr lang="en-US" sz="2400" dirty="0" err="1" smtClean="0"/>
              <a:t>EX_Paper</a:t>
            </a:r>
            <a:r>
              <a:rPr lang="en-US" sz="2400" dirty="0" smtClean="0"/>
              <a:t> (</a:t>
            </a:r>
            <a:r>
              <a:rPr lang="en-US" sz="2400" dirty="0" err="1" smtClean="0"/>
              <a:t>id,vec,label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  </a:t>
            </a:r>
            <a:r>
              <a:rPr lang="en-US" sz="2400" b="1" dirty="0" smtClean="0"/>
              <a:t>USING</a:t>
            </a:r>
            <a:r>
              <a:rPr lang="en-US" sz="2400" dirty="0" smtClean="0"/>
              <a:t> SVM_L2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84471" y="3423057"/>
            <a:ext cx="2659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Model-based Views (</a:t>
            </a:r>
            <a:r>
              <a:rPr lang="en-US" sz="2400" dirty="0" err="1" smtClean="0"/>
              <a:t>Deshpande</a:t>
            </a:r>
            <a:r>
              <a:rPr lang="en-US" sz="2400" dirty="0" smtClean="0"/>
              <a:t> et al)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Reasoning by Analogy… 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2626" y="2741182"/>
          <a:ext cx="7944836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2903"/>
                <a:gridCol w="49519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Classical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Hazy</a:t>
                      </a:r>
                      <a:r>
                        <a:rPr lang="en-US" sz="3600" baseline="0" dirty="0" smtClean="0"/>
                        <a:t> Operator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Selection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Classification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Projection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Deduplication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Join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Factor Analysis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SQL’s LIKE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aseline="0" dirty="0" smtClean="0"/>
                        <a:t>Transducer algebra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Constraints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Markov Logic Networks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598182" y="59415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417638"/>
            <a:ext cx="82296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/>
              <a:t>Hazy Hypothesis</a:t>
            </a:r>
            <a:r>
              <a:rPr lang="en-US" sz="3200" dirty="0" smtClean="0"/>
              <a:t>: Handful of statistical operators</a:t>
            </a:r>
          </a:p>
          <a:p>
            <a:pPr algn="ctr"/>
            <a:r>
              <a:rPr lang="en-US" sz="3200" dirty="0" smtClean="0"/>
              <a:t> capture a diverse set of applications.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990686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Three Application Areas for Hazy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226285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Drill Down: One Text Application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4444722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Maintaining the Output of Classification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5697481"/>
            <a:ext cx="61182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Hazy Heads to the South Pole 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187" y="3282187"/>
            <a:ext cx="2281813" cy="1162535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-43056" y="4444722"/>
            <a:ext cx="457200" cy="523220"/>
          </a:xfrm>
          <a:prstGeom prst="rightArrow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rgbClr val="000000"/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Maintenance: What about corrections?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488" y="3190689"/>
            <a:ext cx="831145" cy="2312750"/>
          </a:xfrm>
          <a:prstGeom prst="rect">
            <a:avLst/>
          </a:prstGeom>
        </p:spPr>
      </p:pic>
      <p:sp>
        <p:nvSpPr>
          <p:cNvPr id="8" name="Can 7"/>
          <p:cNvSpPr/>
          <p:nvPr/>
        </p:nvSpPr>
        <p:spPr>
          <a:xfrm>
            <a:off x="6515901" y="5163347"/>
            <a:ext cx="1877462" cy="152359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15902" y="5655393"/>
            <a:ext cx="1877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Hazy/ RDBMS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873" y="1875748"/>
            <a:ext cx="2454149" cy="1840612"/>
          </a:xfrm>
          <a:prstGeom prst="rect">
            <a:avLst/>
          </a:prstGeom>
        </p:spPr>
      </p:pic>
      <p:sp>
        <p:nvSpPr>
          <p:cNvPr id="11" name="Up Arrow 10"/>
          <p:cNvSpPr/>
          <p:nvPr/>
        </p:nvSpPr>
        <p:spPr>
          <a:xfrm>
            <a:off x="7109507" y="3941902"/>
            <a:ext cx="662634" cy="982553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Callout 18"/>
          <p:cNvSpPr/>
          <p:nvPr/>
        </p:nvSpPr>
        <p:spPr>
          <a:xfrm>
            <a:off x="397488" y="1540539"/>
            <a:ext cx="5562377" cy="1650150"/>
          </a:xfrm>
          <a:prstGeom prst="wedgeEllipseCallout">
            <a:avLst>
              <a:gd name="adj1" fmla="val -39582"/>
              <a:gd name="adj2" fmla="val 6567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Paper 10 is not about </a:t>
            </a:r>
            <a:r>
              <a:rPr lang="en-US" sz="2400" i="1" dirty="0" smtClean="0"/>
              <a:t>query optimization --  </a:t>
            </a:r>
            <a:r>
              <a:rPr lang="en-US" sz="2400" dirty="0" smtClean="0"/>
              <a:t>it is about </a:t>
            </a:r>
          </a:p>
          <a:p>
            <a:pPr algn="ctr"/>
            <a:r>
              <a:rPr lang="en-US" sz="2400" i="1" dirty="0" smtClean="0"/>
              <a:t>Information Extraction</a:t>
            </a:r>
            <a:endParaRPr lang="en-US" sz="2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5855941"/>
            <a:ext cx="619287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Easy as an INSERT: Update fixes that entry and others </a:t>
            </a:r>
            <a:r>
              <a:rPr lang="en-US" sz="2400" i="1" dirty="0" smtClean="0"/>
              <a:t>automatically</a:t>
            </a:r>
            <a:r>
              <a:rPr lang="en-US" sz="2400" dirty="0" smtClean="0"/>
              <a:t>! How does Hazy do this?</a:t>
            </a:r>
          </a:p>
        </p:txBody>
      </p:sp>
      <p:grpSp>
        <p:nvGrpSpPr>
          <p:cNvPr id="3" name="Group 19"/>
          <p:cNvGrpSpPr/>
          <p:nvPr/>
        </p:nvGrpSpPr>
        <p:grpSpPr>
          <a:xfrm>
            <a:off x="2001704" y="3626002"/>
            <a:ext cx="3681546" cy="1877438"/>
            <a:chOff x="2001704" y="3626002"/>
            <a:chExt cx="4191169" cy="1877438"/>
          </a:xfrm>
        </p:grpSpPr>
        <p:sp>
          <p:nvSpPr>
            <p:cNvPr id="15" name="TextBox 14"/>
            <p:cNvSpPr txBox="1"/>
            <p:nvPr/>
          </p:nvSpPr>
          <p:spPr>
            <a:xfrm>
              <a:off x="2001705" y="3626003"/>
              <a:ext cx="4191168" cy="92333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2"/>
                  </a:solidFill>
                </a:rPr>
                <a:t>CREATE CLASSIFICATION VIEW ….</a:t>
              </a:r>
            </a:p>
            <a:p>
              <a:r>
                <a:rPr lang="en-US" dirty="0" smtClean="0">
                  <a:solidFill>
                    <a:schemeClr val="bg2"/>
                  </a:solidFill>
                </a:rPr>
                <a:t>               ENTITIES FROM PAPERS …</a:t>
              </a:r>
            </a:p>
            <a:p>
              <a:r>
                <a:rPr lang="en-US" dirty="0" smtClean="0">
                  <a:solidFill>
                    <a:schemeClr val="bg2"/>
                  </a:solidFill>
                </a:rPr>
                <a:t>	      EXAMPLES FROM Ex…     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01704" y="4549333"/>
              <a:ext cx="419116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Declarative SQL-Like Program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001705" y="3626002"/>
              <a:ext cx="4191168" cy="187743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Linear Models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4668" y="5333466"/>
            <a:ext cx="7619999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Experts: Logistic Regressions, </a:t>
            </a:r>
            <a:r>
              <a:rPr lang="en-US" sz="2400" dirty="0" err="1" smtClean="0"/>
              <a:t>SVMs</a:t>
            </a:r>
            <a:r>
              <a:rPr lang="en-US" sz="2400" dirty="0" smtClean="0"/>
              <a:t>, with/without Kernels. We leverage that they all perform </a:t>
            </a:r>
            <a:r>
              <a:rPr lang="en-US" sz="2400" i="1" dirty="0" smtClean="0"/>
              <a:t>inference </a:t>
            </a:r>
            <a:r>
              <a:rPr lang="en-US" sz="2400" dirty="0" smtClean="0"/>
              <a:t>the same way.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4668" y="1858644"/>
            <a:ext cx="3964877" cy="8925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Label papers as DB Papers or Non-DB Papers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84668" y="3608113"/>
            <a:ext cx="3964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2. Classify via plane</a:t>
            </a:r>
            <a:endParaRPr lang="en-US" sz="2800" dirty="0"/>
          </a:p>
        </p:txBody>
      </p:sp>
      <p:sp>
        <p:nvSpPr>
          <p:cNvPr id="9" name="Oval 8"/>
          <p:cNvSpPr/>
          <p:nvPr/>
        </p:nvSpPr>
        <p:spPr>
          <a:xfrm>
            <a:off x="6250017" y="192321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7510915" y="192321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1" name="Oval 10"/>
          <p:cNvSpPr/>
          <p:nvPr/>
        </p:nvSpPr>
        <p:spPr>
          <a:xfrm>
            <a:off x="4574168" y="3629637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12" name="Oval 11"/>
          <p:cNvSpPr/>
          <p:nvPr/>
        </p:nvSpPr>
        <p:spPr>
          <a:xfrm>
            <a:off x="7597027" y="425392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3" name="Oval 12"/>
          <p:cNvSpPr/>
          <p:nvPr/>
        </p:nvSpPr>
        <p:spPr>
          <a:xfrm>
            <a:off x="5606681" y="425392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5</a:t>
            </a:r>
            <a:endParaRPr lang="en-US" sz="2800" dirty="0"/>
          </a:p>
        </p:txBody>
      </p:sp>
      <p:cxnSp>
        <p:nvCxnSpPr>
          <p:cNvPr id="16" name="Straight Arrow Connector 15"/>
          <p:cNvCxnSpPr/>
          <p:nvPr/>
        </p:nvCxnSpPr>
        <p:spPr>
          <a:xfrm rot="5400000" flipH="1" flipV="1">
            <a:off x="2931378" y="3501410"/>
            <a:ext cx="302724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65734" y="5039082"/>
            <a:ext cx="42425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574168" y="1976653"/>
            <a:ext cx="15389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DB Papers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7147822" y="3214138"/>
            <a:ext cx="1538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Non-DB Papers</a:t>
            </a:r>
            <a:endParaRPr lang="en-US" sz="2400" dirty="0"/>
          </a:p>
        </p:txBody>
      </p:sp>
      <p:sp>
        <p:nvSpPr>
          <p:cNvPr id="26" name="Right Triangle 25"/>
          <p:cNvSpPr/>
          <p:nvPr/>
        </p:nvSpPr>
        <p:spPr>
          <a:xfrm rot="5400000">
            <a:off x="4304406" y="1709916"/>
            <a:ext cx="3467238" cy="3144582"/>
          </a:xfrm>
          <a:prstGeom prst="rtTriangle">
            <a:avLst/>
          </a:prstGeom>
          <a:solidFill>
            <a:schemeClr val="bg1">
              <a:lumMod val="85000"/>
              <a:alpha val="2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>
            <a:stCxn id="26" idx="4"/>
            <a:endCxn id="26" idx="0"/>
          </p:cNvCxnSpPr>
          <p:nvPr/>
        </p:nvCxnSpPr>
        <p:spPr>
          <a:xfrm rot="10800000" flipH="1">
            <a:off x="4465734" y="1548588"/>
            <a:ext cx="3144582" cy="34672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4668" y="2983305"/>
            <a:ext cx="3964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400" dirty="0" smtClean="0"/>
              <a:t>1</a:t>
            </a:r>
            <a:r>
              <a:rPr lang="en-US" sz="2800" dirty="0" smtClean="0"/>
              <a:t>. Map each papers to R</a:t>
            </a:r>
            <a:r>
              <a:rPr lang="en-US" sz="2800" baseline="30000" dirty="0" smtClean="0">
                <a:latin typeface="Times New Roman"/>
              </a:rPr>
              <a:t>d</a:t>
            </a:r>
          </a:p>
        </p:txBody>
      </p:sp>
      <p:cxnSp>
        <p:nvCxnSpPr>
          <p:cNvPr id="34" name="Straight Arrow Connector 33"/>
          <p:cNvCxnSpPr>
            <a:stCxn id="26" idx="5"/>
          </p:cNvCxnSpPr>
          <p:nvPr/>
        </p:nvCxnSpPr>
        <p:spPr>
          <a:xfrm rot="5400000" flipH="1">
            <a:off x="5672902" y="2917084"/>
            <a:ext cx="298902" cy="43134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606681" y="2744342"/>
            <a:ext cx="742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 smtClean="0">
                <a:latin typeface="Times New Roman"/>
              </a:rPr>
              <a:t>w</a:t>
            </a:r>
            <a:endParaRPr lang="en-US" sz="2400" i="1" dirty="0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2" grpId="0" animBg="1"/>
      <p:bldP spid="13" grpId="0" animBg="1"/>
      <p:bldP spid="22" grpId="0"/>
      <p:bldP spid="23" grpId="0"/>
      <p:bldP spid="26" grpId="0" animBg="1"/>
      <p:bldP spid="32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on an update?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88" y="3190689"/>
            <a:ext cx="831145" cy="231275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397488" y="1756833"/>
            <a:ext cx="3652057" cy="1433856"/>
          </a:xfrm>
          <a:prstGeom prst="wedgeEllipseCallout">
            <a:avLst>
              <a:gd name="adj1" fmla="val -39582"/>
              <a:gd name="adj2" fmla="val 6567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Paper 3 is not a Database Paper!</a:t>
            </a:r>
            <a:endParaRPr lang="en-US" sz="2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5503439"/>
            <a:ext cx="8229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Oh no! The model (</a:t>
            </a:r>
            <a:r>
              <a:rPr lang="en-US" sz="2800" dirty="0" err="1" smtClean="0">
                <a:latin typeface="Times New Roman"/>
              </a:rPr>
              <a:t>w</a:t>
            </a:r>
            <a:r>
              <a:rPr lang="en-US" sz="2800" dirty="0" smtClean="0"/>
              <a:t>) changes in wild and crazy ways!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939006" y="6026659"/>
            <a:ext cx="347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 well not really.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6250017" y="192321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1" name="Oval 10"/>
          <p:cNvSpPr/>
          <p:nvPr/>
        </p:nvSpPr>
        <p:spPr>
          <a:xfrm>
            <a:off x="7510915" y="192321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Oval 11"/>
          <p:cNvSpPr/>
          <p:nvPr/>
        </p:nvSpPr>
        <p:spPr>
          <a:xfrm>
            <a:off x="4574168" y="3629637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13" name="Oval 12"/>
          <p:cNvSpPr/>
          <p:nvPr/>
        </p:nvSpPr>
        <p:spPr>
          <a:xfrm>
            <a:off x="7597027" y="425392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5606681" y="425392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5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2931378" y="3501410"/>
            <a:ext cx="302724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465734" y="5039082"/>
            <a:ext cx="42425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74168" y="1976653"/>
            <a:ext cx="15389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DB Papers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47822" y="3214138"/>
            <a:ext cx="1538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Non-DB Papers</a:t>
            </a:r>
            <a:endParaRPr lang="en-US" sz="2400" dirty="0"/>
          </a:p>
        </p:txBody>
      </p:sp>
      <p:sp>
        <p:nvSpPr>
          <p:cNvPr id="19" name="Right Triangle 18"/>
          <p:cNvSpPr/>
          <p:nvPr/>
        </p:nvSpPr>
        <p:spPr>
          <a:xfrm rot="5400000">
            <a:off x="4304406" y="1709916"/>
            <a:ext cx="3467238" cy="3144582"/>
          </a:xfrm>
          <a:prstGeom prst="rtTriangle">
            <a:avLst/>
          </a:prstGeom>
          <a:solidFill>
            <a:schemeClr val="bg1">
              <a:lumMod val="85000"/>
              <a:alpha val="2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stCxn id="19" idx="4"/>
            <a:endCxn id="19" idx="0"/>
          </p:cNvCxnSpPr>
          <p:nvPr/>
        </p:nvCxnSpPr>
        <p:spPr>
          <a:xfrm rot="10800000" flipH="1">
            <a:off x="4465734" y="1548588"/>
            <a:ext cx="3144582" cy="34672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 flipH="1">
            <a:off x="5672902" y="2917084"/>
            <a:ext cx="298902" cy="43134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06681" y="2744342"/>
            <a:ext cx="742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 smtClean="0">
                <a:latin typeface="Times New Roman"/>
              </a:rPr>
              <a:t>w</a:t>
            </a:r>
            <a:endParaRPr lang="en-US" sz="2400" i="1" dirty="0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ight Triangle 23"/>
          <p:cNvSpPr/>
          <p:nvPr/>
        </p:nvSpPr>
        <p:spPr>
          <a:xfrm rot="5400000">
            <a:off x="6714263" y="-721469"/>
            <a:ext cx="2081050" cy="6621164"/>
          </a:xfrm>
          <a:prstGeom prst="rtTriangl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Intuition: Model Changes only Slightly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88" y="3190689"/>
            <a:ext cx="831145" cy="2312750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>
          <a:xfrm>
            <a:off x="397488" y="1756833"/>
            <a:ext cx="3652057" cy="1433856"/>
          </a:xfrm>
          <a:prstGeom prst="wedgeEllipseCallout">
            <a:avLst>
              <a:gd name="adj1" fmla="val -39582"/>
              <a:gd name="adj2" fmla="val 6567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Paper 3 is not a Database Paper!</a:t>
            </a:r>
            <a:endParaRPr lang="en-US" sz="2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053166" y="5918937"/>
            <a:ext cx="663363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It would be a waste of effort to </a:t>
            </a:r>
            <a:r>
              <a:rPr lang="en-US" sz="2400" dirty="0" err="1" smtClean="0"/>
              <a:t>relabel</a:t>
            </a:r>
            <a:r>
              <a:rPr lang="en-US" sz="2400" dirty="0" smtClean="0"/>
              <a:t> all 1, 4, 5. Can we just focus in on 2 and 3?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6250017" y="192321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1" name="Oval 10"/>
          <p:cNvSpPr/>
          <p:nvPr/>
        </p:nvSpPr>
        <p:spPr>
          <a:xfrm>
            <a:off x="7510915" y="192321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Oval 11"/>
          <p:cNvSpPr/>
          <p:nvPr/>
        </p:nvSpPr>
        <p:spPr>
          <a:xfrm>
            <a:off x="4574168" y="3629637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13" name="Oval 12"/>
          <p:cNvSpPr/>
          <p:nvPr/>
        </p:nvSpPr>
        <p:spPr>
          <a:xfrm>
            <a:off x="7597027" y="425392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5606681" y="4253926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5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2931378" y="3501410"/>
            <a:ext cx="302724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465734" y="5039082"/>
            <a:ext cx="42425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74168" y="1976653"/>
            <a:ext cx="15389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DB Papers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47822" y="3214138"/>
            <a:ext cx="1538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Non-DB Papers</a:t>
            </a:r>
            <a:endParaRPr lang="en-US" sz="2400" dirty="0"/>
          </a:p>
        </p:txBody>
      </p:sp>
      <p:sp>
        <p:nvSpPr>
          <p:cNvPr id="19" name="Right Triangle 18"/>
          <p:cNvSpPr/>
          <p:nvPr/>
        </p:nvSpPr>
        <p:spPr>
          <a:xfrm rot="5400000">
            <a:off x="4304406" y="1709916"/>
            <a:ext cx="3467238" cy="3144582"/>
          </a:xfrm>
          <a:prstGeom prst="rtTriangle">
            <a:avLst/>
          </a:prstGeom>
          <a:solidFill>
            <a:schemeClr val="bg1">
              <a:lumMod val="85000"/>
              <a:alpha val="2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stCxn id="19" idx="4"/>
            <a:endCxn id="19" idx="0"/>
          </p:cNvCxnSpPr>
          <p:nvPr/>
        </p:nvCxnSpPr>
        <p:spPr>
          <a:xfrm rot="10800000" flipH="1">
            <a:off x="4465734" y="1548588"/>
            <a:ext cx="3144582" cy="34672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444206" y="2453707"/>
            <a:ext cx="3698642" cy="1175931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8142848" y="1417638"/>
            <a:ext cx="1001152" cy="1337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>
            <a:off x="5672902" y="2917084"/>
            <a:ext cx="298902" cy="43134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606681" y="2744342"/>
            <a:ext cx="742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 smtClean="0">
                <a:latin typeface="Times New Roman"/>
              </a:rPr>
              <a:t>w</a:t>
            </a:r>
            <a:endParaRPr lang="en-US" sz="2400" i="1" dirty="0">
              <a:latin typeface="Times New Roman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16200000" flipV="1">
            <a:off x="5855182" y="2707049"/>
            <a:ext cx="524937" cy="159249"/>
          </a:xfrm>
          <a:prstGeom prst="straightConnector1">
            <a:avLst/>
          </a:prstGeom>
          <a:ln w="508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954975" y="2415607"/>
            <a:ext cx="742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 smtClean="0">
                <a:latin typeface="Times New Roman"/>
              </a:rPr>
              <a:t>w</a:t>
            </a:r>
            <a:r>
              <a:rPr lang="en-US" sz="2400" i="1" dirty="0" smtClean="0">
                <a:latin typeface="Times New Roman"/>
              </a:rPr>
              <a:t>’</a:t>
            </a:r>
            <a:endParaRPr lang="en-US" sz="2400" i="1" dirty="0">
              <a:latin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11150" y="5145604"/>
            <a:ext cx="3876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</a:rPr>
              <a:t>That is, ||</a:t>
            </a:r>
            <a:r>
              <a:rPr lang="en-US" sz="2400" dirty="0" err="1" smtClean="0">
                <a:latin typeface="Times New Roman"/>
              </a:rPr>
              <a:t>w</a:t>
            </a:r>
            <a:r>
              <a:rPr lang="en-US" sz="2400" dirty="0" smtClean="0">
                <a:latin typeface="Times New Roman"/>
              </a:rPr>
              <a:t> – </a:t>
            </a:r>
            <a:r>
              <a:rPr lang="en-US" sz="2400" dirty="0" err="1" smtClean="0">
                <a:latin typeface="Times New Roman"/>
              </a:rPr>
              <a:t>w</a:t>
            </a:r>
            <a:r>
              <a:rPr lang="en-US" sz="2400" dirty="0" smtClean="0">
                <a:latin typeface="Times New Roman"/>
              </a:rPr>
              <a:t>’|| is small.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9" grpId="0" animBg="1"/>
      <p:bldP spid="29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Hazy-Classify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417638"/>
            <a:ext cx="82296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Cluster data by how likely to change classes</a:t>
            </a:r>
            <a:endParaRPr lang="en-US" sz="36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332368" y="2285145"/>
            <a:ext cx="4264122" cy="3492082"/>
            <a:chOff x="310046" y="2426509"/>
            <a:chExt cx="4264122" cy="3492082"/>
          </a:xfrm>
        </p:grpSpPr>
        <p:sp>
          <p:nvSpPr>
            <p:cNvPr id="8" name="Oval 7"/>
            <p:cNvSpPr/>
            <p:nvPr/>
          </p:nvSpPr>
          <p:spPr>
            <a:xfrm>
              <a:off x="2115857" y="2801137"/>
              <a:ext cx="530491" cy="530491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1</a:t>
              </a:r>
              <a:endParaRPr lang="en-US" sz="2800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3376755" y="2801137"/>
              <a:ext cx="530491" cy="530491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2</a:t>
              </a:r>
              <a:endParaRPr lang="en-US" sz="28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440008" y="4507558"/>
              <a:ext cx="530491" cy="530491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3</a:t>
              </a:r>
              <a:endParaRPr lang="en-US" sz="28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3462867" y="5131847"/>
              <a:ext cx="530491" cy="530491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4</a:t>
              </a:r>
              <a:endParaRPr lang="en-US" sz="280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472521" y="5131847"/>
              <a:ext cx="530491" cy="530491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5</a:t>
              </a:r>
              <a:endParaRPr lang="en-US" sz="2800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5400000" flipH="1" flipV="1">
              <a:off x="-1202782" y="4379331"/>
              <a:ext cx="3027244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331574" y="5917003"/>
              <a:ext cx="4242594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40008" y="2854574"/>
              <a:ext cx="153897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DB Papers</a:t>
              </a:r>
              <a:endParaRPr lang="en-US" sz="2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013662" y="4092059"/>
              <a:ext cx="15389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Non-DB Papers</a:t>
              </a:r>
              <a:endParaRPr lang="en-US" sz="2400" dirty="0"/>
            </a:p>
          </p:txBody>
        </p:sp>
        <p:sp>
          <p:nvSpPr>
            <p:cNvPr id="17" name="Right Triangle 16"/>
            <p:cNvSpPr/>
            <p:nvPr/>
          </p:nvSpPr>
          <p:spPr>
            <a:xfrm rot="5400000">
              <a:off x="170246" y="2587837"/>
              <a:ext cx="3467238" cy="3144582"/>
            </a:xfrm>
            <a:prstGeom prst="rtTriangle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>
              <a:stCxn id="17" idx="4"/>
              <a:endCxn id="17" idx="0"/>
            </p:cNvCxnSpPr>
            <p:nvPr/>
          </p:nvCxnSpPr>
          <p:spPr>
            <a:xfrm rot="10800000" flipH="1">
              <a:off x="331574" y="2426509"/>
              <a:ext cx="3144582" cy="346723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462329" y="5878834"/>
            <a:ext cx="7962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Prop: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/>
              </a:rPr>
              <a:t>There exist hw and </a:t>
            </a:r>
            <a:r>
              <a:rPr lang="en-US" sz="2800" dirty="0" err="1" smtClean="0">
                <a:latin typeface="Times New Roman"/>
              </a:rPr>
              <a:t>lw</a:t>
            </a:r>
            <a:r>
              <a:rPr lang="en-US" sz="2800" dirty="0" smtClean="0">
                <a:latin typeface="Times New Roman"/>
              </a:rPr>
              <a:t> functions of ||</a:t>
            </a:r>
            <a:r>
              <a:rPr lang="en-US" sz="2800" dirty="0" err="1" smtClean="0">
                <a:latin typeface="Times New Roman"/>
              </a:rPr>
              <a:t>w</a:t>
            </a:r>
            <a:r>
              <a:rPr lang="en-US" sz="2800" dirty="0" smtClean="0">
                <a:latin typeface="Times New Roman"/>
              </a:rPr>
              <a:t> – </a:t>
            </a:r>
            <a:r>
              <a:rPr lang="en-US" sz="2800" dirty="0" err="1" smtClean="0">
                <a:latin typeface="Times New Roman"/>
              </a:rPr>
              <a:t>w</a:t>
            </a:r>
            <a:r>
              <a:rPr lang="en-US" sz="2800" dirty="0" smtClean="0">
                <a:latin typeface="Times New Roman"/>
              </a:rPr>
              <a:t>’|| </a:t>
            </a:r>
            <a:r>
              <a:rPr lang="en-US" sz="2800" dirty="0" err="1" smtClean="0">
                <a:latin typeface="Times New Roman"/>
              </a:rPr>
              <a:t>s.t</a:t>
            </a:r>
            <a:r>
              <a:rPr lang="en-US" sz="2800" dirty="0" smtClean="0">
                <a:latin typeface="Times New Roman"/>
              </a:rPr>
              <a:t>. </a:t>
            </a:r>
            <a:r>
              <a:rPr lang="en-US" sz="2800" dirty="0" err="1" smtClean="0">
                <a:latin typeface="Times New Roman"/>
              </a:rPr>
              <a:t>pid</a:t>
            </a:r>
            <a:r>
              <a:rPr lang="en-US" sz="2800" dirty="0" smtClean="0">
                <a:latin typeface="Times New Roman"/>
              </a:rPr>
              <a:t> can change labels only if </a:t>
            </a:r>
            <a:r>
              <a:rPr lang="en-US" sz="2800" dirty="0" err="1" smtClean="0"/>
              <a:t>pid.eps</a:t>
            </a:r>
            <a:r>
              <a:rPr lang="en-US" sz="2800" dirty="0" smtClean="0">
                <a:latin typeface="Times New Roman"/>
              </a:rPr>
              <a:t> in [</a:t>
            </a:r>
            <a:r>
              <a:rPr lang="en-US" sz="2800" dirty="0" err="1" smtClean="0">
                <a:latin typeface="Times New Roman"/>
              </a:rPr>
              <a:t>lw,hw</a:t>
            </a:r>
            <a:r>
              <a:rPr lang="en-US" sz="2800" dirty="0" smtClean="0">
                <a:latin typeface="Times New Roman"/>
              </a:rPr>
              <a:t>]</a:t>
            </a:r>
            <a:endParaRPr lang="en-US" sz="28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4873296" y="3276360"/>
            <a:ext cx="381350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873296" y="4624482"/>
            <a:ext cx="381350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415632" y="3563544"/>
            <a:ext cx="1728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only </a:t>
            </a:r>
            <a:r>
              <a:rPr lang="en-US" sz="2400" dirty="0" err="1" smtClean="0"/>
              <a:t>relabel</a:t>
            </a:r>
            <a:r>
              <a:rPr lang="en-US" sz="2400" dirty="0" smtClean="0"/>
              <a:t> here</a:t>
            </a:r>
            <a:endParaRPr lang="en-US" sz="2400" dirty="0"/>
          </a:p>
        </p:txBody>
      </p:sp>
      <p:sp>
        <p:nvSpPr>
          <p:cNvPr id="27" name="Rectangle 26"/>
          <p:cNvSpPr/>
          <p:nvPr/>
        </p:nvSpPr>
        <p:spPr>
          <a:xfrm>
            <a:off x="5439832" y="3276360"/>
            <a:ext cx="1975799" cy="134971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 rot="16200000" flipV="1">
            <a:off x="2219829" y="3725122"/>
            <a:ext cx="1049408" cy="163669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V="1">
            <a:off x="1274171" y="4769811"/>
            <a:ext cx="200802" cy="3959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668670" y="4181528"/>
            <a:ext cx="44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/>
              </a:rPr>
              <a:t>e</a:t>
            </a:r>
            <a:r>
              <a:rPr lang="en-US" baseline="-25000" dirty="0" smtClean="0"/>
              <a:t>4</a:t>
            </a:r>
            <a:endParaRPr lang="en-US" baseline="-25000" dirty="0"/>
          </a:p>
        </p:txBody>
      </p:sp>
      <p:sp>
        <p:nvSpPr>
          <p:cNvPr id="59" name="TextBox 58"/>
          <p:cNvSpPr txBox="1"/>
          <p:nvPr/>
        </p:nvSpPr>
        <p:spPr>
          <a:xfrm>
            <a:off x="1481687" y="4597026"/>
            <a:ext cx="44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/>
              </a:rPr>
              <a:t>e</a:t>
            </a:r>
            <a:r>
              <a:rPr lang="en-US" baseline="-25000" dirty="0" smtClean="0"/>
              <a:t>5</a:t>
            </a:r>
            <a:endParaRPr lang="en-US" baseline="-25000" dirty="0"/>
          </a:p>
        </p:txBody>
      </p:sp>
      <p:sp>
        <p:nvSpPr>
          <p:cNvPr id="60" name="TextBox 59"/>
          <p:cNvSpPr txBox="1"/>
          <p:nvPr/>
        </p:nvSpPr>
        <p:spPr>
          <a:xfrm>
            <a:off x="7683500" y="2800894"/>
            <a:ext cx="10033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/>
              </a:rPr>
              <a:t>hw</a:t>
            </a:r>
            <a:endParaRPr lang="en-US" sz="2400" dirty="0">
              <a:latin typeface="Times New Roman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683500" y="4620750"/>
            <a:ext cx="10033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Times New Roman"/>
              </a:rPr>
              <a:t>lw</a:t>
            </a:r>
            <a:endParaRPr lang="en-US" sz="2400" dirty="0">
              <a:latin typeface="Times New Roman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2133049" y="2659772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64" name="Oval 63"/>
          <p:cNvSpPr/>
          <p:nvPr/>
        </p:nvSpPr>
        <p:spPr>
          <a:xfrm>
            <a:off x="3393947" y="2659772"/>
            <a:ext cx="530491" cy="530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457200" y="2713209"/>
            <a:ext cx="15389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DB Papers</a:t>
            </a:r>
            <a:endParaRPr lang="en-US" sz="2400" dirty="0"/>
          </a:p>
        </p:txBody>
      </p:sp>
      <p:sp>
        <p:nvSpPr>
          <p:cNvPr id="66" name="Rectangle 65"/>
          <p:cNvSpPr/>
          <p:nvPr/>
        </p:nvSpPr>
        <p:spPr>
          <a:xfrm>
            <a:off x="4025880" y="2154194"/>
            <a:ext cx="1001152" cy="1337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rot="5400000" flipH="1">
            <a:off x="1555934" y="3653640"/>
            <a:ext cx="298902" cy="43134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489713" y="3480898"/>
            <a:ext cx="742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 smtClean="0">
                <a:latin typeface="Times New Roman"/>
              </a:rPr>
              <a:t>w</a:t>
            </a:r>
            <a:endParaRPr lang="en-US" sz="2400" i="1" dirty="0">
              <a:latin typeface="Times New Roman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 rot="16200000" flipV="1">
            <a:off x="1738214" y="3443605"/>
            <a:ext cx="524937" cy="159249"/>
          </a:xfrm>
          <a:prstGeom prst="straightConnector1">
            <a:avLst/>
          </a:prstGeom>
          <a:ln w="508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1838007" y="3152163"/>
            <a:ext cx="742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 smtClean="0">
                <a:latin typeface="Times New Roman"/>
              </a:rPr>
              <a:t>w</a:t>
            </a:r>
            <a:r>
              <a:rPr lang="en-US" sz="2400" i="1" dirty="0" smtClean="0">
                <a:latin typeface="Times New Roman"/>
              </a:rPr>
              <a:t>’</a:t>
            </a:r>
            <a:endParaRPr lang="en-US" sz="2400" i="1" dirty="0">
              <a:latin typeface="Times New Roman"/>
            </a:endParaRPr>
          </a:p>
        </p:txBody>
      </p:sp>
      <p:sp>
        <p:nvSpPr>
          <p:cNvPr id="71" name="Right Triangle 70"/>
          <p:cNvSpPr/>
          <p:nvPr/>
        </p:nvSpPr>
        <p:spPr>
          <a:xfrm rot="5400000">
            <a:off x="2623953" y="30417"/>
            <a:ext cx="2081050" cy="6621164"/>
          </a:xfrm>
          <a:prstGeom prst="rtTriangl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4574962" y="2285144"/>
            <a:ext cx="2400098" cy="992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39833" y="2293645"/>
          <a:ext cx="1975799" cy="2804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5500"/>
                <a:gridCol w="11502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PID</a:t>
                      </a:r>
                      <a:endParaRPr lang="en-US" sz="2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eps</a:t>
                      </a:r>
                      <a:endParaRPr lang="en-US" sz="2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+0.2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+0.1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-0.2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-0.4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-3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  <p:bldP spid="27" grpId="0" animBg="1"/>
      <p:bldP spid="58" grpId="0"/>
      <p:bldP spid="59" grpId="0"/>
      <p:bldP spid="60" grpId="1"/>
      <p:bldP spid="61" grpId="1"/>
      <p:bldP spid="70" grpId="0"/>
      <p:bldP spid="7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 the clustering may get out of date!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8369"/>
            <a:ext cx="8229600" cy="261779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57200" y="2331389"/>
            <a:ext cx="82296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800" u="sng" dirty="0" smtClean="0"/>
              <a:t>Setup:</a:t>
            </a:r>
            <a:r>
              <a:rPr lang="en-US" sz="2800" dirty="0" smtClean="0"/>
              <a:t> Measure the time to </a:t>
            </a:r>
            <a:r>
              <a:rPr lang="en-US" sz="2800" dirty="0" err="1" smtClean="0"/>
              <a:t>recluster</a:t>
            </a:r>
            <a:r>
              <a:rPr lang="en-US" sz="2800" dirty="0" smtClean="0"/>
              <a:t>, call that C</a:t>
            </a:r>
          </a:p>
          <a:p>
            <a:pPr marL="342900" indent="-342900"/>
            <a:r>
              <a:rPr lang="en-US" sz="2800" dirty="0" smtClean="0"/>
              <a:t>Set a timer T = 0 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//  intuition, the waste time.</a:t>
            </a:r>
          </a:p>
          <a:p>
            <a:pPr marL="342900" indent="-342900"/>
            <a:endParaRPr lang="en-US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/>
            <a:r>
              <a:rPr lang="en-US" sz="2800" u="sng" dirty="0" smtClean="0"/>
              <a:t>On each update:</a:t>
            </a:r>
            <a:r>
              <a:rPr lang="en-US" sz="2800" dirty="0" smtClean="0"/>
              <a:t> </a:t>
            </a:r>
            <a:r>
              <a:rPr lang="en-US" sz="2800" dirty="0" err="1" smtClean="0"/>
              <a:t>Alg</a:t>
            </a:r>
            <a:r>
              <a:rPr lang="en-US" sz="2800" dirty="0" smtClean="0"/>
              <a:t> from prev. slide. Add time to T. </a:t>
            </a:r>
          </a:p>
          <a:p>
            <a:pPr marL="342900" indent="-342900"/>
            <a:r>
              <a:rPr lang="en-US" sz="2800" dirty="0" smtClean="0"/>
              <a:t>If T &gt; C then </a:t>
            </a:r>
            <a:r>
              <a:rPr lang="en-US" sz="2800" i="1" dirty="0" err="1" smtClean="0"/>
              <a:t>recluster</a:t>
            </a:r>
            <a:r>
              <a:rPr lang="en-US" sz="2800" dirty="0" smtClean="0"/>
              <a:t> and set T =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918233"/>
            <a:ext cx="868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sz="2400" u="sng" dirty="0" smtClean="0"/>
              <a:t>Two claims that can made precise (theorems):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Algorithm </a:t>
            </a:r>
            <a:r>
              <a:rPr lang="en-US" sz="2400" dirty="0" err="1" smtClean="0"/>
              <a:t>w</a:t>
            </a:r>
            <a:r>
              <a:rPr lang="en-US" sz="2400" dirty="0" smtClean="0"/>
              <a:t>/in a factor of 2 of optimal run time on any instance. 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Essentially optimal deterministic strategy.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57199" y="1423448"/>
            <a:ext cx="82296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sz="2800" dirty="0" smtClean="0"/>
              <a:t>Need to </a:t>
            </a:r>
            <a:r>
              <a:rPr lang="en-US" sz="2800" dirty="0" err="1" smtClean="0"/>
              <a:t>recluster</a:t>
            </a:r>
            <a:r>
              <a:rPr lang="en-US" sz="2800" dirty="0" smtClean="0"/>
              <a:t> periodically, how do we decide?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6222059"/>
            <a:ext cx="9144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On </a:t>
            </a:r>
            <a:r>
              <a:rPr lang="en-US" sz="2400" dirty="0" err="1" smtClean="0"/>
              <a:t>DBLife</a:t>
            </a:r>
            <a:r>
              <a:rPr lang="en-US" sz="2400" dirty="0" smtClean="0"/>
              <a:t>, </a:t>
            </a:r>
            <a:r>
              <a:rPr lang="en-US" sz="2400" dirty="0" err="1" smtClean="0"/>
              <a:t>Citeseer</a:t>
            </a:r>
            <a:r>
              <a:rPr lang="en-US" sz="2400" dirty="0" smtClean="0"/>
              <a:t>, and ML datasets, Hazy is 10x+ faster than scan.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Features of Hazy-Classify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101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Hazy has a main-memory (MM) engine</a:t>
            </a:r>
          </a:p>
          <a:p>
            <a:endParaRPr lang="en-US" dirty="0" smtClean="0"/>
          </a:p>
          <a:p>
            <a:r>
              <a:rPr lang="en-US" dirty="0" smtClean="0"/>
              <a:t>Hazy-Classify supports Eager and Lazy Materialization Strategies</a:t>
            </a:r>
          </a:p>
          <a:p>
            <a:pPr lvl="1"/>
            <a:r>
              <a:rPr lang="en-US" dirty="0" smtClean="0"/>
              <a:t>Improves either by an order of magnitude</a:t>
            </a:r>
          </a:p>
          <a:p>
            <a:endParaRPr lang="en-US" dirty="0" smtClean="0"/>
          </a:p>
          <a:p>
            <a:r>
              <a:rPr lang="en-US" dirty="0" smtClean="0"/>
              <a:t>An index that keeps in memory only elements likely to change classes</a:t>
            </a:r>
          </a:p>
          <a:p>
            <a:pPr lvl="1"/>
            <a:r>
              <a:rPr lang="en-US" dirty="0" smtClean="0"/>
              <a:t>Allows 1% of data in memory with MM </a:t>
            </a:r>
            <a:r>
              <a:rPr lang="en-US" dirty="0" err="1" smtClean="0"/>
              <a:t>perf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Enables active learning on 100Gb+ corpus.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82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556" dirty="0" smtClean="0"/>
              <a:t/>
            </a:r>
            <a:br>
              <a:rPr lang="en-US" sz="3556" dirty="0" smtClean="0"/>
            </a:br>
            <a:r>
              <a:rPr lang="en-US" sz="4889" dirty="0" smtClean="0"/>
              <a:t>Hazy Heads to the South Pole</a:t>
            </a:r>
            <a:endParaRPr lang="en-US" sz="4889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750" y="3909538"/>
            <a:ext cx="3746500" cy="82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0"/>
            <a:ext cx="6983934" cy="57736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IceCube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669" y="4535592"/>
            <a:ext cx="2511514" cy="225408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Straight Connector 6"/>
          <p:cNvCxnSpPr>
            <a:endCxn id="4" idx="1"/>
          </p:cNvCxnSpPr>
          <p:nvPr/>
        </p:nvCxnSpPr>
        <p:spPr>
          <a:xfrm>
            <a:off x="2984500" y="4535592"/>
            <a:ext cx="3268169" cy="11270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52669" y="3704161"/>
            <a:ext cx="2511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Digital Optical Module (DOM)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of </a:t>
            </a:r>
            <a:r>
              <a:rPr lang="en-US" dirty="0" err="1" smtClean="0"/>
              <a:t>IceCube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20" y="4545480"/>
            <a:ext cx="2159000" cy="17848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638"/>
            <a:ext cx="2423620" cy="3127842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rot="5400000" flipH="1" flipV="1">
            <a:off x="525404" y="3250652"/>
            <a:ext cx="2301916" cy="245613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07822" y="5807123"/>
            <a:ext cx="3704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In Ice</a:t>
            </a:r>
            <a:r>
              <a:rPr lang="en-US" sz="2800" dirty="0" smtClean="0"/>
              <a:t>: Detection occurs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007822" y="4524417"/>
            <a:ext cx="567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At Pole</a:t>
            </a:r>
            <a:r>
              <a:rPr lang="en-US" sz="2800" dirty="0" smtClean="0"/>
              <a:t>: Algorithm says “Interesting!”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007822" y="1417638"/>
            <a:ext cx="5526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In Madison</a:t>
            </a:r>
            <a:r>
              <a:rPr lang="en-US" sz="2800" dirty="0" smtClean="0"/>
              <a:t>: Lots of data analysis.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007822" y="2963332"/>
            <a:ext cx="6136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Via satellite</a:t>
            </a:r>
            <a:r>
              <a:rPr lang="en-US" sz="2800" dirty="0" smtClean="0"/>
              <a:t>: Interesting DOM readings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Key Phase: Detecting Direction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08444"/>
            <a:ext cx="6230319" cy="3657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073" y="5717426"/>
            <a:ext cx="7837611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Mathematical structure used to help track neutrinos is similar to labeling text/tracking/OCR!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867418" y="3099418"/>
            <a:ext cx="2125886" cy="95410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Here, Speed ≈ Quality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Framework: Regression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30545"/>
            <a:ext cx="8229600" cy="288847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Examples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1. </a:t>
            </a:r>
            <a:r>
              <a:rPr lang="en-US" b="1" dirty="0" smtClean="0"/>
              <a:t>Neutrino Tracking</a:t>
            </a:r>
            <a:r>
              <a:rPr lang="en-US" dirty="0" smtClean="0"/>
              <a:t>: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i</a:t>
            </a:r>
            <a:r>
              <a:rPr lang="en-US" dirty="0" smtClean="0"/>
              <a:t> is a sensor reading</a:t>
            </a:r>
          </a:p>
          <a:p>
            <a:pPr>
              <a:buNone/>
            </a:pPr>
            <a:r>
              <a:rPr lang="en-US" dirty="0" smtClean="0"/>
              <a:t>2. </a:t>
            </a:r>
            <a:r>
              <a:rPr lang="en-US" b="1" dirty="0" err="1" smtClean="0"/>
              <a:t>CRFs</a:t>
            </a:r>
            <a:r>
              <a:rPr lang="en-US" dirty="0" smtClean="0"/>
              <a:t>: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i</a:t>
            </a:r>
            <a:r>
              <a:rPr lang="en-US" dirty="0" smtClean="0"/>
              <a:t> is (token, label)</a:t>
            </a:r>
          </a:p>
          <a:p>
            <a:pPr>
              <a:buNone/>
            </a:pPr>
            <a:r>
              <a:rPr lang="en-US" dirty="0" smtClean="0"/>
              <a:t>3. </a:t>
            </a:r>
            <a:r>
              <a:rPr lang="en-US" b="1" dirty="0" smtClean="0"/>
              <a:t>Netflix</a:t>
            </a:r>
            <a:r>
              <a:rPr lang="en-US" dirty="0" smtClean="0"/>
              <a:t>: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i</a:t>
            </a:r>
            <a:r>
              <a:rPr lang="en-US" dirty="0" smtClean="0"/>
              <a:t> is (</a:t>
            </a:r>
            <a:r>
              <a:rPr lang="en-US" dirty="0" err="1" smtClean="0"/>
              <a:t>user,movie,rating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Others tools also fit this </a:t>
            </a:r>
            <a:r>
              <a:rPr lang="en-US" dirty="0" err="1" smtClean="0"/>
              <a:t>model,e.g</a:t>
            </a:r>
            <a:r>
              <a:rPr lang="en-US" dirty="0" smtClean="0"/>
              <a:t>., </a:t>
            </a:r>
            <a:r>
              <a:rPr lang="en-US" dirty="0" err="1" smtClean="0"/>
              <a:t>SVMs</a:t>
            </a:r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7200" y="1482414"/>
          <a:ext cx="4287837" cy="1401762"/>
        </p:xfrm>
        <a:graphic>
          <a:graphicData uri="http://schemas.openxmlformats.org/presentationml/2006/ole">
            <p:oleObj spid="_x0000_s66562" name="Equation" r:id="rId3" imgW="1320800" imgH="4318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5814258"/>
            <a:ext cx="82296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Claim</a:t>
            </a:r>
            <a:r>
              <a:rPr lang="en-US" sz="2800" dirty="0" smtClean="0"/>
              <a:t>: General data analysis technique that is amenable to RDBMS processing</a:t>
            </a:r>
            <a:endParaRPr lang="en-US" sz="2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714994" y="1327149"/>
          <a:ext cx="2794000" cy="20726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667"/>
                <a:gridCol w="23283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/>
                        </a:rPr>
                        <a:t>x</a:t>
                      </a:r>
                      <a:endParaRPr lang="en-US" sz="28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model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Times New Roman"/>
                        </a:rPr>
                        <a:t>y</a:t>
                      </a:r>
                      <a:r>
                        <a:rPr lang="en-US" sz="2800" baseline="-25000" dirty="0" err="1" smtClean="0">
                          <a:latin typeface="Times New Roman"/>
                        </a:rPr>
                        <a:t>i</a:t>
                      </a:r>
                      <a:endParaRPr lang="en-US" sz="2800" baseline="-250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r>
                        <a:rPr lang="en-US" sz="2400" baseline="0" dirty="0" smtClean="0"/>
                        <a:t> data item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Times New Roman"/>
                        </a:rPr>
                        <a:t>f</a:t>
                      </a:r>
                      <a:endParaRPr lang="en-US" sz="28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Scores</a:t>
                      </a:r>
                      <a:r>
                        <a:rPr lang="en-US" sz="2400" baseline="0" dirty="0" smtClean="0"/>
                        <a:t> the error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/>
                        </a:rPr>
                        <a:t>P</a:t>
                      </a:r>
                      <a:endParaRPr lang="en-US" sz="28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Enforce</a:t>
                      </a:r>
                      <a:r>
                        <a:rPr lang="en-US" sz="2400" baseline="0" dirty="0" smtClean="0"/>
                        <a:t>s prior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Gradient Methods</a:t>
            </a:r>
            <a:endParaRPr lang="en-US" dirty="0"/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1874685" y="1223922"/>
          <a:ext cx="4905375" cy="1401762"/>
        </p:xfrm>
        <a:graphic>
          <a:graphicData uri="http://schemas.openxmlformats.org/presentationml/2006/ole">
            <p:oleObj spid="_x0000_s70658" name="Equation" r:id="rId3" imgW="1511300" imgH="4318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" y="2563611"/>
            <a:ext cx="447357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Gradient Methods</a:t>
            </a:r>
            <a:r>
              <a:rPr lang="en-US" sz="2800" dirty="0" smtClean="0"/>
              <a:t>: Iterative. 1. Take current </a:t>
            </a:r>
            <a:r>
              <a:rPr lang="en-US" sz="2800" dirty="0" err="1" smtClean="0"/>
              <a:t>x</a:t>
            </a:r>
            <a:r>
              <a:rPr lang="en-US" sz="2800" dirty="0" smtClean="0"/>
              <a:t>, </a:t>
            </a:r>
          </a:p>
          <a:p>
            <a:r>
              <a:rPr lang="en-US" sz="2800" dirty="0" smtClean="0"/>
              <a:t>2. Derivate F </a:t>
            </a:r>
            <a:r>
              <a:rPr lang="en-US" sz="2800" dirty="0" err="1" smtClean="0"/>
              <a:t>wrt</a:t>
            </a:r>
            <a:r>
              <a:rPr lang="en-US" sz="2800" dirty="0" smtClean="0"/>
              <a:t> </a:t>
            </a:r>
            <a:r>
              <a:rPr lang="en-US" sz="2800" dirty="0" err="1" smtClean="0"/>
              <a:t>x</a:t>
            </a:r>
            <a:r>
              <a:rPr lang="en-US" sz="2800" dirty="0" smtClean="0"/>
              <a:t>, </a:t>
            </a:r>
          </a:p>
          <a:p>
            <a:r>
              <a:rPr lang="en-US" sz="2800" dirty="0" smtClean="0"/>
              <a:t>3. Move in opposite direction</a:t>
            </a:r>
          </a:p>
          <a:p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4456113" y="2580654"/>
          <a:ext cx="4619625" cy="903287"/>
        </p:xfrm>
        <a:graphic>
          <a:graphicData uri="http://schemas.openxmlformats.org/presentationml/2006/ole">
            <p:oleObj spid="_x0000_s70664" name="Equation" r:id="rId4" imgW="1168400" imgH="228600" progId="Equation.3">
              <p:embed/>
            </p:oleObj>
          </a:graphicData>
        </a:graphic>
      </p:graphicFrame>
      <p:sp>
        <p:nvSpPr>
          <p:cNvPr id="25" name="Freeform 24"/>
          <p:cNvSpPr/>
          <p:nvPr/>
        </p:nvSpPr>
        <p:spPr>
          <a:xfrm>
            <a:off x="1756833" y="4194527"/>
            <a:ext cx="4504972" cy="2010834"/>
          </a:xfrm>
          <a:custGeom>
            <a:avLst/>
            <a:gdLst>
              <a:gd name="connsiteX0" fmla="*/ 0 w 4504972"/>
              <a:gd name="connsiteY0" fmla="*/ 589140 h 2010834"/>
              <a:gd name="connsiteX1" fmla="*/ 910167 w 4504972"/>
              <a:gd name="connsiteY1" fmla="*/ 1837973 h 2010834"/>
              <a:gd name="connsiteX2" fmla="*/ 3196167 w 4504972"/>
              <a:gd name="connsiteY2" fmla="*/ 1626306 h 2010834"/>
              <a:gd name="connsiteX3" fmla="*/ 4318000 w 4504972"/>
              <a:gd name="connsiteY3" fmla="*/ 229306 h 2010834"/>
              <a:gd name="connsiteX4" fmla="*/ 4318000 w 4504972"/>
              <a:gd name="connsiteY4" fmla="*/ 250473 h 2010834"/>
              <a:gd name="connsiteX5" fmla="*/ 4318000 w 4504972"/>
              <a:gd name="connsiteY5" fmla="*/ 250473 h 201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04972" h="2010834">
                <a:moveTo>
                  <a:pt x="0" y="589140"/>
                </a:moveTo>
                <a:cubicBezTo>
                  <a:pt x="188736" y="1127126"/>
                  <a:pt x="377472" y="1665112"/>
                  <a:pt x="910167" y="1837973"/>
                </a:cubicBezTo>
                <a:cubicBezTo>
                  <a:pt x="1442862" y="2010834"/>
                  <a:pt x="2628195" y="1894417"/>
                  <a:pt x="3196167" y="1626306"/>
                </a:cubicBezTo>
                <a:cubicBezTo>
                  <a:pt x="3764139" y="1358195"/>
                  <a:pt x="4131028" y="458612"/>
                  <a:pt x="4318000" y="229306"/>
                </a:cubicBezTo>
                <a:cubicBezTo>
                  <a:pt x="4504972" y="0"/>
                  <a:pt x="4318000" y="250473"/>
                  <a:pt x="4318000" y="250473"/>
                </a:cubicBezTo>
                <a:lnTo>
                  <a:pt x="4318000" y="250473"/>
                </a:lnTo>
              </a:path>
            </a:pathLst>
          </a:cu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3979333" y="4656492"/>
            <a:ext cx="2758393" cy="1841675"/>
          </a:xfrm>
          <a:prstGeom prst="line">
            <a:avLst/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/>
        </p:nvGraphicFramePr>
        <p:xfrm>
          <a:off x="4697138" y="4925220"/>
          <a:ext cx="731837" cy="731837"/>
        </p:xfrm>
        <a:graphic>
          <a:graphicData uri="http://schemas.openxmlformats.org/presentationml/2006/ole">
            <p:oleObj spid="_x0000_s70665" name="Equation" r:id="rId5" imgW="165100" imgH="165100" progId="Equation.3">
              <p:embed/>
            </p:oleObj>
          </a:graphicData>
        </a:graphic>
      </p:graphicFrame>
      <p:cxnSp>
        <p:nvCxnSpPr>
          <p:cNvPr id="30" name="Straight Connector 29"/>
          <p:cNvCxnSpPr/>
          <p:nvPr/>
        </p:nvCxnSpPr>
        <p:spPr>
          <a:xfrm rot="5400000" flipH="1" flipV="1">
            <a:off x="3701784" y="6223000"/>
            <a:ext cx="552716" cy="2382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0666" name="Object 10"/>
          <p:cNvGraphicFramePr>
            <a:graphicFrameLocks noChangeAspect="1"/>
          </p:cNvGraphicFramePr>
          <p:nvPr/>
        </p:nvGraphicFramePr>
        <p:xfrm>
          <a:off x="3416564" y="5215996"/>
          <a:ext cx="1125538" cy="731837"/>
        </p:xfrm>
        <a:graphic>
          <a:graphicData uri="http://schemas.openxmlformats.org/presentationml/2006/ole">
            <p:oleObj spid="_x0000_s70666" name="Equation" r:id="rId6" imgW="254000" imgH="165100" progId="Equation.3">
              <p:embed/>
            </p:oleObj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756833" y="4692776"/>
            <a:ext cx="910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/>
              </a:rPr>
              <a:t>F(x</a:t>
            </a:r>
            <a:r>
              <a:rPr lang="en-US" sz="2800" dirty="0" smtClean="0">
                <a:latin typeface="Times New Roman"/>
              </a:rPr>
              <a:t>)</a:t>
            </a:r>
            <a:endParaRPr lang="en-US" sz="2800" dirty="0">
              <a:latin typeface="Times New Roman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457200" y="6307664"/>
            <a:ext cx="7226300" cy="1588"/>
          </a:xfrm>
          <a:prstGeom prst="line">
            <a:avLst/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Incremental Gradient Methods</a:t>
            </a:r>
            <a:endParaRPr lang="en-US" dirty="0"/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1874685" y="1223922"/>
          <a:ext cx="4905375" cy="1401762"/>
        </p:xfrm>
        <a:graphic>
          <a:graphicData uri="http://schemas.openxmlformats.org/presentationml/2006/ole">
            <p:oleObj spid="_x0000_s84994" name="Equation" r:id="rId3" imgW="1511300" imgH="4318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" y="2563611"/>
            <a:ext cx="567266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Gradient Methods</a:t>
            </a:r>
            <a:r>
              <a:rPr lang="en-US" sz="2800" dirty="0" smtClean="0"/>
              <a:t>: Iterative. </a:t>
            </a:r>
          </a:p>
          <a:p>
            <a:r>
              <a:rPr lang="en-US" sz="2800" dirty="0" smtClean="0"/>
              <a:t>1. Take current </a:t>
            </a:r>
            <a:r>
              <a:rPr lang="en-US" sz="2800" dirty="0" err="1" smtClean="0"/>
              <a:t>x</a:t>
            </a:r>
            <a:r>
              <a:rPr lang="en-US" sz="2800" dirty="0" smtClean="0"/>
              <a:t>, </a:t>
            </a:r>
          </a:p>
          <a:p>
            <a:r>
              <a:rPr lang="en-US" sz="2800" dirty="0" smtClean="0"/>
              <a:t>2. </a:t>
            </a:r>
            <a:r>
              <a:rPr lang="en-US" sz="2800" i="1" u="sng" dirty="0" smtClean="0"/>
              <a:t>Approximate </a:t>
            </a:r>
            <a:r>
              <a:rPr lang="en-US" sz="2800" dirty="0" smtClean="0"/>
              <a:t>derivative of F </a:t>
            </a:r>
            <a:r>
              <a:rPr lang="en-US" sz="2800" dirty="0" err="1" smtClean="0"/>
              <a:t>wrt</a:t>
            </a:r>
            <a:r>
              <a:rPr lang="en-US" sz="2800" dirty="0" smtClean="0"/>
              <a:t> </a:t>
            </a:r>
            <a:r>
              <a:rPr lang="en-US" sz="2800" dirty="0" err="1" smtClean="0"/>
              <a:t>x</a:t>
            </a:r>
            <a:r>
              <a:rPr lang="en-US" sz="2800" dirty="0" smtClean="0"/>
              <a:t>, </a:t>
            </a:r>
          </a:p>
          <a:p>
            <a:r>
              <a:rPr lang="en-US" sz="2800" dirty="0" smtClean="0"/>
              <a:t>3. Move in opposite direction</a:t>
            </a:r>
          </a:p>
          <a:p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4371445" y="2568041"/>
          <a:ext cx="4619625" cy="903287"/>
        </p:xfrm>
        <a:graphic>
          <a:graphicData uri="http://schemas.openxmlformats.org/presentationml/2006/ole">
            <p:oleObj spid="_x0000_s84995" name="Equation" r:id="rId4" imgW="116840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211263" y="4711700"/>
          <a:ext cx="6967537" cy="903288"/>
        </p:xfrm>
        <a:graphic>
          <a:graphicData uri="http://schemas.openxmlformats.org/presentationml/2006/ole">
            <p:oleObj spid="_x0000_s84996" name="Equation" r:id="rId5" imgW="1739900" imgH="20320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081151" y="5672491"/>
            <a:ext cx="702568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Can use a single data item to approximate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Incremental Gradient Methods (</a:t>
            </a:r>
            <a:r>
              <a:rPr lang="en-US" dirty="0" err="1" smtClean="0"/>
              <a:t>iGMs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8032" y="160020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Why use </a:t>
            </a:r>
            <a:r>
              <a:rPr lang="en-US" sz="2800" dirty="0" err="1" smtClean="0"/>
              <a:t>iGMs</a:t>
            </a:r>
            <a:r>
              <a:rPr lang="en-US" sz="2800" dirty="0" smtClean="0"/>
              <a:t>? Provably, </a:t>
            </a:r>
            <a:r>
              <a:rPr lang="en-US" sz="2800" dirty="0" err="1" smtClean="0"/>
              <a:t>iGMs</a:t>
            </a:r>
            <a:r>
              <a:rPr lang="en-US" sz="2800" dirty="0" smtClean="0"/>
              <a:t> converge to an optimal for many problems, but the real reason is: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370667" y="3087408"/>
            <a:ext cx="3894666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iGMs</a:t>
            </a:r>
            <a:r>
              <a:rPr lang="en-US" sz="4800" dirty="0" smtClean="0"/>
              <a:t> are </a:t>
            </a:r>
            <a:r>
              <a:rPr lang="en-US" sz="4800" i="1" dirty="0" smtClean="0"/>
              <a:t>fast.</a:t>
            </a:r>
            <a:endParaRPr lang="en-US" sz="48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77798" y="4746291"/>
            <a:ext cx="88392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Technical connection: </a:t>
            </a:r>
            <a:r>
              <a:rPr lang="en-US" sz="2800" dirty="0" err="1" smtClean="0"/>
              <a:t>iGM</a:t>
            </a:r>
            <a:r>
              <a:rPr lang="en-US" sz="2800" dirty="0" smtClean="0"/>
              <a:t> processing ≈ a single </a:t>
            </a:r>
            <a:r>
              <a:rPr lang="en-US" sz="2800" dirty="0" err="1" smtClean="0"/>
              <a:t>tuple</a:t>
            </a:r>
            <a:r>
              <a:rPr lang="en-US" sz="2800" dirty="0" smtClean="0"/>
              <a:t>.  RBDMS processing techniques apply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77798" y="5934670"/>
            <a:ext cx="883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No more complicated than a COUNT.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Hazy’s</a:t>
            </a:r>
            <a:r>
              <a:rPr lang="en-US" dirty="0" smtClean="0"/>
              <a:t> SQL version of </a:t>
            </a:r>
            <a:br>
              <a:rPr lang="en-US" dirty="0" smtClean="0"/>
            </a:br>
            <a:r>
              <a:rPr lang="en-US" dirty="0" smtClean="0"/>
              <a:t> Incremental Gradient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631" y="5640147"/>
            <a:ext cx="48652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Code generated </a:t>
            </a:r>
            <a:r>
              <a:rPr lang="en-US" sz="2800" i="1" dirty="0" smtClean="0"/>
              <a:t>automatically.</a:t>
            </a:r>
            <a:r>
              <a:rPr lang="en-US" sz="2800" dirty="0" smtClean="0"/>
              <a:t> </a:t>
            </a:r>
          </a:p>
          <a:p>
            <a:pPr algn="ctr"/>
            <a:r>
              <a:rPr lang="en-US" sz="2800" dirty="0" smtClean="0"/>
              <a:t>Hazy </a:t>
            </a:r>
            <a:r>
              <a:rPr lang="en-US" sz="2800" dirty="0" err="1" smtClean="0"/>
              <a:t>Params</a:t>
            </a:r>
            <a:r>
              <a:rPr lang="en-US" sz="2800" dirty="0" smtClean="0"/>
              <a:t>: $mid and $model.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525258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-- (1) Curry (cache) the model, </a:t>
            </a:r>
            <a:r>
              <a:rPr lang="en-U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lang="en-US" sz="2800" dirty="0" smtClean="0"/>
          </a:p>
          <a:p>
            <a:r>
              <a:rPr lang="en-US" sz="2800" dirty="0" smtClean="0"/>
              <a:t>SELECT </a:t>
            </a:r>
            <a:r>
              <a:rPr lang="en-US" sz="2800" dirty="0" err="1" smtClean="0"/>
              <a:t>cache_model($mid</a:t>
            </a:r>
            <a:r>
              <a:rPr lang="en-US" sz="2800" dirty="0" smtClean="0"/>
              <a:t>, $</a:t>
            </a:r>
            <a:r>
              <a:rPr lang="en-US" sz="2800" dirty="0" err="1" smtClean="0"/>
              <a:t>x</a:t>
            </a:r>
            <a:r>
              <a:rPr lang="en-US" sz="2800" dirty="0" smtClean="0"/>
              <a:t>); </a:t>
            </a:r>
          </a:p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-- (2) Shuffle</a:t>
            </a:r>
          </a:p>
          <a:p>
            <a:r>
              <a:rPr lang="en-US" sz="2800" dirty="0" smtClean="0"/>
              <a:t>SELECT * INTO Shuffled FROM Data ORDER BY RANDOM(); </a:t>
            </a:r>
          </a:p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-- (3) Execute the Gradient Steps</a:t>
            </a:r>
          </a:p>
          <a:p>
            <a:r>
              <a:rPr lang="en-US" sz="2800" dirty="0" smtClean="0"/>
              <a:t>SELECT </a:t>
            </a:r>
            <a:r>
              <a:rPr lang="en-US" sz="2800" b="1" dirty="0" err="1" smtClean="0">
                <a:latin typeface="Courier New"/>
              </a:rPr>
              <a:t>GRAD</a:t>
            </a:r>
            <a:r>
              <a:rPr lang="en-US" sz="2800" dirty="0" err="1" smtClean="0"/>
              <a:t>($mid</a:t>
            </a:r>
            <a:r>
              <a:rPr lang="en-US" sz="2800" dirty="0" smtClean="0"/>
              <a:t>, </a:t>
            </a:r>
            <a:r>
              <a:rPr lang="en-US" sz="2800" dirty="0" err="1" smtClean="0"/>
              <a:t>y</a:t>
            </a:r>
            <a:r>
              <a:rPr lang="en-US" sz="2800" dirty="0" smtClean="0"/>
              <a:t>) FROM Shuffled</a:t>
            </a:r>
            <a:endParaRPr lang="en-US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-- (4) Write the model back to the model instance table</a:t>
            </a:r>
          </a:p>
          <a:p>
            <a:r>
              <a:rPr lang="en-US" sz="2800" dirty="0" smtClean="0"/>
              <a:t>UPDATE </a:t>
            </a:r>
            <a:r>
              <a:rPr lang="en-US" sz="2800" dirty="0" err="1" smtClean="0"/>
              <a:t>model_instance</a:t>
            </a:r>
            <a:r>
              <a:rPr lang="en-US" sz="2800" dirty="0" smtClean="0"/>
              <a:t> SET model=</a:t>
            </a:r>
            <a:r>
              <a:rPr lang="en-US" sz="2800" dirty="0" err="1" smtClean="0"/>
              <a:t>retrieve_model($mid</a:t>
            </a:r>
            <a:r>
              <a:rPr lang="en-US" sz="2800" dirty="0" smtClean="0"/>
              <a:t>) </a:t>
            </a:r>
          </a:p>
          <a:p>
            <a:r>
              <a:rPr lang="en-US" sz="2800" dirty="0" smtClean="0"/>
              <a:t> WHERE mid=$mid;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317405" y="1696118"/>
            <a:ext cx="369742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Input: </a:t>
            </a:r>
            <a:r>
              <a:rPr lang="en-US" sz="2800" dirty="0" err="1" smtClean="0"/>
              <a:t>Data(id,y</a:t>
            </a:r>
            <a:r>
              <a:rPr lang="en-US" sz="2800" dirty="0" smtClean="0"/>
              <a:t>), </a:t>
            </a:r>
            <a:r>
              <a:rPr lang="en-US" sz="2800" b="1" dirty="0" smtClean="0">
                <a:latin typeface="Courier New"/>
              </a:rPr>
              <a:t>GRAD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402484"/>
            <a:ext cx="9144000" cy="7276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2522413"/>
            <a:ext cx="9144000" cy="880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380" y="4130155"/>
            <a:ext cx="9144000" cy="13654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040922" y="5767149"/>
            <a:ext cx="397391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Hazy does more optimization. This is a basic block.</a:t>
            </a:r>
            <a:endParaRPr lang="en-US" sz="24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4564" y="5576646"/>
            <a:ext cx="901483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0" grpId="1" animBg="1"/>
      <p:bldP spid="11" grpId="1" animBg="1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More applications than a cube of 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815" y="1362075"/>
            <a:ext cx="7027137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b="1" dirty="0" smtClean="0"/>
              <a:t>Recommending Movies on Netflix</a:t>
            </a:r>
            <a:endParaRPr lang="en-US" dirty="0" smtClean="0"/>
          </a:p>
          <a:p>
            <a:pPr lvl="1"/>
            <a:r>
              <a:rPr lang="en-US" dirty="0" smtClean="0"/>
              <a:t>Experts: Low-rank Factorization. </a:t>
            </a:r>
          </a:p>
          <a:p>
            <a:pPr lvl="1"/>
            <a:r>
              <a:rPr lang="en-US" dirty="0" smtClean="0"/>
              <a:t>Old SOTA  : 4+ hours. </a:t>
            </a:r>
          </a:p>
          <a:p>
            <a:pPr lvl="1"/>
            <a:r>
              <a:rPr lang="en-US" dirty="0" smtClean="0"/>
              <a:t>In RDBMS : 40 minutes.</a:t>
            </a:r>
          </a:p>
          <a:p>
            <a:pPr lvl="1"/>
            <a:r>
              <a:rPr lang="en-US" dirty="0" smtClean="0"/>
              <a:t>Hazy-MM : 2 minutes.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953" y="2540590"/>
            <a:ext cx="1689100" cy="55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937" y="3289300"/>
            <a:ext cx="1506512" cy="17018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9938" y="5038726"/>
            <a:ext cx="1506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Prof.</a:t>
            </a:r>
          </a:p>
          <a:p>
            <a:pPr algn="ctr"/>
            <a:r>
              <a:rPr lang="en-US" sz="2800" dirty="0" smtClean="0"/>
              <a:t>Ben </a:t>
            </a:r>
            <a:r>
              <a:rPr lang="en-US" sz="2800" dirty="0" err="1" smtClean="0"/>
              <a:t>Recht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7195" y="5102227"/>
            <a:ext cx="6823279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lvl="1"/>
            <a:r>
              <a:rPr lang="en-US" sz="2800" u="sng" dirty="0" smtClean="0"/>
              <a:t>Buzzwords</a:t>
            </a:r>
            <a:r>
              <a:rPr lang="en-US" sz="2800" dirty="0" smtClean="0"/>
              <a:t>: A novel parallel execution strategy for incremental gradient methods to optimize convex relaxations with constraints or proximal point operators.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9815" y="4030959"/>
            <a:ext cx="6720659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Hazy-MM: We compile plans using </a:t>
            </a:r>
            <a:r>
              <a:rPr lang="en-US" sz="2400" dirty="0" err="1" smtClean="0"/>
              <a:t>g</a:t>
            </a:r>
            <a:r>
              <a:rPr lang="en-US" sz="2400" dirty="0" smtClean="0"/>
              <a:t>++ with a main memory engine (useful in </a:t>
            </a:r>
            <a:r>
              <a:rPr lang="en-US" sz="2400" dirty="0" err="1" smtClean="0"/>
              <a:t>IceCube</a:t>
            </a:r>
            <a:r>
              <a:rPr lang="en-US" sz="2400" dirty="0" smtClean="0"/>
              <a:t>).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874511" y="2743602"/>
            <a:ext cx="1819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Same Quality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8" grpId="0" animBg="1"/>
      <p:bldP spid="10" grpId="0" animBg="1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Common Backbone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2626" y="1417638"/>
            <a:ext cx="735002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All of </a:t>
            </a:r>
            <a:r>
              <a:rPr lang="en-US" sz="3200" dirty="0" err="1" smtClean="0"/>
              <a:t>Hazy’s</a:t>
            </a:r>
            <a:r>
              <a:rPr lang="en-US" sz="3200" dirty="0" smtClean="0"/>
              <a:t> operators can have a</a:t>
            </a:r>
          </a:p>
          <a:p>
            <a:pPr algn="ctr"/>
            <a:r>
              <a:rPr lang="en-US" sz="3200" dirty="0" smtClean="0"/>
              <a:t>weight learning or regression phase.</a:t>
            </a:r>
            <a:endParaRPr lang="en-US" sz="3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2626" y="2741182"/>
          <a:ext cx="735002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2965"/>
                <a:gridCol w="461705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Classical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Hazy</a:t>
                      </a:r>
                      <a:r>
                        <a:rPr lang="en-US" sz="3600" baseline="0" dirty="0" smtClean="0"/>
                        <a:t> Enhanced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Selection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Classification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Projection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Deduplication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Join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Factor Analysis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SQL’s LIKE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aseline="0" dirty="0" smtClean="0"/>
                        <a:t>Transducer algebra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Constraints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Markov Logic Networks</a:t>
                      </a:r>
                      <a:endParaRPr lang="en-US" sz="3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598182" y="59415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5-Point Star 11"/>
          <p:cNvSpPr/>
          <p:nvPr/>
        </p:nvSpPr>
        <p:spPr>
          <a:xfrm>
            <a:off x="8097230" y="3551416"/>
            <a:ext cx="341730" cy="341730"/>
          </a:xfrm>
          <a:prstGeom prst="star5">
            <a:avLst/>
          </a:prstGeom>
          <a:solidFill>
            <a:srgbClr val="FFFF00"/>
          </a:solidFill>
          <a:ln>
            <a:gradFill flip="none" rotWithShape="1">
              <a:gsLst>
                <a:gs pos="0">
                  <a:schemeClr val="accent1">
                    <a:shade val="95000"/>
                    <a:satMod val="10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8097230" y="4782653"/>
            <a:ext cx="341730" cy="341730"/>
          </a:xfrm>
          <a:prstGeom prst="star5">
            <a:avLst/>
          </a:prstGeom>
          <a:solidFill>
            <a:srgbClr val="FFFF00"/>
          </a:solidFill>
          <a:ln>
            <a:gradFill flip="none" rotWithShape="1">
              <a:gsLst>
                <a:gs pos="0">
                  <a:schemeClr val="accent1">
                    <a:shade val="95000"/>
                    <a:satMod val="10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8097230" y="5427660"/>
            <a:ext cx="341730" cy="341730"/>
          </a:xfrm>
          <a:prstGeom prst="star5">
            <a:avLst/>
          </a:prstGeom>
          <a:solidFill>
            <a:srgbClr val="FFFF00"/>
          </a:solidFill>
          <a:ln>
            <a:gradFill flip="none" rotWithShape="1">
              <a:gsLst>
                <a:gs pos="0">
                  <a:schemeClr val="accent1">
                    <a:shade val="95000"/>
                    <a:satMod val="10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8097230" y="6067740"/>
            <a:ext cx="341730" cy="341730"/>
          </a:xfrm>
          <a:prstGeom prst="star5">
            <a:avLst/>
          </a:prstGeom>
          <a:solidFill>
            <a:srgbClr val="FFFF00"/>
          </a:solidFill>
          <a:ln>
            <a:gradFill flip="none" rotWithShape="1">
              <a:gsLst>
                <a:gs pos="0">
                  <a:schemeClr val="accent1">
                    <a:shade val="95000"/>
                    <a:satMod val="10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8101302" y="4152425"/>
            <a:ext cx="341730" cy="341730"/>
          </a:xfrm>
          <a:prstGeom prst="star5">
            <a:avLst/>
          </a:prstGeom>
          <a:solidFill>
            <a:srgbClr val="FFFF00"/>
          </a:solidFill>
          <a:ln>
            <a:gradFill flip="none" rotWithShape="1">
              <a:gsLst>
                <a:gs pos="0">
                  <a:schemeClr val="accent1">
                    <a:shade val="95000"/>
                    <a:satMod val="10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Futuring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(I learned this term from my wife)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main-memory engine for use in </a:t>
            </a:r>
            <a:r>
              <a:rPr lang="en-US" dirty="0" err="1" smtClean="0"/>
              <a:t>IceCube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are releasing our algorithms to Mahout</a:t>
            </a:r>
          </a:p>
          <a:p>
            <a:endParaRPr lang="en-US" dirty="0" smtClean="0"/>
          </a:p>
          <a:p>
            <a:r>
              <a:rPr lang="en-US" dirty="0" smtClean="0"/>
              <a:t>We have some corporate partners who have given access to their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Incomplete Related Work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195294"/>
            <a:ext cx="4781176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Numeric methods to </a:t>
            </a:r>
            <a:r>
              <a:rPr lang="en-US" sz="2800" u="sng" dirty="0" err="1" smtClean="0"/>
              <a:t>Hadoop</a:t>
            </a:r>
            <a:r>
              <a:rPr lang="en-US" sz="2800" u="sng" dirty="0" smtClean="0"/>
              <a:t> </a:t>
            </a:r>
            <a:r>
              <a:rPr lang="en-US" sz="2800" dirty="0" smtClean="0"/>
              <a:t>Ricardo [Das et al 2010], Mahout [Ng et al].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818681"/>
            <a:ext cx="4781176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Incremental Gradients </a:t>
            </a:r>
          </a:p>
          <a:p>
            <a:r>
              <a:rPr lang="en-US" sz="2800" dirty="0" err="1" smtClean="0"/>
              <a:t>Bottou</a:t>
            </a:r>
            <a:r>
              <a:rPr lang="en-US" sz="2800" dirty="0" smtClean="0"/>
              <a:t>, </a:t>
            </a:r>
            <a:r>
              <a:rPr lang="en-US" sz="2800" dirty="0" err="1" smtClean="0"/>
              <a:t>VowPal</a:t>
            </a:r>
            <a:r>
              <a:rPr lang="en-US" sz="2800" dirty="0" smtClean="0"/>
              <a:t> Rabbit (Y!), </a:t>
            </a:r>
            <a:r>
              <a:rPr lang="en-US" sz="2800" dirty="0" err="1" smtClean="0"/>
              <a:t>Pegasos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4452471"/>
            <a:ext cx="4781176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Declarative IE</a:t>
            </a:r>
          </a:p>
          <a:p>
            <a:r>
              <a:rPr lang="en-US" sz="2800" dirty="0" smtClean="0"/>
              <a:t>System T From IBM, </a:t>
            </a:r>
            <a:r>
              <a:rPr lang="en-US" sz="2800" dirty="0" err="1" smtClean="0"/>
              <a:t>DBLife</a:t>
            </a:r>
            <a:r>
              <a:rPr lang="en-US" sz="2800" dirty="0" smtClean="0"/>
              <a:t> [Doan et al], [Wang et al 2010]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390776" y="1195294"/>
            <a:ext cx="3561554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u="sng" dirty="0" err="1" smtClean="0"/>
              <a:t>Deduplication</a:t>
            </a:r>
            <a:endParaRPr lang="en-US" sz="2800" u="sng" dirty="0" smtClean="0"/>
          </a:p>
          <a:p>
            <a:r>
              <a:rPr lang="en-US" sz="2800" dirty="0" err="1" smtClean="0"/>
              <a:t>Coref</a:t>
            </a:r>
            <a:r>
              <a:rPr lang="en-US" sz="2800" dirty="0" smtClean="0"/>
              <a:t> Systems (UIUC), </a:t>
            </a:r>
            <a:r>
              <a:rPr lang="en-US" sz="2800" dirty="0" err="1" smtClean="0"/>
              <a:t>Dedupalog</a:t>
            </a:r>
            <a:r>
              <a:rPr lang="en-US" sz="2800" dirty="0" smtClean="0"/>
              <a:t> [ICDE09]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390776" y="2818681"/>
            <a:ext cx="3561554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u="sng" dirty="0" err="1" smtClean="0"/>
              <a:t>Rules+Probability</a:t>
            </a:r>
            <a:r>
              <a:rPr lang="en-US" sz="2800" dirty="0" smtClean="0"/>
              <a:t>: </a:t>
            </a:r>
            <a:r>
              <a:rPr lang="en-US" sz="2800" dirty="0" err="1" smtClean="0"/>
              <a:t>MLNs</a:t>
            </a:r>
            <a:r>
              <a:rPr lang="en-US" sz="2800" dirty="0" smtClean="0"/>
              <a:t> [Richardson 05]</a:t>
            </a:r>
          </a:p>
          <a:p>
            <a:r>
              <a:rPr lang="en-US" sz="2800" dirty="0" err="1" smtClean="0"/>
              <a:t>PRMs</a:t>
            </a:r>
            <a:r>
              <a:rPr lang="en-US" sz="2800" dirty="0" smtClean="0"/>
              <a:t> [</a:t>
            </a:r>
            <a:r>
              <a:rPr lang="en-US" sz="2800" dirty="0" err="1" smtClean="0"/>
              <a:t>Koller</a:t>
            </a:r>
            <a:r>
              <a:rPr lang="en-US" sz="2800" dirty="0" smtClean="0"/>
              <a:t> 99]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390776" y="4452471"/>
            <a:ext cx="3561554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Model-Based Views</a:t>
            </a:r>
            <a:r>
              <a:rPr lang="en-US" sz="2800" dirty="0" smtClean="0"/>
              <a:t>: </a:t>
            </a:r>
            <a:r>
              <a:rPr lang="en-US" sz="2800" dirty="0" err="1" smtClean="0"/>
              <a:t>MauveDB</a:t>
            </a:r>
            <a:r>
              <a:rPr lang="en-US" sz="2800" dirty="0" smtClean="0"/>
              <a:t> [</a:t>
            </a:r>
            <a:r>
              <a:rPr lang="en-US" sz="2800" dirty="0" err="1" smtClean="0"/>
              <a:t>Deshpande</a:t>
            </a:r>
            <a:r>
              <a:rPr lang="en-US" sz="2800" dirty="0" smtClean="0"/>
              <a:t> et. al 05]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977457"/>
            <a:ext cx="82296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Future of data management is in managing these less precise sources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329710"/>
            <a:ext cx="82296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Key challenges: performance and maintenance.</a:t>
            </a:r>
          </a:p>
          <a:p>
            <a:pPr algn="ctr"/>
            <a:r>
              <a:rPr lang="en-US" sz="3200" dirty="0" smtClean="0"/>
              <a:t> Hazy attacks this.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690567"/>
            <a:ext cx="82296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/>
              <a:t>Hazy Hypothesis</a:t>
            </a:r>
            <a:r>
              <a:rPr lang="en-US" sz="3200" dirty="0" smtClean="0"/>
              <a:t>: Handful of statistical operators</a:t>
            </a:r>
          </a:p>
          <a:p>
            <a:pPr algn="ctr"/>
            <a:r>
              <a:rPr lang="en-US" sz="3200" dirty="0" smtClean="0"/>
              <a:t> capture a diverse set of applications. </a:t>
            </a:r>
            <a:endParaRPr lang="en-US" sz="32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33.1|26|21.8|70|24.9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03.8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37.9|22.7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8.1|26.2|44.2|23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1.7|17.7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34.4|4.7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9.9|7.6|24.5|17.9|19.8|25.3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4.7|9.5|33.5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5.4|28.4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3.2|38.4|26.8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3.8|4.8|11.1|6.7|6.7|13.9|9.9|3.5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5.4|28.4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1.7|17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14121</TotalTime>
  <Words>1975</Words>
  <Application>Microsoft Macintosh PowerPoint</Application>
  <PresentationFormat>On-screen Show (4:3)</PresentationFormat>
  <Paragraphs>343</Paragraphs>
  <Slides>39</Slides>
  <Notes>17</Notes>
  <HiddenSlides>0</HiddenSlides>
  <MMClips>2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Office Theme</vt:lpstr>
      <vt:lpstr>Equation</vt:lpstr>
      <vt:lpstr>Slide 1</vt:lpstr>
      <vt:lpstr>Two Trends that Drive Hazy</vt:lpstr>
      <vt:lpstr>Outline</vt:lpstr>
      <vt:lpstr>Data constantly generated on the Web, Twitter, Blogs, and Facebook</vt:lpstr>
      <vt:lpstr>Slide 5</vt:lpstr>
      <vt:lpstr>OCR and Speech</vt:lpstr>
      <vt:lpstr>Takeaway and Implications</vt:lpstr>
      <vt:lpstr>Outline</vt:lpstr>
      <vt:lpstr>Slide 9</vt:lpstr>
      <vt:lpstr>The workflow requires several steps</vt:lpstr>
      <vt:lpstr>How Hazy Helps</vt:lpstr>
      <vt:lpstr>Statistical Computations Specified Declaratively</vt:lpstr>
      <vt:lpstr>Hazy Helps with Corrections</vt:lpstr>
      <vt:lpstr>Design Goals: Hazy should…</vt:lpstr>
      <vt:lpstr>Where Hazy is Now</vt:lpstr>
      <vt:lpstr>Building Like Mad (Cows)</vt:lpstr>
      <vt:lpstr>Reasoning by Analogy… </vt:lpstr>
      <vt:lpstr>Outline</vt:lpstr>
      <vt:lpstr>Maintenance: What about corrections?</vt:lpstr>
      <vt:lpstr>Background: Linear Models</vt:lpstr>
      <vt:lpstr>What happens on an update?</vt:lpstr>
      <vt:lpstr>Intuition: Model Changes only Slightly</vt:lpstr>
      <vt:lpstr>Hazy-Classify</vt:lpstr>
      <vt:lpstr>But the clustering may get out of date!</vt:lpstr>
      <vt:lpstr>Other Features of Hazy-Classify</vt:lpstr>
      <vt:lpstr> Hazy Heads to the South Pole</vt:lpstr>
      <vt:lpstr>IceCube</vt:lpstr>
      <vt:lpstr>Workflow of IceCube</vt:lpstr>
      <vt:lpstr>A Key Phase: Detecting Direction</vt:lpstr>
      <vt:lpstr>Framework: Regression Problems</vt:lpstr>
      <vt:lpstr>Background: Gradient Methods</vt:lpstr>
      <vt:lpstr>Incremental Gradient Methods</vt:lpstr>
      <vt:lpstr>Incremental Gradient Methods (iGMs)</vt:lpstr>
      <vt:lpstr>Hazy’s SQL version of   Incremental Gradient</vt:lpstr>
      <vt:lpstr>More applications than a cube of ice!</vt:lpstr>
      <vt:lpstr>A Common Backbone</vt:lpstr>
      <vt:lpstr>Futuring  (I learned this term from my wife)</vt:lpstr>
      <vt:lpstr>Incomplete Related Work</vt:lpstr>
      <vt:lpstr>Conclusion</vt:lpstr>
    </vt:vector>
  </TitlesOfParts>
  <Company>University of Wisconsin-Madison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Hazy: 0.1</dc:title>
  <dc:creator>Christopher Re</dc:creator>
  <cp:lastModifiedBy>Christopher Re</cp:lastModifiedBy>
  <cp:revision>158</cp:revision>
  <dcterms:created xsi:type="dcterms:W3CDTF">2011-01-19T13:46:50Z</dcterms:created>
  <dcterms:modified xsi:type="dcterms:W3CDTF">2011-01-19T13:48:43Z</dcterms:modified>
</cp:coreProperties>
</file>