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audio1.bin" ContentType="audio/unknown"/>
  <Override PartName="/ppt/media/audio2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290" r:id="rId3"/>
    <p:sldId id="291" r:id="rId4"/>
    <p:sldId id="292" r:id="rId5"/>
    <p:sldId id="317" r:id="rId6"/>
    <p:sldId id="293" r:id="rId7"/>
    <p:sldId id="294" r:id="rId8"/>
    <p:sldId id="295" r:id="rId9"/>
    <p:sldId id="296" r:id="rId10"/>
    <p:sldId id="297" r:id="rId11"/>
    <p:sldId id="298" r:id="rId12"/>
    <p:sldId id="311" r:id="rId13"/>
    <p:sldId id="312" r:id="rId14"/>
    <p:sldId id="313" r:id="rId15"/>
    <p:sldId id="314" r:id="rId16"/>
    <p:sldId id="315" r:id="rId17"/>
    <p:sldId id="299" r:id="rId18"/>
    <p:sldId id="301" r:id="rId19"/>
    <p:sldId id="369" r:id="rId20"/>
    <p:sldId id="338" r:id="rId21"/>
    <p:sldId id="351" r:id="rId22"/>
    <p:sldId id="353" r:id="rId23"/>
    <p:sldId id="354" r:id="rId24"/>
    <p:sldId id="355" r:id="rId25"/>
    <p:sldId id="372" r:id="rId26"/>
    <p:sldId id="373" r:id="rId27"/>
    <p:sldId id="370" r:id="rId28"/>
    <p:sldId id="371" r:id="rId29"/>
    <p:sldId id="374" r:id="rId30"/>
    <p:sldId id="375" r:id="rId31"/>
    <p:sldId id="376" r:id="rId32"/>
    <p:sldId id="377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349" r:id="rId42"/>
    <p:sldId id="350" r:id="rId43"/>
    <p:sldId id="360" r:id="rId44"/>
    <p:sldId id="323" r:id="rId45"/>
    <p:sldId id="363" r:id="rId46"/>
    <p:sldId id="367" r:id="rId47"/>
    <p:sldId id="378" r:id="rId48"/>
    <p:sldId id="324" r:id="rId49"/>
    <p:sldId id="383" r:id="rId50"/>
    <p:sldId id="316" r:id="rId51"/>
    <p:sldId id="380" r:id="rId52"/>
    <p:sldId id="381" r:id="rId53"/>
    <p:sldId id="382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8F10"/>
    <a:srgbClr val="FFFFFF"/>
    <a:srgbClr val="00184A"/>
    <a:srgbClr val="043871"/>
    <a:srgbClr val="FFDA65"/>
    <a:srgbClr val="2B5992"/>
    <a:srgbClr val="AB800B"/>
    <a:srgbClr val="064C83"/>
    <a:srgbClr val="BBC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3" autoAdjust="0"/>
    <p:restoredTop sz="94660"/>
  </p:normalViewPr>
  <p:slideViewPr>
    <p:cSldViewPr snapToObjects="1">
      <p:cViewPr>
        <p:scale>
          <a:sx n="80" d="100"/>
          <a:sy n="80" d="100"/>
        </p:scale>
        <p:origin x="-3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C76EE-C47F-E94A-A024-78690CBC7C26}" type="datetimeFigureOut">
              <a:rPr lang="en-US"/>
              <a:pPr/>
              <a:t>1/31/11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4CDFB-6387-804D-839F-0728BB4380A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178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C82EC-7344-0D43-8E39-078BE3FABF60}" type="datetimeFigureOut">
              <a:rPr lang="en-US"/>
              <a:pPr/>
              <a:t>1/31/11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7520A-3E63-9244-A96F-6F7E9F6C9E70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81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DRAW SOMETHING</a:t>
            </a:r>
            <a:r>
              <a:rPr lang="en-US" baseline="0"/>
              <a:t> for change to view definition?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E9F-9DDA-483E-912F-865A3129266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E9F-9DDA-483E-912F-865A3129266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Animate!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E9F-9DDA-483E-912F-865A3129266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EXTRA SLIDE AT</a:t>
            </a:r>
            <a:r>
              <a:rPr lang="en-US" baseline="0"/>
              <a:t> END WITH PRECISE RESULTS FOR LAST BULLET?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E9F-9DDA-483E-912F-865A3129266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make clear in this slide:</a:t>
            </a:r>
            <a:r>
              <a:rPr lang="en-US" baseline="0" smtClean="0"/>
              <a:t> in this talk “queries” = “update exchange”, i.e., queries carry out update exchange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DBDE0-A171-4584-932D-47A2EB246D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DBDE0-A171-4584-932D-47A2EB246D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DBDE0-A171-4584-932D-47A2EB246D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DBDE0-A171-4584-932D-47A2EB246D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662F-25FC-044B-86A5-B9A31BF37AF7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1BF9-4AA8-F84E-8DBE-3E7DBAE0EDCF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D272-7E83-3945-9A2A-107553B1CF05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6986-F257-4A4A-955D-0F62BB893C1A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8661-60A9-0F4A-A6A7-DA30557F2812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FDB64-EFCF-244F-AFE6-5D604E6E94EC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64C-93BF-BD40-BDF9-0AB2EEFF42CF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50FD-95EC-7442-A161-E4580CFFBDF2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210F-582A-A944-9B15-5CC51D69E63F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1DED-8B6D-3B47-8414-070E6E106120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F00F-A9C6-5348-9F3F-353071DD2D52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A952B-5394-2443-9FA9-EA3E1A5C5765}" type="datetime1">
              <a:rPr lang="en-US"/>
              <a:pPr/>
              <a:t>1/31/11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78B0C-917A-EA46-9F25-84CF30C2160C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800" kern="1200">
          <a:solidFill>
            <a:srgbClr val="064C83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4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8"/>
          <p:cNvSpPr txBox="1">
            <a:spLocks/>
          </p:cNvSpPr>
          <p:nvPr/>
        </p:nvSpPr>
        <p:spPr>
          <a:xfrm>
            <a:off x="1219200" y="3581400"/>
            <a:ext cx="6756400" cy="20574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64C8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Todd J. Green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AB800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California, Davis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0" y="381000"/>
            <a:ext cx="7772400" cy="2895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Efficiently Supporting Changes to Declarative Schema Mappings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76400" y="5029200"/>
            <a:ext cx="5867400" cy="121920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January 28, 2011</a:t>
            </a:r>
          </a:p>
          <a:p>
            <a:r>
              <a:rPr lang="en-US" dirty="0">
                <a:solidFill>
                  <a:schemeClr val="tx1"/>
                </a:solidFill>
              </a:rPr>
              <a:t>@Stanford InfoSeminar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Change is a Constant in Data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Databases are highly </a:t>
            </a:r>
            <a:r>
              <a:rPr lang="en-US" b="1" dirty="0" smtClean="0"/>
              <a:t>dynamic</a:t>
            </a:r>
            <a:r>
              <a:rPr lang="en-US" dirty="0" smtClean="0"/>
              <a:t>; many kinds of </a:t>
            </a:r>
            <a:r>
              <a:rPr lang="en-US" b="1" dirty="0" smtClean="0"/>
              <a:t>changes</a:t>
            </a:r>
            <a:r>
              <a:rPr lang="en-US" dirty="0" smtClean="0"/>
              <a:t> need to be propagated efficiently: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To </a:t>
            </a:r>
            <a:r>
              <a:rPr lang="en-US" b="1" dirty="0" smtClean="0"/>
              <a:t>data</a:t>
            </a:r>
            <a:r>
              <a:rPr lang="en-US" dirty="0" smtClean="0"/>
              <a:t> (“view maintenance”)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To </a:t>
            </a:r>
            <a:r>
              <a:rPr lang="en-US" b="1" dirty="0" smtClean="0"/>
              <a:t>view</a:t>
            </a:r>
            <a:r>
              <a:rPr lang="en-US" dirty="0" smtClean="0"/>
              <a:t> </a:t>
            </a:r>
            <a:r>
              <a:rPr lang="en-US" b="1" dirty="0" smtClean="0"/>
              <a:t>definitions</a:t>
            </a:r>
            <a:r>
              <a:rPr lang="en-US" dirty="0" smtClean="0"/>
              <a:t> (“view adaptation”)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Others, such as schema evolution, etc.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Data exchange and collaborative data sharing systems (e.g., </a:t>
            </a:r>
            <a:r>
              <a:rPr lang="en-US" cap="small" dirty="0" smtClean="0"/>
              <a:t>Orchestra </a:t>
            </a:r>
            <a:r>
              <a:rPr lang="en-US" sz="2000" dirty="0" smtClean="0"/>
              <a:t>[Ives+ 05]</a:t>
            </a:r>
            <a:r>
              <a:rPr lang="en-US" dirty="0" smtClean="0"/>
              <a:t>) exacerbate this need: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Large numbers of materialized views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Frequent updates to data, schemas, mapping/view definitions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Change Propagation: a Problem of </a:t>
            </a:r>
            <a:br>
              <a:rPr lang="en-US" smtClean="0"/>
            </a:br>
            <a:r>
              <a:rPr lang="en-US" smtClean="0"/>
              <a:t>Computing Differences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3" name="Group 42"/>
          <p:cNvGrpSpPr/>
          <p:nvPr/>
        </p:nvGrpSpPr>
        <p:grpSpPr>
          <a:xfrm>
            <a:off x="990600" y="2895600"/>
            <a:ext cx="2743200" cy="923330"/>
            <a:chOff x="990600" y="2895600"/>
            <a:chExt cx="2743200" cy="923330"/>
          </a:xfrm>
        </p:grpSpPr>
        <p:sp>
          <p:nvSpPr>
            <p:cNvPr id="6" name="Flowchart: Magnetic Disk 5"/>
            <p:cNvSpPr/>
            <p:nvPr/>
          </p:nvSpPr>
          <p:spPr>
            <a:xfrm>
              <a:off x="3200400" y="3048000"/>
              <a:ext cx="533400" cy="6096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smtClean="0"/>
                <a:t>R</a:t>
              </a:r>
              <a:r>
                <a:rPr lang="en-US" baseline="30000" smtClean="0">
                  <a:latin typeface="cmmi10"/>
                </a:rPr>
                <a:t>¢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90600" y="2895600"/>
              <a:ext cx="2133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change to </a:t>
              </a:r>
              <a:r>
                <a:rPr lang="en-US" b="1" dirty="0" smtClean="0"/>
                <a:t>source data</a:t>
              </a:r>
              <a:r>
                <a:rPr lang="en-US" dirty="0" smtClean="0"/>
                <a:t> (difference </a:t>
              </a:r>
              <a:r>
                <a:rPr lang="en-US" dirty="0" err="1" smtClean="0"/>
                <a:t>wrt</a:t>
              </a:r>
              <a:r>
                <a:rPr lang="en-US" dirty="0" smtClean="0"/>
                <a:t> current version)</a:t>
              </a:r>
            </a:p>
          </p:txBody>
        </p:sp>
      </p:grpSp>
      <p:grpSp>
        <p:nvGrpSpPr>
          <p:cNvPr id="9" name="Group 34"/>
          <p:cNvGrpSpPr/>
          <p:nvPr/>
        </p:nvGrpSpPr>
        <p:grpSpPr>
          <a:xfrm>
            <a:off x="4191000" y="3035918"/>
            <a:ext cx="3429000" cy="926482"/>
            <a:chOff x="4191000" y="3035918"/>
            <a:chExt cx="3429000" cy="926482"/>
          </a:xfrm>
        </p:grpSpPr>
        <p:sp>
          <p:nvSpPr>
            <p:cNvPr id="8" name="Flowchart: Magnetic Disk 7"/>
            <p:cNvSpPr/>
            <p:nvPr/>
          </p:nvSpPr>
          <p:spPr>
            <a:xfrm>
              <a:off x="7086600" y="3048000"/>
              <a:ext cx="533400" cy="609600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smtClean="0"/>
                <a:t>V</a:t>
              </a:r>
              <a:r>
                <a:rPr lang="en-US" baseline="30000" smtClean="0">
                  <a:latin typeface="cmmi10"/>
                </a:rPr>
                <a:t>¢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53000" y="3039070"/>
              <a:ext cx="2133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compute change to materialized view (difference)</a:t>
              </a:r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191000" y="303591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smtClean="0"/>
                <a:t>Goal:</a:t>
              </a:r>
              <a:endParaRPr lang="en-US" b="1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43000" y="5602069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change to </a:t>
            </a:r>
            <a:r>
              <a:rPr lang="en-US" b="1" dirty="0" smtClean="0"/>
              <a:t>view definition</a:t>
            </a:r>
            <a:r>
              <a:rPr lang="en-US" dirty="0" smtClean="0"/>
              <a:t> (another kind of difference)</a:t>
            </a:r>
          </a:p>
        </p:txBody>
      </p:sp>
      <p:grpSp>
        <p:nvGrpSpPr>
          <p:cNvPr id="11" name="Group 36"/>
          <p:cNvGrpSpPr/>
          <p:nvPr/>
        </p:nvGrpSpPr>
        <p:grpSpPr>
          <a:xfrm>
            <a:off x="4343400" y="5598917"/>
            <a:ext cx="3352800" cy="649483"/>
            <a:chOff x="4343400" y="5598917"/>
            <a:chExt cx="3352800" cy="649483"/>
          </a:xfrm>
        </p:grpSpPr>
        <p:sp>
          <p:nvSpPr>
            <p:cNvPr id="25" name="Flowchart: Magnetic Disk 24"/>
            <p:cNvSpPr/>
            <p:nvPr/>
          </p:nvSpPr>
          <p:spPr>
            <a:xfrm>
              <a:off x="7162800" y="5610999"/>
              <a:ext cx="533400" cy="609600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smtClean="0"/>
                <a:t>V</a:t>
              </a:r>
              <a:r>
                <a:rPr lang="en-US" baseline="30000" smtClean="0">
                  <a:latin typeface="cmmi10"/>
                </a:rPr>
                <a:t>¢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29200" y="5602069"/>
              <a:ext cx="2133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compute change to materialized view</a:t>
              </a:r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43400" y="5598917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smtClean="0"/>
                <a:t>Goal:</a:t>
              </a:r>
              <a:endParaRPr lang="en-US" b="1"/>
            </a:p>
          </p:txBody>
        </p:sp>
      </p:grpSp>
      <p:grpSp>
        <p:nvGrpSpPr>
          <p:cNvPr id="12" name="Group 43"/>
          <p:cNvGrpSpPr/>
          <p:nvPr/>
        </p:nvGrpSpPr>
        <p:grpSpPr>
          <a:xfrm>
            <a:off x="685800" y="4186535"/>
            <a:ext cx="7239000" cy="1230363"/>
            <a:chOff x="685800" y="4186535"/>
            <a:chExt cx="7239000" cy="1230363"/>
          </a:xfrm>
        </p:grpSpPr>
        <p:sp>
          <p:nvSpPr>
            <p:cNvPr id="22" name="Flowchart: Magnetic Disk 21"/>
            <p:cNvSpPr/>
            <p:nvPr/>
          </p:nvSpPr>
          <p:spPr>
            <a:xfrm>
              <a:off x="3276600" y="4788932"/>
              <a:ext cx="533400" cy="6096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smtClean="0"/>
                <a:t>R</a:t>
              </a:r>
              <a:endParaRPr lang="en-US" i="1"/>
            </a:p>
          </p:txBody>
        </p:sp>
        <p:sp>
          <p:nvSpPr>
            <p:cNvPr id="24" name="Flowchart: Magnetic Disk 23"/>
            <p:cNvSpPr/>
            <p:nvPr/>
          </p:nvSpPr>
          <p:spPr>
            <a:xfrm>
              <a:off x="5715000" y="4788932"/>
              <a:ext cx="533400" cy="609600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smtClean="0"/>
                <a:t>V</a:t>
              </a:r>
              <a:endParaRPr lang="en-US" i="1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4038600" y="5093732"/>
              <a:ext cx="1524000" cy="7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362200" y="4770567"/>
              <a:ext cx="99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source data</a:t>
              </a:r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00800" y="4770567"/>
              <a:ext cx="152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materialized view</a:t>
              </a:r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3000" y="4788932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smtClean="0"/>
                <a:t>Given:</a:t>
              </a:r>
              <a:endParaRPr lang="en-US" b="1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62400" y="46482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view definition</a:t>
              </a:r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85800" y="4186535"/>
              <a:ext cx="3505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View adaptation</a:t>
              </a:r>
              <a:endParaRPr lang="en-US" sz="2400" dirty="0"/>
            </a:p>
          </p:txBody>
        </p:sp>
      </p:grpSp>
      <p:grpSp>
        <p:nvGrpSpPr>
          <p:cNvPr id="13" name="Group 41"/>
          <p:cNvGrpSpPr/>
          <p:nvPr/>
        </p:nvGrpSpPr>
        <p:grpSpPr>
          <a:xfrm>
            <a:off x="685800" y="1443335"/>
            <a:ext cx="7162800" cy="1318231"/>
            <a:chOff x="685800" y="1443335"/>
            <a:chExt cx="7162800" cy="1318231"/>
          </a:xfrm>
        </p:grpSpPr>
        <p:sp>
          <p:nvSpPr>
            <p:cNvPr id="5" name="Flowchart: Magnetic Disk 4"/>
            <p:cNvSpPr/>
            <p:nvPr/>
          </p:nvSpPr>
          <p:spPr>
            <a:xfrm>
              <a:off x="3200400" y="2133600"/>
              <a:ext cx="533400" cy="6096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smtClean="0"/>
                <a:t>R</a:t>
              </a:r>
              <a:endParaRPr lang="en-US" i="1"/>
            </a:p>
          </p:txBody>
        </p:sp>
        <p:sp>
          <p:nvSpPr>
            <p:cNvPr id="7" name="Flowchart: Magnetic Disk 6"/>
            <p:cNvSpPr/>
            <p:nvPr/>
          </p:nvSpPr>
          <p:spPr>
            <a:xfrm>
              <a:off x="5638800" y="2133600"/>
              <a:ext cx="533400" cy="609600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smtClean="0"/>
                <a:t>V</a:t>
              </a:r>
              <a:endParaRPr lang="en-US" i="1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3962400" y="2438400"/>
              <a:ext cx="1524000" cy="7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286000" y="2115235"/>
              <a:ext cx="99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source data</a:t>
              </a:r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24600" y="2115235"/>
              <a:ext cx="152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materialized view</a:t>
              </a:r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66800" y="21336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smtClean="0"/>
                <a:t>Given:</a:t>
              </a:r>
              <a:endParaRPr lang="en-US" b="1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86200" y="1992868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view definition</a:t>
              </a:r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85800" y="1443335"/>
              <a:ext cx="3505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View maintenance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Challenges in Change Propagation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595" b="1" dirty="0" smtClean="0"/>
              <a:t>View maintenance</a:t>
            </a:r>
            <a:r>
              <a:rPr lang="en-US" sz="2595" dirty="0" smtClean="0"/>
              <a:t>: studied since at least the mid-eighties </a:t>
            </a:r>
            <a:r>
              <a:rPr lang="en-US" sz="1946" dirty="0" smtClean="0"/>
              <a:t>[Blakeley+ 86], </a:t>
            </a:r>
            <a:r>
              <a:rPr lang="en-US" sz="2595" dirty="0" smtClean="0"/>
              <a:t>but existing solutions quite narrow and limited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Various known methods to compute changes “incrementally”, e.g., </a:t>
            </a:r>
            <a:r>
              <a:rPr lang="en-US" b="1" dirty="0" smtClean="0"/>
              <a:t>count algorithm</a:t>
            </a:r>
            <a:r>
              <a:rPr lang="en-US" dirty="0" smtClean="0"/>
              <a:t> </a:t>
            </a:r>
            <a:r>
              <a:rPr lang="en-US" sz="2000" dirty="0" smtClean="0"/>
              <a:t>[Gupta+ 93]</a:t>
            </a:r>
            <a:endParaRPr lang="en-US" dirty="0" smtClean="0"/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How do we </a:t>
            </a:r>
            <a:r>
              <a:rPr lang="en-US" b="1" dirty="0" smtClean="0"/>
              <a:t>optimize</a:t>
            </a:r>
            <a:r>
              <a:rPr lang="en-US" dirty="0" smtClean="0"/>
              <a:t> this process?  What is space of </a:t>
            </a:r>
            <a:r>
              <a:rPr lang="en-US" b="1" dirty="0" smtClean="0"/>
              <a:t>all</a:t>
            </a:r>
            <a:r>
              <a:rPr lang="en-US" dirty="0" smtClean="0"/>
              <a:t> update plans?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595" b="1" dirty="0" smtClean="0"/>
              <a:t>View adaptation</a:t>
            </a:r>
            <a:r>
              <a:rPr lang="en-US" sz="2595" dirty="0" smtClean="0"/>
              <a:t>: less attention, but renewed importance in context of data exchange/collaborative data sharing systems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Previous approaches: limited to case-based methods for simple changes </a:t>
            </a:r>
            <a:r>
              <a:rPr lang="en-US" sz="1946" dirty="0" smtClean="0"/>
              <a:t>[Gupta+ 01]</a:t>
            </a:r>
            <a:endParaRPr lang="en-US" dirty="0" smtClean="0"/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b="1" dirty="0" smtClean="0"/>
              <a:t>Complex</a:t>
            </a:r>
            <a:r>
              <a:rPr lang="en-US" dirty="0" smtClean="0"/>
              <a:t> changes?  Again, space of </a:t>
            </a:r>
            <a:r>
              <a:rPr lang="en-US" b="1" dirty="0" smtClean="0"/>
              <a:t>all</a:t>
            </a:r>
            <a:r>
              <a:rPr lang="en-US" dirty="0" smtClean="0"/>
              <a:t> update plans?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Key </a:t>
            </a:r>
            <a:r>
              <a:rPr lang="en-US" dirty="0" smtClean="0">
                <a:cs typeface="Apple Casual"/>
              </a:rPr>
              <a:t>challenge</a:t>
            </a:r>
            <a:r>
              <a:rPr lang="en-US" dirty="0" smtClean="0"/>
              <a:t>: compute changes using database queries!</a:t>
            </a:r>
            <a:endParaRPr lang="en-US" sz="2353" dirty="0" smtClean="0">
              <a:latin typeface="Apple Casual"/>
              <a:cs typeface="Apple Casu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1543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0000"/>
                </a:solidFill>
              </a:rPr>
              <a:t>Part I: a grand unified theory of change propagation</a:t>
            </a:r>
          </a:p>
          <a:p>
            <a:pPr lvl="1"/>
            <a:endParaRPr lang="en-US"/>
          </a:p>
          <a:p>
            <a:endParaRPr lang="en-US"/>
          </a:p>
          <a:p>
            <a:r>
              <a:rPr lang="en-US"/>
              <a:t>Part II: a practical implementation in </a:t>
            </a:r>
            <a:r>
              <a:rPr lang="en-US" cap="small"/>
              <a:t>Orchestra</a:t>
            </a:r>
          </a:p>
          <a:p>
            <a:endParaRPr lang="en-US" cap="small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49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Part</a:t>
            </a:r>
            <a:r>
              <a:rPr lang="en-US" sz="3200" dirty="0" smtClean="0"/>
              <a:t> I: Theoretical Underpinnings </a:t>
            </a:r>
            <a:r>
              <a:rPr lang="en-US" sz="2000" dirty="0" smtClean="0"/>
              <a:t>[</a:t>
            </a:r>
            <a:r>
              <a:rPr lang="en-US" sz="2000" dirty="0" err="1" smtClean="0"/>
              <a:t>Green,Ives,Tannen</a:t>
            </a:r>
            <a:r>
              <a:rPr lang="en-US" sz="2000" dirty="0" smtClean="0"/>
              <a:t> 09]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dirty="0"/>
              <a:t>A novel, </a:t>
            </a:r>
            <a:r>
              <a:rPr lang="en-US" b="1" dirty="0"/>
              <a:t>unified</a:t>
            </a:r>
            <a:r>
              <a:rPr lang="en-US" dirty="0"/>
              <a:t> approach to view maintenance, view adaptation</a:t>
            </a:r>
            <a:r>
              <a:rPr lang="en-US" dirty="0" smtClean="0"/>
              <a:t> that allows the incorporation of </a:t>
            </a:r>
            <a:r>
              <a:rPr lang="en-US" b="1" dirty="0" smtClean="0"/>
              <a:t>optimization</a:t>
            </a:r>
            <a:r>
              <a:rPr lang="en-US" dirty="0" smtClean="0"/>
              <a:t> </a:t>
            </a:r>
            <a:r>
              <a:rPr lang="en-US" dirty="0"/>
              <a:t>strategies: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dirty="0"/>
              <a:t>Representing changes and data together: </a:t>
            </a:r>
            <a:r>
              <a:rPr lang="en-US" b="1" dirty="0" smtClean="0">
                <a:latin typeface="msbm10"/>
              </a:rPr>
              <a:t>Z</a:t>
            </a:r>
            <a:r>
              <a:rPr lang="en-US" b="1" dirty="0" smtClean="0"/>
              <a:t>-relations</a:t>
            </a:r>
            <a:endParaRPr lang="en-US" dirty="0" smtClean="0">
              <a:latin typeface="Apple Casual"/>
              <a:cs typeface="Apple Casual"/>
            </a:endParaRP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dirty="0"/>
              <a:t>View maintenance, view adaptation as special cases of a more general problem:</a:t>
            </a:r>
            <a:r>
              <a:rPr lang="en-US" dirty="0" smtClean="0"/>
              <a:t> </a:t>
            </a:r>
            <a:r>
              <a:rPr lang="en-US" b="1" dirty="0" smtClean="0"/>
              <a:t>rewriting queries </a:t>
            </a:r>
            <a:r>
              <a:rPr lang="en-US" b="1" dirty="0"/>
              <a:t>using </a:t>
            </a:r>
            <a:r>
              <a:rPr lang="en-US" b="1" dirty="0" smtClean="0"/>
              <a:t>views </a:t>
            </a:r>
            <a:r>
              <a:rPr lang="en-US" dirty="0" smtClean="0"/>
              <a:t>(on </a:t>
            </a:r>
            <a:r>
              <a:rPr lang="en-US" dirty="0" smtClean="0">
                <a:latin typeface="msbm10"/>
              </a:rPr>
              <a:t>Z</a:t>
            </a:r>
            <a:r>
              <a:rPr lang="en-US" dirty="0" smtClean="0"/>
              <a:t>-relations)</a:t>
            </a:r>
            <a:endParaRPr lang="en-US" dirty="0"/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dirty="0"/>
              <a:t>A sound and complete algorithm for</a:t>
            </a:r>
            <a:r>
              <a:rPr lang="en-US" dirty="0" smtClean="0"/>
              <a:t> rewriting relational algebra (</a:t>
            </a:r>
            <a:r>
              <a:rPr lang="en-US" i="1" dirty="0" smtClean="0"/>
              <a:t>RA</a:t>
            </a:r>
            <a:r>
              <a:rPr lang="en-US" dirty="0" smtClean="0"/>
              <a:t>) queries (with difference!) using </a:t>
            </a:r>
            <a:r>
              <a:rPr lang="en-US" i="1" dirty="0" smtClean="0"/>
              <a:t>RA </a:t>
            </a:r>
            <a:r>
              <a:rPr lang="en-US" dirty="0" smtClean="0"/>
              <a:t>views on </a:t>
            </a:r>
            <a:r>
              <a:rPr lang="en-US" dirty="0" smtClean="0">
                <a:latin typeface="msbm10"/>
              </a:rPr>
              <a:t>Z</a:t>
            </a:r>
            <a:r>
              <a:rPr lang="en-US" dirty="0" smtClean="0"/>
              <a:t>-relations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dirty="0" smtClean="0"/>
              <a:t>Enabled by the surprising decidability of </a:t>
            </a:r>
            <a:r>
              <a:rPr lang="en-US" dirty="0" smtClean="0">
                <a:latin typeface="msbm10"/>
              </a:rPr>
              <a:t>Z</a:t>
            </a:r>
            <a:r>
              <a:rPr lang="en-US" dirty="0" smtClean="0"/>
              <a:t>-equivalence of </a:t>
            </a:r>
            <a:r>
              <a:rPr lang="en-US" i="1" dirty="0" smtClean="0"/>
              <a:t>RA </a:t>
            </a:r>
            <a:r>
              <a:rPr lang="en-US" dirty="0" smtClean="0"/>
              <a:t>queries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dirty="0" smtClean="0"/>
              <a:t>Maintaining/adapting views under bag or set semantics via excursion through </a:t>
            </a:r>
            <a:r>
              <a:rPr lang="en-US" dirty="0" smtClean="0">
                <a:latin typeface="msbm10"/>
              </a:rPr>
              <a:t>Z</a:t>
            </a:r>
            <a:r>
              <a:rPr lang="en-US" dirty="0" smtClean="0"/>
              <a:t>-semantics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Representing Changes as Data: </a:t>
            </a:r>
            <a:r>
              <a:rPr lang="en-US" smtClean="0">
                <a:latin typeface="msbm10"/>
              </a:rPr>
              <a:t>Z</a:t>
            </a:r>
            <a:r>
              <a:rPr lang="en-US"/>
              <a:t>-Relations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38455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msbm10"/>
              </a:rPr>
              <a:t>Z</a:t>
            </a:r>
            <a:r>
              <a:rPr lang="en-US" sz="2400" b="1" dirty="0"/>
              <a:t>-relation</a:t>
            </a:r>
            <a:r>
              <a:rPr lang="en-US" sz="2400" dirty="0"/>
              <a:t>: </a:t>
            </a:r>
            <a:r>
              <a:rPr lang="en-US" sz="2400" dirty="0" smtClean="0"/>
              <a:t>a relation where each </a:t>
            </a:r>
            <a:r>
              <a:rPr lang="en-US" sz="2400" dirty="0" err="1"/>
              <a:t>tuple</a:t>
            </a:r>
            <a:r>
              <a:rPr lang="en-US" sz="2400" dirty="0" smtClean="0"/>
              <a:t> is associated with a </a:t>
            </a:r>
            <a:r>
              <a:rPr lang="en-US" sz="2400" dirty="0"/>
              <a:t>(positive or negative</a:t>
            </a:r>
            <a:r>
              <a:rPr lang="en-US" sz="2400" dirty="0" smtClean="0"/>
              <a:t>) </a:t>
            </a:r>
            <a:r>
              <a:rPr lang="en-US" sz="2400" b="1" dirty="0" smtClean="0"/>
              <a:t>count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en-US" dirty="0"/>
              <a:t>Positive counts </a:t>
            </a:r>
            <a:r>
              <a:rPr lang="en-US" dirty="0" smtClean="0"/>
              <a:t>indicate (multiple) insertions; </a:t>
            </a:r>
            <a:r>
              <a:rPr lang="en-US" dirty="0"/>
              <a:t>		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	negative </a:t>
            </a:r>
            <a:r>
              <a:rPr lang="en-US" dirty="0" smtClean="0"/>
              <a:t>counts, (multiple) deletions</a:t>
            </a:r>
            <a:endParaRPr lang="en-US" dirty="0"/>
          </a:p>
          <a:p>
            <a:pPr lvl="1"/>
            <a:r>
              <a:rPr lang="en-US" dirty="0"/>
              <a:t>Uniform representation for both </a:t>
            </a:r>
            <a:r>
              <a:rPr lang="en-US" b="1" dirty="0"/>
              <a:t>data </a:t>
            </a:r>
            <a:r>
              <a:rPr lang="en-US" dirty="0"/>
              <a:t>and </a:t>
            </a:r>
            <a:r>
              <a:rPr lang="en-US" b="1" dirty="0"/>
              <a:t>changes </a:t>
            </a:r>
            <a:r>
              <a:rPr lang="en-US" dirty="0"/>
              <a:t>to data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Update application = union (a query!)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505703" y="1828800"/>
          <a:ext cx="1885697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36129"/>
                <a:gridCol w="3495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inserted</a:t>
                      </a:r>
                      <a:r>
                        <a:rPr lang="en-US" baseline="0"/>
                        <a:t> tuple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deleted tuple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–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96200" y="3505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R</a:t>
            </a:r>
            <a:r>
              <a:rPr lang="en-US" sz="2400" baseline="30000" dirty="0" smtClean="0">
                <a:latin typeface="cmmi10"/>
              </a:rPr>
              <a:t>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45095" y="5361175"/>
            <a:ext cx="19050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R</a:t>
            </a:r>
            <a:r>
              <a:rPr lang="en-US" sz="2400" dirty="0" smtClean="0"/>
              <a:t>’ =</a:t>
            </a:r>
            <a:r>
              <a:rPr lang="en-US" sz="2400" i="1" dirty="0" smtClean="0"/>
              <a:t> R </a:t>
            </a:r>
            <a:r>
              <a:rPr lang="en-US" sz="2000" dirty="0" smtClean="0">
                <a:latin typeface="cmsy10"/>
              </a:rPr>
              <a:t>[ </a:t>
            </a:r>
            <a:r>
              <a:rPr lang="en-US" sz="2400" i="1" dirty="0" smtClean="0"/>
              <a:t>R</a:t>
            </a:r>
            <a:r>
              <a:rPr lang="en-US" sz="2400" baseline="30000" dirty="0" smtClean="0">
                <a:latin typeface="cmmi10"/>
              </a:rPr>
              <a:t>¢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76400"/>
            <a:ext cx="5029200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think of changes to data as a kind of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annotated relation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0" y="3962400"/>
          <a:ext cx="1321834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81000"/>
                <a:gridCol w="475379"/>
                <a:gridCol w="465455"/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–3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447800"/>
            <a:ext cx="7620000" cy="281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F81BD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smtClean="0"/>
              <a:t>Relational Algebra (</a:t>
            </a:r>
            <a:r>
              <a:rPr lang="en-US" sz="3600" i="1" smtClean="0"/>
              <a:t>RA</a:t>
            </a:r>
            <a:r>
              <a:rPr lang="en-US" sz="3600" smtClean="0"/>
              <a:t>) on </a:t>
            </a:r>
            <a:r>
              <a:rPr lang="en-US" sz="3600" smtClean="0">
                <a:latin typeface="msbm10"/>
              </a:rPr>
              <a:t>Z</a:t>
            </a:r>
            <a:r>
              <a:rPr lang="en-US" sz="3600" smtClean="0"/>
              <a:t>-Relations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None/>
            </a:pPr>
            <a:r>
              <a:rPr lang="en-US" sz="2400" dirty="0" smtClean="0"/>
              <a:t>		</a:t>
            </a:r>
            <a:r>
              <a:rPr lang="en-US" sz="2400" b="1" dirty="0" smtClean="0">
                <a:solidFill>
                  <a:srgbClr val="FF0000"/>
                </a:solidFill>
              </a:rPr>
              <a:t>join</a:t>
            </a:r>
            <a:r>
              <a:rPr lang="en-US" sz="2400" dirty="0" smtClean="0"/>
              <a:t> (</a:t>
            </a:r>
            <a:r>
              <a:rPr lang="en-US" sz="2400" dirty="0" smtClean="0">
                <a:latin typeface="Cambria Math"/>
                <a:ea typeface="Cambria Math"/>
              </a:rPr>
              <a:t>⋈</a:t>
            </a:r>
            <a:r>
              <a:rPr lang="en-US" sz="2400" dirty="0" smtClean="0"/>
              <a:t>) </a:t>
            </a:r>
            <a:r>
              <a:rPr lang="en-US" sz="2400" b="1" dirty="0" smtClean="0"/>
              <a:t>multiplies</a:t>
            </a:r>
            <a:r>
              <a:rPr lang="en-US" sz="2400" dirty="0" smtClean="0"/>
              <a:t> counts</a:t>
            </a:r>
          </a:p>
          <a:p>
            <a:pPr>
              <a:spcAft>
                <a:spcPts val="1800"/>
              </a:spcAft>
              <a:buNone/>
            </a:pPr>
            <a:r>
              <a:rPr lang="en-US" sz="2400" dirty="0" smtClean="0"/>
              <a:t>		</a:t>
            </a:r>
            <a:r>
              <a:rPr lang="en-US" sz="2400" b="1" dirty="0" smtClean="0">
                <a:solidFill>
                  <a:srgbClr val="FF0000"/>
                </a:solidFill>
              </a:rPr>
              <a:t>union</a:t>
            </a:r>
            <a:r>
              <a:rPr lang="en-US" sz="2400" dirty="0" smtClean="0"/>
              <a:t> (</a:t>
            </a:r>
            <a:r>
              <a:rPr lang="en-US" sz="2400" dirty="0" smtClean="0">
                <a:latin typeface="cmsy10"/>
              </a:rPr>
              <a:t>[</a:t>
            </a:r>
            <a:r>
              <a:rPr lang="en-US" sz="2400" dirty="0" smtClean="0"/>
              <a:t>), </a:t>
            </a:r>
            <a:r>
              <a:rPr lang="en-US" sz="2400" b="1" dirty="0" smtClean="0">
                <a:solidFill>
                  <a:srgbClr val="FF0000"/>
                </a:solidFill>
              </a:rPr>
              <a:t>projection</a:t>
            </a:r>
            <a:r>
              <a:rPr lang="en-US" sz="2400" dirty="0" smtClean="0"/>
              <a:t> (</a:t>
            </a:r>
            <a:r>
              <a:rPr lang="en-US" sz="2400" dirty="0" smtClean="0">
                <a:latin typeface="cmmi10"/>
              </a:rPr>
              <a:t>¼</a:t>
            </a:r>
            <a:r>
              <a:rPr lang="en-US" sz="2400" dirty="0" smtClean="0"/>
              <a:t>) </a:t>
            </a:r>
            <a:r>
              <a:rPr lang="en-US" sz="2400" b="1" dirty="0" smtClean="0"/>
              <a:t>add</a:t>
            </a:r>
            <a:r>
              <a:rPr lang="en-US" sz="2400" dirty="0" smtClean="0"/>
              <a:t> counts</a:t>
            </a:r>
          </a:p>
          <a:p>
            <a:pPr>
              <a:spcAft>
                <a:spcPts val="1800"/>
              </a:spcAft>
              <a:buNone/>
            </a:pPr>
            <a:r>
              <a:rPr lang="en-US" sz="2400" dirty="0" smtClean="0"/>
              <a:t>		</a:t>
            </a:r>
            <a:r>
              <a:rPr lang="en-US" sz="2400" b="1" dirty="0" smtClean="0">
                <a:solidFill>
                  <a:srgbClr val="FF0000"/>
                </a:solidFill>
              </a:rPr>
              <a:t>selection</a:t>
            </a:r>
            <a:r>
              <a:rPr lang="en-US" sz="2400" dirty="0" smtClean="0"/>
              <a:t> (</a:t>
            </a:r>
            <a:r>
              <a:rPr lang="en-US" sz="2400" dirty="0" smtClean="0">
                <a:latin typeface="cmmi10"/>
              </a:rPr>
              <a:t>¾</a:t>
            </a:r>
            <a:r>
              <a:rPr lang="en-US" sz="2400" dirty="0" smtClean="0"/>
              <a:t>) </a:t>
            </a:r>
            <a:r>
              <a:rPr lang="en-US" sz="2400" b="1" dirty="0" smtClean="0"/>
              <a:t>multiplies </a:t>
            </a:r>
            <a:r>
              <a:rPr lang="en-US" sz="2400" dirty="0" smtClean="0"/>
              <a:t>counts by 0 or 1</a:t>
            </a:r>
          </a:p>
          <a:p>
            <a:pPr>
              <a:spcAft>
                <a:spcPts val="18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		difference</a:t>
            </a:r>
            <a:r>
              <a:rPr lang="en-US" sz="2400" dirty="0" smtClean="0"/>
              <a:t> (–) </a:t>
            </a:r>
            <a:r>
              <a:rPr lang="en-US" sz="2400" b="1" dirty="0" smtClean="0"/>
              <a:t>subtracts </a:t>
            </a:r>
            <a:r>
              <a:rPr lang="en-US" sz="2400" dirty="0" smtClean="0"/>
              <a:t>counts</a:t>
            </a:r>
          </a:p>
          <a:p>
            <a:pPr>
              <a:spcAft>
                <a:spcPts val="1800"/>
              </a:spcAft>
              <a:buNone/>
            </a:pPr>
            <a:endParaRPr lang="en-US" sz="100" dirty="0" smtClean="0"/>
          </a:p>
          <a:p>
            <a:pPr>
              <a:lnSpc>
                <a:spcPct val="120000"/>
              </a:lnSpc>
              <a:spcAft>
                <a:spcPts val="1800"/>
              </a:spcAft>
              <a:buNone/>
            </a:pPr>
            <a:r>
              <a:rPr lang="en-US" sz="100" dirty="0" smtClean="0"/>
              <a:t>	</a:t>
            </a:r>
            <a:r>
              <a:rPr lang="en-US" sz="100" dirty="0" err="1" smtClean="0"/>
              <a:t>Note,Dif</a:t>
            </a:r>
            <a:r>
              <a:rPr lang="en-US" sz="2400" dirty="0" err="1" smtClean="0">
                <a:cs typeface="Apple Casual"/>
              </a:rPr>
              <a:t>Note, </a:t>
            </a:r>
            <a:r>
              <a:rPr lang="en-US" sz="2400" dirty="0" smtClean="0">
                <a:cs typeface="Apple Casual"/>
              </a:rPr>
              <a:t>difference can lead to </a:t>
            </a:r>
            <a:r>
              <a:rPr lang="en-US" sz="2400" b="1" dirty="0" smtClean="0">
                <a:cs typeface="Apple Casual"/>
              </a:rPr>
              <a:t>negative </a:t>
            </a:r>
            <a:r>
              <a:rPr lang="en-US" sz="2400" dirty="0" smtClean="0">
                <a:cs typeface="Apple Casual"/>
              </a:rPr>
              <a:t>counts (unlike </a:t>
            </a:r>
            <a:r>
              <a:rPr lang="en-US" sz="2400" dirty="0" smtClean="0"/>
              <a:t>“proper subtraction” </a:t>
            </a:r>
            <a:r>
              <a:rPr lang="en-US" sz="2400" dirty="0" smtClean="0">
                <a:cs typeface="Apple Casual"/>
              </a:rPr>
              <a:t>in bag semantics</a:t>
            </a:r>
            <a:r>
              <a:rPr lang="en-US" sz="2400" dirty="0" smtClean="0"/>
              <a:t> where negative counts are truncated to 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6019800" y="1711601"/>
            <a:ext cx="304800" cy="1752600"/>
          </a:xfrm>
          <a:prstGeom prst="rightBrace">
            <a:avLst/>
          </a:prstGeom>
          <a:ln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" name="TextBox 7"/>
          <p:cNvSpPr txBox="1"/>
          <p:nvPr/>
        </p:nvSpPr>
        <p:spPr>
          <a:xfrm>
            <a:off x="6324600" y="2234624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(same as for </a:t>
            </a:r>
            <a:r>
              <a:rPr lang="en-US" sz="1600" dirty="0" err="1" smtClean="0"/>
              <a:t>semiring</a:t>
            </a:r>
            <a:r>
              <a:rPr lang="en-US" sz="1600" dirty="0" smtClean="0"/>
              <a:t>-annotated relations</a:t>
            </a:r>
          </a:p>
          <a:p>
            <a:r>
              <a:rPr lang="en-US" sz="1600" dirty="0"/>
              <a:t>[Green+07]</a:t>
            </a:r>
            <a:r>
              <a:rPr lang="en-US" sz="1600" dirty="0" smtClean="0"/>
              <a:t>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smtClean="0"/>
              <a:t>Incremental View Maintenance: </a:t>
            </a:r>
            <a:br>
              <a:rPr lang="en-US" sz="3200" smtClean="0"/>
            </a:br>
            <a:r>
              <a:rPr lang="en-US" sz="3200" smtClean="0"/>
              <a:t>An Application of </a:t>
            </a:r>
            <a:r>
              <a:rPr lang="en-US" sz="3200" smtClean="0">
                <a:latin typeface="msbm10"/>
              </a:rPr>
              <a:t>Z</a:t>
            </a:r>
            <a:r>
              <a:rPr lang="en-US" sz="3200" smtClean="0"/>
              <a:t>-Relations</a:t>
            </a:r>
            <a:endParaRPr lang="en-US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0200" y="2133600"/>
          <a:ext cx="1219200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2120"/>
                <a:gridCol w="386080"/>
                <a:gridCol w="381000"/>
              </a:tblGrid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a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260604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R</a:t>
            </a:r>
            <a:endParaRPr lang="en-US" sz="2000" i="1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91200" y="2057400"/>
          <a:ext cx="1371600" cy="146304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57200"/>
                <a:gridCol w="457200"/>
                <a:gridCol w="457200"/>
              </a:tblGrid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a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smtClean="0"/>
                        <a:t>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66800" y="1627108"/>
            <a:ext cx="2438400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Source relation:</a:t>
            </a:r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600200" y="3825240"/>
          <a:ext cx="1295400" cy="731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1800"/>
                <a:gridCol w="431800"/>
                <a:gridCol w="431800"/>
              </a:tblGrid>
              <a:tr h="266700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smtClean="0">
                          <a:solidFill>
                            <a:srgbClr val="FF0000"/>
                          </a:solidFill>
                        </a:rPr>
                        <a:t>-1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+1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791200" y="3810000"/>
          <a:ext cx="1371600" cy="73152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57200"/>
                <a:gridCol w="457200"/>
                <a:gridCol w="457200"/>
              </a:tblGrid>
              <a:tr h="266700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FF0000"/>
                          </a:solidFill>
                        </a:rPr>
                        <a:t>-1</a:t>
                      </a:r>
                      <a:endParaRPr lang="en-US" b="1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rgbClr val="FF0000"/>
                          </a:solidFill>
                        </a:rPr>
                        <a:t>+1</a:t>
                      </a:r>
                      <a:endParaRPr lang="en-US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430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R</a:t>
            </a:r>
            <a:r>
              <a:rPr lang="en-US" sz="2000" baseline="30000" smtClean="0">
                <a:latin typeface="cmmi10"/>
              </a:rPr>
              <a:t>¢</a:t>
            </a:r>
            <a:endParaRPr lang="en-US" sz="2000" baseline="30000">
              <a:latin typeface="cmmi1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V</a:t>
            </a:r>
            <a:r>
              <a:rPr lang="en-US" sz="2000" baseline="30000" smtClean="0">
                <a:latin typeface="cmmi10"/>
              </a:rPr>
              <a:t>¢</a:t>
            </a:r>
            <a:endParaRPr lang="en-US" sz="2000" baseline="30000">
              <a:latin typeface="cmmi1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5400" y="5029200"/>
            <a:ext cx="640080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Delta rules</a:t>
            </a:r>
            <a:r>
              <a:rPr lang="en-US" sz="2000" dirty="0" smtClean="0"/>
              <a:t> </a:t>
            </a:r>
            <a:r>
              <a:rPr lang="en-US" dirty="0" smtClean="0"/>
              <a:t>[Gupta+ 93]</a:t>
            </a:r>
            <a:r>
              <a:rPr lang="en-US" sz="2000" dirty="0" smtClean="0"/>
              <a:t> </a:t>
            </a:r>
            <a:r>
              <a:rPr lang="en-US" sz="2000" b="1" dirty="0" smtClean="0"/>
              <a:t>for </a:t>
            </a:r>
            <a:r>
              <a:rPr lang="en-US" sz="2000" b="1" i="1" dirty="0" smtClean="0"/>
              <a:t>V </a:t>
            </a:r>
            <a:r>
              <a:rPr lang="en-US" sz="2000" b="1" dirty="0" smtClean="0"/>
              <a:t>with </a:t>
            </a:r>
            <a:r>
              <a:rPr lang="en-US" sz="2000" smtClean="0">
                <a:latin typeface="msbm10"/>
              </a:rPr>
              <a:t>Z</a:t>
            </a:r>
            <a:r>
              <a:rPr lang="en-US" sz="2000" b="1" dirty="0" smtClean="0"/>
              <a:t>-relations semantics:</a:t>
            </a:r>
          </a:p>
          <a:p>
            <a:endParaRPr lang="en-US" sz="700" b="1" dirty="0" smtClean="0"/>
          </a:p>
          <a:p>
            <a:r>
              <a:rPr lang="en-US" sz="2000" i="1" dirty="0" err="1" smtClean="0"/>
              <a:t>     V</a:t>
            </a:r>
            <a:r>
              <a:rPr lang="en-US" sz="2000" baseline="30000" dirty="0" err="1" smtClean="0">
                <a:latin typeface="cmmi10"/>
              </a:rPr>
              <a:t>¢</a:t>
            </a:r>
            <a:r>
              <a:rPr lang="en-US" sz="2000" dirty="0" err="1" smtClean="0"/>
              <a:t>(x,y</a:t>
            </a:r>
            <a:r>
              <a:rPr lang="en-US" sz="2000" dirty="0" smtClean="0"/>
              <a:t>) :– </a:t>
            </a:r>
            <a:r>
              <a:rPr lang="en-US" sz="2000" i="1" dirty="0" err="1" smtClean="0"/>
              <a:t>R</a:t>
            </a:r>
            <a:r>
              <a:rPr lang="en-US" sz="2000" dirty="0" err="1" smtClean="0"/>
              <a:t>(x,z</a:t>
            </a:r>
            <a:r>
              <a:rPr lang="en-US" sz="2000" dirty="0" smtClean="0"/>
              <a:t>), </a:t>
            </a:r>
            <a:r>
              <a:rPr lang="en-US" sz="2000" i="1" dirty="0" err="1" smtClean="0"/>
              <a:t>R</a:t>
            </a:r>
            <a:r>
              <a:rPr lang="en-US" sz="2000" baseline="30000" dirty="0" err="1" smtClean="0">
                <a:latin typeface="cmmi10"/>
              </a:rPr>
              <a:t>¢</a:t>
            </a:r>
            <a:r>
              <a:rPr lang="en-US" sz="2000" dirty="0" err="1" smtClean="0"/>
              <a:t>(z,y</a:t>
            </a:r>
            <a:r>
              <a:rPr lang="en-US" sz="2000" dirty="0" smtClean="0"/>
              <a:t>)</a:t>
            </a:r>
          </a:p>
          <a:p>
            <a:r>
              <a:rPr lang="en-US" sz="2000" i="1" dirty="0" err="1" smtClean="0"/>
              <a:t>     V</a:t>
            </a:r>
            <a:r>
              <a:rPr lang="en-US" sz="2000" baseline="30000" dirty="0" err="1" smtClean="0">
                <a:latin typeface="cmmi10"/>
              </a:rPr>
              <a:t>¢</a:t>
            </a:r>
            <a:r>
              <a:rPr lang="en-US" sz="2000" dirty="0" err="1" smtClean="0"/>
              <a:t>(x,y</a:t>
            </a:r>
            <a:r>
              <a:rPr lang="en-US" sz="2000" dirty="0" smtClean="0"/>
              <a:t>) :– </a:t>
            </a:r>
            <a:r>
              <a:rPr lang="en-US" sz="2000" i="1" dirty="0" err="1" smtClean="0"/>
              <a:t>R</a:t>
            </a:r>
            <a:r>
              <a:rPr lang="en-US" sz="2000" baseline="30000" dirty="0" err="1" smtClean="0">
                <a:latin typeface="cmmi10"/>
              </a:rPr>
              <a:t>¢</a:t>
            </a:r>
            <a:r>
              <a:rPr lang="en-US" sz="2000" dirty="0" err="1" smtClean="0"/>
              <a:t>(x,z</a:t>
            </a:r>
            <a:r>
              <a:rPr lang="en-US" sz="2000" dirty="0" smtClean="0"/>
              <a:t>), </a:t>
            </a:r>
            <a:r>
              <a:rPr lang="en-US" sz="2000" i="1" dirty="0" err="1" smtClean="0"/>
              <a:t>R</a:t>
            </a:r>
            <a:r>
              <a:rPr lang="en-US" sz="2000" dirty="0" err="1" smtClean="0"/>
              <a:t>’(z,y</a:t>
            </a:r>
            <a:r>
              <a:rPr lang="en-US" sz="2000" dirty="0" smtClean="0"/>
              <a:t>)</a:t>
            </a:r>
            <a:endParaRPr lang="en-US" sz="2000" i="1" dirty="0" smtClean="0"/>
          </a:p>
        </p:txBody>
      </p:sp>
      <p:sp>
        <p:nvSpPr>
          <p:cNvPr id="18" name="Rounded Rectangular Callout 17"/>
          <p:cNvSpPr/>
          <p:nvPr/>
        </p:nvSpPr>
        <p:spPr>
          <a:xfrm>
            <a:off x="7391400" y="2743200"/>
            <a:ext cx="1447800" cy="609600"/>
          </a:xfrm>
          <a:prstGeom prst="wedgeRoundRectCallout">
            <a:avLst>
              <a:gd name="adj1" fmla="val -74968"/>
              <a:gd name="adj2" fmla="val -154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/>
              <a:t>2 copies of (b,b)</a:t>
            </a:r>
            <a:endParaRPr lang="en-US"/>
          </a:p>
        </p:txBody>
      </p:sp>
      <p:sp>
        <p:nvSpPr>
          <p:cNvPr id="19" name="Rounded Rectangular Callout 18"/>
          <p:cNvSpPr/>
          <p:nvPr/>
        </p:nvSpPr>
        <p:spPr>
          <a:xfrm>
            <a:off x="7467600" y="3810000"/>
            <a:ext cx="1447800" cy="609600"/>
          </a:xfrm>
          <a:prstGeom prst="wedgeRoundRectCallout">
            <a:avLst>
              <a:gd name="adj1" fmla="val -74968"/>
              <a:gd name="adj2" fmla="val -154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/>
              <a:t>delete 1 copy of (b,b)</a:t>
            </a:r>
            <a:endParaRPr lang="en-US"/>
          </a:p>
        </p:txBody>
      </p:sp>
      <p:sp>
        <p:nvSpPr>
          <p:cNvPr id="20" name="Rounded Rectangular Callout 19"/>
          <p:cNvSpPr/>
          <p:nvPr/>
        </p:nvSpPr>
        <p:spPr>
          <a:xfrm>
            <a:off x="7315200" y="4648200"/>
            <a:ext cx="1447800" cy="609600"/>
          </a:xfrm>
          <a:prstGeom prst="wedgeRoundRectCallout">
            <a:avLst>
              <a:gd name="adj1" fmla="val -66718"/>
              <a:gd name="adj2" fmla="val -855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/>
              <a:t>insert 1 copy of (b,d)</a:t>
            </a:r>
            <a:endParaRPr lang="en-US"/>
          </a:p>
        </p:txBody>
      </p:sp>
      <p:sp>
        <p:nvSpPr>
          <p:cNvPr id="21" name="Rounded Rectangular Callout 20"/>
          <p:cNvSpPr/>
          <p:nvPr/>
        </p:nvSpPr>
        <p:spPr>
          <a:xfrm>
            <a:off x="3352800" y="3657600"/>
            <a:ext cx="1219200" cy="381000"/>
          </a:xfrm>
          <a:prstGeom prst="wedgeRoundRectCallout">
            <a:avLst>
              <a:gd name="adj1" fmla="val -92386"/>
              <a:gd name="adj2" fmla="val 4301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/>
              <a:t>deletion</a:t>
            </a:r>
            <a:endParaRPr lang="en-US"/>
          </a:p>
        </p:txBody>
      </p:sp>
      <p:sp>
        <p:nvSpPr>
          <p:cNvPr id="22" name="Rounded Rectangular Callout 21"/>
          <p:cNvSpPr/>
          <p:nvPr/>
        </p:nvSpPr>
        <p:spPr>
          <a:xfrm>
            <a:off x="3200400" y="4267200"/>
            <a:ext cx="1219200" cy="381000"/>
          </a:xfrm>
          <a:prstGeom prst="wedgeRoundRectCallout">
            <a:avLst>
              <a:gd name="adj1" fmla="val -73879"/>
              <a:gd name="adj2" fmla="val -255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mtClean="0"/>
              <a:t>insertion</a:t>
            </a:r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429000" y="24384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V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(z,y)</a:t>
            </a:r>
            <a:endParaRPr lang="en-US" sz="2000" i="1"/>
          </a:p>
        </p:txBody>
      </p:sp>
      <p:sp>
        <p:nvSpPr>
          <p:cNvPr id="29" name="TextBox 28"/>
          <p:cNvSpPr txBox="1"/>
          <p:nvPr/>
        </p:nvSpPr>
        <p:spPr>
          <a:xfrm>
            <a:off x="4800600" y="1600200"/>
            <a:ext cx="3505200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Materialized view (with duplicates):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609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Delta Rules: a </a:t>
            </a:r>
            <a:r>
              <a:rPr lang="en-US" sz="3200" dirty="0"/>
              <a:t>Special Case of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Rewriting </a:t>
            </a:r>
            <a:r>
              <a:rPr lang="en-US" sz="3200" dirty="0"/>
              <a:t>Queries Using </a:t>
            </a:r>
            <a:r>
              <a:rPr lang="en-US" sz="3200" dirty="0" smtClean="0"/>
              <a:t>Views on </a:t>
            </a:r>
            <a:r>
              <a:rPr lang="en-US" sz="3200" dirty="0" smtClean="0">
                <a:latin typeface="msbm10"/>
              </a:rPr>
              <a:t>Z</a:t>
            </a:r>
            <a:r>
              <a:rPr lang="en-US" sz="3200" dirty="0" smtClean="0"/>
              <a:t>-Relations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5178624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V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(z,y)</a:t>
            </a:r>
          </a:p>
          <a:p>
            <a:r>
              <a:rPr lang="en-US" sz="2000" i="1" smtClean="0"/>
              <a:t>V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’(z,y)</a:t>
            </a:r>
            <a:endParaRPr lang="en-US" sz="2000" i="1" smtClean="0"/>
          </a:p>
        </p:txBody>
      </p:sp>
      <p:sp>
        <p:nvSpPr>
          <p:cNvPr id="7" name="TextBox 6"/>
          <p:cNvSpPr txBox="1"/>
          <p:nvPr/>
        </p:nvSpPr>
        <p:spPr>
          <a:xfrm>
            <a:off x="4876800" y="53340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V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(z,y)</a:t>
            </a:r>
          </a:p>
          <a:p>
            <a:r>
              <a:rPr lang="en-US" sz="2000" i="1" smtClean="0"/>
              <a:t>V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’(x,z), </a:t>
            </a:r>
            <a:r>
              <a:rPr lang="en-US" sz="2000" i="1" smtClean="0"/>
              <a:t>R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(z,y)</a:t>
            </a:r>
            <a:endParaRPr lang="en-US" sz="2000" i="1" smtClean="0"/>
          </a:p>
        </p:txBody>
      </p:sp>
      <p:sp>
        <p:nvSpPr>
          <p:cNvPr id="8" name="TextBox 7"/>
          <p:cNvSpPr txBox="1"/>
          <p:nvPr/>
        </p:nvSpPr>
        <p:spPr>
          <a:xfrm>
            <a:off x="1219200" y="2206585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   V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(x,y) :– </a:t>
            </a:r>
            <a:r>
              <a:rPr lang="en-US" sz="2000" i="1" smtClean="0"/>
              <a:t>R’</a:t>
            </a:r>
            <a:r>
              <a:rPr lang="en-US" sz="2000" smtClean="0"/>
              <a:t>(x,z), </a:t>
            </a:r>
            <a:r>
              <a:rPr lang="en-US" sz="2000" i="1" smtClean="0"/>
              <a:t>R’</a:t>
            </a:r>
            <a:r>
              <a:rPr lang="en-US" sz="2000" smtClean="0"/>
              <a:t>(z,y)</a:t>
            </a:r>
          </a:p>
          <a:p>
            <a:r>
              <a:rPr lang="en-US" sz="2000" smtClean="0"/>
              <a:t>–</a:t>
            </a:r>
            <a:r>
              <a:rPr lang="en-US" sz="2000" i="1" smtClean="0"/>
              <a:t> V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(z,y)</a:t>
            </a:r>
            <a:endParaRPr lang="en-US" sz="2000" i="1" smtClean="0"/>
          </a:p>
        </p:txBody>
      </p:sp>
      <p:sp>
        <p:nvSpPr>
          <p:cNvPr id="9" name="TextBox 8"/>
          <p:cNvSpPr txBox="1"/>
          <p:nvPr/>
        </p:nvSpPr>
        <p:spPr>
          <a:xfrm>
            <a:off x="5029200" y="2076271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   V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(z,y)</a:t>
            </a:r>
          </a:p>
          <a:p>
            <a:endParaRPr lang="en-US" sz="1200" i="1" smtClean="0"/>
          </a:p>
          <a:p>
            <a:r>
              <a:rPr lang="en-US" sz="2000" i="1" smtClean="0"/>
              <a:t>   R’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(x,y)</a:t>
            </a:r>
          </a:p>
          <a:p>
            <a:r>
              <a:rPr lang="en-US" sz="2000" i="1" smtClean="0"/>
              <a:t>   R’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baseline="30000" smtClean="0">
                <a:latin typeface="cmmi10"/>
              </a:rPr>
              <a:t>¢</a:t>
            </a:r>
            <a:r>
              <a:rPr lang="en-US" sz="2000" smtClean="0"/>
              <a:t>(x,y)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1695271"/>
            <a:ext cx="28194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Query (to compute diff.):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1619071"/>
            <a:ext cx="2667000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Materialized views: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724400"/>
            <a:ext cx="3200400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Delta rules </a:t>
            </a:r>
            <a:r>
              <a:rPr lang="en-US" sz="2000" dirty="0" smtClean="0"/>
              <a:t>rewriting: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4876800" y="4572000"/>
            <a:ext cx="26670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Another delta rules </a:t>
            </a:r>
          </a:p>
          <a:p>
            <a:r>
              <a:rPr lang="en-US" sz="2000" dirty="0" smtClean="0"/>
              <a:t>rewriting:</a:t>
            </a:r>
            <a:endParaRPr lang="en-US" sz="2000" dirty="0"/>
          </a:p>
        </p:txBody>
      </p:sp>
      <p:cxnSp>
        <p:nvCxnSpPr>
          <p:cNvPr id="15" name="Curved Connector 14"/>
          <p:cNvCxnSpPr/>
          <p:nvPr/>
        </p:nvCxnSpPr>
        <p:spPr>
          <a:xfrm rot="5400000">
            <a:off x="1562100" y="3467100"/>
            <a:ext cx="1371600" cy="53340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16200000" flipH="1">
            <a:off x="4038600" y="3048001"/>
            <a:ext cx="1447800" cy="129540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86000" y="3635514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rewrite </a:t>
            </a:r>
            <a:r>
              <a:rPr lang="en-US" sz="2000" i="1" smtClean="0"/>
              <a:t>V</a:t>
            </a:r>
            <a:r>
              <a:rPr lang="en-US" sz="2000" baseline="30000" smtClean="0">
                <a:latin typeface="cmmi10"/>
              </a:rPr>
              <a:t>¢ </a:t>
            </a:r>
            <a:r>
              <a:rPr lang="en-US" sz="2000" dirty="0" smtClean="0"/>
              <a:t>using the materialized </a:t>
            </a:r>
            <a:r>
              <a:rPr lang="en-US" sz="2000" dirty="0"/>
              <a:t>views</a:t>
            </a:r>
          </a:p>
        </p:txBody>
      </p:sp>
      <p:cxnSp>
        <p:nvCxnSpPr>
          <p:cNvPr id="17" name="Curved Connector 16"/>
          <p:cNvCxnSpPr/>
          <p:nvPr/>
        </p:nvCxnSpPr>
        <p:spPr>
          <a:xfrm>
            <a:off x="4267200" y="2667000"/>
            <a:ext cx="2362200" cy="1371600"/>
          </a:xfrm>
          <a:prstGeom prst="curvedConnector3">
            <a:avLst>
              <a:gd name="adj1" fmla="val 36399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05600" y="38978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... OTHER PLANS...?</a:t>
            </a:r>
            <a:endParaRPr lang="en-US" b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 animBg="1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View Adaptation: Another Application of Rewriting Queries Using Views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1828800"/>
            <a:ext cx="2819400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smtClean="0"/>
              <a:t>Old view definition:</a:t>
            </a:r>
            <a:endParaRPr 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4800600" y="1828800"/>
            <a:ext cx="2667000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smtClean="0"/>
              <a:t>New view definition:</a:t>
            </a:r>
            <a:endParaRPr lang="en-US" sz="2000"/>
          </a:p>
        </p:txBody>
      </p:sp>
      <p:sp>
        <p:nvSpPr>
          <p:cNvPr id="9" name="TextBox 8"/>
          <p:cNvSpPr txBox="1"/>
          <p:nvPr/>
        </p:nvSpPr>
        <p:spPr>
          <a:xfrm>
            <a:off x="1219200" y="241952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V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(z,y)</a:t>
            </a:r>
          </a:p>
          <a:p>
            <a:r>
              <a:rPr lang="en-US" sz="2000" i="1" smtClean="0"/>
              <a:t>V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(y,z)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2438400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V’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(z,y)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1200" y="5464314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   V’</a:t>
            </a:r>
            <a:r>
              <a:rPr lang="en-US" sz="2000" smtClean="0"/>
              <a:t>(x,y) :– </a:t>
            </a:r>
            <a:r>
              <a:rPr lang="en-US" sz="2000" i="1" smtClean="0"/>
              <a:t>V</a:t>
            </a:r>
            <a:r>
              <a:rPr lang="en-US" sz="2000" smtClean="0"/>
              <a:t>(x,y)</a:t>
            </a:r>
          </a:p>
          <a:p>
            <a:r>
              <a:rPr lang="en-US" sz="2000" smtClean="0"/>
              <a:t>–</a:t>
            </a:r>
            <a:r>
              <a:rPr lang="en-US" sz="2000" i="1" smtClean="0"/>
              <a:t> V’</a:t>
            </a:r>
            <a:r>
              <a:rPr lang="en-US" sz="2000" smtClean="0"/>
              <a:t>(x,y) :– </a:t>
            </a:r>
            <a:r>
              <a:rPr lang="en-US" sz="2000" i="1" smtClean="0"/>
              <a:t>R</a:t>
            </a:r>
            <a:r>
              <a:rPr lang="en-US" sz="2000" smtClean="0"/>
              <a:t>(x,z), </a:t>
            </a:r>
            <a:r>
              <a:rPr lang="en-US" sz="2000" i="1" smtClean="0"/>
              <a:t>R</a:t>
            </a:r>
            <a:r>
              <a:rPr lang="en-US" sz="2000" smtClean="0"/>
              <a:t>(y,z)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5000" y="4876800"/>
            <a:ext cx="3276600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smtClean="0"/>
              <a:t>A plan to “adapt” </a:t>
            </a:r>
            <a:r>
              <a:rPr lang="en-US" sz="2000" i="1" smtClean="0"/>
              <a:t>V</a:t>
            </a:r>
            <a:r>
              <a:rPr lang="en-US" sz="2000" smtClean="0"/>
              <a:t> into </a:t>
            </a:r>
            <a:r>
              <a:rPr lang="en-US" sz="2000" i="1" smtClean="0"/>
              <a:t>V</a:t>
            </a:r>
            <a:r>
              <a:rPr lang="en-US" sz="2000" smtClean="0"/>
              <a:t>’:</a:t>
            </a:r>
            <a:endParaRPr lang="en-US" sz="2000"/>
          </a:p>
        </p:txBody>
      </p:sp>
      <p:cxnSp>
        <p:nvCxnSpPr>
          <p:cNvPr id="14" name="Curved Connector 13"/>
          <p:cNvCxnSpPr/>
          <p:nvPr/>
        </p:nvCxnSpPr>
        <p:spPr>
          <a:xfrm rot="5400000">
            <a:off x="3009900" y="3009900"/>
            <a:ext cx="1600200" cy="152400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62400" y="3787914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reformulate using </a:t>
            </a:r>
            <a:r>
              <a:rPr lang="en-US" sz="2000" smtClean="0"/>
              <a:t>materialized view </a:t>
            </a:r>
            <a:r>
              <a:rPr lang="en-US" sz="2000" i="1" smtClean="0"/>
              <a:t>V</a:t>
            </a:r>
            <a:endParaRPr lang="en-US" sz="2000" i="1"/>
          </a:p>
        </p:txBody>
      </p:sp>
      <p:cxnSp>
        <p:nvCxnSpPr>
          <p:cNvPr id="16" name="Curved Connector 15"/>
          <p:cNvCxnSpPr/>
          <p:nvPr/>
        </p:nvCxnSpPr>
        <p:spPr>
          <a:xfrm rot="16200000" flipH="1">
            <a:off x="5829300" y="3467100"/>
            <a:ext cx="1143000" cy="91440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19800" y="458366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... AGAIN, OTHER PLANS...?</a:t>
            </a:r>
            <a:endParaRPr lang="en-US" b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Bag Semantics, Set Semantics via </a:t>
            </a:r>
            <a:r>
              <a:rPr lang="en-US" sz="3200" dirty="0" smtClean="0">
                <a:latin typeface="msbm10"/>
              </a:rPr>
              <a:t>Z</a:t>
            </a:r>
            <a:r>
              <a:rPr lang="en-US" sz="3200" dirty="0" smtClean="0"/>
              <a:t>-Semantics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Even if we can solve the problems for </a:t>
            </a:r>
            <a:r>
              <a:rPr lang="en-US" dirty="0" smtClean="0">
                <a:latin typeface="msbm10"/>
              </a:rPr>
              <a:t>Z</a:t>
            </a:r>
            <a:r>
              <a:rPr lang="en-US" dirty="0" smtClean="0"/>
              <a:t>-relations, what does this tell us about the answers we actually need: for bag semantics or set semantics?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For </a:t>
            </a:r>
            <a:r>
              <a:rPr lang="en-US" b="1" dirty="0" smtClean="0">
                <a:solidFill>
                  <a:srgbClr val="FF0000"/>
                </a:solidFill>
              </a:rPr>
              <a:t>positive</a:t>
            </a:r>
            <a:r>
              <a:rPr lang="en-US" dirty="0" smtClean="0"/>
              <a:t> </a:t>
            </a:r>
            <a:r>
              <a:rPr lang="en-US" i="1" dirty="0" smtClean="0"/>
              <a:t>RA </a:t>
            </a:r>
            <a:r>
              <a:rPr lang="en-US" dirty="0" smtClean="0"/>
              <a:t>(</a:t>
            </a:r>
            <a:r>
              <a:rPr lang="en-US" i="1" dirty="0" smtClean="0"/>
              <a:t>RA</a:t>
            </a:r>
            <a:r>
              <a:rPr lang="en-US" sz="2824" baseline="30000" dirty="0" smtClean="0"/>
              <a:t>+</a:t>
            </a:r>
            <a:r>
              <a:rPr lang="en-US" dirty="0" smtClean="0"/>
              <a:t>) queries/views on bags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>
                <a:latin typeface="msbm10"/>
              </a:rPr>
              <a:t>Z</a:t>
            </a:r>
            <a:r>
              <a:rPr lang="en-US" dirty="0" smtClean="0"/>
              <a:t>-semantics and bag semantics agree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Further, eliminate duplicates to get set semantics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Still works if rewriting is actually in </a:t>
            </a:r>
            <a:r>
              <a:rPr lang="en-US" i="1" dirty="0" smtClean="0"/>
              <a:t>RA</a:t>
            </a:r>
            <a:r>
              <a:rPr lang="en-US" dirty="0" smtClean="0"/>
              <a:t> (introduces difference)!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Also works for </a:t>
            </a:r>
            <a:r>
              <a:rPr lang="en-US" i="1" dirty="0" smtClean="0"/>
              <a:t>RA</a:t>
            </a:r>
            <a:r>
              <a:rPr lang="en-US" dirty="0" smtClean="0"/>
              <a:t> queries/views with restricted use of difference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Still covers, e.g.,  the incremental view maintenance case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endParaRPr lang="en-US" baseline="30000" dirty="0" smtClean="0">
              <a:latin typeface="Apple Casual"/>
              <a:cs typeface="Apple Casual"/>
            </a:endParaRPr>
          </a:p>
          <a:p>
            <a:pPr>
              <a:lnSpc>
                <a:spcPct val="120000"/>
              </a:lnSpc>
            </a:pPr>
            <a:endParaRPr lang="en-US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9144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msbm10"/>
              </a:rPr>
              <a:t>Z</a:t>
            </a:r>
            <a:r>
              <a:rPr lang="en-US" sz="3200" dirty="0"/>
              <a:t>-Equivalence Coincides with </a:t>
            </a:r>
            <a:br>
              <a:rPr lang="en-US" sz="3200" dirty="0"/>
            </a:br>
            <a:r>
              <a:rPr lang="en-US" sz="3200"/>
              <a:t>Bag-Equivalence </a:t>
            </a:r>
            <a:r>
              <a:rPr lang="en-US" sz="3200" smtClean="0"/>
              <a:t>for Positive </a:t>
            </a:r>
            <a:r>
              <a:rPr lang="en-US" sz="3200" i="1" smtClean="0"/>
              <a:t>RA</a:t>
            </a:r>
            <a:r>
              <a:rPr lang="en-US" sz="3200" smtClean="0"/>
              <a:t> (</a:t>
            </a:r>
            <a:r>
              <a:rPr lang="en-US" sz="2800" i="1" dirty="0" smtClean="0"/>
              <a:t>RA</a:t>
            </a:r>
            <a:r>
              <a:rPr lang="en-US" sz="3600" baseline="30000" dirty="0" smtClean="0"/>
              <a:t>+</a:t>
            </a:r>
            <a:r>
              <a:rPr lang="en-US" sz="2800" dirty="0" smtClean="0"/>
              <a:t>)</a:t>
            </a:r>
            <a:r>
              <a:rPr lang="en-US" sz="3200" dirty="0" smtClean="0"/>
              <a:t> </a:t>
            </a:r>
            <a:endParaRPr lang="en-US" sz="3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	Lemma</a:t>
            </a:r>
            <a:r>
              <a:rPr lang="en-US" sz="2400" dirty="0"/>
              <a:t>.  For </a:t>
            </a:r>
            <a:r>
              <a:rPr lang="en-US" sz="2400" i="1" dirty="0" smtClean="0"/>
              <a:t>RA</a:t>
            </a:r>
            <a:r>
              <a:rPr lang="en-US" sz="3200" baseline="30000" dirty="0" smtClean="0"/>
              <a:t>+ </a:t>
            </a:r>
            <a:r>
              <a:rPr lang="en-US" sz="2400" dirty="0"/>
              <a:t>queries </a:t>
            </a:r>
            <a:r>
              <a:rPr lang="en-US" sz="2400" i="1" dirty="0"/>
              <a:t>Q</a:t>
            </a:r>
            <a:r>
              <a:rPr lang="en-US" sz="2400" dirty="0"/>
              <a:t>, </a:t>
            </a:r>
            <a:r>
              <a:rPr lang="en-US" sz="2400" i="1" dirty="0"/>
              <a:t>Q</a:t>
            </a:r>
            <a:r>
              <a:rPr lang="en-US" sz="2400" dirty="0"/>
              <a:t>’ we have </a:t>
            </a:r>
            <a:r>
              <a:rPr lang="en-US" sz="2400" i="1" dirty="0"/>
              <a:t>Q</a:t>
            </a:r>
            <a:r>
              <a:rPr lang="en-US" sz="2400" dirty="0"/>
              <a:t> </a:t>
            </a:r>
            <a:r>
              <a:rPr lang="en-US" sz="2400" dirty="0" smtClean="0">
                <a:latin typeface="cmsy10"/>
              </a:rPr>
              <a:t>´</a:t>
            </a:r>
            <a:r>
              <a:rPr lang="en-US" sz="2400" baseline="-25000" dirty="0" smtClean="0">
                <a:latin typeface="msbm10"/>
              </a:rPr>
              <a:t>Z </a:t>
            </a:r>
            <a:r>
              <a:rPr lang="en-US" sz="2400" i="1" dirty="0"/>
              <a:t>Q</a:t>
            </a:r>
            <a:r>
              <a:rPr lang="en-US" sz="2400" dirty="0"/>
              <a:t>’ (equivalent on </a:t>
            </a:r>
            <a:r>
              <a:rPr lang="en-US" sz="2400" dirty="0" smtClean="0">
                <a:latin typeface="msbm10"/>
              </a:rPr>
              <a:t>Z</a:t>
            </a:r>
            <a:r>
              <a:rPr lang="en-US" sz="2400" dirty="0"/>
              <a:t>-relations) </a:t>
            </a:r>
            <a:r>
              <a:rPr lang="en-US" sz="2400" dirty="0" err="1"/>
              <a:t>iff</a:t>
            </a:r>
            <a:r>
              <a:rPr lang="en-US" sz="2400" dirty="0"/>
              <a:t> </a:t>
            </a:r>
            <a:r>
              <a:rPr lang="en-US" sz="2400" i="1" dirty="0"/>
              <a:t>Q</a:t>
            </a:r>
            <a:r>
              <a:rPr lang="en-US" sz="2400" dirty="0"/>
              <a:t> </a:t>
            </a:r>
            <a:r>
              <a:rPr lang="en-US" sz="2400" dirty="0" smtClean="0">
                <a:latin typeface="cmsy10"/>
              </a:rPr>
              <a:t>´</a:t>
            </a:r>
            <a:r>
              <a:rPr lang="en-US" sz="2400" baseline="-25000" dirty="0" smtClean="0">
                <a:latin typeface="msbm10"/>
              </a:rPr>
              <a:t>N </a:t>
            </a:r>
            <a:r>
              <a:rPr lang="en-US" sz="2400" i="1" dirty="0"/>
              <a:t>Q</a:t>
            </a:r>
            <a:r>
              <a:rPr lang="en-US" sz="2400" dirty="0"/>
              <a:t>’ (equivalent on bag relations)   </a:t>
            </a:r>
          </a:p>
          <a:p>
            <a:pPr>
              <a:spcAft>
                <a:spcPts val="18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	Corollary</a:t>
            </a:r>
            <a:r>
              <a:rPr lang="en-US" sz="2400" b="1" dirty="0">
                <a:solidFill>
                  <a:srgbClr val="FF0000"/>
                </a:solidFill>
              </a:rPr>
              <a:t>.  </a:t>
            </a:r>
            <a:r>
              <a:rPr lang="en-US" sz="2400" dirty="0"/>
              <a:t>Checking </a:t>
            </a:r>
            <a:r>
              <a:rPr lang="en-US" sz="2400" dirty="0" smtClean="0">
                <a:latin typeface="msbm10"/>
              </a:rPr>
              <a:t>Z</a:t>
            </a:r>
            <a:r>
              <a:rPr lang="en-US" sz="2400" dirty="0"/>
              <a:t>-equivalence</a:t>
            </a:r>
            <a:r>
              <a:rPr lang="en-US" sz="2400" baseline="-25000" dirty="0" smtClean="0">
                <a:latin typeface="msbm10"/>
              </a:rPr>
              <a:t> </a:t>
            </a:r>
            <a:r>
              <a:rPr lang="en-US" sz="2400" dirty="0" smtClean="0"/>
              <a:t>for</a:t>
            </a:r>
            <a:r>
              <a:rPr lang="en-US" sz="2400" dirty="0"/>
              <a:t> </a:t>
            </a:r>
            <a:r>
              <a:rPr lang="en-US" sz="2400" i="1" dirty="0" smtClean="0"/>
              <a:t>RA</a:t>
            </a:r>
            <a:r>
              <a:rPr lang="en-US" sz="3200" baseline="30000" dirty="0" smtClean="0"/>
              <a:t>+</a:t>
            </a:r>
            <a:r>
              <a:rPr lang="en-US" sz="2400" dirty="0"/>
              <a:t>: convert to </a:t>
            </a:r>
            <a:r>
              <a:rPr lang="en-US" sz="2400" b="1" dirty="0"/>
              <a:t>unions of conjunctive queries</a:t>
            </a:r>
            <a:r>
              <a:rPr lang="en-US" sz="2400" dirty="0"/>
              <a:t> (</a:t>
            </a:r>
            <a:r>
              <a:rPr lang="en-US" sz="2400" dirty="0" err="1"/>
              <a:t>UCQs</a:t>
            </a:r>
            <a:r>
              <a:rPr lang="en-US" sz="2400" dirty="0"/>
              <a:t>), check if </a:t>
            </a:r>
            <a:r>
              <a:rPr lang="en-US" sz="2400" b="1" dirty="0"/>
              <a:t>isomorphic</a:t>
            </a:r>
          </a:p>
          <a:p>
            <a:pPr lvl="1">
              <a:spcAft>
                <a:spcPts val="1800"/>
              </a:spcAft>
            </a:pPr>
            <a:r>
              <a:rPr lang="en-US" dirty="0" err="1"/>
              <a:t>CQs</a:t>
            </a:r>
            <a:r>
              <a:rPr lang="en-US" dirty="0" smtClean="0"/>
              <a:t>		</a:t>
            </a:r>
            <a:r>
              <a:rPr lang="en-US" i="1" dirty="0" smtClean="0"/>
              <a:t>Q</a:t>
            </a:r>
            <a:r>
              <a:rPr lang="en-US" dirty="0" smtClean="0"/>
              <a:t> </a:t>
            </a:r>
            <a:r>
              <a:rPr lang="en-US" dirty="0" smtClean="0">
                <a:latin typeface="cmsy10"/>
              </a:rPr>
              <a:t>´</a:t>
            </a:r>
            <a:r>
              <a:rPr lang="en-US" baseline="-25000" dirty="0" smtClean="0">
                <a:latin typeface="msbm10"/>
              </a:rPr>
              <a:t>N </a:t>
            </a:r>
            <a:r>
              <a:rPr lang="en-US" i="1" dirty="0"/>
              <a:t>Q</a:t>
            </a:r>
            <a:r>
              <a:rPr lang="en-US" dirty="0"/>
              <a:t>’ </a:t>
            </a:r>
            <a:r>
              <a:rPr lang="en-US" dirty="0" err="1"/>
              <a:t>iff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dirty="0"/>
              <a:t> </a:t>
            </a:r>
            <a:r>
              <a:rPr lang="en-US" altLang="ko-KR" dirty="0"/>
              <a:t>≅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dirty="0"/>
              <a:t>’ 	</a:t>
            </a:r>
            <a:r>
              <a:rPr lang="en-US" sz="2000" dirty="0"/>
              <a:t>[</a:t>
            </a:r>
            <a:r>
              <a:rPr lang="en-US" sz="2000" dirty="0" err="1"/>
              <a:t>Lovász</a:t>
            </a:r>
            <a:r>
              <a:rPr lang="en-US" sz="2000" dirty="0"/>
              <a:t> 67, </a:t>
            </a:r>
            <a:r>
              <a:rPr lang="en-US" sz="2000" dirty="0" err="1"/>
              <a:t>Chaudhuri&amp;Vardi</a:t>
            </a:r>
            <a:r>
              <a:rPr lang="en-US" sz="2000" dirty="0"/>
              <a:t> 93]</a:t>
            </a:r>
            <a:endParaRPr lang="en-US" dirty="0"/>
          </a:p>
          <a:p>
            <a:pPr lvl="1">
              <a:spcAft>
                <a:spcPts val="1800"/>
              </a:spcAft>
            </a:pPr>
            <a:r>
              <a:rPr lang="en-US" dirty="0" err="1"/>
              <a:t>UCQs</a:t>
            </a:r>
            <a:r>
              <a:rPr lang="en-US" dirty="0"/>
              <a:t>	</a:t>
            </a:r>
            <a:r>
              <a:rPr lang="en-US" i="1" dirty="0"/>
              <a:t>Q</a:t>
            </a:r>
            <a:r>
              <a:rPr lang="en-US" dirty="0"/>
              <a:t> </a:t>
            </a:r>
            <a:r>
              <a:rPr lang="en-US" dirty="0" smtClean="0">
                <a:latin typeface="cmsy10"/>
              </a:rPr>
              <a:t>´</a:t>
            </a:r>
            <a:r>
              <a:rPr lang="en-US" baseline="-25000" dirty="0" smtClean="0">
                <a:latin typeface="msbm10"/>
              </a:rPr>
              <a:t>N </a:t>
            </a:r>
            <a:r>
              <a:rPr lang="en-US" i="1" dirty="0"/>
              <a:t>Q</a:t>
            </a:r>
            <a:r>
              <a:rPr lang="en-US" dirty="0"/>
              <a:t>’ </a:t>
            </a:r>
            <a:r>
              <a:rPr lang="en-US" dirty="0" err="1"/>
              <a:t>iff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dirty="0"/>
              <a:t> </a:t>
            </a:r>
            <a:r>
              <a:rPr lang="en-US" altLang="ko-KR" dirty="0"/>
              <a:t>≅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dirty="0"/>
              <a:t>’ 	</a:t>
            </a:r>
            <a:r>
              <a:rPr lang="en-US" sz="2000" dirty="0"/>
              <a:t>[Cohen+ 99]</a:t>
            </a:r>
          </a:p>
          <a:p>
            <a:pPr>
              <a:spcAft>
                <a:spcPts val="1800"/>
              </a:spcAft>
              <a:buNone/>
            </a:pPr>
            <a:r>
              <a:rPr lang="en-US" sz="2400" dirty="0"/>
              <a:t>	Complexity of above: graph-isomorphism complete for </a:t>
            </a:r>
            <a:r>
              <a:rPr lang="en-US" sz="2400" dirty="0" err="1"/>
              <a:t>UCQs</a:t>
            </a:r>
            <a:r>
              <a:rPr lang="en-US" sz="2400" dirty="0"/>
              <a:t>;               for </a:t>
            </a:r>
            <a:r>
              <a:rPr lang="en-US" sz="2400" i="1" dirty="0" smtClean="0"/>
              <a:t>RA</a:t>
            </a:r>
            <a:r>
              <a:rPr lang="en-US" sz="3200" baseline="30000" dirty="0" smtClean="0"/>
              <a:t>+ </a:t>
            </a:r>
            <a:r>
              <a:rPr lang="en-US" sz="2400" dirty="0"/>
              <a:t>(exponentially more concise than </a:t>
            </a:r>
            <a:r>
              <a:rPr lang="en-US" sz="2400" dirty="0" err="1"/>
              <a:t>UCQs</a:t>
            </a:r>
            <a:r>
              <a:rPr lang="en-US" sz="2400" dirty="0"/>
              <a:t>), don’t know!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>
                <a:latin typeface="msbm10"/>
              </a:rPr>
              <a:t>Z</a:t>
            </a:r>
            <a:r>
              <a:rPr lang="en-US" sz="3200" smtClean="0"/>
              <a:t>-Equivalence is Decidable for </a:t>
            </a:r>
            <a:r>
              <a:rPr lang="en-US" sz="3200" i="1" smtClean="0"/>
              <a:t>RA</a:t>
            </a:r>
            <a:endParaRPr lang="en-US" sz="3200" baseline="30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2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	Key idea.</a:t>
            </a:r>
            <a:r>
              <a:rPr lang="en-US" sz="2400" dirty="0" smtClean="0"/>
              <a:t>  Every </a:t>
            </a:r>
            <a:r>
              <a:rPr lang="en-US" sz="2400" i="1" dirty="0" smtClean="0"/>
              <a:t>RA</a:t>
            </a:r>
            <a:r>
              <a:rPr lang="en-US" sz="2400" dirty="0" smtClean="0"/>
              <a:t> query </a:t>
            </a:r>
            <a:r>
              <a:rPr lang="en-US" sz="2400" i="1" dirty="0" smtClean="0"/>
              <a:t>Q</a:t>
            </a:r>
            <a:r>
              <a:rPr lang="en-US" sz="2400" dirty="0" smtClean="0"/>
              <a:t> can be (effectively) rewritten as a single difference  </a:t>
            </a:r>
            <a:r>
              <a:rPr lang="en-US" sz="2400" i="1" dirty="0" smtClean="0"/>
              <a:t>A</a:t>
            </a:r>
            <a:r>
              <a:rPr lang="en-US" sz="2400" dirty="0" smtClean="0"/>
              <a:t> – </a:t>
            </a:r>
            <a:r>
              <a:rPr lang="en-US" sz="2400" i="1" dirty="0" smtClean="0"/>
              <a:t>B</a:t>
            </a:r>
            <a:r>
              <a:rPr lang="en-US" sz="2400" dirty="0" smtClean="0"/>
              <a:t> where </a:t>
            </a:r>
            <a:r>
              <a:rPr lang="en-US" sz="2400" i="1" dirty="0" smtClean="0"/>
              <a:t>A</a:t>
            </a:r>
            <a:r>
              <a:rPr lang="en-US" sz="2400" dirty="0" smtClean="0"/>
              <a:t> and </a:t>
            </a:r>
            <a:r>
              <a:rPr lang="en-US" sz="2400" i="1" dirty="0" smtClean="0"/>
              <a:t>B</a:t>
            </a:r>
            <a:r>
              <a:rPr lang="en-US" sz="2400" dirty="0" smtClean="0"/>
              <a:t> are positive 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b="1" dirty="0" smtClean="0"/>
              <a:t>Not true under set or bag semantics!</a:t>
            </a:r>
            <a:endParaRPr lang="en-US" sz="400" b="1" dirty="0" smtClean="0"/>
          </a:p>
          <a:p>
            <a:pPr>
              <a:spcAft>
                <a:spcPts val="12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	Corollary. 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msbm10"/>
              </a:rPr>
              <a:t>Z</a:t>
            </a:r>
            <a:r>
              <a:rPr lang="en-US" sz="2400" dirty="0" smtClean="0"/>
              <a:t>-equivalence of </a:t>
            </a:r>
            <a:r>
              <a:rPr lang="en-US" sz="2400" i="1" dirty="0" smtClean="0"/>
              <a:t>RA</a:t>
            </a:r>
            <a:r>
              <a:rPr lang="en-US" sz="2400" dirty="0" smtClean="0"/>
              <a:t> queries is decidable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 smtClean="0"/>
              <a:t>Proof. 	</a:t>
            </a:r>
            <a:r>
              <a:rPr lang="en-US" sz="2000" i="1" dirty="0" smtClean="0"/>
              <a:t>A</a:t>
            </a:r>
            <a:r>
              <a:rPr lang="en-US" sz="2000" dirty="0" smtClean="0"/>
              <a:t> – </a:t>
            </a:r>
            <a:r>
              <a:rPr lang="en-US" sz="2000" i="1" dirty="0" smtClean="0"/>
              <a:t>B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msy10"/>
              </a:rPr>
              <a:t>´</a:t>
            </a:r>
            <a:r>
              <a:rPr lang="en-US" sz="2000" baseline="-25000" dirty="0" smtClean="0">
                <a:latin typeface="msbm10"/>
              </a:rPr>
              <a:t>Z</a:t>
            </a:r>
            <a:r>
              <a:rPr lang="en-US" sz="2000" dirty="0" smtClean="0"/>
              <a:t> </a:t>
            </a:r>
            <a:r>
              <a:rPr lang="en-US" sz="2000" i="1" dirty="0" smtClean="0"/>
              <a:t>C</a:t>
            </a:r>
            <a:r>
              <a:rPr lang="en-US" sz="2000" dirty="0" smtClean="0"/>
              <a:t> – </a:t>
            </a:r>
            <a:r>
              <a:rPr lang="en-US" sz="2000" i="1" dirty="0" smtClean="0"/>
              <a:t>D</a:t>
            </a:r>
            <a:r>
              <a:rPr lang="en-US" sz="2000" dirty="0" smtClean="0"/>
              <a:t> 	     where </a:t>
            </a:r>
            <a:r>
              <a:rPr lang="en-US" sz="2000" i="1" dirty="0" smtClean="0"/>
              <a:t>A</a:t>
            </a:r>
            <a:r>
              <a:rPr lang="en-US" sz="2000" dirty="0" smtClean="0"/>
              <a:t>, </a:t>
            </a:r>
            <a:r>
              <a:rPr lang="en-US" sz="2000" i="1" dirty="0" smtClean="0"/>
              <a:t>B</a:t>
            </a:r>
            <a:r>
              <a:rPr lang="en-US" sz="2000" dirty="0" smtClean="0"/>
              <a:t>, </a:t>
            </a:r>
            <a:r>
              <a:rPr lang="en-US" sz="2000" i="1" dirty="0" smtClean="0"/>
              <a:t>C</a:t>
            </a:r>
            <a:r>
              <a:rPr lang="en-US" sz="2000" dirty="0" smtClean="0"/>
              <a:t>, </a:t>
            </a:r>
            <a:r>
              <a:rPr lang="en-US" sz="2000" i="1" dirty="0" smtClean="0"/>
              <a:t>D</a:t>
            </a:r>
            <a:r>
              <a:rPr lang="en-US" sz="2000" dirty="0" smtClean="0"/>
              <a:t> are positive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 smtClean="0">
                <a:latin typeface="cmsy10"/>
              </a:rPr>
              <a:t>     ,</a:t>
            </a:r>
            <a:r>
              <a:rPr lang="en-US" i="1" dirty="0" smtClean="0"/>
              <a:t> 	</a:t>
            </a:r>
            <a:r>
              <a:rPr lang="en-US" sz="2000" i="1" dirty="0" smtClean="0"/>
              <a:t>A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msy10"/>
              </a:rPr>
              <a:t>[</a:t>
            </a:r>
            <a:r>
              <a:rPr lang="en-US" sz="2000" dirty="0" smtClean="0"/>
              <a:t> </a:t>
            </a:r>
            <a:r>
              <a:rPr lang="en-US" sz="2000" i="1" dirty="0" smtClean="0"/>
              <a:t>D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msy10"/>
              </a:rPr>
              <a:t>´</a:t>
            </a:r>
            <a:r>
              <a:rPr lang="en-US" sz="2000" baseline="-25000" dirty="0" smtClean="0">
                <a:latin typeface="msbm10"/>
              </a:rPr>
              <a:t>Z</a:t>
            </a:r>
            <a:r>
              <a:rPr lang="en-US" sz="2000" dirty="0" smtClean="0"/>
              <a:t> </a:t>
            </a:r>
            <a:r>
              <a:rPr lang="en-US" sz="2000" i="1" dirty="0" smtClean="0"/>
              <a:t>B </a:t>
            </a:r>
            <a:r>
              <a:rPr lang="en-US" sz="2000" dirty="0" smtClean="0">
                <a:latin typeface="cmsy10"/>
              </a:rPr>
              <a:t>[</a:t>
            </a:r>
            <a:r>
              <a:rPr lang="en-US" sz="2000" dirty="0" smtClean="0"/>
              <a:t> </a:t>
            </a:r>
            <a:r>
              <a:rPr lang="en-US" sz="2000" i="1" dirty="0" smtClean="0"/>
              <a:t>C</a:t>
            </a:r>
            <a:r>
              <a:rPr lang="en-US" sz="2000" dirty="0" smtClean="0"/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i="1" dirty="0" smtClean="0"/>
              <a:t>	   </a:t>
            </a:r>
            <a:r>
              <a:rPr lang="en-US" sz="2000" dirty="0" smtClean="0">
                <a:latin typeface="cmsy10"/>
              </a:rPr>
              <a:t>,</a:t>
            </a:r>
            <a:r>
              <a:rPr lang="en-US" sz="2000" i="1" dirty="0" smtClean="0"/>
              <a:t>    A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msy10"/>
              </a:rPr>
              <a:t>[</a:t>
            </a:r>
            <a:r>
              <a:rPr lang="en-US" sz="2000" dirty="0" smtClean="0"/>
              <a:t> </a:t>
            </a:r>
            <a:r>
              <a:rPr lang="en-US" sz="2000" i="1" dirty="0" smtClean="0"/>
              <a:t>D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msy10"/>
              </a:rPr>
              <a:t>´</a:t>
            </a:r>
            <a:r>
              <a:rPr lang="en-US" sz="2000" baseline="-25000" dirty="0" smtClean="0">
                <a:latin typeface="msbm10"/>
              </a:rPr>
              <a:t>N</a:t>
            </a:r>
            <a:r>
              <a:rPr lang="en-US" sz="2000" dirty="0" smtClean="0"/>
              <a:t> </a:t>
            </a:r>
            <a:r>
              <a:rPr lang="en-US" sz="2000" i="1" dirty="0" smtClean="0"/>
              <a:t>B </a:t>
            </a:r>
            <a:r>
              <a:rPr lang="en-US" sz="2000" dirty="0" smtClean="0">
                <a:latin typeface="cmsy10"/>
              </a:rPr>
              <a:t>[</a:t>
            </a:r>
            <a:r>
              <a:rPr lang="en-US" sz="2000" dirty="0" smtClean="0"/>
              <a:t> </a:t>
            </a:r>
            <a:r>
              <a:rPr lang="en-US" sz="2000" i="1" dirty="0" smtClean="0"/>
              <a:t>C	</a:t>
            </a:r>
            <a:r>
              <a:rPr lang="en-US" sz="2000" dirty="0" smtClean="0"/>
              <a:t>      which is decidable </a:t>
            </a:r>
            <a:r>
              <a:rPr lang="en-US" sz="1700" dirty="0" smtClean="0"/>
              <a:t>[Cohen+ 99]</a:t>
            </a:r>
            <a:endParaRPr lang="en-US" sz="2000" dirty="0" smtClean="0"/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b="1" dirty="0" smtClean="0"/>
              <a:t>Same problem </a:t>
            </a:r>
            <a:r>
              <a:rPr lang="en-US" sz="2000" b="1" dirty="0" err="1" smtClean="0"/>
              <a:t>undecidable</a:t>
            </a:r>
            <a:r>
              <a:rPr lang="en-US" sz="2000" b="1" dirty="0" smtClean="0"/>
              <a:t> for set, bag semantics!</a:t>
            </a:r>
          </a:p>
          <a:p>
            <a:pPr>
              <a:spcAft>
                <a:spcPts val="1200"/>
              </a:spcAft>
              <a:buNone/>
            </a:pPr>
            <a:r>
              <a:rPr lang="en-US" sz="2400" dirty="0" smtClean="0"/>
              <a:t>	Alternative representation of relational algebra queries justified by above: </a:t>
            </a:r>
            <a:r>
              <a:rPr lang="en-US" sz="2400" b="1" dirty="0" smtClean="0">
                <a:solidFill>
                  <a:srgbClr val="FF0000"/>
                </a:solidFill>
              </a:rPr>
              <a:t>differences of </a:t>
            </a:r>
            <a:r>
              <a:rPr lang="en-US" sz="2400" b="1" dirty="0" err="1" smtClean="0">
                <a:solidFill>
                  <a:srgbClr val="FF0000"/>
                </a:solidFill>
              </a:rPr>
              <a:t>UCQs</a:t>
            </a:r>
            <a:endParaRPr lang="en-US" sz="8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>
            <a:noAutofit/>
          </a:bodyPr>
          <a:lstStyle/>
          <a:p>
            <a:r>
              <a:rPr lang="en-US" sz="3200" smtClean="0"/>
              <a:t>Rewriting Queries Using Views with </a:t>
            </a:r>
            <a:r>
              <a:rPr lang="en-US" sz="3200" smtClean="0">
                <a:latin typeface="msbm10"/>
              </a:rPr>
              <a:t>Z</a:t>
            </a:r>
            <a:r>
              <a:rPr lang="en-US" sz="3200" smtClean="0"/>
              <a:t>-Relations</a:t>
            </a:r>
            <a:endParaRPr 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	Given</a:t>
            </a:r>
            <a:r>
              <a:rPr lang="en-US" sz="2400" dirty="0" smtClean="0"/>
              <a:t>: query </a:t>
            </a:r>
            <a:r>
              <a:rPr lang="en-US" sz="2400" i="1" dirty="0" smtClean="0"/>
              <a:t>Q</a:t>
            </a:r>
            <a:r>
              <a:rPr lang="en-US" sz="2400" dirty="0" smtClean="0"/>
              <a:t> and set </a:t>
            </a:r>
            <a:r>
              <a:rPr lang="en-US" sz="2400" dirty="0" smtClean="0">
                <a:latin typeface="cmsy10"/>
              </a:rPr>
              <a:t>V</a:t>
            </a:r>
            <a:r>
              <a:rPr lang="en-US" sz="2400" dirty="0" smtClean="0"/>
              <a:t> of materialized views, expressed as differences of </a:t>
            </a:r>
            <a:r>
              <a:rPr lang="en-US" sz="2400" dirty="0" err="1" smtClean="0"/>
              <a:t>UCQs</a:t>
            </a:r>
            <a:endParaRPr lang="en-US" sz="2400" dirty="0" smtClean="0"/>
          </a:p>
          <a:p>
            <a:endParaRPr lang="en-US" sz="400" b="1" dirty="0" smtClean="0"/>
          </a:p>
          <a:p>
            <a:pPr>
              <a:buNone/>
            </a:pPr>
            <a:r>
              <a:rPr lang="en-US" sz="2400" b="1" dirty="0" smtClean="0"/>
              <a:t>	Goal</a:t>
            </a:r>
            <a:r>
              <a:rPr lang="en-US" sz="2400" dirty="0" smtClean="0"/>
              <a:t>: enumerate </a:t>
            </a:r>
            <a:r>
              <a:rPr lang="en-US" sz="2400" b="1" smtClean="0"/>
              <a:t>all</a:t>
            </a:r>
            <a:r>
              <a:rPr lang="en-US" sz="2400" smtClean="0"/>
              <a:t> </a:t>
            </a:r>
            <a:r>
              <a:rPr lang="en-US" sz="2400" smtClean="0">
                <a:latin typeface="msbm10"/>
              </a:rPr>
              <a:t>Z</a:t>
            </a:r>
            <a:r>
              <a:rPr lang="en-US" sz="2400" smtClean="0"/>
              <a:t>-equivalent </a:t>
            </a:r>
            <a:r>
              <a:rPr lang="en-US" sz="2400" dirty="0" smtClean="0"/>
              <a:t>rewritings of </a:t>
            </a:r>
            <a:r>
              <a:rPr lang="en-US" sz="2400" i="1" dirty="0" smtClean="0"/>
              <a:t>Q</a:t>
            </a:r>
            <a:r>
              <a:rPr lang="en-US" sz="2400" dirty="0" smtClean="0"/>
              <a:t> (</a:t>
            </a:r>
            <a:r>
              <a:rPr lang="en-US" sz="2400" dirty="0" err="1" smtClean="0"/>
              <a:t>w.r.t</a:t>
            </a:r>
            <a:r>
              <a:rPr lang="en-US" sz="2400" dirty="0" smtClean="0"/>
              <a:t>. </a:t>
            </a:r>
            <a:r>
              <a:rPr lang="en-US" sz="2400" dirty="0" smtClean="0">
                <a:latin typeface="cmsy10"/>
              </a:rPr>
              <a:t>V</a:t>
            </a:r>
            <a:r>
              <a:rPr lang="en-US" sz="2400" dirty="0" smtClean="0"/>
              <a:t>)</a:t>
            </a:r>
          </a:p>
          <a:p>
            <a:endParaRPr lang="en-US" sz="300" dirty="0" smtClean="0"/>
          </a:p>
          <a:p>
            <a:pPr>
              <a:buNone/>
            </a:pPr>
            <a:r>
              <a:rPr lang="en-US" sz="2400" b="1" dirty="0" smtClean="0"/>
              <a:t>	Approach</a:t>
            </a:r>
            <a:r>
              <a:rPr lang="en-US" sz="2400" dirty="0" smtClean="0"/>
              <a:t>: term rewrite system with two rewrite rules</a:t>
            </a:r>
          </a:p>
          <a:p>
            <a:pPr lvl="1"/>
            <a:endParaRPr lang="en-US" sz="1600" dirty="0" smtClean="0"/>
          </a:p>
          <a:p>
            <a:pPr lvl="1"/>
            <a:endParaRPr lang="en-US" sz="1600" i="1" dirty="0" smtClean="0"/>
          </a:p>
          <a:p>
            <a:pPr lvl="1"/>
            <a:endParaRPr lang="en-US" sz="1600" i="1" dirty="0" smtClean="0"/>
          </a:p>
          <a:p>
            <a:pPr>
              <a:buNone/>
            </a:pPr>
            <a:endParaRPr lang="en-US" sz="800" dirty="0" smtClean="0"/>
          </a:p>
          <a:p>
            <a:pPr>
              <a:buNone/>
            </a:pPr>
            <a:r>
              <a:rPr lang="en-US" sz="2400" dirty="0" smtClean="0"/>
              <a:t>	By repeatedly applying rewrite rules – both </a:t>
            </a:r>
            <a:r>
              <a:rPr lang="en-US" sz="2400" b="1" dirty="0" smtClean="0"/>
              <a:t>forwards</a:t>
            </a:r>
            <a:r>
              <a:rPr lang="en-US" sz="2400" dirty="0" smtClean="0"/>
              <a:t> and </a:t>
            </a:r>
            <a:r>
              <a:rPr lang="en-US" sz="2400" b="1" dirty="0" smtClean="0"/>
              <a:t>backwards</a:t>
            </a:r>
            <a:r>
              <a:rPr lang="en-US" sz="2400" dirty="0" smtClean="0"/>
              <a:t> (</a:t>
            </a:r>
            <a:r>
              <a:rPr lang="en-US" sz="2400" b="1" dirty="0" smtClean="0">
                <a:solidFill>
                  <a:srgbClr val="FF0000"/>
                </a:solidFill>
              </a:rPr>
              <a:t>folding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augmentation</a:t>
            </a:r>
            <a:r>
              <a:rPr lang="en-US" sz="2400" dirty="0" smtClean="0"/>
              <a:t>) – we reach all (and only</a:t>
            </a:r>
            <a:r>
              <a:rPr lang="en-US" sz="2400" smtClean="0"/>
              <a:t>) </a:t>
            </a:r>
            <a:r>
              <a:rPr lang="en-US" sz="2400" smtClean="0">
                <a:latin typeface="msbm10"/>
              </a:rPr>
              <a:t>Z</a:t>
            </a:r>
            <a:r>
              <a:rPr lang="en-US" sz="2400" smtClean="0"/>
              <a:t>-equivalent </a:t>
            </a:r>
            <a:r>
              <a:rPr lang="en-US" sz="2400" dirty="0" smtClean="0"/>
              <a:t>rewritings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38200" y="3810000"/>
          <a:ext cx="7478523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2858"/>
                <a:gridCol w="5625665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b="1" smtClean="0">
                          <a:solidFill>
                            <a:srgbClr val="FF0000"/>
                          </a:solidFill>
                        </a:rPr>
                        <a:t>unfolding</a:t>
                      </a:r>
                      <a:endParaRPr lang="en-US" sz="24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    replace view predicate with its definition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b="1" smtClean="0">
                          <a:solidFill>
                            <a:srgbClr val="FF0000"/>
                          </a:solidFill>
                        </a:rPr>
                        <a:t>cancellation</a:t>
                      </a:r>
                      <a:endParaRPr lang="en-US" sz="24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    e.g., (</a:t>
                      </a:r>
                      <a:r>
                        <a:rPr lang="en-US" sz="2400" i="1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  <a:latin typeface="cmsy10"/>
                        </a:rPr>
                        <a:t>[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i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) – (</a:t>
                      </a:r>
                      <a:r>
                        <a:rPr lang="en-US" sz="2400" i="1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  <a:latin typeface="cmsy10"/>
                        </a:rPr>
                        <a:t>[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i="1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) becomes </a:t>
                      </a:r>
                      <a:r>
                        <a:rPr lang="en-US" sz="2400" i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smtClean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n-US" sz="2400" i="1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24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/>
              <a:t>An Infinite Space of Rewritings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There are only finitely many </a:t>
            </a:r>
            <a:r>
              <a:rPr lang="en-US" sz="2400" b="1" dirty="0">
                <a:solidFill>
                  <a:srgbClr val="FF0000"/>
                </a:solidFill>
              </a:rPr>
              <a:t>positive</a:t>
            </a:r>
            <a:r>
              <a:rPr lang="en-US" sz="2400" dirty="0" smtClean="0"/>
              <a:t> (nontrivial) rewritings of  </a:t>
            </a:r>
            <a:r>
              <a:rPr lang="en-US" sz="2400" i="1" dirty="0" smtClean="0"/>
              <a:t>RA</a:t>
            </a:r>
            <a:r>
              <a:rPr lang="en-US" sz="2400" dirty="0" smtClean="0"/>
              <a:t> query </a:t>
            </a:r>
            <a:r>
              <a:rPr lang="en-US" sz="2400" i="1" dirty="0" smtClean="0"/>
              <a:t>Q</a:t>
            </a:r>
            <a:r>
              <a:rPr lang="en-US" sz="2400" dirty="0" smtClean="0"/>
              <a:t> using </a:t>
            </a:r>
            <a:r>
              <a:rPr lang="en-US" sz="2400" i="1" dirty="0" smtClean="0"/>
              <a:t>RA</a:t>
            </a:r>
            <a:r>
              <a:rPr lang="en-US" sz="2400" dirty="0" smtClean="0"/>
              <a:t> views </a:t>
            </a:r>
            <a:r>
              <a:rPr lang="en-US" sz="2400" dirty="0" smtClean="0">
                <a:latin typeface="cmsy10"/>
              </a:rPr>
              <a:t>V</a:t>
            </a:r>
            <a:endParaRPr lang="en-US" sz="2400" i="1" dirty="0"/>
          </a:p>
          <a:p>
            <a:pPr>
              <a:spcAft>
                <a:spcPts val="1200"/>
              </a:spcAft>
            </a:pPr>
            <a:r>
              <a:rPr lang="en-US" sz="2400" dirty="0"/>
              <a:t>With difference, can always </a:t>
            </a:r>
            <a:r>
              <a:rPr lang="en-US" sz="2400" dirty="0" smtClean="0"/>
              <a:t>rewrite </a:t>
            </a:r>
            <a:r>
              <a:rPr lang="en-US" sz="2400" dirty="0"/>
              <a:t>ad </a:t>
            </a:r>
            <a:r>
              <a:rPr lang="en-US" sz="2400" dirty="0" smtClean="0"/>
              <a:t>infinitum </a:t>
            </a:r>
            <a:r>
              <a:rPr lang="en-US" sz="2400" dirty="0"/>
              <a:t>by adding</a:t>
            </a:r>
            <a:r>
              <a:rPr lang="en-US" sz="2400" dirty="0" smtClean="0"/>
              <a:t> terms that “cancel”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But even without this: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3886200"/>
            <a:ext cx="335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Let </a:t>
            </a:r>
            <a:r>
              <a:rPr lang="en-US" sz="2000" i="1"/>
              <a:t>RS</a:t>
            </a:r>
            <a:r>
              <a:rPr lang="en-US" sz="2000"/>
              <a:t> denote </a:t>
            </a:r>
            <a:r>
              <a:rPr lang="en-US" sz="2000" b="1"/>
              <a:t>relational composition </a:t>
            </a:r>
            <a:r>
              <a:rPr lang="en-US" sz="2000"/>
              <a:t>of </a:t>
            </a:r>
            <a:r>
              <a:rPr lang="en-US" sz="2000" i="1"/>
              <a:t>R</a:t>
            </a:r>
            <a:r>
              <a:rPr lang="en-US" sz="2000"/>
              <a:t> with </a:t>
            </a:r>
            <a:r>
              <a:rPr lang="en-US" sz="2000" i="1"/>
              <a:t>S</a:t>
            </a:r>
            <a:r>
              <a:rPr lang="en-US" sz="2000"/>
              <a:t>, i.e.,</a:t>
            </a:r>
          </a:p>
          <a:p>
            <a:r>
              <a:rPr lang="en-US" sz="2000" i="1"/>
              <a:t>    RS</a:t>
            </a:r>
            <a:r>
              <a:rPr lang="en-US" sz="2000"/>
              <a:t>(x,y) :– </a:t>
            </a:r>
            <a:r>
              <a:rPr lang="en-US" sz="2000" i="1"/>
              <a:t>R</a:t>
            </a:r>
            <a:r>
              <a:rPr lang="en-US" sz="2000"/>
              <a:t>(x,z), </a:t>
            </a:r>
            <a:r>
              <a:rPr lang="en-US" sz="2000" i="1"/>
              <a:t>S</a:t>
            </a:r>
            <a:r>
              <a:rPr lang="en-US" sz="2000"/>
              <a:t>(z,y) </a:t>
            </a:r>
          </a:p>
          <a:p>
            <a:endParaRPr lang="en-US" sz="2000"/>
          </a:p>
          <a:p>
            <a:r>
              <a:rPr lang="en-US" sz="2000"/>
              <a:t>Let </a:t>
            </a:r>
            <a:r>
              <a:rPr lang="en-US" sz="2000" dirty="0" smtClean="0">
                <a:latin typeface="cmsy10"/>
              </a:rPr>
              <a:t>V </a:t>
            </a:r>
            <a:r>
              <a:rPr lang="en-US" sz="2000"/>
              <a:t>contain single view </a:t>
            </a:r>
          </a:p>
          <a:p>
            <a:r>
              <a:rPr lang="en-US" sz="2000" i="1"/>
              <a:t>    V</a:t>
            </a:r>
            <a:r>
              <a:rPr lang="en-US" sz="2000"/>
              <a:t> = </a:t>
            </a:r>
            <a:r>
              <a:rPr lang="en-US" sz="2000" i="1"/>
              <a:t>R</a:t>
            </a:r>
            <a:r>
              <a:rPr lang="en-US" sz="2000"/>
              <a:t> </a:t>
            </a:r>
            <a:r>
              <a:rPr lang="en-US" sz="2000" smtClean="0">
                <a:latin typeface="cmsy10"/>
              </a:rPr>
              <a:t>[ </a:t>
            </a:r>
            <a:r>
              <a:rPr lang="en-US" sz="2000" i="1"/>
              <a:t>R</a:t>
            </a:r>
            <a:r>
              <a:rPr lang="en-US" sz="2000" baseline="30000"/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19600" y="3470464"/>
            <a:ext cx="44196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Now consider</a:t>
            </a:r>
          </a:p>
          <a:p>
            <a:endParaRPr lang="en-US" sz="600"/>
          </a:p>
          <a:p>
            <a:r>
              <a:rPr lang="en-US" sz="2000" i="1"/>
              <a:t>Q</a:t>
            </a:r>
            <a:r>
              <a:rPr lang="en-US" sz="2000"/>
              <a:t>   =	</a:t>
            </a:r>
            <a:r>
              <a:rPr lang="en-US" sz="2000" i="1"/>
              <a:t>R</a:t>
            </a:r>
            <a:r>
              <a:rPr lang="en-US" sz="2000" baseline="30000"/>
              <a:t>2</a:t>
            </a:r>
            <a:endParaRPr lang="en-US" sz="2000"/>
          </a:p>
          <a:p>
            <a:r>
              <a:rPr lang="en-US" sz="2000"/>
              <a:t>      </a:t>
            </a:r>
            <a:r>
              <a:rPr lang="en-US" sz="2000" dirty="0" smtClean="0">
                <a:latin typeface="cmsy10"/>
              </a:rPr>
              <a:t>´</a:t>
            </a:r>
            <a:r>
              <a:rPr lang="en-US" sz="2000" baseline="-25000" dirty="0" smtClean="0">
                <a:latin typeface="msbm10"/>
              </a:rPr>
              <a:t>Z	</a:t>
            </a:r>
            <a:r>
              <a:rPr lang="en-US" sz="2000" i="1"/>
              <a:t>VR – R</a:t>
            </a:r>
            <a:r>
              <a:rPr lang="en-US" sz="2000" baseline="30000"/>
              <a:t>4</a:t>
            </a:r>
            <a:r>
              <a:rPr lang="en-US" sz="2000" i="1"/>
              <a:t>              </a:t>
            </a:r>
            <a:r>
              <a:rPr lang="en-US"/>
              <a:t>(equiv. is w.r.t. </a:t>
            </a:r>
            <a:r>
              <a:rPr lang="en-US" dirty="0" smtClean="0">
                <a:latin typeface="cmsy10"/>
              </a:rPr>
              <a:t>V</a:t>
            </a:r>
            <a:r>
              <a:rPr lang="en-US"/>
              <a:t>)</a:t>
            </a:r>
            <a:endParaRPr lang="en-US" sz="2000" baseline="-25000" dirty="0" smtClean="0">
              <a:latin typeface="msbm10"/>
            </a:endParaRPr>
          </a:p>
          <a:p>
            <a:r>
              <a:rPr lang="en-US" sz="2000"/>
              <a:t>      </a:t>
            </a:r>
            <a:r>
              <a:rPr lang="en-US" sz="2000" dirty="0" smtClean="0">
                <a:latin typeface="cmsy10"/>
              </a:rPr>
              <a:t>´</a:t>
            </a:r>
            <a:r>
              <a:rPr lang="en-US" sz="2000" baseline="-25000" dirty="0" smtClean="0">
                <a:latin typeface="msbm10"/>
              </a:rPr>
              <a:t>Z	</a:t>
            </a:r>
            <a:r>
              <a:rPr lang="en-US" sz="2000" i="1"/>
              <a:t>VR – VR</a:t>
            </a:r>
            <a:r>
              <a:rPr lang="en-US" sz="2000" baseline="30000"/>
              <a:t>3</a:t>
            </a:r>
            <a:r>
              <a:rPr lang="en-US" sz="2000" baseline="-25000" dirty="0" smtClean="0">
                <a:latin typeface="msbm10"/>
              </a:rPr>
              <a:t> </a:t>
            </a:r>
            <a:r>
              <a:rPr lang="en-US" sz="2000" smtClean="0">
                <a:latin typeface="cmsy10"/>
              </a:rPr>
              <a:t>[</a:t>
            </a:r>
            <a:r>
              <a:rPr lang="en-US" sz="2000" i="1"/>
              <a:t> R</a:t>
            </a:r>
            <a:r>
              <a:rPr lang="en-US" sz="2000" baseline="30000"/>
              <a:t>6</a:t>
            </a:r>
            <a:endParaRPr lang="en-US" sz="2000" baseline="-25000" dirty="0" smtClean="0">
              <a:latin typeface="msbm10"/>
            </a:endParaRPr>
          </a:p>
          <a:p>
            <a:r>
              <a:rPr lang="en-US" sz="2000"/>
              <a:t>      </a:t>
            </a:r>
            <a:r>
              <a:rPr lang="en-US" sz="2000" dirty="0" smtClean="0">
                <a:latin typeface="cmsy10"/>
              </a:rPr>
              <a:t>´</a:t>
            </a:r>
            <a:r>
              <a:rPr lang="en-US" sz="2000" baseline="-25000" dirty="0" smtClean="0">
                <a:latin typeface="msbm10"/>
              </a:rPr>
              <a:t>Z	</a:t>
            </a:r>
            <a:r>
              <a:rPr lang="en-US" sz="2000" i="1"/>
              <a:t>VR – VR</a:t>
            </a:r>
            <a:r>
              <a:rPr lang="en-US" sz="2000" baseline="30000"/>
              <a:t>3</a:t>
            </a:r>
            <a:r>
              <a:rPr lang="en-US" sz="2000" baseline="-25000" dirty="0" smtClean="0">
                <a:latin typeface="msbm10"/>
              </a:rPr>
              <a:t> </a:t>
            </a:r>
            <a:r>
              <a:rPr lang="en-US" sz="2000" smtClean="0">
                <a:latin typeface="cmsy10"/>
              </a:rPr>
              <a:t>[</a:t>
            </a:r>
            <a:r>
              <a:rPr lang="en-US" sz="2000" i="1"/>
              <a:t> VR</a:t>
            </a:r>
            <a:r>
              <a:rPr lang="en-US" sz="2000" baseline="30000"/>
              <a:t>5</a:t>
            </a:r>
            <a:r>
              <a:rPr lang="en-US" sz="2000"/>
              <a:t> </a:t>
            </a:r>
            <a:r>
              <a:rPr lang="en-US" sz="2000" i="1"/>
              <a:t>– R</a:t>
            </a:r>
            <a:r>
              <a:rPr lang="en-US" sz="2000" baseline="30000"/>
              <a:t>8</a:t>
            </a:r>
            <a:r>
              <a:rPr lang="en-US" sz="2000" baseline="-25000" dirty="0" smtClean="0">
                <a:latin typeface="msbm10"/>
              </a:rPr>
              <a:t> </a:t>
            </a:r>
            <a:r>
              <a:rPr lang="en-US" sz="2000"/>
              <a:t>    </a:t>
            </a:r>
          </a:p>
          <a:p>
            <a:r>
              <a:rPr lang="en-US" sz="2000" dirty="0" smtClean="0">
                <a:latin typeface="cmsy10"/>
              </a:rPr>
              <a:t>    ´</a:t>
            </a:r>
            <a:r>
              <a:rPr lang="en-US" sz="2000" baseline="-25000" dirty="0" smtClean="0">
                <a:latin typeface="msbm10"/>
              </a:rPr>
              <a:t>Z	</a:t>
            </a:r>
            <a:r>
              <a:rPr lang="en-US" sz="2000" i="1"/>
              <a:t>...</a:t>
            </a:r>
            <a:endParaRPr lang="en-US" sz="2000"/>
          </a:p>
        </p:txBody>
      </p:sp>
      <p:sp>
        <p:nvSpPr>
          <p:cNvPr id="9" name="Rounded Rectangular Callout 8"/>
          <p:cNvSpPr/>
          <p:nvPr/>
        </p:nvSpPr>
        <p:spPr>
          <a:xfrm>
            <a:off x="2286000" y="5791200"/>
            <a:ext cx="2209800" cy="609600"/>
          </a:xfrm>
          <a:prstGeom prst="wedgeRoundRectCallout">
            <a:avLst>
              <a:gd name="adj1" fmla="val -45740"/>
              <a:gd name="adj2" fmla="val -81262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repeated relational composition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0" y="5638800"/>
            <a:ext cx="2362200" cy="6858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none of these have </a:t>
            </a:r>
          </a:p>
          <a:p>
            <a:pPr algn="ctr"/>
            <a:r>
              <a:rPr lang="en-US" b="1"/>
              <a:t>“cancelling” terms!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9" grpId="0" animBg="1"/>
      <p:bldP spid="9" grpId="1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How Do We Bound </a:t>
            </a:r>
            <a:r>
              <a:rPr lang="en-US" sz="3200" dirty="0"/>
              <a:t>the Space of </a:t>
            </a:r>
            <a:r>
              <a:rPr lang="en-US" sz="3200" dirty="0" smtClean="0"/>
              <a:t>Rewritings?       Use Cost Models!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C</a:t>
            </a:r>
            <a:r>
              <a:rPr lang="en-US" sz="2400" dirty="0"/>
              <a:t>an make some reasonable </a:t>
            </a:r>
            <a:r>
              <a:rPr lang="en-US" sz="2400" b="1" dirty="0"/>
              <a:t>cost model </a:t>
            </a:r>
            <a:r>
              <a:rPr lang="en-US" sz="2400" dirty="0"/>
              <a:t>assumptions:</a:t>
            </a:r>
            <a:endParaRPr lang="en-US" dirty="0"/>
          </a:p>
          <a:p>
            <a:pPr lvl="1"/>
            <a:r>
              <a:rPr lang="en-US" dirty="0" err="1"/>
              <a:t>cost(</a:t>
            </a:r>
            <a:r>
              <a:rPr lang="en-US" i="1" dirty="0" err="1"/>
              <a:t>A</a:t>
            </a:r>
            <a:r>
              <a:rPr lang="en-US" dirty="0"/>
              <a:t> </a:t>
            </a:r>
            <a:r>
              <a:rPr lang="en-US" dirty="0" smtClean="0">
                <a:latin typeface="cmsy10"/>
              </a:rPr>
              <a:t>[ </a:t>
            </a:r>
            <a:r>
              <a:rPr lang="en-US" i="1" dirty="0"/>
              <a:t>B</a:t>
            </a:r>
            <a:r>
              <a:rPr lang="en-US" dirty="0"/>
              <a:t>) ≥ </a:t>
            </a:r>
            <a:r>
              <a:rPr lang="en-US" dirty="0" err="1"/>
              <a:t>cost(</a:t>
            </a:r>
            <a:r>
              <a:rPr lang="en-US" i="1" dirty="0" err="1"/>
              <a:t>A</a:t>
            </a:r>
            <a:r>
              <a:rPr lang="en-US" dirty="0"/>
              <a:t>) + </a:t>
            </a:r>
            <a:r>
              <a:rPr lang="en-US" dirty="0" err="1"/>
              <a:t>cost(</a:t>
            </a:r>
            <a:r>
              <a:rPr lang="en-US" i="1" dirty="0" err="1"/>
              <a:t>B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cost(</a:t>
            </a:r>
            <a:r>
              <a:rPr lang="en-US" i="1" dirty="0" err="1"/>
              <a:t>A</a:t>
            </a:r>
            <a:r>
              <a:rPr lang="en-US" dirty="0"/>
              <a:t> </a:t>
            </a:r>
            <a:r>
              <a:rPr lang="en-US" sz="2800" dirty="0"/>
              <a:t>⋈</a:t>
            </a:r>
            <a:r>
              <a:rPr lang="en-US" dirty="0"/>
              <a:t> </a:t>
            </a:r>
            <a:r>
              <a:rPr lang="en-US" i="1" dirty="0"/>
              <a:t>B</a:t>
            </a:r>
            <a:r>
              <a:rPr lang="en-US" dirty="0"/>
              <a:t>) ≥ </a:t>
            </a:r>
            <a:r>
              <a:rPr lang="en-US" dirty="0" err="1"/>
              <a:t>cost(</a:t>
            </a:r>
            <a:r>
              <a:rPr lang="en-US" i="1" dirty="0" err="1"/>
              <a:t>A</a:t>
            </a:r>
            <a:r>
              <a:rPr lang="en-US" dirty="0"/>
              <a:t>) + </a:t>
            </a:r>
            <a:r>
              <a:rPr lang="en-US" dirty="0" err="1"/>
              <a:t>cost(</a:t>
            </a:r>
            <a:r>
              <a:rPr lang="en-US" i="1" dirty="0" err="1"/>
              <a:t>B</a:t>
            </a:r>
            <a:r>
              <a:rPr lang="en-US" dirty="0"/>
              <a:t>) + </a:t>
            </a:r>
            <a:r>
              <a:rPr lang="en-US" dirty="0" err="1"/>
              <a:t>card(</a:t>
            </a:r>
            <a:r>
              <a:rPr lang="en-US" i="1" dirty="0" err="1"/>
              <a:t>A</a:t>
            </a:r>
            <a:r>
              <a:rPr lang="en-US" dirty="0"/>
              <a:t> </a:t>
            </a:r>
            <a:r>
              <a:rPr lang="en-US" sz="2800" dirty="0"/>
              <a:t>⋈</a:t>
            </a:r>
            <a:r>
              <a:rPr lang="en-US" dirty="0"/>
              <a:t> 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etc.</a:t>
            </a:r>
          </a:p>
          <a:p>
            <a:pPr lvl="1"/>
            <a:endParaRPr lang="en-US" sz="7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</a:rPr>
              <a:t>Theorem.  </a:t>
            </a:r>
            <a:r>
              <a:rPr lang="en-US" sz="2400" dirty="0"/>
              <a:t>Under above assumptions, can find minimal-cost reformulation of </a:t>
            </a:r>
            <a:r>
              <a:rPr lang="en-US" sz="2400" i="1" dirty="0"/>
              <a:t>RA</a:t>
            </a:r>
            <a:r>
              <a:rPr lang="en-US" sz="2400" dirty="0"/>
              <a:t> query </a:t>
            </a:r>
            <a:r>
              <a:rPr lang="en-US" sz="2400" i="1" dirty="0"/>
              <a:t>Q</a:t>
            </a:r>
            <a:r>
              <a:rPr lang="en-US" sz="2400" dirty="0"/>
              <a:t> using </a:t>
            </a:r>
            <a:r>
              <a:rPr lang="en-US" sz="2400" i="1" dirty="0"/>
              <a:t>RA</a:t>
            </a:r>
            <a:r>
              <a:rPr lang="en-US" sz="2400" dirty="0"/>
              <a:t> views </a:t>
            </a:r>
            <a:r>
              <a:rPr lang="en-US" sz="2400" dirty="0" smtClean="0">
                <a:solidFill>
                  <a:srgbClr val="000000"/>
                </a:solidFill>
                <a:latin typeface="cmsy10"/>
              </a:rPr>
              <a:t>V</a:t>
            </a:r>
            <a:r>
              <a:rPr lang="en-US" sz="2400" dirty="0"/>
              <a:t> in a bounded number of steps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/>
              <a:t>Highlights of Other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dirty="0" smtClean="0">
                <a:latin typeface="msbm10"/>
              </a:rPr>
              <a:t>Z</a:t>
            </a:r>
            <a:r>
              <a:rPr lang="en-US" dirty="0"/>
              <a:t>-equivalence remains decidable for </a:t>
            </a:r>
            <a:r>
              <a:rPr lang="en-US" i="1" dirty="0"/>
              <a:t>RA</a:t>
            </a:r>
            <a:r>
              <a:rPr lang="en-US" dirty="0"/>
              <a:t> with built-in predicates (&lt;, ≤, &gt;, ≥, ≠) over dense linear order</a:t>
            </a:r>
          </a:p>
          <a:p>
            <a:pPr lvl="1">
              <a:lnSpc>
                <a:spcPct val="110000"/>
              </a:lnSpc>
              <a:spcAft>
                <a:spcPts val="1800"/>
              </a:spcAft>
            </a:pPr>
            <a:r>
              <a:rPr lang="en-US" dirty="0"/>
              <a:t>Basic idea: can </a:t>
            </a:r>
            <a:r>
              <a:rPr lang="en-US" b="1" err="1"/>
              <a:t>linearize</a:t>
            </a:r>
            <a:r>
              <a:rPr lang="en-US"/>
              <a:t> </a:t>
            </a:r>
            <a:r>
              <a:rPr lang="en-US" smtClean="0"/>
              <a:t>(cf., e.g., </a:t>
            </a:r>
            <a:r>
              <a:rPr lang="en-US" sz="2000" smtClean="0"/>
              <a:t>[Cohen</a:t>
            </a:r>
            <a:r>
              <a:rPr lang="en-US" sz="2000" dirty="0"/>
              <a:t>+ </a:t>
            </a:r>
            <a:r>
              <a:rPr lang="en-US" sz="2000"/>
              <a:t>99</a:t>
            </a:r>
            <a:r>
              <a:rPr lang="en-US" sz="2000" smtClean="0"/>
              <a:t>]</a:t>
            </a:r>
            <a:r>
              <a:rPr lang="en-US" smtClean="0"/>
              <a:t>)</a:t>
            </a:r>
            <a:r>
              <a:rPr lang="en-US" smtClean="0">
                <a:latin typeface="Apple Casual"/>
                <a:cs typeface="Apple Casual"/>
              </a:rPr>
              <a:t> </a:t>
            </a:r>
            <a:r>
              <a:rPr lang="en-US" dirty="0" smtClean="0"/>
              <a:t>queries</a:t>
            </a:r>
            <a:r>
              <a:rPr lang="en-US" dirty="0"/>
              <a:t>, then test for isomorphism</a:t>
            </a:r>
          </a:p>
          <a:p>
            <a:pPr lvl="1">
              <a:lnSpc>
                <a:spcPct val="110000"/>
              </a:lnSpc>
              <a:spcAft>
                <a:spcPts val="1800"/>
              </a:spcAft>
              <a:buNone/>
            </a:pPr>
            <a:r>
              <a:rPr lang="en-US" smtClean="0"/>
              <a:t>	e.g</a:t>
            </a:r>
            <a:r>
              <a:rPr lang="en-US"/>
              <a:t>., </a:t>
            </a:r>
            <a:r>
              <a:rPr lang="en-US" sz="2162" i="1" smtClean="0"/>
              <a:t>Q</a:t>
            </a:r>
            <a:r>
              <a:rPr lang="en-US" sz="2162" smtClean="0"/>
              <a:t>(x,y) </a:t>
            </a:r>
            <a:r>
              <a:rPr lang="en-US" sz="2162"/>
              <a:t>:- </a:t>
            </a:r>
            <a:r>
              <a:rPr lang="en-US" sz="2162" i="1" smtClean="0"/>
              <a:t>R</a:t>
            </a:r>
            <a:r>
              <a:rPr lang="en-US" sz="2162" smtClean="0"/>
              <a:t>(x,y), </a:t>
            </a:r>
            <a:r>
              <a:rPr lang="en-US" sz="2162" dirty="0" err="1">
                <a:solidFill>
                  <a:srgbClr val="FF0000"/>
                </a:solidFill>
              </a:rPr>
              <a:t>x</a:t>
            </a:r>
            <a:r>
              <a:rPr lang="en-US" sz="2162" dirty="0">
                <a:solidFill>
                  <a:srgbClr val="FF0000"/>
                </a:solidFill>
              </a:rPr>
              <a:t> ≠ </a:t>
            </a:r>
            <a:r>
              <a:rPr lang="en-US" sz="2162" err="1">
                <a:solidFill>
                  <a:srgbClr val="FF0000"/>
                </a:solidFill>
              </a:rPr>
              <a:t>y</a:t>
            </a:r>
            <a:r>
              <a:rPr lang="en-US" sz="2162"/>
              <a:t> </a:t>
            </a:r>
            <a:r>
              <a:rPr lang="en-US" sz="1700" smtClean="0"/>
              <a:t> </a:t>
            </a:r>
            <a:r>
              <a:rPr lang="en-US" sz="2162" b="1" smtClean="0">
                <a:sym typeface="Wingdings"/>
              </a:rPr>
              <a:t></a:t>
            </a:r>
            <a:r>
              <a:rPr lang="en-US" sz="1700" smtClean="0">
                <a:sym typeface="Wingdings"/>
              </a:rPr>
              <a:t> </a:t>
            </a:r>
            <a:r>
              <a:rPr lang="en-US" sz="2162" smtClean="0">
                <a:sym typeface="Wingdings"/>
              </a:rPr>
              <a:t> </a:t>
            </a:r>
            <a:r>
              <a:rPr lang="en-US" sz="2162" i="1" smtClean="0">
                <a:sym typeface="Wingdings"/>
              </a:rPr>
              <a:t>Q</a:t>
            </a:r>
            <a:r>
              <a:rPr lang="en-US" sz="2162" smtClean="0">
                <a:sym typeface="Wingdings"/>
              </a:rPr>
              <a:t>(x,y</a:t>
            </a:r>
            <a:r>
              <a:rPr lang="en-US" sz="2162" dirty="0">
                <a:sym typeface="Wingdings"/>
              </a:rPr>
              <a:t>) :- </a:t>
            </a:r>
            <a:r>
              <a:rPr lang="en-US" sz="2162" i="1" dirty="0" err="1">
                <a:sym typeface="Wingdings"/>
              </a:rPr>
              <a:t>R</a:t>
            </a:r>
            <a:r>
              <a:rPr lang="en-US" sz="2162" dirty="0" err="1">
                <a:sym typeface="Wingdings"/>
              </a:rPr>
              <a:t>(x,y</a:t>
            </a:r>
            <a:r>
              <a:rPr lang="en-US" sz="2162" dirty="0">
                <a:sym typeface="Wingdings"/>
              </a:rPr>
              <a:t>), </a:t>
            </a:r>
            <a:r>
              <a:rPr lang="en-US" sz="2162" dirty="0" err="1">
                <a:solidFill>
                  <a:srgbClr val="FF0000"/>
                </a:solidFill>
                <a:sym typeface="Wingdings"/>
              </a:rPr>
              <a:t>x</a:t>
            </a:r>
            <a:r>
              <a:rPr lang="en-US" sz="2162" dirty="0">
                <a:solidFill>
                  <a:srgbClr val="FF0000"/>
                </a:solidFill>
                <a:sym typeface="Wingdings"/>
              </a:rPr>
              <a:t> &lt; </a:t>
            </a:r>
            <a:r>
              <a:rPr lang="en-US" sz="2162" dirty="0" err="1">
                <a:solidFill>
                  <a:srgbClr val="FF0000"/>
                </a:solidFill>
                <a:sym typeface="Wingdings"/>
              </a:rPr>
              <a:t>y</a:t>
            </a:r>
            <a:r>
              <a:rPr lang="en-US" sz="2162" dirty="0">
                <a:solidFill>
                  <a:srgbClr val="FF0000"/>
                </a:solidFill>
                <a:sym typeface="Wingdings"/>
              </a:rPr>
              <a:t>   </a:t>
            </a:r>
            <a:r>
              <a:rPr lang="en-US" sz="2162" i="1" dirty="0" err="1">
                <a:sym typeface="Wingdings"/>
              </a:rPr>
              <a:t>Q</a:t>
            </a:r>
            <a:r>
              <a:rPr lang="en-US" sz="2162" dirty="0" err="1">
                <a:sym typeface="Wingdings"/>
              </a:rPr>
              <a:t>(x,y</a:t>
            </a:r>
            <a:r>
              <a:rPr lang="en-US" sz="2162" dirty="0">
                <a:sym typeface="Wingdings"/>
              </a:rPr>
              <a:t>) :- </a:t>
            </a:r>
            <a:r>
              <a:rPr lang="en-US" sz="2162" i="1" dirty="0" err="1">
                <a:sym typeface="Wingdings"/>
              </a:rPr>
              <a:t>R</a:t>
            </a:r>
            <a:r>
              <a:rPr lang="en-US" sz="2162" dirty="0" err="1">
                <a:sym typeface="Wingdings"/>
              </a:rPr>
              <a:t>(x,y</a:t>
            </a:r>
            <a:r>
              <a:rPr lang="en-US" sz="2162" dirty="0">
                <a:sym typeface="Wingdings"/>
              </a:rPr>
              <a:t>)</a:t>
            </a:r>
            <a:r>
              <a:rPr lang="en-US" sz="2162" dirty="0">
                <a:solidFill>
                  <a:srgbClr val="FF0000"/>
                </a:solidFill>
                <a:sym typeface="Wingdings"/>
              </a:rPr>
              <a:t>, </a:t>
            </a:r>
            <a:r>
              <a:rPr lang="en-US" sz="2162" dirty="0" err="1">
                <a:solidFill>
                  <a:srgbClr val="FF0000"/>
                </a:solidFill>
                <a:sym typeface="Wingdings"/>
              </a:rPr>
              <a:t>y</a:t>
            </a:r>
            <a:r>
              <a:rPr lang="en-US" sz="2162" dirty="0">
                <a:solidFill>
                  <a:srgbClr val="FF0000"/>
                </a:solidFill>
                <a:sym typeface="Wingdings"/>
              </a:rPr>
              <a:t> &lt; </a:t>
            </a:r>
            <a:r>
              <a:rPr lang="en-US" sz="2162" dirty="0" err="1">
                <a:solidFill>
                  <a:srgbClr val="FF0000"/>
                </a:solidFill>
                <a:sym typeface="Wingdings"/>
              </a:rPr>
              <a:t>x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dirty="0"/>
              <a:t>Full characterization of class of </a:t>
            </a:r>
            <a:r>
              <a:rPr lang="en-US" i="1" dirty="0"/>
              <a:t>RA</a:t>
            </a:r>
            <a:r>
              <a:rPr lang="en-US" dirty="0"/>
              <a:t> queries where </a:t>
            </a:r>
            <a:r>
              <a:rPr lang="en-US" dirty="0" smtClean="0">
                <a:latin typeface="msbm10"/>
              </a:rPr>
              <a:t>Z</a:t>
            </a:r>
            <a:r>
              <a:rPr lang="en-US" dirty="0"/>
              <a:t>-semantics and bag semantics agree on all bag instances, hence where </a:t>
            </a:r>
            <a:r>
              <a:rPr lang="en-US" dirty="0" smtClean="0">
                <a:latin typeface="msbm10"/>
              </a:rPr>
              <a:t>Z</a:t>
            </a:r>
            <a:r>
              <a:rPr lang="en-US" dirty="0"/>
              <a:t>-semantics can be used for evaluation</a:t>
            </a:r>
          </a:p>
          <a:p>
            <a:pPr lvl="1">
              <a:lnSpc>
                <a:spcPct val="110000"/>
              </a:lnSpc>
              <a:spcAft>
                <a:spcPts val="1800"/>
              </a:spcAft>
            </a:pPr>
            <a:r>
              <a:rPr lang="en-US" dirty="0"/>
              <a:t>Bad news: </a:t>
            </a:r>
            <a:r>
              <a:rPr lang="en-US" dirty="0" err="1"/>
              <a:t>undecidable</a:t>
            </a:r>
            <a:r>
              <a:rPr lang="en-US" dirty="0"/>
              <a:t> class</a:t>
            </a:r>
          </a:p>
          <a:p>
            <a:pPr lvl="1">
              <a:lnSpc>
                <a:spcPct val="110000"/>
              </a:lnSpc>
              <a:spcAft>
                <a:spcPts val="1800"/>
              </a:spcAft>
            </a:pPr>
            <a:r>
              <a:rPr lang="en-US" dirty="0"/>
              <a:t>Good news: covers incremental </a:t>
            </a:r>
            <a:r>
              <a:rPr lang="en-US"/>
              <a:t>maintenance </a:t>
            </a:r>
            <a:r>
              <a:rPr lang="en-US" smtClean="0"/>
              <a:t>of positive views              </a:t>
            </a:r>
            <a:r>
              <a:rPr lang="en-US" dirty="0"/>
              <a:t>(where difference is used only for changes to sources)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/>
              <a:t>Part I: a grand unified theory of change propagation</a:t>
            </a:r>
          </a:p>
          <a:p>
            <a:endParaRPr lang="en-US"/>
          </a:p>
          <a:p>
            <a:r>
              <a:rPr lang="en-US">
                <a:solidFill>
                  <a:srgbClr val="FF0000"/>
                </a:solidFill>
              </a:rPr>
              <a:t>Part II: a practical implementation in </a:t>
            </a:r>
            <a:r>
              <a:rPr lang="en-US" cap="small">
                <a:solidFill>
                  <a:srgbClr val="FF0000"/>
                </a:solidFill>
              </a:rPr>
              <a:t>Orchestra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03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/>
              <a:t>Background: </a:t>
            </a:r>
            <a:r>
              <a:rPr lang="en-US" sz="3600" cap="small"/>
              <a:t>Orchestra CDSS </a:t>
            </a:r>
            <a:r>
              <a:rPr lang="en-US" sz="2700"/>
              <a:t>[Ives+08]</a:t>
            </a:r>
            <a:r>
              <a:rPr lang="en-US" sz="3600"/>
              <a:t/>
            </a:r>
            <a:br>
              <a:rPr lang="en-US" sz="3600"/>
            </a:br>
            <a:r>
              <a:rPr lang="en-US" sz="3600"/>
              <a:t>a Collaborative Data Sharing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US"/>
              <a:t>Set of </a:t>
            </a:r>
            <a:r>
              <a:rPr lang="en-US" b="1"/>
              <a:t>peers</a:t>
            </a:r>
            <a:r>
              <a:rPr lang="en-US"/>
              <a:t> (e.g., collaborating life scientists), each with database, agree to share information</a:t>
            </a:r>
          </a:p>
          <a:p>
            <a:pPr>
              <a:spcAft>
                <a:spcPts val="1200"/>
              </a:spcAft>
            </a:pPr>
            <a:r>
              <a:rPr lang="en-US"/>
              <a:t>Peers linked via network of compositional </a:t>
            </a:r>
            <a:r>
              <a:rPr lang="en-US" b="1"/>
              <a:t>schema mappings</a:t>
            </a:r>
          </a:p>
          <a:p>
            <a:pPr lvl="1">
              <a:spcAft>
                <a:spcPts val="1200"/>
              </a:spcAft>
            </a:pPr>
            <a:r>
              <a:rPr lang="en-US"/>
              <a:t>define how data/updates applied to one peer instance should be transformed and applied to other peer instances</a:t>
            </a:r>
          </a:p>
          <a:p>
            <a:pPr>
              <a:spcAft>
                <a:spcPts val="1200"/>
              </a:spcAft>
            </a:pPr>
            <a:r>
              <a:rPr lang="en-US"/>
              <a:t>System tracks </a:t>
            </a:r>
            <a:r>
              <a:rPr lang="en-US" b="1"/>
              <a:t>provenance</a:t>
            </a:r>
            <a:r>
              <a:rPr lang="en-US"/>
              <a:t> (</a:t>
            </a:r>
            <a:r>
              <a:rPr lang="en-US" b="1"/>
              <a:t>lineage</a:t>
            </a:r>
            <a:r>
              <a:rPr lang="en-US"/>
              <a:t>) information </a:t>
            </a:r>
            <a:r>
              <a:rPr lang="en-US" sz="2400"/>
              <a:t>[Green+ 07]</a:t>
            </a:r>
            <a:r>
              <a:rPr lang="en-US"/>
              <a:t> as updates are mapped/transformed</a:t>
            </a:r>
          </a:p>
          <a:p>
            <a:pPr lvl="1">
              <a:spcAft>
                <a:spcPts val="1200"/>
              </a:spcAft>
            </a:pPr>
            <a:r>
              <a:rPr lang="en-US"/>
              <a:t>Basis of provenance-based </a:t>
            </a:r>
            <a:r>
              <a:rPr lang="en-US" b="1"/>
              <a:t>trust policies</a:t>
            </a:r>
          </a:p>
          <a:p>
            <a:pPr lvl="1">
              <a:spcAft>
                <a:spcPts val="1200"/>
              </a:spcAft>
            </a:pPr>
            <a:r>
              <a:rPr lang="en-US"/>
              <a:t>Also used to guide</a:t>
            </a:r>
            <a:r>
              <a:rPr lang="en-US" b="1"/>
              <a:t> update propagation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00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368290"/>
            <a:ext cx="609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457200" y="4419600"/>
          <a:ext cx="238601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935355"/>
                <a:gridCol w="902653"/>
              </a:tblGrid>
              <a:tr h="240303">
                <a:tc>
                  <a:txBody>
                    <a:bodyPr/>
                    <a:lstStyle/>
                    <a:p>
                      <a:r>
                        <a:rPr lang="en-US" dirty="0" smtClean="0"/>
                        <a:t>SID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Picture</a:t>
                      </a:r>
                      <a:endParaRPr lang="en-US" dirty="0"/>
                    </a:p>
                  </a:txBody>
                  <a:tcPr/>
                </a:tc>
              </a:tr>
              <a:tr h="293097"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Lemur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err="1" smtClean="0"/>
                        <a:t>catta</a:t>
                      </a:r>
                      <a:endParaRPr lang="en-US" i="1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788" y="762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smtClean="0"/>
              <a:t>Example: Sharing Morphological Data</a:t>
            </a:r>
            <a:endParaRPr lang="en-US" sz="36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5821680"/>
          <a:ext cx="3836036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60868"/>
                <a:gridCol w="1975168"/>
              </a:tblGrid>
              <a:tr h="242371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Common Name</a:t>
                      </a:r>
                      <a:endParaRPr lang="en-US"/>
                    </a:p>
                  </a:txBody>
                  <a:tcPr/>
                </a:tc>
              </a:tr>
              <a:tr h="2423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1379220"/>
          <a:ext cx="4172395" cy="1645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04557"/>
                <a:gridCol w="813816"/>
                <a:gridCol w="1227138"/>
                <a:gridCol w="759841"/>
              </a:tblGrid>
              <a:tr h="287867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Image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57200" y="990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Alice’s field observations: </a:t>
            </a:r>
            <a:r>
              <a:rPr lang="en-US" b="1" i="1" smtClean="0"/>
              <a:t>A</a:t>
            </a:r>
            <a:endParaRPr lang="en-US" b="1"/>
          </a:p>
        </p:txBody>
      </p:sp>
      <p:sp>
        <p:nvSpPr>
          <p:cNvPr id="14" name="TextBox 13"/>
          <p:cNvSpPr txBox="1"/>
          <p:nvPr/>
        </p:nvSpPr>
        <p:spPr>
          <a:xfrm>
            <a:off x="457200" y="3124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Bob’s field observations: </a:t>
            </a:r>
            <a:r>
              <a:rPr lang="en-US" b="1" i="1" smtClean="0"/>
              <a:t>B</a:t>
            </a:r>
            <a:r>
              <a:rPr lang="en-US" b="1" smtClean="0"/>
              <a:t>, </a:t>
            </a:r>
            <a:r>
              <a:rPr lang="en-US" b="1" i="1" smtClean="0"/>
              <a:t>C</a:t>
            </a:r>
            <a:endParaRPr lang="en-US" b="1" i="1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5504" y="2458036"/>
            <a:ext cx="703883" cy="57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457200" y="3569732"/>
          <a:ext cx="2497011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1227138"/>
                <a:gridCol w="721868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SID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</a:t>
                      </a:r>
                      <a:r>
                        <a:rPr lang="en-US" baseline="0" smtClean="0"/>
                        <a:t>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105400" y="3798332"/>
          <a:ext cx="3157855" cy="1097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6900"/>
                <a:gridCol w="129095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Common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57200" y="544068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Standard species names: </a:t>
            </a:r>
            <a:r>
              <a:rPr lang="en-US" b="1" i="1" smtClean="0"/>
              <a:t>D</a:t>
            </a:r>
            <a:endParaRPr lang="en-US" b="1" i="1"/>
          </a:p>
        </p:txBody>
      </p:sp>
      <p:sp>
        <p:nvSpPr>
          <p:cNvPr id="23" name="TextBox 22"/>
          <p:cNvSpPr txBox="1"/>
          <p:nvPr/>
        </p:nvSpPr>
        <p:spPr>
          <a:xfrm>
            <a:off x="5029200" y="33644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Carol’s Guide to Primate Hand Colors</a:t>
            </a:r>
            <a:endParaRPr lang="en-US" b="1" i="1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5505" y="1764030"/>
            <a:ext cx="627996" cy="58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8094" y="4827494"/>
            <a:ext cx="71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TextBox 47"/>
          <p:cNvSpPr txBox="1"/>
          <p:nvPr/>
        </p:nvSpPr>
        <p:spPr>
          <a:xfrm>
            <a:off x="5029200" y="152400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Carol wants to gather information from Alice, Bob, uBio, and put into own data repository:</a:t>
            </a:r>
            <a:endParaRPr lang="en-US" sz="2400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3962400" y="33528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3200400" y="3886200"/>
            <a:ext cx="1524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3352800" y="4572000"/>
            <a:ext cx="1447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 flipH="1" flipV="1">
            <a:off x="4000500" y="5219700"/>
            <a:ext cx="1143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105400" y="5181600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Can do this using</a:t>
            </a:r>
          </a:p>
          <a:p>
            <a:r>
              <a:rPr lang="en-US" sz="2400" b="1" smtClean="0"/>
              <a:t>schema</a:t>
            </a:r>
            <a:r>
              <a:rPr lang="en-US" sz="2400" smtClean="0"/>
              <a:t> </a:t>
            </a:r>
            <a:r>
              <a:rPr lang="en-US" sz="2400" b="1" smtClean="0"/>
              <a:t>mappings</a:t>
            </a:r>
            <a:endParaRPr lang="en-US" sz="2400"/>
          </a:p>
        </p:txBody>
      </p:sp>
      <p:sp>
        <p:nvSpPr>
          <p:cNvPr id="69" name="TextBox 68"/>
          <p:cNvSpPr txBox="1"/>
          <p:nvPr/>
        </p:nvSpPr>
        <p:spPr>
          <a:xfrm>
            <a:off x="3429000" y="403815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schema mappings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48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8" grpId="0"/>
      <p:bldP spid="68" grpId="0"/>
      <p:bldP spid="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368290"/>
            <a:ext cx="609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029200" y="4038600"/>
          <a:ext cx="3157855" cy="1097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6900"/>
                <a:gridCol w="129095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Common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81000" y="4419600"/>
          <a:ext cx="257905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1128395"/>
                <a:gridCol w="902653"/>
              </a:tblGrid>
              <a:tr h="240303">
                <a:tc>
                  <a:txBody>
                    <a:bodyPr/>
                    <a:lstStyle/>
                    <a:p>
                      <a:r>
                        <a:rPr lang="en-US" smtClean="0"/>
                        <a:t>SID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Picture</a:t>
                      </a:r>
                      <a:endParaRPr lang="en-US"/>
                    </a:p>
                  </a:txBody>
                  <a:tcPr/>
                </a:tc>
              </a:tr>
              <a:tr h="293097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5821680"/>
          <a:ext cx="3836036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60868"/>
                <a:gridCol w="1975168"/>
              </a:tblGrid>
              <a:tr h="242371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Common Name</a:t>
                      </a:r>
                      <a:endParaRPr lang="en-US"/>
                    </a:p>
                  </a:txBody>
                  <a:tcPr/>
                </a:tc>
              </a:tr>
              <a:tr h="2423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379220"/>
          <a:ext cx="4172395" cy="1645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04557"/>
                <a:gridCol w="813816"/>
                <a:gridCol w="1227138"/>
                <a:gridCol w="759841"/>
              </a:tblGrid>
              <a:tr h="287867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Image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990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Alice’s field observations: </a:t>
            </a:r>
            <a:r>
              <a:rPr lang="en-US" b="1" i="1" smtClean="0"/>
              <a:t>A</a:t>
            </a:r>
            <a:endParaRPr lang="en-US" b="1"/>
          </a:p>
        </p:txBody>
      </p:sp>
      <p:sp>
        <p:nvSpPr>
          <p:cNvPr id="14" name="TextBox 13"/>
          <p:cNvSpPr txBox="1"/>
          <p:nvPr/>
        </p:nvSpPr>
        <p:spPr>
          <a:xfrm>
            <a:off x="381000" y="3124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Bob’s field observations: </a:t>
            </a:r>
            <a:r>
              <a:rPr lang="en-US" b="1" i="1" smtClean="0"/>
              <a:t>B</a:t>
            </a:r>
            <a:r>
              <a:rPr lang="en-US" b="1" smtClean="0"/>
              <a:t>, </a:t>
            </a:r>
            <a:r>
              <a:rPr lang="en-US" b="1" i="1" smtClean="0"/>
              <a:t>C</a:t>
            </a:r>
            <a:endParaRPr lang="en-US" b="1" i="1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9304" y="2458036"/>
            <a:ext cx="703883" cy="57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3569732"/>
          <a:ext cx="2497011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1227138"/>
                <a:gridCol w="721868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SID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</a:t>
                      </a:r>
                      <a:r>
                        <a:rPr lang="en-US" baseline="0" smtClean="0"/>
                        <a:t>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81000" y="544068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Standard species names: </a:t>
            </a:r>
            <a:r>
              <a:rPr lang="en-US" b="1" i="1" smtClean="0"/>
              <a:t>D</a:t>
            </a:r>
            <a:endParaRPr lang="en-US" b="1" i="1"/>
          </a:p>
        </p:txBody>
      </p:sp>
      <p:sp>
        <p:nvSpPr>
          <p:cNvPr id="23" name="TextBox 22"/>
          <p:cNvSpPr txBox="1"/>
          <p:nvPr/>
        </p:nvSpPr>
        <p:spPr>
          <a:xfrm>
            <a:off x="4876800" y="35814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Carol’s Guide to Primate Hand Colors: </a:t>
            </a:r>
            <a:r>
              <a:rPr lang="en-US" b="1" i="1" smtClean="0"/>
              <a:t>E</a:t>
            </a:r>
            <a:r>
              <a:rPr lang="en-US" b="1" smtClean="0"/>
              <a:t> </a:t>
            </a:r>
            <a:endParaRPr lang="en-US" b="1" i="1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9305" y="1764030"/>
            <a:ext cx="627996" cy="58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40"/>
          <p:cNvSpPr txBox="1"/>
          <p:nvPr/>
        </p:nvSpPr>
        <p:spPr>
          <a:xfrm>
            <a:off x="5029200" y="106432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Datalog mappings relating databases</a:t>
            </a:r>
            <a:endParaRPr lang="en-US" b="1" i="1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4834890"/>
            <a:ext cx="71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838200"/>
          </a:xfrm>
        </p:spPr>
        <p:txBody>
          <a:bodyPr>
            <a:normAutofit/>
          </a:bodyPr>
          <a:lstStyle/>
          <a:p>
            <a:r>
              <a:rPr lang="en-US" sz="3600" smtClean="0"/>
              <a:t>Example: Sharing Morphological Data (2)</a:t>
            </a:r>
            <a:endParaRPr lang="en-US" sz="3600"/>
          </a:p>
        </p:txBody>
      </p:sp>
      <p:sp>
        <p:nvSpPr>
          <p:cNvPr id="49" name="Rectangle 48"/>
          <p:cNvSpPr/>
          <p:nvPr/>
        </p:nvSpPr>
        <p:spPr>
          <a:xfrm>
            <a:off x="4953000" y="1515070"/>
            <a:ext cx="3810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/>
              <a:t>E</a:t>
            </a:r>
            <a:r>
              <a:rPr lang="en-US" smtClean="0"/>
              <a:t>(name, color)   :– </a:t>
            </a:r>
          </a:p>
          <a:p>
            <a:r>
              <a:rPr lang="en-US" i="1" smtClean="0"/>
              <a:t>     B</a:t>
            </a:r>
            <a:r>
              <a:rPr lang="en-US" smtClean="0"/>
              <a:t>(id, “hand color”, color),</a:t>
            </a:r>
          </a:p>
          <a:p>
            <a:r>
              <a:rPr lang="en-US" i="1" smtClean="0"/>
              <a:t>     C</a:t>
            </a:r>
            <a:r>
              <a:rPr lang="en-US" smtClean="0"/>
              <a:t>(id, species,_), </a:t>
            </a:r>
            <a:r>
              <a:rPr lang="en-US" i="1" smtClean="0"/>
              <a:t>D</a:t>
            </a:r>
            <a:r>
              <a:rPr lang="en-US" smtClean="0"/>
              <a:t>(species, name)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953000" y="2429470"/>
            <a:ext cx="3810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/>
              <a:t>E</a:t>
            </a:r>
            <a:r>
              <a:rPr lang="en-US" smtClean="0"/>
              <a:t>(name, color)   :– </a:t>
            </a:r>
            <a:endParaRPr lang="en-US" i="1" smtClean="0"/>
          </a:p>
          <a:p>
            <a:r>
              <a:rPr lang="en-US" i="1" smtClean="0"/>
              <a:t>     A</a:t>
            </a:r>
            <a:r>
              <a:rPr lang="en-US" smtClean="0"/>
              <a:t>(id, species,_, “hand color”, color), </a:t>
            </a:r>
          </a:p>
          <a:p>
            <a:r>
              <a:rPr lang="en-US" i="1" smtClean="0"/>
              <a:t>     D</a:t>
            </a:r>
            <a:r>
              <a:rPr lang="en-US" smtClean="0"/>
              <a:t>(species, name)</a:t>
            </a:r>
          </a:p>
        </p:txBody>
      </p:sp>
      <p:graphicFrame>
        <p:nvGraphicFramePr>
          <p:cNvPr id="80" name="Table 79"/>
          <p:cNvGraphicFramePr>
            <a:graphicFrameLocks noGrp="1"/>
          </p:cNvGraphicFramePr>
          <p:nvPr/>
        </p:nvGraphicFramePr>
        <p:xfrm>
          <a:off x="5029200" y="4038600"/>
          <a:ext cx="3157855" cy="1097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6900"/>
                <a:gridCol w="129095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Common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2" name="Rectangle 81"/>
          <p:cNvSpPr/>
          <p:nvPr/>
        </p:nvSpPr>
        <p:spPr>
          <a:xfrm>
            <a:off x="381000" y="990600"/>
            <a:ext cx="4267200" cy="57150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56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368290"/>
            <a:ext cx="609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029200" y="4038600"/>
          <a:ext cx="3157855" cy="1097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6900"/>
                <a:gridCol w="129095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Common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5029200" y="4038600"/>
          <a:ext cx="3157855" cy="1097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6900"/>
                <a:gridCol w="129095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Common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/>
                        <a:t>Ring-Tailed Lemur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black</a:t>
                      </a:r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81000" y="4419600"/>
          <a:ext cx="257905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1128395"/>
                <a:gridCol w="902653"/>
              </a:tblGrid>
              <a:tr h="240303">
                <a:tc>
                  <a:txBody>
                    <a:bodyPr/>
                    <a:lstStyle/>
                    <a:p>
                      <a:r>
                        <a:rPr lang="en-US" smtClean="0"/>
                        <a:t>SID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Picture</a:t>
                      </a:r>
                      <a:endParaRPr lang="en-US"/>
                    </a:p>
                  </a:txBody>
                  <a:tcPr/>
                </a:tc>
              </a:tr>
              <a:tr h="293097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5821680"/>
          <a:ext cx="3836036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60868"/>
                <a:gridCol w="1975168"/>
              </a:tblGrid>
              <a:tr h="242371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Common Name</a:t>
                      </a:r>
                      <a:endParaRPr lang="en-US"/>
                    </a:p>
                  </a:txBody>
                  <a:tcPr/>
                </a:tc>
              </a:tr>
              <a:tr h="2423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379220"/>
          <a:ext cx="4172395" cy="1645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04557"/>
                <a:gridCol w="813816"/>
                <a:gridCol w="1227138"/>
                <a:gridCol w="759841"/>
              </a:tblGrid>
              <a:tr h="287867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Image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990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Alice’s field observations: </a:t>
            </a:r>
            <a:r>
              <a:rPr lang="en-US" b="1" i="1" smtClean="0"/>
              <a:t>A</a:t>
            </a:r>
            <a:endParaRPr lang="en-US" b="1"/>
          </a:p>
        </p:txBody>
      </p:sp>
      <p:sp>
        <p:nvSpPr>
          <p:cNvPr id="14" name="TextBox 13"/>
          <p:cNvSpPr txBox="1"/>
          <p:nvPr/>
        </p:nvSpPr>
        <p:spPr>
          <a:xfrm>
            <a:off x="381000" y="3124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Bob’s field observations: </a:t>
            </a:r>
            <a:r>
              <a:rPr lang="en-US" b="1" i="1" smtClean="0"/>
              <a:t>B</a:t>
            </a:r>
            <a:r>
              <a:rPr lang="en-US" b="1" smtClean="0"/>
              <a:t>, </a:t>
            </a:r>
            <a:r>
              <a:rPr lang="en-US" b="1" i="1" smtClean="0"/>
              <a:t>C</a:t>
            </a:r>
            <a:endParaRPr lang="en-US" b="1" i="1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9304" y="2458036"/>
            <a:ext cx="703883" cy="57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3569732"/>
          <a:ext cx="2497011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1227138"/>
                <a:gridCol w="721868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SID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</a:t>
                      </a:r>
                      <a:r>
                        <a:rPr lang="en-US" baseline="0" smtClean="0"/>
                        <a:t>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81000" y="544068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Standard species names: </a:t>
            </a:r>
            <a:r>
              <a:rPr lang="en-US" b="1" i="1" smtClean="0"/>
              <a:t>D</a:t>
            </a:r>
            <a:endParaRPr lang="en-US" b="1" i="1"/>
          </a:p>
        </p:txBody>
      </p:sp>
      <p:sp>
        <p:nvSpPr>
          <p:cNvPr id="23" name="TextBox 22"/>
          <p:cNvSpPr txBox="1"/>
          <p:nvPr/>
        </p:nvSpPr>
        <p:spPr>
          <a:xfrm>
            <a:off x="4876800" y="35814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Carol’s Guide to Primate Hand Colors: </a:t>
            </a:r>
            <a:r>
              <a:rPr lang="en-US" b="1" i="1" smtClean="0"/>
              <a:t>E</a:t>
            </a:r>
            <a:r>
              <a:rPr lang="en-US" b="1" smtClean="0"/>
              <a:t> </a:t>
            </a:r>
            <a:endParaRPr lang="en-US" b="1" i="1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9305" y="1764030"/>
            <a:ext cx="627996" cy="58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40"/>
          <p:cNvSpPr txBox="1"/>
          <p:nvPr/>
        </p:nvSpPr>
        <p:spPr>
          <a:xfrm>
            <a:off x="5029200" y="106432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Datalog mappings relating databases</a:t>
            </a:r>
            <a:endParaRPr lang="en-US" b="1" i="1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4834890"/>
            <a:ext cx="71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838200"/>
          </a:xfrm>
        </p:spPr>
        <p:txBody>
          <a:bodyPr>
            <a:normAutofit/>
          </a:bodyPr>
          <a:lstStyle/>
          <a:p>
            <a:r>
              <a:rPr lang="en-US" sz="3600" smtClean="0"/>
              <a:t>Example: Sharing Morphological Data (2)</a:t>
            </a:r>
            <a:endParaRPr lang="en-US" sz="3600"/>
          </a:p>
        </p:txBody>
      </p:sp>
      <p:sp>
        <p:nvSpPr>
          <p:cNvPr id="49" name="Rectangle 48"/>
          <p:cNvSpPr/>
          <p:nvPr/>
        </p:nvSpPr>
        <p:spPr>
          <a:xfrm>
            <a:off x="4953000" y="1515070"/>
            <a:ext cx="3810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i="1" smtClean="0"/>
              <a:t>E</a:t>
            </a:r>
            <a:r>
              <a:rPr lang="en-US" b="1" smtClean="0"/>
              <a:t>(name, color)   :– </a:t>
            </a:r>
          </a:p>
          <a:p>
            <a:r>
              <a:rPr lang="en-US" b="1" i="1" smtClean="0"/>
              <a:t>     B</a:t>
            </a:r>
            <a:r>
              <a:rPr lang="en-US" b="1" smtClean="0"/>
              <a:t>(id, “hand color”, color),</a:t>
            </a:r>
          </a:p>
          <a:p>
            <a:r>
              <a:rPr lang="en-US" b="1" i="1" smtClean="0"/>
              <a:t>     C</a:t>
            </a:r>
            <a:r>
              <a:rPr lang="en-US" b="1" smtClean="0"/>
              <a:t>(id, species,_), </a:t>
            </a:r>
            <a:r>
              <a:rPr lang="en-US" b="1" i="1" smtClean="0"/>
              <a:t>D</a:t>
            </a:r>
            <a:r>
              <a:rPr lang="en-US" b="1" smtClean="0"/>
              <a:t>(species, name)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81000" y="990600"/>
            <a:ext cx="4495800" cy="20574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3962400" y="44004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join</a:t>
            </a:r>
          </a:p>
        </p:txBody>
      </p:sp>
      <p:cxnSp>
        <p:nvCxnSpPr>
          <p:cNvPr id="52" name="Straight Arrow Connector 51"/>
          <p:cNvCxnSpPr>
            <a:endCxn id="51" idx="1"/>
          </p:cNvCxnSpPr>
          <p:nvPr/>
        </p:nvCxnSpPr>
        <p:spPr>
          <a:xfrm>
            <a:off x="2895600" y="4114800"/>
            <a:ext cx="1066800" cy="4857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51" idx="1"/>
          </p:cNvCxnSpPr>
          <p:nvPr/>
        </p:nvCxnSpPr>
        <p:spPr>
          <a:xfrm flipV="1">
            <a:off x="2971800" y="4600545"/>
            <a:ext cx="990600" cy="5048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5720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>
            <a:stCxn id="71" idx="2"/>
            <a:endCxn id="51" idx="2"/>
          </p:cNvCxnSpPr>
          <p:nvPr/>
        </p:nvCxnSpPr>
        <p:spPr>
          <a:xfrm rot="16200000" flipV="1">
            <a:off x="3619500" y="5448300"/>
            <a:ext cx="1447800" cy="1524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Arc 70"/>
          <p:cNvSpPr/>
          <p:nvPr/>
        </p:nvSpPr>
        <p:spPr>
          <a:xfrm flipV="1">
            <a:off x="3962400" y="6096000"/>
            <a:ext cx="457200" cy="304800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953000" y="2429470"/>
            <a:ext cx="3810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(name, color)   :– </a:t>
            </a:r>
            <a:endParaRPr lang="en-US" i="1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i="1" smtClean="0">
                <a:solidFill>
                  <a:schemeClr val="bg1">
                    <a:lumMod val="65000"/>
                  </a:schemeClr>
                </a:solidFill>
              </a:rPr>
              <a:t>     A</a:t>
            </a:r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(id, species,_, “hand color”, color), </a:t>
            </a:r>
          </a:p>
          <a:p>
            <a:r>
              <a:rPr lang="en-US" i="1" smtClean="0">
                <a:solidFill>
                  <a:schemeClr val="bg1">
                    <a:lumMod val="65000"/>
                  </a:schemeClr>
                </a:solidFill>
              </a:rPr>
              <a:t>     D</a:t>
            </a:r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(species, name)</a:t>
            </a:r>
          </a:p>
        </p:txBody>
      </p:sp>
    </p:spTree>
    <p:extLst>
      <p:ext uri="{BB962C8B-B14F-4D97-AF65-F5344CB8AC3E}">
        <p14:creationId xmlns:p14="http://schemas.microsoft.com/office/powerpoint/2010/main" val="3677718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5368290"/>
            <a:ext cx="609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029200" y="4038600"/>
          <a:ext cx="3157855" cy="1097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6900"/>
                <a:gridCol w="129095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Common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/>
                        <a:t>Ring-Tailed</a:t>
                      </a:r>
                      <a:r>
                        <a:rPr lang="en-US" baseline="0"/>
                        <a:t>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white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381000" y="4419600"/>
          <a:ext cx="257905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1128395"/>
                <a:gridCol w="902653"/>
              </a:tblGrid>
              <a:tr h="240303">
                <a:tc>
                  <a:txBody>
                    <a:bodyPr/>
                    <a:lstStyle/>
                    <a:p>
                      <a:r>
                        <a:rPr lang="en-US" smtClean="0"/>
                        <a:t>SID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Picture</a:t>
                      </a:r>
                      <a:endParaRPr lang="en-US"/>
                    </a:p>
                  </a:txBody>
                  <a:tcPr/>
                </a:tc>
              </a:tr>
              <a:tr h="293097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5821680"/>
          <a:ext cx="3836036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60868"/>
                <a:gridCol w="1975168"/>
              </a:tblGrid>
              <a:tr h="242371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Common Name</a:t>
                      </a:r>
                      <a:endParaRPr lang="en-US"/>
                    </a:p>
                  </a:txBody>
                  <a:tcPr/>
                </a:tc>
              </a:tr>
              <a:tr h="2423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379220"/>
          <a:ext cx="4172395" cy="1645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04557"/>
                <a:gridCol w="813816"/>
                <a:gridCol w="1227138"/>
                <a:gridCol w="759841"/>
              </a:tblGrid>
              <a:tr h="287867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Image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  <a:tr h="503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990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Alice’s field observations: </a:t>
            </a:r>
            <a:r>
              <a:rPr lang="en-US" b="1" i="1" smtClean="0"/>
              <a:t>A</a:t>
            </a:r>
            <a:endParaRPr lang="en-US" b="1"/>
          </a:p>
        </p:txBody>
      </p:sp>
      <p:sp>
        <p:nvSpPr>
          <p:cNvPr id="14" name="TextBox 13"/>
          <p:cNvSpPr txBox="1"/>
          <p:nvPr/>
        </p:nvSpPr>
        <p:spPr>
          <a:xfrm>
            <a:off x="381000" y="3124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Bob’s field observations: </a:t>
            </a:r>
            <a:r>
              <a:rPr lang="en-US" b="1" i="1" smtClean="0"/>
              <a:t>B</a:t>
            </a:r>
            <a:r>
              <a:rPr lang="en-US" b="1" smtClean="0"/>
              <a:t>, </a:t>
            </a:r>
            <a:r>
              <a:rPr lang="en-US" b="1" i="1" smtClean="0"/>
              <a:t>C</a:t>
            </a:r>
            <a:endParaRPr lang="en-US" b="1" i="1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9304" y="2458036"/>
            <a:ext cx="703883" cy="57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3569732"/>
          <a:ext cx="2497011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005"/>
                <a:gridCol w="1227138"/>
                <a:gridCol w="721868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SID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</a:t>
                      </a:r>
                      <a:r>
                        <a:rPr lang="en-US" baseline="0" smtClean="0"/>
                        <a:t>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029200" y="4038600"/>
          <a:ext cx="3157855" cy="731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6900"/>
                <a:gridCol w="129095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Common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81000" y="544068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Standard species names: </a:t>
            </a:r>
            <a:r>
              <a:rPr lang="en-US" b="1" i="1" smtClean="0"/>
              <a:t>D</a:t>
            </a:r>
            <a:endParaRPr lang="en-US" b="1" i="1"/>
          </a:p>
        </p:txBody>
      </p:sp>
      <p:sp>
        <p:nvSpPr>
          <p:cNvPr id="23" name="TextBox 22"/>
          <p:cNvSpPr txBox="1"/>
          <p:nvPr/>
        </p:nvSpPr>
        <p:spPr>
          <a:xfrm>
            <a:off x="4876800" y="35814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Carol’s Guide to Primate Hand Colors: </a:t>
            </a:r>
            <a:r>
              <a:rPr lang="en-US" b="1" i="1" smtClean="0"/>
              <a:t>E</a:t>
            </a:r>
            <a:r>
              <a:rPr lang="en-US" b="1" smtClean="0"/>
              <a:t> </a:t>
            </a:r>
            <a:endParaRPr lang="en-US" b="1" i="1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9305" y="1764030"/>
            <a:ext cx="627996" cy="58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40"/>
          <p:cNvSpPr txBox="1"/>
          <p:nvPr/>
        </p:nvSpPr>
        <p:spPr>
          <a:xfrm>
            <a:off x="5029200" y="106432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Datalog mappings relating databases</a:t>
            </a:r>
            <a:endParaRPr lang="en-US" b="1" i="1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4834890"/>
            <a:ext cx="71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838200"/>
          </a:xfrm>
        </p:spPr>
        <p:txBody>
          <a:bodyPr>
            <a:normAutofit/>
          </a:bodyPr>
          <a:lstStyle/>
          <a:p>
            <a:r>
              <a:rPr lang="en-US" sz="3600" smtClean="0"/>
              <a:t>Example: Sharing Morphological Data (2)</a:t>
            </a:r>
            <a:endParaRPr lang="en-US" sz="3600"/>
          </a:p>
        </p:txBody>
      </p:sp>
      <p:sp>
        <p:nvSpPr>
          <p:cNvPr id="49" name="Rectangle 48"/>
          <p:cNvSpPr/>
          <p:nvPr/>
        </p:nvSpPr>
        <p:spPr>
          <a:xfrm>
            <a:off x="4953000" y="1515070"/>
            <a:ext cx="3810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(name, color)   :– </a:t>
            </a:r>
          </a:p>
          <a:p>
            <a:r>
              <a:rPr lang="en-US" i="1" smtClean="0">
                <a:solidFill>
                  <a:schemeClr val="bg1">
                    <a:lumMod val="65000"/>
                  </a:schemeClr>
                </a:solidFill>
              </a:rPr>
              <a:t>     B</a:t>
            </a:r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(id, “hand color”, color),</a:t>
            </a:r>
          </a:p>
          <a:p>
            <a:r>
              <a:rPr lang="en-US" i="1" smtClean="0">
                <a:solidFill>
                  <a:schemeClr val="bg1">
                    <a:lumMod val="65000"/>
                  </a:schemeClr>
                </a:solidFill>
              </a:rPr>
              <a:t>     C</a:t>
            </a:r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(id, species,_), </a:t>
            </a:r>
            <a:r>
              <a:rPr lang="en-US" i="1" smtClean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mtClean="0">
                <a:solidFill>
                  <a:schemeClr val="bg1">
                    <a:lumMod val="65000"/>
                  </a:schemeClr>
                </a:solidFill>
              </a:rPr>
              <a:t>(species, name)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04800" y="3124200"/>
            <a:ext cx="2971800" cy="23622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3733800" y="4248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join</a:t>
            </a:r>
          </a:p>
        </p:txBody>
      </p:sp>
      <p:cxnSp>
        <p:nvCxnSpPr>
          <p:cNvPr id="54" name="Straight Arrow Connector 53"/>
          <p:cNvCxnSpPr>
            <a:endCxn id="51" idx="1"/>
          </p:cNvCxnSpPr>
          <p:nvPr/>
        </p:nvCxnSpPr>
        <p:spPr>
          <a:xfrm rot="5400000" flipH="1" flipV="1">
            <a:off x="2795574" y="4471974"/>
            <a:ext cx="962055" cy="9143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343400" y="457200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953000" y="2429470"/>
            <a:ext cx="38862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i="1" smtClean="0"/>
              <a:t>E</a:t>
            </a:r>
            <a:r>
              <a:rPr lang="en-US" b="1" smtClean="0"/>
              <a:t>(name, color)   :– </a:t>
            </a:r>
            <a:endParaRPr lang="en-US" b="1" i="1" smtClean="0"/>
          </a:p>
          <a:p>
            <a:r>
              <a:rPr lang="en-US" b="1" i="1" smtClean="0"/>
              <a:t>     A</a:t>
            </a:r>
            <a:r>
              <a:rPr lang="en-US" b="1" smtClean="0"/>
              <a:t>(id, species,_, “hand color”, color), </a:t>
            </a:r>
          </a:p>
          <a:p>
            <a:r>
              <a:rPr lang="en-US" b="1" i="1" smtClean="0"/>
              <a:t>     D</a:t>
            </a:r>
            <a:r>
              <a:rPr lang="en-US" b="1" smtClean="0"/>
              <a:t>(species, name)</a:t>
            </a:r>
          </a:p>
        </p:txBody>
      </p:sp>
      <p:cxnSp>
        <p:nvCxnSpPr>
          <p:cNvPr id="59" name="Curved Connector 58"/>
          <p:cNvCxnSpPr>
            <a:stCxn id="71" idx="2"/>
            <a:endCxn id="51" idx="0"/>
          </p:cNvCxnSpPr>
          <p:nvPr/>
        </p:nvCxnSpPr>
        <p:spPr>
          <a:xfrm rot="5400000">
            <a:off x="3305205" y="2828895"/>
            <a:ext cx="2152590" cy="685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Arc 70"/>
          <p:cNvSpPr/>
          <p:nvPr/>
        </p:nvSpPr>
        <p:spPr>
          <a:xfrm>
            <a:off x="4419600" y="1905000"/>
            <a:ext cx="304800" cy="381000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Curved Connector 75"/>
          <p:cNvCxnSpPr>
            <a:stCxn id="77" idx="2"/>
            <a:endCxn id="51" idx="0"/>
          </p:cNvCxnSpPr>
          <p:nvPr/>
        </p:nvCxnSpPr>
        <p:spPr>
          <a:xfrm rot="5400000">
            <a:off x="3648105" y="3171795"/>
            <a:ext cx="1466790" cy="685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Arc 76"/>
          <p:cNvSpPr/>
          <p:nvPr/>
        </p:nvSpPr>
        <p:spPr>
          <a:xfrm>
            <a:off x="4419600" y="2590800"/>
            <a:ext cx="304800" cy="381000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09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71" grpId="0" animBg="1"/>
      <p:bldP spid="7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3276600"/>
            <a:ext cx="8382000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>
                <a:latin typeface="Courier"/>
                <a:cs typeface="Courier"/>
              </a:rPr>
              <a:t>[m1] gene(E,N) :- bioentry(E,T,N), 							term(T,"gene").</a:t>
            </a:r>
          </a:p>
          <a:p>
            <a:pPr marL="0" indent="0">
              <a:buNone/>
            </a:pPr>
            <a:r>
              <a:rPr lang="en-US" sz="2200">
                <a:latin typeface="Courier"/>
                <a:cs typeface="Courier"/>
              </a:rPr>
              <a:t>[m2] mousegene(G,N) :- gene(G,N), hasGene(G,12). </a:t>
            </a:r>
          </a:p>
        </p:txBody>
      </p:sp>
      <p:pic>
        <p:nvPicPr>
          <p:cNvPr id="7" name="Content Placeholder 4" descr="cds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2" t="2876" r="54943"/>
          <a:stretch/>
        </p:blipFill>
        <p:spPr>
          <a:xfrm>
            <a:off x="914400" y="457200"/>
            <a:ext cx="3556000" cy="264318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410200" y="0"/>
            <a:ext cx="3733800" cy="2643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800" kern="1200">
                <a:solidFill>
                  <a:srgbClr val="064C8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Mapping Evolution in </a:t>
            </a:r>
            <a:r>
              <a:rPr lang="en-US" cap="small"/>
              <a:t>Orchestra</a:t>
            </a:r>
          </a:p>
        </p:txBody>
      </p:sp>
    </p:spTree>
    <p:extLst>
      <p:ext uri="{BB962C8B-B14F-4D97-AF65-F5344CB8AC3E}">
        <p14:creationId xmlns:p14="http://schemas.microsoft.com/office/powerpoint/2010/main" val="129004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0"/>
            <a:ext cx="3733800" cy="2643188"/>
          </a:xfrm>
        </p:spPr>
        <p:txBody>
          <a:bodyPr>
            <a:normAutofit/>
          </a:bodyPr>
          <a:lstStyle/>
          <a:p>
            <a:r>
              <a:rPr lang="en-US"/>
              <a:t>Mapping Evolution in </a:t>
            </a:r>
            <a:r>
              <a:rPr lang="en-US" cap="small"/>
              <a:t>Orchestra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26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3276600"/>
            <a:ext cx="8382000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>
                <a:latin typeface="Courier"/>
                <a:cs typeface="Courier"/>
              </a:rPr>
              <a:t>[m1] gene(E,N) :- bioentry(E,T,N), 							term(T,"gene").</a:t>
            </a:r>
          </a:p>
          <a:p>
            <a:pPr marL="0" indent="0">
              <a:buNone/>
            </a:pPr>
            <a:r>
              <a:rPr lang="en-US" sz="2200" strike="sngStrike">
                <a:latin typeface="Courier"/>
                <a:cs typeface="Courier"/>
              </a:rPr>
              <a:t>[m2] mousegene(G,N) :- gene(G,N), hasGene(G,12). </a:t>
            </a:r>
          </a:p>
          <a:p>
            <a:pPr marL="0" indent="0">
              <a:buNone/>
            </a:pPr>
            <a:r>
              <a:rPr lang="en-US" sz="2200">
                <a:solidFill>
                  <a:srgbClr val="FF0000"/>
                </a:solidFill>
                <a:latin typeface="Courier"/>
                <a:cs typeface="Courier"/>
              </a:rPr>
              <a:t>[m2’] mousegene(G,N)	:-	gene(G,N), hasGene(G,M),    		orgname(M,"mus musculus").</a:t>
            </a:r>
          </a:p>
          <a:p>
            <a:pPr marL="0" indent="0">
              <a:buNone/>
            </a:pPr>
            <a:r>
              <a:rPr lang="en-US" sz="2200">
                <a:solidFill>
                  <a:srgbClr val="FF0000"/>
                </a:solidFill>
                <a:latin typeface="Courier"/>
                <a:cs typeface="Courier"/>
              </a:rPr>
              <a:t>[m3] gene(E,N) :- bioentry(E,T,N), 							term(S,"gene"), termsyn(T,S). </a:t>
            </a:r>
          </a:p>
        </p:txBody>
      </p:sp>
      <p:pic>
        <p:nvPicPr>
          <p:cNvPr id="7" name="Content Placeholder 4" descr="cds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8" t="2876" r="-1177"/>
          <a:stretch/>
        </p:blipFill>
        <p:spPr>
          <a:xfrm>
            <a:off x="762000" y="481012"/>
            <a:ext cx="4267200" cy="264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87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/>
              <a:t>Challenges in Mapping Evolution (Part 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562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Can we handle changes to mappings efficiently and </a:t>
            </a:r>
            <a:r>
              <a:rPr lang="en-US" b="1"/>
              <a:t>incrementally</a:t>
            </a:r>
            <a:r>
              <a:rPr lang="en-US"/>
              <a:t>, and in a </a:t>
            </a:r>
            <a:r>
              <a:rPr lang="en-US" b="1"/>
              <a:t>principled</a:t>
            </a:r>
            <a:r>
              <a:rPr lang="en-US"/>
              <a:t> way?</a:t>
            </a:r>
          </a:p>
          <a:p>
            <a:pPr lvl="1"/>
            <a:r>
              <a:rPr lang="en-US"/>
              <a:t>Mappings in practice are </a:t>
            </a:r>
            <a:r>
              <a:rPr lang="en-US" i="1"/>
              <a:t>very hard to get right</a:t>
            </a:r>
            <a:r>
              <a:rPr lang="en-US"/>
              <a:t>, frequent changes/iterations required over time</a:t>
            </a:r>
          </a:p>
          <a:p>
            <a:pPr lvl="1"/>
            <a:r>
              <a:rPr lang="en-US"/>
              <a:t>Relationships among peers are clarified, new data sources become available, schemas evolve, ...</a:t>
            </a:r>
          </a:p>
          <a:p>
            <a:pPr lvl="1"/>
            <a:r>
              <a:rPr lang="en-US"/>
              <a:t>Problem is wide open!</a:t>
            </a:r>
          </a:p>
          <a:p>
            <a:r>
              <a:rPr lang="en-US"/>
              <a:t>Can we handle changes to </a:t>
            </a:r>
            <a:r>
              <a:rPr lang="en-US" b="1"/>
              <a:t>data</a:t>
            </a:r>
            <a:r>
              <a:rPr lang="en-US"/>
              <a:t> </a:t>
            </a:r>
            <a:r>
              <a:rPr lang="en-US" i="1"/>
              <a:t>and </a:t>
            </a:r>
            <a:r>
              <a:rPr lang="en-US" b="1"/>
              <a:t>mappings</a:t>
            </a:r>
            <a:r>
              <a:rPr lang="en-US"/>
              <a:t> at the same time?</a:t>
            </a:r>
          </a:p>
          <a:p>
            <a:pPr lvl="1"/>
            <a:r>
              <a:rPr lang="en-US"/>
              <a:t>Is there a potential performance benefit?</a:t>
            </a:r>
          </a:p>
          <a:p>
            <a:r>
              <a:rPr lang="en-US"/>
              <a:t>Can we handle/exploit </a:t>
            </a:r>
            <a:r>
              <a:rPr lang="en-US" b="1"/>
              <a:t>provenance</a:t>
            </a:r>
            <a:r>
              <a:rPr lang="en-US"/>
              <a:t>?</a:t>
            </a:r>
          </a:p>
          <a:p>
            <a:r>
              <a:rPr lang="en-US"/>
              <a:t>Can we do all this in a </a:t>
            </a:r>
            <a:r>
              <a:rPr lang="en-US" b="1"/>
              <a:t>cost-based </a:t>
            </a:r>
            <a:r>
              <a:rPr lang="en-US"/>
              <a:t>way?</a:t>
            </a:r>
          </a:p>
          <a:p>
            <a:pPr lvl="1"/>
            <a:r>
              <a:rPr lang="en-US"/>
              <a:t>Sometimes many incremental plans possible, yet the best plan might be to recompute from scratch!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/>
              <a:t>Supporting Evolution in </a:t>
            </a:r>
            <a:r>
              <a:rPr lang="en-US" sz="3200" cap="small"/>
              <a:t>Orchestra</a:t>
            </a:r>
            <a:r>
              <a:rPr lang="en-US" sz="3200"/>
              <a:t> </a:t>
            </a:r>
            <a:r>
              <a:rPr lang="en-US" sz="2400"/>
              <a:t>[Green&amp;Ives 11]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/>
          </a:bodyPr>
          <a:lstStyle/>
          <a:p>
            <a:r>
              <a:rPr lang="en-US"/>
              <a:t>A practical, cost-based </a:t>
            </a:r>
            <a:r>
              <a:rPr lang="en-US" b="1"/>
              <a:t>reformulation</a:t>
            </a:r>
            <a:r>
              <a:rPr lang="en-US"/>
              <a:t> </a:t>
            </a:r>
            <a:r>
              <a:rPr lang="en-US" b="1"/>
              <a:t>engine</a:t>
            </a:r>
            <a:r>
              <a:rPr lang="en-US" i="1"/>
              <a:t> </a:t>
            </a:r>
            <a:r>
              <a:rPr lang="en-US"/>
              <a:t>to propagate both kinds of changes in this context, based on methods from Part I</a:t>
            </a:r>
          </a:p>
          <a:p>
            <a:pPr lvl="1"/>
            <a:r>
              <a:rPr lang="en-US"/>
              <a:t>key: cost-based </a:t>
            </a:r>
            <a:r>
              <a:rPr lang="en-US" b="1"/>
              <a:t>search strategies</a:t>
            </a:r>
            <a:r>
              <a:rPr lang="en-US"/>
              <a:t> and </a:t>
            </a:r>
            <a:r>
              <a:rPr lang="en-US" b="1"/>
              <a:t>heuristics</a:t>
            </a:r>
            <a:r>
              <a:rPr lang="en-US" i="1"/>
              <a:t> </a:t>
            </a:r>
            <a:r>
              <a:rPr lang="en-US"/>
              <a:t>to prune the search space; Z-semantics and differential query plans</a:t>
            </a:r>
          </a:p>
          <a:p>
            <a:pPr lvl="1"/>
            <a:r>
              <a:rPr lang="en-US"/>
              <a:t>core of engine doesn’t even know whether it’s dealing with data updates or mapping updates or both; they all look the same</a:t>
            </a:r>
          </a:p>
          <a:p>
            <a:r>
              <a:rPr lang="en-US"/>
              <a:t>Extension of these methods to exploit </a:t>
            </a:r>
            <a:r>
              <a:rPr lang="en-US" b="1"/>
              <a:t>provenance</a:t>
            </a:r>
            <a:r>
              <a:rPr lang="en-US" i="1"/>
              <a:t> </a:t>
            </a:r>
            <a:r>
              <a:rPr lang="en-US" b="1"/>
              <a:t>information</a:t>
            </a:r>
            <a:r>
              <a:rPr lang="en-US"/>
              <a:t> as used in Orchestra</a:t>
            </a:r>
          </a:p>
          <a:p>
            <a:r>
              <a:rPr lang="en-US"/>
              <a:t>Prototype implementation and experimental evaluation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13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8763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Architectural Overview</a:t>
            </a:r>
            <a:endParaRPr lang="en-US" sz="2000" cap="smal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09600" y="1074003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/>
              <a:t>Basic idea</a:t>
            </a:r>
            <a:r>
              <a:rPr lang="en-US" sz="2200" smtClean="0"/>
              <a:t>: pair reformulation algorithm from Part I with DBMS cost estimator, cost-based search strategies</a:t>
            </a:r>
          </a:p>
        </p:txBody>
      </p:sp>
      <p:grpSp>
        <p:nvGrpSpPr>
          <p:cNvPr id="3" name="Group 27"/>
          <p:cNvGrpSpPr/>
          <p:nvPr/>
        </p:nvGrpSpPr>
        <p:grpSpPr>
          <a:xfrm>
            <a:off x="685800" y="2185183"/>
            <a:ext cx="7620000" cy="3453617"/>
            <a:chOff x="685800" y="1828800"/>
            <a:chExt cx="7620000" cy="3453617"/>
          </a:xfrm>
        </p:grpSpPr>
        <p:sp>
          <p:nvSpPr>
            <p:cNvPr id="36" name="Rounded Rectangle 35"/>
            <p:cNvSpPr/>
            <p:nvPr/>
          </p:nvSpPr>
          <p:spPr>
            <a:xfrm>
              <a:off x="914400" y="3822949"/>
              <a:ext cx="7391400" cy="145946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19200" y="4805608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mtClean="0"/>
                <a:t>DBMS</a:t>
              </a:r>
              <a:endParaRPr lang="en-US" sz="24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819400" y="2274332"/>
              <a:ext cx="1828800" cy="102688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/>
                <a:t>ORCHESTRA Reformulation </a:t>
              </a:r>
            </a:p>
            <a:p>
              <a:pPr algn="ctr"/>
              <a:r>
                <a:rPr lang="en-US" sz="2000"/>
                <a:t>Engine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33600" y="1828800"/>
              <a:ext cx="3276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/>
                <a:t>heuristics, search strategies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819400" y="4063217"/>
              <a:ext cx="1752600" cy="76200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DBMS Cost Estimator</a:t>
              </a:r>
            </a:p>
          </p:txBody>
        </p:sp>
        <p:sp>
          <p:nvSpPr>
            <p:cNvPr id="10" name="Curved Right Arrow 9"/>
            <p:cNvSpPr/>
            <p:nvPr/>
          </p:nvSpPr>
          <p:spPr>
            <a:xfrm>
              <a:off x="3200400" y="3452128"/>
              <a:ext cx="381000" cy="457200"/>
            </a:xfrm>
            <a:prstGeom prst="curvedRightArrow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Curved Right Arrow 11"/>
            <p:cNvSpPr/>
            <p:nvPr/>
          </p:nvSpPr>
          <p:spPr>
            <a:xfrm flipH="1" flipV="1">
              <a:off x="3810000" y="3453617"/>
              <a:ext cx="381000" cy="457200"/>
            </a:xfrm>
            <a:prstGeom prst="curvedRightArrow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14600" y="3377417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/>
                <a:t>plans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91000" y="3378906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/>
                <a:t>costs</a:t>
              </a:r>
              <a:endParaRPr lang="en-US"/>
            </a:p>
          </p:txBody>
        </p:sp>
        <p:sp>
          <p:nvSpPr>
            <p:cNvPr id="15" name="Left Arrow 14"/>
            <p:cNvSpPr/>
            <p:nvPr/>
          </p:nvSpPr>
          <p:spPr>
            <a:xfrm rot="10800000">
              <a:off x="4800600" y="2731532"/>
              <a:ext cx="723900" cy="29313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86400" y="2209800"/>
              <a:ext cx="17144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/>
                <a:t>EFFICIENT UPDATE PLAN</a:t>
              </a:r>
            </a:p>
          </p:txBody>
        </p:sp>
        <p:sp>
          <p:nvSpPr>
            <p:cNvPr id="17" name="Magnetic Disk 16"/>
            <p:cNvSpPr/>
            <p:nvPr/>
          </p:nvSpPr>
          <p:spPr>
            <a:xfrm>
              <a:off x="5257800" y="4051549"/>
              <a:ext cx="609600" cy="621268"/>
            </a:xfrm>
            <a:prstGeom prst="flowChartMagneticDisk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V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72000" y="4836885"/>
              <a:ext cx="19430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/>
                <a:t>old views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72200" y="4836885"/>
              <a:ext cx="1752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/>
                <a:t>updated views</a:t>
              </a:r>
            </a:p>
          </p:txBody>
        </p:sp>
        <p:sp>
          <p:nvSpPr>
            <p:cNvPr id="21" name="Left Arrow 20"/>
            <p:cNvSpPr/>
            <p:nvPr/>
          </p:nvSpPr>
          <p:spPr>
            <a:xfrm rot="10800000">
              <a:off x="6086121" y="4227284"/>
              <a:ext cx="467079" cy="36933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57800" y="3200400"/>
              <a:ext cx="2895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/>
                <a:t>execute</a:t>
              </a:r>
              <a:r>
                <a:rPr lang="en-US"/>
                <a:t>! (</a:t>
              </a:r>
              <a:r>
                <a:rPr lang="en-US" smtClean="0">
                  <a:latin typeface="msbm10"/>
                </a:rPr>
                <a:t>Z</a:t>
              </a:r>
              <a:r>
                <a:rPr lang="en-US"/>
                <a:t>-semantics)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1905000" y="2719864"/>
              <a:ext cx="6858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5800" y="2274332"/>
              <a:ext cx="1371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/>
                <a:t>Changes </a:t>
              </a:r>
              <a:r>
                <a:rPr lang="en-US" sz="2000" smtClean="0"/>
                <a:t>to</a:t>
              </a:r>
              <a:endParaRPr lang="en-US" sz="2000"/>
            </a:p>
            <a:p>
              <a:r>
                <a:rPr lang="en-US" sz="2000"/>
                <a:t>data, view definitions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05071" y="4825217"/>
              <a:ext cx="2209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statistics, </a:t>
              </a:r>
              <a:r>
                <a:rPr lang="en-US" sz="2000"/>
                <a:t>indices</a:t>
              </a:r>
              <a:r>
                <a:rPr lang="en-US"/>
                <a:t>, etc</a:t>
              </a:r>
            </a:p>
          </p:txBody>
        </p:sp>
        <p:sp>
          <p:nvSpPr>
            <p:cNvPr id="38" name="Down Arrow 37"/>
            <p:cNvSpPr/>
            <p:nvPr/>
          </p:nvSpPr>
          <p:spPr>
            <a:xfrm>
              <a:off x="6134101" y="3682217"/>
              <a:ext cx="304800" cy="3693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208777" y="2971800"/>
              <a:ext cx="155448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Magnetic Disk 40"/>
            <p:cNvSpPr/>
            <p:nvPr/>
          </p:nvSpPr>
          <p:spPr>
            <a:xfrm>
              <a:off x="6781800" y="4051549"/>
              <a:ext cx="609600" cy="621268"/>
            </a:xfrm>
            <a:prstGeom prst="flowChartMagneticDisk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V’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3456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/>
              <a:t>Basic Search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287962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Huge search space, need to prune whenever possible</a:t>
            </a:r>
          </a:p>
          <a:p>
            <a:r>
              <a:rPr lang="en-US"/>
              <a:t>Start with views fully </a:t>
            </a:r>
            <a:r>
              <a:rPr lang="en-US" b="1"/>
              <a:t>unfolded</a:t>
            </a:r>
            <a:r>
              <a:rPr lang="en-US"/>
              <a:t> and </a:t>
            </a:r>
            <a:r>
              <a:rPr lang="en-US" b="1"/>
              <a:t>cancelled</a:t>
            </a:r>
          </a:p>
          <a:p>
            <a:r>
              <a:rPr lang="en-US"/>
              <a:t>Then do </a:t>
            </a:r>
            <a:r>
              <a:rPr lang="en-US" b="1"/>
              <a:t>time-boxed</a:t>
            </a:r>
            <a:r>
              <a:rPr lang="en-US"/>
              <a:t> </a:t>
            </a:r>
            <a:r>
              <a:rPr lang="en-US" b="1"/>
              <a:t>hill climbing</a:t>
            </a:r>
            <a:r>
              <a:rPr lang="en-US"/>
              <a:t> with </a:t>
            </a:r>
            <a:r>
              <a:rPr lang="en-US" b="1"/>
              <a:t>folding</a:t>
            </a:r>
            <a:r>
              <a:rPr lang="en-US" i="1"/>
              <a:t>/</a:t>
            </a:r>
            <a:r>
              <a:rPr lang="en-US" b="1"/>
              <a:t>augmentation</a:t>
            </a:r>
            <a:r>
              <a:rPr lang="en-US"/>
              <a:t>; main data structure the </a:t>
            </a:r>
            <a:r>
              <a:rPr lang="en-US" b="1"/>
              <a:t>search heap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Parameters:</a:t>
            </a:r>
          </a:p>
          <a:p>
            <a:pPr lvl="1"/>
            <a:r>
              <a:rPr lang="en-US"/>
              <a:t>time </a:t>
            </a:r>
            <a:r>
              <a:rPr lang="en-US" i="1"/>
              <a:t>t</a:t>
            </a:r>
            <a:r>
              <a:rPr lang="en-US"/>
              <a:t> to allow for search,  # </a:t>
            </a:r>
            <a:r>
              <a:rPr lang="en-US" i="1"/>
              <a:t>k</a:t>
            </a:r>
            <a:r>
              <a:rPr lang="en-US"/>
              <a:t> of one-step rewritings to add at each step, max size </a:t>
            </a:r>
            <a:r>
              <a:rPr lang="en-US" i="1"/>
              <a:t>h</a:t>
            </a:r>
            <a:r>
              <a:rPr lang="en-US"/>
              <a:t> of search heap, 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739140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/>
              <a:t>while</a:t>
            </a:r>
            <a:r>
              <a:rPr lang="en-US" sz="2400"/>
              <a:t> (search heap non-empty, time remains) {</a:t>
            </a:r>
          </a:p>
          <a:p>
            <a:pPr lvl="1"/>
            <a:r>
              <a:rPr lang="en-US" sz="2400"/>
              <a:t>1. remove cheapest plan </a:t>
            </a:r>
            <a:r>
              <a:rPr lang="en-US" sz="2400" i="1"/>
              <a:t>P</a:t>
            </a:r>
            <a:r>
              <a:rPr lang="en-US" sz="2400"/>
              <a:t> from heap</a:t>
            </a:r>
          </a:p>
          <a:p>
            <a:pPr lvl="1"/>
            <a:r>
              <a:rPr lang="en-US" sz="2400"/>
              <a:t>2. enumerate one-step rewritings </a:t>
            </a:r>
            <a:r>
              <a:rPr lang="en-US" sz="2400" i="1"/>
              <a:t>P</a:t>
            </a:r>
            <a:r>
              <a:rPr lang="en-US" sz="2400" baseline="-25000"/>
              <a:t>1</a:t>
            </a:r>
            <a:r>
              <a:rPr lang="en-US" sz="2400"/>
              <a:t>, ..., </a:t>
            </a:r>
            <a:r>
              <a:rPr lang="en-US" sz="2400" i="1"/>
              <a:t>P</a:t>
            </a:r>
            <a:r>
              <a:rPr lang="en-US" sz="2400" i="1" baseline="-25000"/>
              <a:t>n</a:t>
            </a:r>
            <a:r>
              <a:rPr lang="en-US" sz="2400"/>
              <a:t> of P and compute their costs </a:t>
            </a:r>
            <a:r>
              <a:rPr lang="en-US" sz="2400" i="1"/>
              <a:t>C</a:t>
            </a:r>
            <a:r>
              <a:rPr lang="en-US" sz="2400" baseline="-25000"/>
              <a:t>1</a:t>
            </a:r>
            <a:r>
              <a:rPr lang="en-US" sz="2400"/>
              <a:t>, ..., </a:t>
            </a:r>
            <a:r>
              <a:rPr lang="en-US" sz="2400" i="1"/>
              <a:t>C</a:t>
            </a:r>
            <a:r>
              <a:rPr lang="en-US" sz="2400" i="1" baseline="-25000"/>
              <a:t>n</a:t>
            </a:r>
          </a:p>
          <a:p>
            <a:pPr lvl="1"/>
            <a:r>
              <a:rPr lang="en-US" sz="2400"/>
              <a:t>3. pick cheapest </a:t>
            </a:r>
            <a:r>
              <a:rPr lang="en-US" sz="2400" i="1"/>
              <a:t>k </a:t>
            </a:r>
            <a:r>
              <a:rPr lang="en-US" sz="2400"/>
              <a:t>and add to heap  }</a:t>
            </a:r>
          </a:p>
        </p:txBody>
      </p:sp>
    </p:spTree>
    <p:extLst>
      <p:ext uri="{BB962C8B-B14F-4D97-AF65-F5344CB8AC3E}">
        <p14:creationId xmlns:p14="http://schemas.microsoft.com/office/powerpoint/2010/main" val="2851305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/>
              <a:t>Engineering 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73675"/>
          </a:xfrm>
        </p:spPr>
        <p:txBody>
          <a:bodyPr>
            <a:normAutofit lnSpcReduction="10000"/>
          </a:bodyPr>
          <a:lstStyle/>
          <a:p>
            <a:r>
              <a:rPr lang="en-US"/>
              <a:t>Use quick and dirty cost estimation</a:t>
            </a:r>
          </a:p>
          <a:p>
            <a:pPr lvl="1"/>
            <a:r>
              <a:rPr lang="en-US"/>
              <a:t>using custom estimator instead of DBMS estimator improved performance ~5x</a:t>
            </a:r>
          </a:p>
          <a:p>
            <a:r>
              <a:rPr lang="en-US"/>
              <a:t>Use hash consing</a:t>
            </a:r>
          </a:p>
          <a:p>
            <a:pPr lvl="1"/>
            <a:r>
              <a:rPr lang="en-US"/>
              <a:t>testing equivalence (isomorphism) of rules is extremely common operation, needs to be very fast</a:t>
            </a:r>
          </a:p>
          <a:p>
            <a:pPr lvl="1"/>
            <a:r>
              <a:rPr lang="en-US"/>
              <a:t>using hash consing improved performance another ~5x</a:t>
            </a:r>
          </a:p>
          <a:p>
            <a:r>
              <a:rPr lang="en-US"/>
              <a:t>Use a non-imperative language</a:t>
            </a:r>
          </a:p>
          <a:p>
            <a:pPr lvl="1"/>
            <a:r>
              <a:rPr lang="en-US"/>
              <a:t>we used Java; implementation was PAINFUL</a:t>
            </a:r>
          </a:p>
          <a:p>
            <a:pPr lvl="1"/>
            <a:r>
              <a:rPr lang="en-US"/>
              <a:t>would probably have been at least as fast and 10x fewer lines of code in Prolog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6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Speedup is &gt;= 30% on Typical Workloads</a:t>
            </a:r>
            <a:br>
              <a:rPr lang="en-US" sz="3600"/>
            </a:br>
            <a:r>
              <a:rPr lang="en-US" sz="1800"/>
              <a:t>(Warning: Unofficial Results)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Composite synthetic workload, PostgreSQL 9.0, collection of 24 mappings, all randomly changed, ~10GB source database (details in paper)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32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544274"/>
              </p:ext>
            </p:extLst>
          </p:nvPr>
        </p:nvGraphicFramePr>
        <p:xfrm>
          <a:off x="1260475" y="1828800"/>
          <a:ext cx="6400799" cy="25908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35125"/>
                <a:gridCol w="1184274"/>
                <a:gridCol w="1371600"/>
                <a:gridCol w="9906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Use provenance?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Changes</a:t>
                      </a:r>
                      <a:r>
                        <a:rPr lang="en-US" sz="2000" baseline="0"/>
                        <a:t> to data also?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TIME</a:t>
                      </a:r>
                      <a:r>
                        <a:rPr lang="en-US" sz="2000" baseline="0"/>
                        <a:t> (unopt)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TIME (opt)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SPEEDUP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12.2m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8.5m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30%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</a:rPr>
                        <a:t>11.4m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</a:rPr>
                        <a:t>2.2m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</a:rPr>
                        <a:t>81%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10.5m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7.2m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31%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9.6m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2.6m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72%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042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800" smtClean="0"/>
              <a:t>Basic idea: </a:t>
            </a:r>
            <a:r>
              <a:rPr lang="en-US" sz="2800" b="1" smtClean="0"/>
              <a:t>annotate</a:t>
            </a:r>
            <a:r>
              <a:rPr lang="en-US" sz="2800" smtClean="0"/>
              <a:t> source tuples with </a:t>
            </a:r>
            <a:r>
              <a:rPr lang="en-US" sz="2800" b="1" smtClean="0"/>
              <a:t>tuple ids</a:t>
            </a:r>
            <a:r>
              <a:rPr lang="en-US" sz="2800" smtClean="0"/>
              <a:t>, combine and propagate during query processing</a:t>
            </a:r>
            <a:endParaRPr lang="en-US" sz="2800" i="1" smtClean="0"/>
          </a:p>
          <a:p>
            <a:pPr lvl="1">
              <a:spcAft>
                <a:spcPts val="1200"/>
              </a:spcAft>
            </a:pPr>
            <a:r>
              <a:rPr lang="en-US" sz="2400" smtClean="0"/>
              <a:t>Abstract “+” records alternative use of data (union, projection)</a:t>
            </a:r>
          </a:p>
          <a:p>
            <a:pPr lvl="1">
              <a:spcAft>
                <a:spcPts val="1200"/>
              </a:spcAft>
            </a:pPr>
            <a:r>
              <a:rPr lang="en-US" sz="2400" smtClean="0"/>
              <a:t>Abstract “</a:t>
            </a:r>
            <a:r>
              <a:rPr lang="en-US" sz="2400" smtClean="0">
                <a:latin typeface="cmsy10"/>
              </a:rPr>
              <a:t>¢</a:t>
            </a:r>
            <a:r>
              <a:rPr lang="en-US" sz="2400" smtClean="0"/>
              <a:t>” records joint use of data (join)</a:t>
            </a:r>
          </a:p>
          <a:p>
            <a:pPr lvl="1">
              <a:spcAft>
                <a:spcPts val="1200"/>
              </a:spcAft>
            </a:pPr>
            <a:r>
              <a:rPr lang="en-US" sz="2400" smtClean="0"/>
              <a:t>Yields space of annotations </a:t>
            </a:r>
            <a:r>
              <a:rPr lang="en-US" sz="2400" i="1" smtClean="0"/>
              <a:t>K</a:t>
            </a:r>
            <a:endParaRPr lang="en-US" sz="2400" smtClean="0"/>
          </a:p>
          <a:p>
            <a:pPr>
              <a:spcAft>
                <a:spcPts val="1200"/>
              </a:spcAft>
            </a:pPr>
            <a:r>
              <a:rPr lang="en-US" sz="2800" b="1" i="1" smtClean="0"/>
              <a:t>K</a:t>
            </a:r>
            <a:r>
              <a:rPr lang="en-US" sz="2800" b="1" smtClean="0"/>
              <a:t>-relation</a:t>
            </a:r>
            <a:r>
              <a:rPr lang="en-US" sz="2800" smtClean="0"/>
              <a:t>: a relation whose tuples are annotated with elements from </a:t>
            </a:r>
            <a:r>
              <a:rPr lang="en-US" sz="2800" i="1" smtClean="0"/>
              <a:t>K</a:t>
            </a:r>
            <a:endParaRPr lang="en-US" sz="28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sz="3200" smtClean="0"/>
              <a:t>Another Source of Optimization Opportunities: CDSS Provenance </a:t>
            </a:r>
            <a:r>
              <a:rPr lang="en-US" sz="2400" smtClean="0"/>
              <a:t>[Green+ 07]</a:t>
            </a:r>
            <a:endParaRPr lang="en-US" sz="6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smtClean="0"/>
              <a:t>Combining Annotations in Queries</a:t>
            </a:r>
            <a:endParaRPr lang="en-US" sz="360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56260" y="3916680"/>
          <a:ext cx="272846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346391"/>
                <a:gridCol w="589280"/>
                <a:gridCol w="325755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50223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</a:t>
                      </a:r>
                      <a:r>
                        <a:rPr lang="en-US" i="1" baseline="0" smtClean="0"/>
                        <a:t> </a:t>
                      </a:r>
                      <a:r>
                        <a:rPr lang="en-US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1" smtClean="0"/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56260" y="4861560"/>
          <a:ext cx="3404352" cy="1005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36739"/>
                <a:gridCol w="1711261"/>
                <a:gridCol w="356352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Comm. Name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u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56260" y="1661160"/>
          <a:ext cx="4289108" cy="1097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35355"/>
                <a:gridCol w="589280"/>
                <a:gridCol w="1227138"/>
                <a:gridCol w="721868"/>
                <a:gridCol w="348424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56260" y="2956560"/>
          <a:ext cx="273227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227138"/>
                <a:gridCol w="721868"/>
                <a:gridCol w="316230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r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2054" y="2440540"/>
            <a:ext cx="366346" cy="30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60" y="2076450"/>
            <a:ext cx="320874" cy="29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5860" y="432054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TextBox 53"/>
          <p:cNvSpPr txBox="1"/>
          <p:nvPr/>
        </p:nvSpPr>
        <p:spPr>
          <a:xfrm>
            <a:off x="5006340" y="3270349"/>
            <a:ext cx="19278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source tuples</a:t>
            </a:r>
          </a:p>
          <a:p>
            <a:r>
              <a:rPr lang="en-US" sz="2000" smtClean="0"/>
              <a:t>annotated with tuple ids from </a:t>
            </a:r>
            <a:r>
              <a:rPr lang="en-US" sz="2000" i="1" smtClean="0"/>
              <a:t>K</a:t>
            </a:r>
            <a:endParaRPr lang="en-US" sz="2000" i="1"/>
          </a:p>
        </p:txBody>
      </p:sp>
      <p:cxnSp>
        <p:nvCxnSpPr>
          <p:cNvPr id="56" name="Straight Arrow Connector 55"/>
          <p:cNvCxnSpPr/>
          <p:nvPr/>
        </p:nvCxnSpPr>
        <p:spPr>
          <a:xfrm rot="16200000" flipV="1">
            <a:off x="4660027" y="2785507"/>
            <a:ext cx="456406" cy="4343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0800000" flipV="1">
            <a:off x="3223260" y="3459480"/>
            <a:ext cx="157734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0800000" flipV="1">
            <a:off x="3352800" y="391668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3924300" y="4411980"/>
            <a:ext cx="1066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179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smtClean="0"/>
              <a:t>Combining Annotations in Queries</a:t>
            </a:r>
            <a:endParaRPr lang="en-US" sz="360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56260" y="3916680"/>
          <a:ext cx="272846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346391"/>
                <a:gridCol w="589280"/>
                <a:gridCol w="325755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50223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</a:t>
                      </a:r>
                      <a:r>
                        <a:rPr lang="en-US" i="1" baseline="0" smtClean="0"/>
                        <a:t> </a:t>
                      </a:r>
                      <a:r>
                        <a:rPr lang="en-US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1" smtClean="0"/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56260" y="4861560"/>
          <a:ext cx="3404352" cy="1005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36739"/>
                <a:gridCol w="1711261"/>
                <a:gridCol w="356352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Comm. Name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u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56260" y="1661160"/>
          <a:ext cx="4289108" cy="1097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35355"/>
                <a:gridCol w="589280"/>
                <a:gridCol w="1227138"/>
                <a:gridCol w="721868"/>
                <a:gridCol w="348424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56260" y="2956560"/>
          <a:ext cx="273227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227138"/>
                <a:gridCol w="721868"/>
                <a:gridCol w="316230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r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2054" y="2440540"/>
            <a:ext cx="366346" cy="30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60" y="2076450"/>
            <a:ext cx="320874" cy="29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5860" y="432054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412297" y="3855720"/>
          <a:ext cx="4316985" cy="1463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8587"/>
                <a:gridCol w="1290955"/>
                <a:gridCol w="1127443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Comm.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5029200" y="1597729"/>
            <a:ext cx="36576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/>
              <a:t>E</a:t>
            </a:r>
            <a:r>
              <a:rPr lang="en-US" smtClean="0"/>
              <a:t>(name, color)   :– </a:t>
            </a:r>
          </a:p>
          <a:p>
            <a:r>
              <a:rPr lang="en-US" i="1" smtClean="0"/>
              <a:t>     B</a:t>
            </a:r>
            <a:r>
              <a:rPr lang="en-US" smtClean="0"/>
              <a:t>(id, “hand color”, color),</a:t>
            </a:r>
          </a:p>
          <a:p>
            <a:r>
              <a:rPr lang="en-US" i="1" smtClean="0"/>
              <a:t>     C</a:t>
            </a:r>
            <a:r>
              <a:rPr lang="en-US" smtClean="0"/>
              <a:t>(id, species,_), </a:t>
            </a:r>
            <a:r>
              <a:rPr lang="en-US" i="1" smtClean="0"/>
              <a:t>D</a:t>
            </a:r>
            <a:r>
              <a:rPr lang="en-US" smtClean="0"/>
              <a:t>(species, name)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91000" y="54864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Operation </a:t>
            </a:r>
            <a:r>
              <a:rPr lang="en-US" sz="2000" i="1" smtClean="0"/>
              <a:t>x</a:t>
            </a:r>
            <a:r>
              <a:rPr lang="en-US" sz="2000" smtClean="0">
                <a:latin typeface="cmsy10"/>
              </a:rPr>
              <a:t>¢</a:t>
            </a:r>
            <a:r>
              <a:rPr lang="en-US" sz="2000" i="1" smtClean="0"/>
              <a:t>y</a:t>
            </a:r>
            <a:r>
              <a:rPr lang="en-US" sz="2000" smtClean="0"/>
              <a:t> means </a:t>
            </a:r>
            <a:r>
              <a:rPr lang="en-US" sz="2000" b="1" smtClean="0">
                <a:solidFill>
                  <a:srgbClr val="FF0000"/>
                </a:solidFill>
              </a:rPr>
              <a:t>joint use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smtClean="0"/>
              <a:t>of data annotated by </a:t>
            </a:r>
            <a:r>
              <a:rPr lang="en-US" sz="2000" i="1" smtClean="0"/>
              <a:t>x </a:t>
            </a:r>
            <a:r>
              <a:rPr lang="en-US" sz="2000" smtClean="0"/>
              <a:t>and data annotated by </a:t>
            </a:r>
            <a:r>
              <a:rPr lang="en-US" sz="2000" i="1" smtClean="0"/>
              <a:t>y</a:t>
            </a:r>
            <a:endParaRPr lang="en-US" sz="2000" i="1"/>
          </a:p>
        </p:txBody>
      </p:sp>
      <p:sp>
        <p:nvSpPr>
          <p:cNvPr id="19" name="TextBox 18"/>
          <p:cNvSpPr txBox="1"/>
          <p:nvPr/>
        </p:nvSpPr>
        <p:spPr>
          <a:xfrm>
            <a:off x="5029200" y="121672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Datalog mappings</a:t>
            </a:r>
            <a:endParaRPr lang="en-US" b="1"/>
          </a:p>
        </p:txBody>
      </p:sp>
      <p:sp>
        <p:nvSpPr>
          <p:cNvPr id="25" name="Rectangle 24"/>
          <p:cNvSpPr/>
          <p:nvPr/>
        </p:nvSpPr>
        <p:spPr>
          <a:xfrm>
            <a:off x="533400" y="1600200"/>
            <a:ext cx="4343400" cy="11430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657600" y="371469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join</a:t>
            </a:r>
          </a:p>
        </p:txBody>
      </p:sp>
      <p:cxnSp>
        <p:nvCxnSpPr>
          <p:cNvPr id="33" name="Straight Arrow Connector 32"/>
          <p:cNvCxnSpPr>
            <a:endCxn id="29" idx="1"/>
          </p:cNvCxnSpPr>
          <p:nvPr/>
        </p:nvCxnSpPr>
        <p:spPr>
          <a:xfrm>
            <a:off x="3276600" y="3505200"/>
            <a:ext cx="381000" cy="4095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9" idx="1"/>
          </p:cNvCxnSpPr>
          <p:nvPr/>
        </p:nvCxnSpPr>
        <p:spPr>
          <a:xfrm flipV="1">
            <a:off x="3276600" y="3914745"/>
            <a:ext cx="381000" cy="5638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2933700" y="4457700"/>
            <a:ext cx="1143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9" idx="2"/>
          </p:cNvCxnSpPr>
          <p:nvPr/>
        </p:nvCxnSpPr>
        <p:spPr>
          <a:xfrm rot="16200000" flipH="1">
            <a:off x="4057650" y="4057650"/>
            <a:ext cx="304800" cy="419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7620000" y="4267200"/>
            <a:ext cx="1066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r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s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999710" y="3352800"/>
            <a:ext cx="304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r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971800" y="4323028"/>
            <a:ext cx="304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637220" y="5257800"/>
            <a:ext cx="3048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55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/>
      <p:bldP spid="61" grpId="0" animBg="1"/>
      <p:bldP spid="62" grpId="0" animBg="1"/>
      <p:bldP spid="64" grpId="0" animBg="1"/>
      <p:bldP spid="6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smtClean="0"/>
              <a:t>Combining Annotations in Queries</a:t>
            </a:r>
            <a:endParaRPr lang="en-US" sz="360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56260" y="3916680"/>
          <a:ext cx="272846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346391"/>
                <a:gridCol w="589280"/>
                <a:gridCol w="325755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50223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</a:t>
                      </a:r>
                      <a:r>
                        <a:rPr lang="en-US" i="1" baseline="0" smtClean="0"/>
                        <a:t> </a:t>
                      </a:r>
                      <a:r>
                        <a:rPr lang="en-US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1" smtClean="0"/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56260" y="4861560"/>
          <a:ext cx="3404352" cy="1005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36739"/>
                <a:gridCol w="1711261"/>
                <a:gridCol w="356352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Comm. Name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u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56260" y="1661160"/>
          <a:ext cx="4289108" cy="1097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35355"/>
                <a:gridCol w="589280"/>
                <a:gridCol w="1227138"/>
                <a:gridCol w="721868"/>
                <a:gridCol w="348424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56260" y="2956560"/>
          <a:ext cx="273227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227138"/>
                <a:gridCol w="721868"/>
                <a:gridCol w="316230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r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2054" y="2440540"/>
            <a:ext cx="366346" cy="30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60" y="2076450"/>
            <a:ext cx="320874" cy="29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5860" y="432054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412297" y="3855720"/>
          <a:ext cx="4316985" cy="1463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8587"/>
                <a:gridCol w="1290955"/>
                <a:gridCol w="1127443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Comm.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mtClean="0">
                          <a:solidFill>
                            <a:schemeClr val="tx1"/>
                          </a:solidFill>
                          <a:latin typeface="cmsy10"/>
                        </a:rPr>
                        <a:t>¢</a:t>
                      </a: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mtClean="0">
                          <a:solidFill>
                            <a:schemeClr val="tx1"/>
                          </a:solidFill>
                          <a:latin typeface="cmsy10"/>
                        </a:rPr>
                        <a:t>¢</a:t>
                      </a: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u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/>
                        <a:t>Ring-tailed Lemur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white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/>
                        <a:t>Ring-tailed</a:t>
                      </a:r>
                      <a:r>
                        <a:rPr lang="en-US" baseline="0"/>
                        <a:t>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white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5029200" y="1597729"/>
            <a:ext cx="36576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/>
              <a:t>E</a:t>
            </a:r>
            <a:r>
              <a:rPr lang="en-US" smtClean="0"/>
              <a:t>(name, color)   :– </a:t>
            </a:r>
          </a:p>
          <a:p>
            <a:r>
              <a:rPr lang="en-US" i="1" smtClean="0"/>
              <a:t>     B</a:t>
            </a:r>
            <a:r>
              <a:rPr lang="en-US" smtClean="0"/>
              <a:t>(id, “hand color”, color),</a:t>
            </a:r>
          </a:p>
          <a:p>
            <a:r>
              <a:rPr lang="en-US" i="1" smtClean="0"/>
              <a:t>     C</a:t>
            </a:r>
            <a:r>
              <a:rPr lang="en-US" smtClean="0"/>
              <a:t>(id, species,_), </a:t>
            </a:r>
            <a:r>
              <a:rPr lang="en-US" i="1" smtClean="0"/>
              <a:t>D</a:t>
            </a:r>
            <a:r>
              <a:rPr lang="en-US" smtClean="0"/>
              <a:t>(species, name)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91000" y="54864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Operation </a:t>
            </a:r>
            <a:r>
              <a:rPr lang="en-US" sz="2000" i="1" smtClean="0"/>
              <a:t>x</a:t>
            </a:r>
            <a:r>
              <a:rPr lang="en-US" sz="2000" smtClean="0">
                <a:latin typeface="cmsy10"/>
              </a:rPr>
              <a:t>¢</a:t>
            </a:r>
            <a:r>
              <a:rPr lang="en-US" sz="2000" i="1" smtClean="0"/>
              <a:t>y</a:t>
            </a:r>
            <a:r>
              <a:rPr lang="en-US" sz="2000" smtClean="0"/>
              <a:t> means </a:t>
            </a:r>
            <a:r>
              <a:rPr lang="en-US" sz="2000" b="1" smtClean="0">
                <a:solidFill>
                  <a:srgbClr val="FF0000"/>
                </a:solidFill>
              </a:rPr>
              <a:t>joint use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smtClean="0"/>
              <a:t>of data annotated by </a:t>
            </a:r>
            <a:r>
              <a:rPr lang="en-US" sz="2000" i="1" smtClean="0"/>
              <a:t>x </a:t>
            </a:r>
            <a:r>
              <a:rPr lang="en-US" sz="2000" smtClean="0"/>
              <a:t>and data annotated by </a:t>
            </a:r>
            <a:r>
              <a:rPr lang="en-US" sz="2000" i="1" smtClean="0"/>
              <a:t>y</a:t>
            </a:r>
            <a:endParaRPr lang="en-US" sz="2000" i="1"/>
          </a:p>
        </p:txBody>
      </p:sp>
      <p:sp>
        <p:nvSpPr>
          <p:cNvPr id="19" name="TextBox 18"/>
          <p:cNvSpPr txBox="1"/>
          <p:nvPr/>
        </p:nvSpPr>
        <p:spPr>
          <a:xfrm>
            <a:off x="5029200" y="121672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Datalog mappings</a:t>
            </a:r>
            <a:endParaRPr lang="en-US" b="1"/>
          </a:p>
        </p:txBody>
      </p:sp>
      <p:sp>
        <p:nvSpPr>
          <p:cNvPr id="25" name="Rectangle 24"/>
          <p:cNvSpPr/>
          <p:nvPr/>
        </p:nvSpPr>
        <p:spPr>
          <a:xfrm>
            <a:off x="533400" y="2895600"/>
            <a:ext cx="2819400" cy="838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7620000" y="4620286"/>
            <a:ext cx="1066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p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637220" y="5257800"/>
            <a:ext cx="3048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3400" y="3810000"/>
            <a:ext cx="2819400" cy="838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029200" y="2514600"/>
            <a:ext cx="3810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/>
              <a:t>E</a:t>
            </a:r>
            <a:r>
              <a:rPr lang="en-US" smtClean="0"/>
              <a:t>(name, color)   :– </a:t>
            </a:r>
            <a:endParaRPr lang="en-US" i="1" smtClean="0"/>
          </a:p>
          <a:p>
            <a:r>
              <a:rPr lang="en-US" i="1" smtClean="0"/>
              <a:t>     A</a:t>
            </a:r>
            <a:r>
              <a:rPr lang="en-US" smtClean="0"/>
              <a:t>(id, species,_, “hand color”, color), </a:t>
            </a:r>
          </a:p>
          <a:p>
            <a:r>
              <a:rPr lang="en-US" i="1" smtClean="0"/>
              <a:t>     D</a:t>
            </a:r>
            <a:r>
              <a:rPr lang="en-US" smtClean="0"/>
              <a:t>(species, name)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05400" y="1600200"/>
            <a:ext cx="3581400" cy="9906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20000" y="4987329"/>
            <a:ext cx="1066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q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509755" y="2057400"/>
            <a:ext cx="304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p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509755" y="2418028"/>
            <a:ext cx="304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q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620000" y="4613871"/>
            <a:ext cx="1066800" cy="304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p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193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5" grpId="0" animBg="1"/>
      <p:bldP spid="32" grpId="0" animBg="1"/>
      <p:bldP spid="38" grpId="0" animBg="1"/>
      <p:bldP spid="39" grpId="0" animBg="1"/>
      <p:bldP spid="4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4419600" y="3870960"/>
          <a:ext cx="4316985" cy="1463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8587"/>
                <a:gridCol w="1290955"/>
                <a:gridCol w="1127443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Comm.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mtClean="0">
                          <a:solidFill>
                            <a:schemeClr val="tx1"/>
                          </a:solidFill>
                          <a:latin typeface="cmsy10"/>
                        </a:rPr>
                        <a:t>¢</a:t>
                      </a: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mtClean="0">
                          <a:solidFill>
                            <a:schemeClr val="tx1"/>
                          </a:solidFill>
                          <a:latin typeface="cmsy10"/>
                        </a:rPr>
                        <a:t>¢</a:t>
                      </a: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u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/>
                        <a:t>Ring-tailed Lemur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white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smtClean="0"/>
              <a:t>Combining Annotations in Queries</a:t>
            </a:r>
            <a:endParaRPr lang="en-US" sz="360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56260" y="3916680"/>
          <a:ext cx="272846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346391"/>
                <a:gridCol w="589280"/>
                <a:gridCol w="325755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50223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</a:t>
                      </a:r>
                      <a:r>
                        <a:rPr lang="en-US" i="1" baseline="0" smtClean="0"/>
                        <a:t> </a:t>
                      </a:r>
                      <a:r>
                        <a:rPr lang="en-US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1" smtClean="0"/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56260" y="4861560"/>
          <a:ext cx="3404352" cy="1005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36739"/>
                <a:gridCol w="1711261"/>
                <a:gridCol w="356352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Comm. Name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Lemur 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 i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u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56260" y="1661160"/>
          <a:ext cx="4289108" cy="1097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35355"/>
                <a:gridCol w="589280"/>
                <a:gridCol w="1227138"/>
                <a:gridCol w="721868"/>
                <a:gridCol w="348424"/>
              </a:tblGrid>
              <a:tr h="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Species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white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en-US" b="0" i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56260" y="2956560"/>
          <a:ext cx="2732279" cy="73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7043"/>
                <a:gridCol w="1227138"/>
                <a:gridCol w="721868"/>
                <a:gridCol w="316230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mtClean="0"/>
                        <a:t>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Character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State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mtClean="0"/>
                        <a:t>61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smtClean="0"/>
                        <a:t>r</a:t>
                      </a:r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2054" y="2440540"/>
            <a:ext cx="366346" cy="30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60" y="2076450"/>
            <a:ext cx="320874" cy="29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5860" y="432054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412297" y="3855720"/>
          <a:ext cx="4316985" cy="1463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8587"/>
                <a:gridCol w="1290955"/>
                <a:gridCol w="1127443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mtClean="0"/>
                        <a:t>Comm.</a:t>
                      </a:r>
                      <a:r>
                        <a:rPr lang="en-US" baseline="0" smtClean="0"/>
                        <a:t> 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Hand Color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 smtClean="0"/>
                        <a:t>Ring-tailed Lemur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black</a:t>
                      </a:r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mtClean="0">
                          <a:solidFill>
                            <a:schemeClr val="tx1"/>
                          </a:solidFill>
                          <a:latin typeface="cmsy10"/>
                        </a:rPr>
                        <a:t>¢</a:t>
                      </a: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smtClean="0">
                          <a:solidFill>
                            <a:schemeClr val="tx1"/>
                          </a:solidFill>
                          <a:latin typeface="cmsy10"/>
                        </a:rPr>
                        <a:t>¢</a:t>
                      </a:r>
                      <a:r>
                        <a:rPr lang="en-US" i="1" smtClean="0">
                          <a:solidFill>
                            <a:schemeClr val="tx1"/>
                          </a:solidFill>
                        </a:rPr>
                        <a:t>u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/>
                        <a:t>Ring-tailed Lemur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white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/>
                        <a:t>Ring-tailed Lemur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white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5029200" y="1597729"/>
            <a:ext cx="36576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/>
              <a:t>E</a:t>
            </a:r>
            <a:r>
              <a:rPr lang="en-US" smtClean="0"/>
              <a:t>(name, color)   :– </a:t>
            </a:r>
          </a:p>
          <a:p>
            <a:r>
              <a:rPr lang="en-US" i="1" smtClean="0"/>
              <a:t>     B</a:t>
            </a:r>
            <a:r>
              <a:rPr lang="en-US" smtClean="0"/>
              <a:t>(id, “hand color”, color),</a:t>
            </a:r>
          </a:p>
          <a:p>
            <a:r>
              <a:rPr lang="en-US" i="1" smtClean="0"/>
              <a:t>     C</a:t>
            </a:r>
            <a:r>
              <a:rPr lang="en-US" smtClean="0"/>
              <a:t>(id, species,_), </a:t>
            </a:r>
            <a:r>
              <a:rPr lang="en-US" i="1" smtClean="0"/>
              <a:t>D</a:t>
            </a:r>
            <a:r>
              <a:rPr lang="en-US" smtClean="0"/>
              <a:t>(species, name)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121672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Datalog mappings</a:t>
            </a:r>
            <a:endParaRPr lang="en-US" b="1"/>
          </a:p>
        </p:txBody>
      </p:sp>
      <p:sp>
        <p:nvSpPr>
          <p:cNvPr id="25" name="Rectangle 24"/>
          <p:cNvSpPr/>
          <p:nvPr/>
        </p:nvSpPr>
        <p:spPr>
          <a:xfrm>
            <a:off x="533400" y="2895600"/>
            <a:ext cx="2819400" cy="838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33400" y="3810000"/>
            <a:ext cx="2819400" cy="838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029200" y="2514600"/>
            <a:ext cx="3810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smtClean="0"/>
              <a:t>E</a:t>
            </a:r>
            <a:r>
              <a:rPr lang="en-US" smtClean="0"/>
              <a:t>(name, color)   :– </a:t>
            </a:r>
            <a:endParaRPr lang="en-US" i="1" smtClean="0"/>
          </a:p>
          <a:p>
            <a:r>
              <a:rPr lang="en-US" i="1" smtClean="0"/>
              <a:t>     A</a:t>
            </a:r>
            <a:r>
              <a:rPr lang="en-US" smtClean="0"/>
              <a:t>(id, species,_, “hand color”, color), </a:t>
            </a:r>
          </a:p>
          <a:p>
            <a:r>
              <a:rPr lang="en-US" i="1" smtClean="0"/>
              <a:t>     D</a:t>
            </a:r>
            <a:r>
              <a:rPr lang="en-US" smtClean="0"/>
              <a:t>(species, name)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05400" y="1600200"/>
            <a:ext cx="3581400" cy="9906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bg1">
                <a:alpha val="94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191000" y="54864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Operation </a:t>
            </a:r>
            <a:r>
              <a:rPr lang="en-US" sz="2000" i="1" smtClean="0"/>
              <a:t>x</a:t>
            </a:r>
            <a:r>
              <a:rPr lang="en-US" sz="2000" smtClean="0"/>
              <a:t>+</a:t>
            </a:r>
            <a:r>
              <a:rPr lang="en-US" sz="2000" i="1" smtClean="0"/>
              <a:t>y </a:t>
            </a:r>
            <a:r>
              <a:rPr lang="en-US" sz="2000" smtClean="0"/>
              <a:t>means </a:t>
            </a:r>
            <a:r>
              <a:rPr lang="en-US" sz="2000" b="1" smtClean="0">
                <a:solidFill>
                  <a:srgbClr val="FF0000"/>
                </a:solidFill>
              </a:rPr>
              <a:t>alternate use </a:t>
            </a:r>
            <a:r>
              <a:rPr lang="en-US" sz="2000" smtClean="0"/>
              <a:t>of data annotated by </a:t>
            </a:r>
            <a:r>
              <a:rPr lang="en-US" sz="2000" i="1" smtClean="0"/>
              <a:t>x</a:t>
            </a:r>
            <a:r>
              <a:rPr lang="en-US" sz="2000" smtClean="0"/>
              <a:t> and data annotated by </a:t>
            </a:r>
            <a:r>
              <a:rPr lang="en-US" sz="2000" i="1" smtClean="0"/>
              <a:t>y</a:t>
            </a:r>
            <a:endParaRPr lang="en-US" sz="2000" i="1"/>
          </a:p>
        </p:txBody>
      </p:sp>
      <p:sp>
        <p:nvSpPr>
          <p:cNvPr id="34" name="Rectangle 33"/>
          <p:cNvSpPr/>
          <p:nvPr/>
        </p:nvSpPr>
        <p:spPr>
          <a:xfrm>
            <a:off x="7633955" y="4613871"/>
            <a:ext cx="1066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p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 </a:t>
            </a:r>
            <a:r>
              <a:rPr lang="en-US" smtClean="0">
                <a:solidFill>
                  <a:schemeClr val="tx1"/>
                </a:solidFill>
              </a:rPr>
              <a:t>+ </a:t>
            </a:r>
            <a:r>
              <a:rPr lang="en-US" i="1" smtClean="0">
                <a:solidFill>
                  <a:schemeClr val="tx1"/>
                </a:solidFill>
              </a:rPr>
              <a:t>q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620000" y="4987329"/>
            <a:ext cx="1066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q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633955" y="4613871"/>
            <a:ext cx="1066800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smtClean="0">
                <a:solidFill>
                  <a:schemeClr val="tx1"/>
                </a:solidFill>
              </a:rPr>
              <a:t>p</a:t>
            </a:r>
            <a:r>
              <a:rPr lang="en-US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i="1" smtClean="0">
                <a:solidFill>
                  <a:schemeClr val="tx1"/>
                </a:solidFill>
              </a:rPr>
              <a:t>u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25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4" grpId="0" animBg="1"/>
      <p:bldP spid="44" grpId="0" animBg="1"/>
      <p:bldP spid="4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990" y="0"/>
            <a:ext cx="8458200" cy="990600"/>
          </a:xfrm>
        </p:spPr>
        <p:txBody>
          <a:bodyPr>
            <a:normAutofit/>
          </a:bodyPr>
          <a:lstStyle/>
          <a:p>
            <a:r>
              <a:rPr lang="en-US" sz="3200" smtClean="0"/>
              <a:t>What Properties Do </a:t>
            </a:r>
            <a:r>
              <a:rPr lang="en-US" sz="3200" i="1" smtClean="0"/>
              <a:t>K</a:t>
            </a:r>
            <a:r>
              <a:rPr lang="en-US" sz="3200" smtClean="0"/>
              <a:t>-Relations Need?</a:t>
            </a:r>
            <a:endParaRPr lang="en-US" sz="3200" i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36576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smtClean="0"/>
              <a:t>DBMS query optimizers choose from among many plans, assuming certain identities:</a:t>
            </a:r>
          </a:p>
          <a:p>
            <a:pPr lvl="1">
              <a:spcAft>
                <a:spcPts val="600"/>
              </a:spcAft>
            </a:pPr>
            <a:r>
              <a:rPr lang="en-US" sz="2400" smtClean="0"/>
              <a:t>union is associative, commutative</a:t>
            </a:r>
          </a:p>
          <a:p>
            <a:pPr lvl="1">
              <a:spcAft>
                <a:spcPts val="600"/>
              </a:spcAft>
            </a:pPr>
            <a:r>
              <a:rPr lang="en-US" sz="2400" smtClean="0"/>
              <a:t>join associative, commutative, distributive over union</a:t>
            </a:r>
          </a:p>
          <a:p>
            <a:pPr lvl="1">
              <a:spcAft>
                <a:spcPts val="600"/>
              </a:spcAft>
            </a:pPr>
            <a:r>
              <a:rPr lang="en-US" sz="2400" smtClean="0"/>
              <a:t>projections and selections commute with each other and with union and join (when applicable)</a:t>
            </a:r>
          </a:p>
          <a:p>
            <a:pPr>
              <a:spcAft>
                <a:spcPts val="600"/>
              </a:spcAft>
            </a:pPr>
            <a:r>
              <a:rPr lang="en-US" sz="2800" smtClean="0"/>
              <a:t>Equivalent queries should produce same provenance!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3400" y="5105400"/>
            <a:ext cx="8077200" cy="1143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tx1"/>
              </a:buClr>
              <a:buNone/>
            </a:pPr>
            <a:r>
              <a:rPr lang="en-US" sz="2800" b="1" smtClean="0">
                <a:solidFill>
                  <a:srgbClr val="FF0000"/>
                </a:solidFill>
              </a:rPr>
              <a:t>Proposition</a:t>
            </a:r>
            <a:r>
              <a:rPr lang="en-US" sz="2800" smtClean="0">
                <a:solidFill>
                  <a:schemeClr val="tx1"/>
                </a:solidFill>
              </a:rPr>
              <a:t>.  Above identities hold for queries on </a:t>
            </a:r>
            <a:r>
              <a:rPr lang="en-US" sz="2800" i="1" smtClean="0">
                <a:solidFill>
                  <a:schemeClr val="tx1"/>
                </a:solidFill>
              </a:rPr>
              <a:t>K</a:t>
            </a:r>
            <a:r>
              <a:rPr lang="en-US" sz="2800" smtClean="0">
                <a:solidFill>
                  <a:schemeClr val="tx1"/>
                </a:solidFill>
              </a:rPr>
              <a:t>-relations iff (</a:t>
            </a:r>
            <a:r>
              <a:rPr lang="en-US" sz="2800" i="1" smtClean="0">
                <a:solidFill>
                  <a:schemeClr val="tx1"/>
                </a:solidFill>
              </a:rPr>
              <a:t>K</a:t>
            </a:r>
            <a:r>
              <a:rPr lang="en-US" sz="2800" smtClean="0">
                <a:solidFill>
                  <a:schemeClr val="tx1"/>
                </a:solidFill>
              </a:rPr>
              <a:t>, +, </a:t>
            </a:r>
            <a:r>
              <a:rPr lang="en-US" sz="2800" smtClean="0">
                <a:solidFill>
                  <a:schemeClr val="tx1"/>
                </a:solidFill>
                <a:latin typeface="cmsy10"/>
              </a:rPr>
              <a:t>¢</a:t>
            </a:r>
            <a:r>
              <a:rPr lang="en-US" sz="2800" smtClean="0">
                <a:solidFill>
                  <a:schemeClr val="tx1"/>
                </a:solidFill>
              </a:rPr>
              <a:t>, 0, 1) is a </a:t>
            </a:r>
            <a:r>
              <a:rPr lang="en-US" sz="2800" b="1" smtClean="0">
                <a:solidFill>
                  <a:schemeClr val="tx1"/>
                </a:solidFill>
              </a:rPr>
              <a:t>commutative semiring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25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What is a Commutative Semiring?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mtClean="0"/>
              <a:t>An algebraic structure (</a:t>
            </a:r>
            <a:r>
              <a:rPr lang="en-US" i="1" smtClean="0"/>
              <a:t>K</a:t>
            </a:r>
            <a:r>
              <a:rPr lang="en-US" smtClean="0"/>
              <a:t>, +, </a:t>
            </a:r>
            <a:r>
              <a:rPr lang="en-US" smtClean="0">
                <a:latin typeface="cmsy10"/>
              </a:rPr>
              <a:t>¢</a:t>
            </a:r>
            <a:r>
              <a:rPr lang="en-US" smtClean="0"/>
              <a:t>, 0, 1) where:</a:t>
            </a:r>
          </a:p>
          <a:p>
            <a:pPr lvl="1">
              <a:spcAft>
                <a:spcPts val="600"/>
              </a:spcAft>
            </a:pPr>
            <a:r>
              <a:rPr lang="en-US" i="1" smtClean="0"/>
              <a:t>K</a:t>
            </a:r>
            <a:r>
              <a:rPr lang="en-US" smtClean="0"/>
              <a:t> is the domain</a:t>
            </a:r>
          </a:p>
          <a:p>
            <a:pPr lvl="1">
              <a:spcAft>
                <a:spcPts val="600"/>
              </a:spcAft>
            </a:pPr>
            <a:r>
              <a:rPr lang="en-US" smtClean="0"/>
              <a:t>+ is associative, commutative with 0 identity</a:t>
            </a:r>
          </a:p>
          <a:p>
            <a:pPr lvl="1">
              <a:spcAft>
                <a:spcPts val="600"/>
              </a:spcAft>
            </a:pPr>
            <a:r>
              <a:rPr lang="en-US" smtClean="0">
                <a:latin typeface="cmsy10"/>
              </a:rPr>
              <a:t>¢</a:t>
            </a:r>
            <a:r>
              <a:rPr lang="en-US" smtClean="0"/>
              <a:t> is associative, commutative with 1 identity</a:t>
            </a:r>
          </a:p>
          <a:p>
            <a:pPr lvl="1">
              <a:spcAft>
                <a:spcPts val="600"/>
              </a:spcAft>
            </a:pPr>
            <a:r>
              <a:rPr lang="en-US" smtClean="0">
                <a:latin typeface="cmsy10"/>
              </a:rPr>
              <a:t>¢</a:t>
            </a:r>
            <a:r>
              <a:rPr lang="en-US" smtClean="0"/>
              <a:t> is distributive over +</a:t>
            </a:r>
          </a:p>
          <a:p>
            <a:pPr lvl="1">
              <a:spcAft>
                <a:spcPts val="600"/>
              </a:spcAft>
            </a:pPr>
            <a:r>
              <a:rPr lang="en-US" smtClean="0"/>
              <a:t> </a:t>
            </a:r>
            <a:r>
              <a:rPr lang="en-US" smtClean="0">
                <a:latin typeface="cmsy10"/>
              </a:rPr>
              <a:t>8</a:t>
            </a:r>
            <a:r>
              <a:rPr lang="en-US" smtClean="0"/>
              <a:t> </a:t>
            </a:r>
            <a:r>
              <a:rPr lang="en-US" i="1" smtClean="0"/>
              <a:t>a</a:t>
            </a:r>
            <a:r>
              <a:rPr lang="en-US" smtClean="0"/>
              <a:t> </a:t>
            </a:r>
            <a:r>
              <a:rPr lang="en-US" smtClean="0">
                <a:latin typeface="cmsy10"/>
              </a:rPr>
              <a:t>2</a:t>
            </a:r>
            <a:r>
              <a:rPr lang="en-US" smtClean="0"/>
              <a:t> </a:t>
            </a:r>
            <a:r>
              <a:rPr lang="en-US" i="1" smtClean="0"/>
              <a:t>K</a:t>
            </a:r>
            <a:r>
              <a:rPr lang="en-US" smtClean="0"/>
              <a:t>, </a:t>
            </a:r>
            <a:r>
              <a:rPr lang="en-US" i="1" smtClean="0"/>
              <a:t>a</a:t>
            </a:r>
            <a:r>
              <a:rPr lang="en-US" smtClean="0"/>
              <a:t> </a:t>
            </a:r>
            <a:r>
              <a:rPr lang="en-US" smtClean="0">
                <a:latin typeface="cmsy10"/>
              </a:rPr>
              <a:t>¢</a:t>
            </a:r>
            <a:r>
              <a:rPr lang="en-US" smtClean="0"/>
              <a:t> 0 = 0 </a:t>
            </a:r>
            <a:r>
              <a:rPr lang="en-US" smtClean="0">
                <a:latin typeface="cmsy10"/>
              </a:rPr>
              <a:t>¢</a:t>
            </a:r>
            <a:r>
              <a:rPr lang="en-US" smtClean="0"/>
              <a:t> </a:t>
            </a:r>
            <a:r>
              <a:rPr lang="en-US" i="1" smtClean="0"/>
              <a:t>a</a:t>
            </a:r>
            <a:r>
              <a:rPr lang="en-US" smtClean="0"/>
              <a:t> = 0</a:t>
            </a:r>
          </a:p>
          <a:p>
            <a:pPr>
              <a:spcAft>
                <a:spcPts val="600"/>
              </a:spcAft>
              <a:buNone/>
            </a:pPr>
            <a:r>
              <a:rPr lang="en-US" smtClean="0"/>
              <a:t>	(unlike ring, no requirement for additive inverses)</a:t>
            </a:r>
          </a:p>
          <a:p>
            <a:pPr>
              <a:spcAft>
                <a:spcPts val="600"/>
              </a:spcAft>
            </a:pPr>
            <a:r>
              <a:rPr lang="en-US" smtClean="0"/>
              <a:t>Big benefit of semiring-based framework: one framework unifies many database semantics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5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smtClean="0"/>
              <a:t>Semirings Explain Relationship Among Commonly-Used Database Semantics</a:t>
            </a:r>
            <a:endParaRPr lang="en-US" sz="3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1B2B5053-1991-4ECE-AEAC-1AFDFE36552F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6615764"/>
              </p:ext>
            </p:extLst>
          </p:nvPr>
        </p:nvGraphicFramePr>
        <p:xfrm>
          <a:off x="609600" y="3413125"/>
          <a:ext cx="7924800" cy="188533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29000"/>
                <a:gridCol w="4495800"/>
              </a:tblGrid>
              <a:tr h="727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(</a:t>
                      </a:r>
                      <a:r>
                        <a:rPr lang="en-US" sz="2200" smtClean="0">
                          <a:latin typeface="cmsy10"/>
                          <a:ea typeface="Cambria Math"/>
                        </a:rPr>
                        <a:t>P</a:t>
                      </a:r>
                      <a:r>
                        <a:rPr lang="en-US" sz="2200" smtClean="0">
                          <a:ea typeface="Cambria Math"/>
                        </a:rPr>
                        <a:t>(</a:t>
                      </a:r>
                      <a:r>
                        <a:rPr lang="en-US" sz="2200" smtClean="0">
                          <a:latin typeface="Symbol"/>
                          <a:ea typeface="Cambria Math"/>
                          <a:sym typeface="Symbol"/>
                        </a:rPr>
                        <a:t></a:t>
                      </a:r>
                      <a:r>
                        <a:rPr lang="en-US" sz="2200" smtClean="0">
                          <a:ea typeface="Cambria Math"/>
                        </a:rPr>
                        <a:t>), </a:t>
                      </a:r>
                      <a:r>
                        <a:rPr lang="en-US" sz="2200" smtClean="0">
                          <a:latin typeface="cmsy10"/>
                          <a:ea typeface="Cambria Math"/>
                        </a:rPr>
                        <a:t>[</a:t>
                      </a:r>
                      <a:r>
                        <a:rPr lang="en-US" sz="2200" smtClean="0">
                          <a:ea typeface="Cambria Math"/>
                        </a:rPr>
                        <a:t>, </a:t>
                      </a:r>
                      <a:r>
                        <a:rPr lang="en-US" sz="2200" smtClean="0">
                          <a:latin typeface="cmsy10"/>
                          <a:ea typeface="Cambria Math"/>
                        </a:rPr>
                        <a:t>Å</a:t>
                      </a:r>
                      <a:r>
                        <a:rPr lang="en-US" sz="2200" smtClean="0">
                          <a:ea typeface="Cambria Math"/>
                        </a:rPr>
                        <a:t>, </a:t>
                      </a:r>
                      <a:r>
                        <a:rPr lang="en-US" sz="2200" smtClean="0">
                          <a:latin typeface="cmsy10"/>
                          <a:ea typeface="Cambria Math"/>
                        </a:rPr>
                        <a:t>;</a:t>
                      </a:r>
                      <a:r>
                        <a:rPr lang="en-US" sz="2200" smtClean="0">
                          <a:ea typeface="Cambria Math"/>
                        </a:rPr>
                        <a:t>, </a:t>
                      </a:r>
                      <a:r>
                        <a:rPr lang="en-US" sz="2200" smtClean="0">
                          <a:latin typeface="Symbol"/>
                          <a:ea typeface="Cambria Math"/>
                          <a:sym typeface="Symbol"/>
                        </a:rPr>
                        <a:t></a:t>
                      </a:r>
                      <a:r>
                        <a:rPr lang="en-US" sz="2200" baseline="0" smtClean="0">
                          <a:latin typeface="+mn-lt"/>
                          <a:ea typeface="Cambria Math"/>
                        </a:rPr>
                        <a:t>)</a:t>
                      </a:r>
                      <a:endParaRPr lang="en-US" sz="220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smtClean="0"/>
                        <a:t>Probabilistic event tables </a:t>
                      </a:r>
                    </a:p>
                    <a:p>
                      <a:r>
                        <a:rPr lang="en-US" sz="1800" smtClean="0"/>
                        <a:t>      [Fuhr&amp;Rölleke 97]</a:t>
                      </a:r>
                      <a:endParaRPr lang="en-US" sz="2000"/>
                    </a:p>
                  </a:txBody>
                  <a:tcPr/>
                </a:tc>
              </a:tr>
              <a:tr h="727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(PosBool(</a:t>
                      </a:r>
                      <a:r>
                        <a:rPr lang="en-US" sz="2200" i="1" smtClean="0"/>
                        <a:t>X</a:t>
                      </a:r>
                      <a:r>
                        <a:rPr lang="en-US" sz="2200" smtClean="0"/>
                        <a:t>), </a:t>
                      </a:r>
                      <a:r>
                        <a:rPr lang="en-US" sz="2200" smtClean="0">
                          <a:latin typeface="cmsy10"/>
                        </a:rPr>
                        <a:t>Æ</a:t>
                      </a:r>
                      <a:r>
                        <a:rPr lang="en-US" sz="2200" smtClean="0"/>
                        <a:t>, </a:t>
                      </a:r>
                      <a:r>
                        <a:rPr lang="en-US" sz="2200" smtClean="0">
                          <a:latin typeface="cmsy10"/>
                        </a:rPr>
                        <a:t>Ç</a:t>
                      </a:r>
                      <a:r>
                        <a:rPr lang="en-US" sz="2200" smtClean="0"/>
                        <a:t>, </a:t>
                      </a:r>
                      <a:r>
                        <a:rPr lang="en-US" sz="2200" smtClean="0">
                          <a:latin typeface="cmsy10"/>
                        </a:rPr>
                        <a:t>&gt;</a:t>
                      </a:r>
                      <a:r>
                        <a:rPr lang="en-US" sz="2200" smtClean="0"/>
                        <a:t>, </a:t>
                      </a:r>
                      <a:r>
                        <a:rPr lang="en-US" sz="2200" smtClean="0">
                          <a:latin typeface="cmsy10"/>
                        </a:rPr>
                        <a:t>?</a:t>
                      </a:r>
                      <a:r>
                        <a:rPr lang="en-US" sz="220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smtClean="0"/>
                        <a:t>Conditional tables </a:t>
                      </a:r>
                    </a:p>
                    <a:p>
                      <a:r>
                        <a:rPr lang="en-US" sz="2000" smtClean="0"/>
                        <a:t>      [Imielinski&amp;Lipski 84]</a:t>
                      </a:r>
                      <a:endParaRPr lang="en-US" sz="20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(</a:t>
                      </a:r>
                      <a:r>
                        <a:rPr lang="en-US" sz="2200" smtClean="0">
                          <a:latin typeface="msbm10"/>
                        </a:rPr>
                        <a:t>N</a:t>
                      </a:r>
                      <a:r>
                        <a:rPr lang="en-US" sz="2200" baseline="30000" smtClean="0">
                          <a:latin typeface="cmsy10"/>
                        </a:rPr>
                        <a:t>1</a:t>
                      </a:r>
                      <a:r>
                        <a:rPr lang="en-US" sz="2200" smtClean="0"/>
                        <a:t>, min, +, </a:t>
                      </a:r>
                      <a:r>
                        <a:rPr lang="en-US" sz="2200" smtClean="0">
                          <a:latin typeface="cmsy10"/>
                        </a:rPr>
                        <a:t>1</a:t>
                      </a:r>
                      <a:r>
                        <a:rPr lang="en-US" sz="2200" smtClean="0"/>
                        <a:t>, 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smtClean="0"/>
                        <a:t>Tropical semiring (costs)</a:t>
                      </a:r>
                      <a:endParaRPr lang="en-US" sz="2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937032"/>
              </p:ext>
            </p:extLst>
          </p:nvPr>
        </p:nvGraphicFramePr>
        <p:xfrm>
          <a:off x="609599" y="1679635"/>
          <a:ext cx="7924800" cy="1310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29001"/>
                <a:gridCol w="4495799"/>
              </a:tblGrid>
              <a:tr h="304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smtClean="0"/>
                        <a:t>(</a:t>
                      </a:r>
                      <a:r>
                        <a:rPr lang="en-US" sz="2200" b="0" smtClean="0">
                          <a:latin typeface="msbm10"/>
                        </a:rPr>
                        <a:t>B</a:t>
                      </a:r>
                      <a:r>
                        <a:rPr lang="en-US" sz="2200" b="0" baseline="0" smtClean="0">
                          <a:latin typeface="+mn-lt"/>
                          <a:ea typeface="Cambria Math"/>
                        </a:rPr>
                        <a:t>,</a:t>
                      </a:r>
                      <a:r>
                        <a:rPr lang="en-US" sz="2200" b="0" baseline="0" smtClean="0">
                          <a:latin typeface="Cambria Math"/>
                          <a:ea typeface="Cambria Math"/>
                        </a:rPr>
                        <a:t> </a:t>
                      </a:r>
                      <a:r>
                        <a:rPr lang="en-US" sz="2200" b="0" smtClean="0">
                          <a:latin typeface="cmsy10"/>
                        </a:rPr>
                        <a:t>Æ</a:t>
                      </a:r>
                      <a:r>
                        <a:rPr lang="en-US" sz="2200" b="0" smtClean="0"/>
                        <a:t>, </a:t>
                      </a:r>
                      <a:r>
                        <a:rPr lang="en-US" sz="2200" b="0" smtClean="0">
                          <a:latin typeface="cmsy10"/>
                        </a:rPr>
                        <a:t>Ç</a:t>
                      </a:r>
                      <a:r>
                        <a:rPr lang="en-US" sz="2200" b="0" smtClean="0"/>
                        <a:t>, </a:t>
                      </a:r>
                      <a:r>
                        <a:rPr lang="en-US" sz="2200" b="0" smtClean="0">
                          <a:latin typeface="cmsy10"/>
                        </a:rPr>
                        <a:t>&gt;</a:t>
                      </a:r>
                      <a:r>
                        <a:rPr lang="en-US" sz="2200" b="0" smtClean="0"/>
                        <a:t>, </a:t>
                      </a:r>
                      <a:r>
                        <a:rPr lang="en-US" sz="2200" b="0" smtClean="0">
                          <a:latin typeface="cmsy10"/>
                        </a:rPr>
                        <a:t>?</a:t>
                      </a:r>
                      <a:r>
                        <a:rPr lang="en-US" sz="2200" b="0" baseline="0" smtClean="0">
                          <a:latin typeface="+mn-lt"/>
                          <a:ea typeface="Cambria Math"/>
                        </a:rPr>
                        <a:t>)</a:t>
                      </a:r>
                      <a:endParaRPr lang="en-US" sz="2200" b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smtClean="0"/>
                        <a:t>Set semantics</a:t>
                      </a:r>
                      <a:endParaRPr lang="en-US" sz="2200" b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smtClean="0"/>
                        <a:t>(</a:t>
                      </a:r>
                      <a:r>
                        <a:rPr lang="en-US" sz="2200" b="0" smtClean="0">
                          <a:latin typeface="Cambria Math"/>
                          <a:ea typeface="Cambria Math"/>
                        </a:rPr>
                        <a:t>ℕ</a:t>
                      </a:r>
                      <a:r>
                        <a:rPr lang="en-US" sz="2200" b="0" baseline="0" smtClean="0">
                          <a:latin typeface="+mn-lt"/>
                          <a:ea typeface="Cambria Math"/>
                        </a:rPr>
                        <a:t>, +, </a:t>
                      </a:r>
                      <a:r>
                        <a:rPr lang="en-US" sz="2200" b="0" smtClean="0"/>
                        <a:t>∙</a:t>
                      </a:r>
                      <a:r>
                        <a:rPr lang="en-US" sz="2200" b="0" baseline="0" smtClean="0">
                          <a:latin typeface="+mn-lt"/>
                          <a:ea typeface="Cambria Math"/>
                        </a:rPr>
                        <a:t>, 0, 1)</a:t>
                      </a:r>
                      <a:endParaRPr lang="en-US" sz="2200" b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smtClean="0"/>
                        <a:t>Bag semantics (SQL duplicates)</a:t>
                      </a:r>
                      <a:endParaRPr lang="en-US" sz="2200" b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smtClean="0"/>
                        <a:t>(</a:t>
                      </a:r>
                      <a:r>
                        <a:rPr lang="en-US" sz="2000" b="1" dirty="0" smtClean="0">
                          <a:latin typeface="msbm10"/>
                        </a:rPr>
                        <a:t>Z</a:t>
                      </a:r>
                      <a:r>
                        <a:rPr lang="en-US" sz="2000" b="0" baseline="0" smtClean="0">
                          <a:latin typeface="+mn-lt"/>
                          <a:ea typeface="Cambria Math"/>
                        </a:rPr>
                        <a:t>, +, </a:t>
                      </a:r>
                      <a:r>
                        <a:rPr lang="en-US" sz="2000" b="0" smtClean="0"/>
                        <a:t>∙</a:t>
                      </a:r>
                      <a:r>
                        <a:rPr lang="en-US" sz="2000" b="0" baseline="0" smtClean="0">
                          <a:latin typeface="+mn-lt"/>
                          <a:ea typeface="Cambria Math"/>
                        </a:rPr>
                        <a:t>, 0, 1)</a:t>
                      </a:r>
                      <a:endParaRPr lang="en-US" sz="2000" b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msbm10"/>
                        </a:rPr>
                        <a:t>Z</a:t>
                      </a:r>
                      <a:r>
                        <a:rPr lang="en-US" sz="2200" b="0">
                          <a:latin typeface="+mn-lt"/>
                        </a:rPr>
                        <a:t>-relations</a:t>
                      </a:r>
                      <a:r>
                        <a:rPr lang="en-US" sz="2200" b="0" baseline="0">
                          <a:latin typeface="+mn-lt"/>
                        </a:rPr>
                        <a:t> from part I</a:t>
                      </a:r>
                      <a:endParaRPr lang="en-US" sz="2800" b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0533282"/>
              </p:ext>
            </p:extLst>
          </p:nvPr>
        </p:nvGraphicFramePr>
        <p:xfrm>
          <a:off x="609599" y="5790565"/>
          <a:ext cx="7924800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6400"/>
                <a:gridCol w="4498400"/>
              </a:tblGrid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(</a:t>
                      </a:r>
                      <a:r>
                        <a:rPr lang="en-US" sz="2200" dirty="0" smtClean="0">
                          <a:latin typeface="cmsy10"/>
                        </a:rPr>
                        <a:t>C</a:t>
                      </a:r>
                      <a:r>
                        <a:rPr lang="en-US" sz="2200" dirty="0" smtClean="0"/>
                        <a:t>,</a:t>
                      </a:r>
                      <a:r>
                        <a:rPr lang="en-US" sz="2200" baseline="0" dirty="0" smtClean="0"/>
                        <a:t> min, max, 0, All)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      </a:t>
                      </a:r>
                      <a:r>
                        <a:rPr lang="en-US" sz="2200" dirty="0" smtClean="0">
                          <a:latin typeface="cmsy10"/>
                        </a:rPr>
                        <a:t>C</a:t>
                      </a:r>
                      <a:r>
                        <a:rPr lang="en-US" sz="2200" dirty="0" smtClean="0"/>
                        <a:t>  is</a:t>
                      </a:r>
                      <a:r>
                        <a:rPr lang="en-US" sz="2200" baseline="0" dirty="0" smtClean="0"/>
                        <a:t> set of access levels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Dissemination policies </a:t>
                      </a:r>
                      <a:r>
                        <a:rPr lang="en-US" sz="1800" dirty="0" smtClean="0"/>
                        <a:t>[Foster+ PODS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08]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599" y="1203325"/>
            <a:ext cx="464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/>
              <a:t>Standard database models:</a:t>
            </a:r>
            <a:endParaRPr lang="en-US" sz="2200" b="1"/>
          </a:p>
        </p:txBody>
      </p:sp>
      <p:sp>
        <p:nvSpPr>
          <p:cNvPr id="10" name="TextBox 9"/>
          <p:cNvSpPr txBox="1"/>
          <p:nvPr/>
        </p:nvSpPr>
        <p:spPr>
          <a:xfrm>
            <a:off x="609599" y="2955925"/>
            <a:ext cx="464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/>
              <a:t>Ranked or uncertain data:</a:t>
            </a:r>
            <a:endParaRPr lang="en-US" sz="2200" b="1"/>
          </a:p>
        </p:txBody>
      </p:sp>
      <p:sp>
        <p:nvSpPr>
          <p:cNvPr id="11" name="TextBox 10"/>
          <p:cNvSpPr txBox="1"/>
          <p:nvPr/>
        </p:nvSpPr>
        <p:spPr>
          <a:xfrm>
            <a:off x="609599" y="5394325"/>
            <a:ext cx="464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Data access: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292651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143000"/>
          </a:xfrm>
        </p:spPr>
        <p:txBody>
          <a:bodyPr>
            <a:noAutofit/>
          </a:bodyPr>
          <a:lstStyle/>
          <a:p>
            <a:r>
              <a:rPr lang="en-US" sz="3600" smtClean="0"/>
              <a:t>Semirings Unify Existing Provenance Models</a:t>
            </a:r>
            <a:endParaRPr lang="en-US" sz="360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457200" y="2209800"/>
          <a:ext cx="8229600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4400"/>
                <a:gridCol w="3505200"/>
              </a:tblGrid>
              <a:tr h="5189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(</a:t>
                      </a:r>
                      <a:r>
                        <a:rPr lang="en-US" sz="2200" smtClean="0">
                          <a:latin typeface="msbm10"/>
                        </a:rPr>
                        <a:t>N</a:t>
                      </a:r>
                      <a:r>
                        <a:rPr lang="en-US" sz="2200" smtClean="0"/>
                        <a:t>[</a:t>
                      </a:r>
                      <a:r>
                        <a:rPr lang="en-US" sz="2200" i="1" smtClean="0"/>
                        <a:t>X</a:t>
                      </a:r>
                      <a:r>
                        <a:rPr lang="en-US" sz="2200" smtClean="0"/>
                        <a:t>], +, </a:t>
                      </a:r>
                      <a:r>
                        <a:rPr lang="en-US" sz="2200" smtClean="0">
                          <a:latin typeface="cmsy10"/>
                        </a:rPr>
                        <a:t>¢</a:t>
                      </a:r>
                      <a:r>
                        <a:rPr lang="en-US" sz="2200" smtClean="0"/>
                        <a:t>, 0, 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    “most</a:t>
                      </a:r>
                      <a:r>
                        <a:rPr lang="en-US" sz="2200" baseline="0" smtClean="0"/>
                        <a:t> informative”</a:t>
                      </a:r>
                      <a:endParaRPr lang="en-US" sz="220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smtClean="0"/>
                        <a:t>Provenance polynomials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i="1" smtClean="0"/>
              <a:t>X</a:t>
            </a:r>
            <a:r>
              <a:rPr lang="en-US" sz="2400" smtClean="0"/>
              <a:t> a set of </a:t>
            </a:r>
            <a:r>
              <a:rPr lang="en-US" sz="2400" b="1" smtClean="0">
                <a:solidFill>
                  <a:srgbClr val="FF0000"/>
                </a:solidFill>
              </a:rPr>
              <a:t>indeterminates</a:t>
            </a:r>
            <a:r>
              <a:rPr lang="en-US" sz="2400" smtClean="0"/>
              <a:t>, can be thought of as </a:t>
            </a:r>
            <a:r>
              <a:rPr lang="en-US" sz="2400" b="1" smtClean="0">
                <a:solidFill>
                  <a:srgbClr val="FF0000"/>
                </a:solidFill>
              </a:rPr>
              <a:t>tuple ids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9" name="Content Placeholder 4"/>
          <p:cNvGraphicFramePr>
            <a:graphicFrameLocks/>
          </p:cNvGraphicFramePr>
          <p:nvPr/>
        </p:nvGraphicFramePr>
        <p:xfrm>
          <a:off x="457200" y="3688080"/>
          <a:ext cx="8229600" cy="2712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24400"/>
                <a:gridCol w="3505200"/>
              </a:tblGrid>
              <a:tr h="677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(Lin(</a:t>
                      </a:r>
                      <a:r>
                        <a:rPr lang="en-US" sz="2200" i="1" smtClean="0"/>
                        <a:t>X</a:t>
                      </a:r>
                      <a:r>
                        <a:rPr lang="en-US" sz="2200" smtClean="0"/>
                        <a:t>), </a:t>
                      </a:r>
                      <a:r>
                        <a:rPr lang="en-US" sz="2200" smtClean="0">
                          <a:latin typeface="cmsy10"/>
                        </a:rPr>
                        <a:t>[</a:t>
                      </a:r>
                      <a:r>
                        <a:rPr lang="en-US" sz="2200" smtClean="0"/>
                        <a:t>, </a:t>
                      </a:r>
                      <a:r>
                        <a:rPr lang="en-US" sz="2200" smtClean="0">
                          <a:latin typeface="cmsy10"/>
                        </a:rPr>
                        <a:t>[</a:t>
                      </a:r>
                      <a:r>
                        <a:rPr lang="en-US" sz="2200" baseline="30000" smtClean="0">
                          <a:latin typeface="+mn-lt"/>
                        </a:rPr>
                        <a:t>*</a:t>
                      </a:r>
                      <a:r>
                        <a:rPr lang="en-US" sz="2200" smtClean="0">
                          <a:latin typeface="+mn-lt"/>
                        </a:rPr>
                        <a:t>,</a:t>
                      </a:r>
                      <a:r>
                        <a:rPr lang="en-US" sz="2200" smtClean="0">
                          <a:latin typeface="cmsy10"/>
                        </a:rPr>
                        <a:t> ;</a:t>
                      </a:r>
                      <a:r>
                        <a:rPr lang="en-US" sz="2200" smtClean="0"/>
                        <a:t>, </a:t>
                      </a:r>
                      <a:r>
                        <a:rPr lang="en-US" sz="2200" smtClean="0">
                          <a:latin typeface="cmsy10"/>
                        </a:rPr>
                        <a:t>;</a:t>
                      </a:r>
                      <a:r>
                        <a:rPr lang="en-US" sz="2200" baseline="30000" smtClean="0">
                          <a:latin typeface="+mn-lt"/>
                        </a:rPr>
                        <a:t>*</a:t>
                      </a:r>
                      <a:r>
                        <a:rPr lang="en-US" sz="2200" smtClean="0">
                          <a:latin typeface="+mn-lt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>
                          <a:latin typeface="+mn-lt"/>
                        </a:rPr>
                        <a:t>    sets of contributing tuples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Data warehousing lineage    </a:t>
                      </a:r>
                    </a:p>
                    <a:p>
                      <a:r>
                        <a:rPr lang="en-US" sz="2200" dirty="0" smtClean="0"/>
                        <a:t>    </a:t>
                      </a:r>
                      <a:r>
                        <a:rPr lang="en-US" sz="2000" dirty="0" smtClean="0"/>
                        <a:t>[</a:t>
                      </a:r>
                      <a:r>
                        <a:rPr lang="en-US" sz="2000" dirty="0" err="1" smtClean="0"/>
                        <a:t>Cui+ </a:t>
                      </a:r>
                      <a:r>
                        <a:rPr lang="en-US" sz="2000" dirty="0" smtClean="0"/>
                        <a:t>00]</a:t>
                      </a:r>
                      <a:endParaRPr lang="en-US" sz="2200" b="1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77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(Why(</a:t>
                      </a:r>
                      <a:r>
                        <a:rPr lang="en-US" sz="2200" i="1" smtClean="0"/>
                        <a:t>X</a:t>
                      </a:r>
                      <a:r>
                        <a:rPr lang="en-US" sz="2200" smtClean="0"/>
                        <a:t>), </a:t>
                      </a:r>
                      <a:r>
                        <a:rPr lang="en-US" sz="2200" smtClean="0">
                          <a:latin typeface="cmsy10"/>
                        </a:rPr>
                        <a:t>[</a:t>
                      </a:r>
                      <a:r>
                        <a:rPr lang="en-US" sz="2200" smtClean="0"/>
                        <a:t>, </a:t>
                      </a:r>
                      <a:r>
                        <a:rPr lang="en-US" sz="2200" smtClean="0">
                          <a:latin typeface="msam10"/>
                        </a:rPr>
                        <a:t>d</a:t>
                      </a:r>
                      <a:r>
                        <a:rPr lang="en-US" sz="2200" smtClean="0"/>
                        <a:t>, </a:t>
                      </a:r>
                      <a:r>
                        <a:rPr lang="en-US" sz="2200" smtClean="0">
                          <a:latin typeface="cmsy10"/>
                        </a:rPr>
                        <a:t>;</a:t>
                      </a:r>
                      <a:r>
                        <a:rPr lang="en-US" sz="2200" smtClean="0"/>
                        <a:t>, {</a:t>
                      </a:r>
                      <a:r>
                        <a:rPr lang="en-US" sz="2200" smtClean="0">
                          <a:latin typeface="cmsy10"/>
                        </a:rPr>
                        <a:t>;</a:t>
                      </a:r>
                      <a:r>
                        <a:rPr lang="en-US" sz="2200" smtClean="0"/>
                        <a:t>})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>
                          <a:latin typeface="+mn-lt"/>
                        </a:rPr>
                        <a:t>    sets</a:t>
                      </a:r>
                      <a:r>
                        <a:rPr lang="en-US" sz="2200" baseline="0" smtClean="0">
                          <a:latin typeface="+mn-lt"/>
                        </a:rPr>
                        <a:t> of sets of contributing tuples</a:t>
                      </a:r>
                      <a:endParaRPr lang="en-US" sz="220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smtClean="0"/>
                        <a:t>Why-provenance</a:t>
                      </a:r>
                    </a:p>
                    <a:p>
                      <a:r>
                        <a:rPr lang="en-US" sz="2200" baseline="0" smtClean="0"/>
                        <a:t>    </a:t>
                      </a:r>
                      <a:r>
                        <a:rPr lang="en-US" sz="2000" smtClean="0"/>
                        <a:t>[Buneman+ 01]</a:t>
                      </a:r>
                      <a:endParaRPr lang="en-US" sz="2000"/>
                    </a:p>
                  </a:txBody>
                  <a:tcPr/>
                </a:tc>
              </a:tr>
              <a:tr h="677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>
                          <a:latin typeface="+mn-lt"/>
                        </a:rPr>
                        <a:t>(Trio(</a:t>
                      </a:r>
                      <a:r>
                        <a:rPr lang="en-US" sz="2200" i="1" smtClean="0">
                          <a:latin typeface="+mn-lt"/>
                        </a:rPr>
                        <a:t>X</a:t>
                      </a:r>
                      <a:r>
                        <a:rPr lang="en-US" sz="2200" i="0" smtClean="0">
                          <a:latin typeface="+mn-lt"/>
                        </a:rPr>
                        <a:t>),</a:t>
                      </a:r>
                      <a:r>
                        <a:rPr lang="en-US" sz="2200" i="0" baseline="0" smtClean="0">
                          <a:latin typeface="+mn-lt"/>
                        </a:rPr>
                        <a:t> </a:t>
                      </a:r>
                      <a:r>
                        <a:rPr lang="en-US" sz="2200" smtClean="0"/>
                        <a:t>+,</a:t>
                      </a:r>
                      <a:r>
                        <a:rPr lang="en-US" sz="2200" baseline="0" smtClean="0"/>
                        <a:t> </a:t>
                      </a:r>
                      <a:r>
                        <a:rPr lang="en-US" sz="2200" smtClean="0">
                          <a:latin typeface="cmsy10"/>
                        </a:rPr>
                        <a:t>¢</a:t>
                      </a:r>
                      <a:r>
                        <a:rPr lang="en-US" sz="2200" smtClean="0"/>
                        <a:t>, 0, 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i="1" smtClean="0">
                          <a:latin typeface="+mn-lt"/>
                        </a:rPr>
                        <a:t>    </a:t>
                      </a:r>
                      <a:r>
                        <a:rPr lang="en-US" sz="2200" i="0" smtClean="0">
                          <a:latin typeface="+mn-lt"/>
                        </a:rPr>
                        <a:t>bags of sets of contributing tuples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smtClean="0"/>
                        <a:t>Trio</a:t>
                      </a:r>
                      <a:r>
                        <a:rPr lang="en-US" sz="2200" baseline="0" smtClean="0"/>
                        <a:t>-style </a:t>
                      </a:r>
                      <a:r>
                        <a:rPr lang="en-US" sz="2200" smtClean="0"/>
                        <a:t>lineage </a:t>
                      </a:r>
                    </a:p>
                    <a:p>
                      <a:r>
                        <a:rPr lang="en-US" sz="2200" baseline="0" smtClean="0"/>
                        <a:t>    </a:t>
                      </a:r>
                      <a:r>
                        <a:rPr lang="en-US" sz="2000" smtClean="0"/>
                        <a:t>[Das Sarma+ 08]</a:t>
                      </a:r>
                      <a:endParaRPr lang="en-US" sz="2000"/>
                    </a:p>
                  </a:txBody>
                  <a:tcPr/>
                </a:tc>
              </a:tr>
              <a:tr h="3284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smtClean="0"/>
                        <a:t>(</a:t>
                      </a:r>
                      <a:r>
                        <a:rPr lang="en-US" sz="2200" smtClean="0">
                          <a:latin typeface="msbm10"/>
                        </a:rPr>
                        <a:t>B</a:t>
                      </a:r>
                      <a:r>
                        <a:rPr lang="en-US" sz="2200" smtClean="0"/>
                        <a:t>[</a:t>
                      </a:r>
                      <a:r>
                        <a:rPr lang="en-US" sz="2200" i="1" smtClean="0"/>
                        <a:t>X</a:t>
                      </a:r>
                      <a:r>
                        <a:rPr lang="en-US" sz="2200" smtClean="0"/>
                        <a:t>], +, </a:t>
                      </a:r>
                      <a:r>
                        <a:rPr lang="en-US" sz="2200" smtClean="0">
                          <a:latin typeface="cmsy10"/>
                        </a:rPr>
                        <a:t>¢</a:t>
                      </a:r>
                      <a:r>
                        <a:rPr lang="en-US" sz="2200" smtClean="0"/>
                        <a:t>, 0, 1)</a:t>
                      </a:r>
                      <a:endParaRPr lang="en-US" sz="220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Boolean prov. polynomials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1676400"/>
            <a:ext cx="464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cap="small" smtClean="0"/>
              <a:t>Orchestra</a:t>
            </a:r>
            <a:r>
              <a:rPr lang="en-US" sz="2200" b="1" smtClean="0"/>
              <a:t> provenance model:</a:t>
            </a:r>
            <a:endParaRPr lang="en-US" sz="2200" b="1"/>
          </a:p>
        </p:txBody>
      </p:sp>
      <p:sp>
        <p:nvSpPr>
          <p:cNvPr id="11" name="TextBox 10"/>
          <p:cNvSpPr txBox="1"/>
          <p:nvPr/>
        </p:nvSpPr>
        <p:spPr>
          <a:xfrm>
            <a:off x="457200" y="3200400"/>
            <a:ext cx="464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/>
              <a:t>Other models:</a:t>
            </a:r>
            <a:endParaRPr lang="en-US" sz="2200" b="1"/>
          </a:p>
        </p:txBody>
      </p:sp>
    </p:spTree>
    <p:extLst>
      <p:ext uri="{BB962C8B-B14F-4D97-AF65-F5344CB8AC3E}">
        <p14:creationId xmlns:p14="http://schemas.microsoft.com/office/powerpoint/2010/main" val="2269671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smtClean="0"/>
              <a:t>A Hierarchy of Provenance </a:t>
            </a:r>
            <a:r>
              <a:rPr lang="en-US" sz="2800" smtClean="0"/>
              <a:t>[Green 09]</a:t>
            </a:r>
            <a:endParaRPr lang="en-US" sz="3600"/>
          </a:p>
        </p:txBody>
      </p:sp>
      <p:sp>
        <p:nvSpPr>
          <p:cNvPr id="5" name="TextBox 4"/>
          <p:cNvSpPr txBox="1"/>
          <p:nvPr/>
        </p:nvSpPr>
        <p:spPr>
          <a:xfrm>
            <a:off x="4156710" y="146691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msbm10"/>
              </a:rPr>
              <a:t>N</a:t>
            </a:r>
            <a:r>
              <a:rPr lang="en-US" sz="2400" smtClean="0"/>
              <a:t>[</a:t>
            </a:r>
            <a:r>
              <a:rPr lang="en-US" sz="2400" i="1" smtClean="0"/>
              <a:t>X</a:t>
            </a:r>
            <a:r>
              <a:rPr lang="en-US" sz="2400" smtClean="0"/>
              <a:t>]</a:t>
            </a:r>
            <a:endParaRPr lang="en-US" sz="2400"/>
          </a:p>
        </p:txBody>
      </p:sp>
      <p:sp>
        <p:nvSpPr>
          <p:cNvPr id="6" name="TextBox 5"/>
          <p:cNvSpPr txBox="1"/>
          <p:nvPr/>
        </p:nvSpPr>
        <p:spPr>
          <a:xfrm>
            <a:off x="3276600" y="230064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msbm10"/>
              </a:rPr>
              <a:t>B</a:t>
            </a:r>
            <a:r>
              <a:rPr lang="en-US" sz="2400" smtClean="0"/>
              <a:t>[</a:t>
            </a:r>
            <a:r>
              <a:rPr lang="en-US" sz="2400" i="1" smtClean="0"/>
              <a:t>X</a:t>
            </a:r>
            <a:r>
              <a:rPr lang="en-US" sz="2400" smtClean="0"/>
              <a:t>]</a:t>
            </a:r>
            <a:endParaRPr lang="en-US" sz="2400"/>
          </a:p>
        </p:txBody>
      </p:sp>
      <p:sp>
        <p:nvSpPr>
          <p:cNvPr id="7" name="TextBox 6"/>
          <p:cNvSpPr txBox="1"/>
          <p:nvPr/>
        </p:nvSpPr>
        <p:spPr>
          <a:xfrm>
            <a:off x="4724400" y="229618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Trio(</a:t>
            </a:r>
            <a:r>
              <a:rPr lang="en-US" sz="2400" i="1" smtClean="0"/>
              <a:t>X</a:t>
            </a:r>
            <a:r>
              <a:rPr lang="en-US" sz="2400" smtClean="0"/>
              <a:t>)</a:t>
            </a:r>
            <a:endParaRPr lang="en-US" sz="2400"/>
          </a:p>
        </p:txBody>
      </p:sp>
      <p:sp>
        <p:nvSpPr>
          <p:cNvPr id="8" name="TextBox 7"/>
          <p:cNvSpPr txBox="1"/>
          <p:nvPr/>
        </p:nvSpPr>
        <p:spPr>
          <a:xfrm>
            <a:off x="3994674" y="322397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Why(</a:t>
            </a:r>
            <a:r>
              <a:rPr lang="en-US" sz="2400" i="1" smtClean="0"/>
              <a:t>X</a:t>
            </a:r>
            <a:r>
              <a:rPr lang="en-US" sz="2400" smtClean="0"/>
              <a:t>)</a:t>
            </a:r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3276600" y="413391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Lin(</a:t>
            </a:r>
            <a:r>
              <a:rPr lang="en-US" sz="2400" i="1" smtClean="0"/>
              <a:t>X</a:t>
            </a:r>
            <a:r>
              <a:rPr lang="en-US" sz="2400" smtClean="0"/>
              <a:t>)</a:t>
            </a:r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24400" y="413837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PosBool(</a:t>
            </a:r>
            <a:r>
              <a:rPr lang="en-US" sz="2400" i="1" smtClean="0"/>
              <a:t>X</a:t>
            </a:r>
            <a:r>
              <a:rPr lang="en-US" sz="2400" smtClean="0"/>
              <a:t>)</a:t>
            </a:r>
            <a:endParaRPr lang="en-US" sz="2400"/>
          </a:p>
        </p:txBody>
      </p:sp>
      <p:cxnSp>
        <p:nvCxnSpPr>
          <p:cNvPr id="15" name="Straight Connector 14"/>
          <p:cNvCxnSpPr/>
          <p:nvPr/>
        </p:nvCxnSpPr>
        <p:spPr>
          <a:xfrm rot="10800000" flipV="1">
            <a:off x="4191000" y="1924109"/>
            <a:ext cx="304800" cy="3047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4157365" y="2795945"/>
            <a:ext cx="448272" cy="3810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5029200" y="1924110"/>
            <a:ext cx="304800" cy="304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 flipV="1">
            <a:off x="5029202" y="2838511"/>
            <a:ext cx="380999" cy="3720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9" idx="0"/>
          </p:cNvCxnSpPr>
          <p:nvPr/>
        </p:nvCxnSpPr>
        <p:spPr>
          <a:xfrm rot="10800000" flipV="1">
            <a:off x="4076700" y="3676710"/>
            <a:ext cx="49530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0" idx="0"/>
          </p:cNvCxnSpPr>
          <p:nvPr/>
        </p:nvCxnSpPr>
        <p:spPr>
          <a:xfrm>
            <a:off x="5029200" y="3676710"/>
            <a:ext cx="495300" cy="4616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62000" y="55626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A path downward from </a:t>
            </a:r>
            <a:r>
              <a:rPr lang="en-US" sz="2400" i="1" smtClean="0">
                <a:latin typeface="Calibri"/>
              </a:rPr>
              <a:t>K</a:t>
            </a:r>
            <a:r>
              <a:rPr lang="en-US" sz="2400" baseline="-25000" smtClean="0">
                <a:latin typeface="Calibri"/>
              </a:rPr>
              <a:t>1</a:t>
            </a:r>
            <a:r>
              <a:rPr lang="en-US" sz="2400" smtClean="0"/>
              <a:t> to </a:t>
            </a:r>
            <a:r>
              <a:rPr lang="en-US" sz="2400" i="1" smtClean="0">
                <a:latin typeface="Calibri"/>
              </a:rPr>
              <a:t>K</a:t>
            </a:r>
            <a:r>
              <a:rPr lang="en-US" sz="2400" baseline="-25000" smtClean="0">
                <a:latin typeface="Calibri"/>
              </a:rPr>
              <a:t>2</a:t>
            </a:r>
            <a:r>
              <a:rPr lang="en-US" sz="2400" smtClean="0"/>
              <a:t> indicates that there exists a </a:t>
            </a:r>
            <a:r>
              <a:rPr lang="en-US" sz="2400" b="1" smtClean="0"/>
              <a:t>surjective semiring homomorphism</a:t>
            </a:r>
            <a:r>
              <a:rPr lang="en-US" sz="2400" smtClean="0"/>
              <a:t> </a:t>
            </a:r>
            <a:r>
              <a:rPr lang="en-US" sz="2400" i="1" smtClean="0"/>
              <a:t>h</a:t>
            </a:r>
            <a:r>
              <a:rPr lang="en-US" sz="2400" smtClean="0"/>
              <a:t> : </a:t>
            </a:r>
            <a:r>
              <a:rPr lang="en-US" sz="2400" i="1" smtClean="0">
                <a:latin typeface="Calibri"/>
              </a:rPr>
              <a:t>K</a:t>
            </a:r>
            <a:r>
              <a:rPr lang="en-US" sz="2400" baseline="-25000" smtClean="0">
                <a:latin typeface="Calibri"/>
              </a:rPr>
              <a:t>1</a:t>
            </a:r>
            <a:r>
              <a:rPr lang="en-US" sz="2400" smtClean="0"/>
              <a:t> </a:t>
            </a:r>
            <a:r>
              <a:rPr lang="en-US" sz="2400" smtClean="0">
                <a:latin typeface="Symbol"/>
                <a:sym typeface="Symbol"/>
              </a:rPr>
              <a:t></a:t>
            </a:r>
            <a:r>
              <a:rPr lang="en-US" sz="2400" smtClean="0"/>
              <a:t> </a:t>
            </a:r>
            <a:r>
              <a:rPr lang="en-US" sz="2400" i="1" smtClean="0">
                <a:latin typeface="Calibri"/>
              </a:rPr>
              <a:t>K</a:t>
            </a:r>
            <a:r>
              <a:rPr lang="en-US" sz="2400" baseline="-25000" smtClean="0">
                <a:latin typeface="Calibri"/>
              </a:rPr>
              <a:t>2</a:t>
            </a:r>
            <a:endParaRPr lang="en-US" sz="2400" baseline="-25000"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8200" y="1320463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most informative</a:t>
            </a:r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8200" y="495300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least informative</a:t>
            </a:r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2057400" y="1720572"/>
            <a:ext cx="228600" cy="3232428"/>
          </a:xfrm>
          <a:custGeom>
            <a:avLst/>
            <a:gdLst>
              <a:gd name="connsiteX0" fmla="*/ 102198 w 243840"/>
              <a:gd name="connsiteY0" fmla="*/ 0 h 3225501"/>
              <a:gd name="connsiteX1" fmla="*/ 231289 w 243840"/>
              <a:gd name="connsiteY1" fmla="*/ 182880 h 3225501"/>
              <a:gd name="connsiteX2" fmla="*/ 26894 w 243840"/>
              <a:gd name="connsiteY2" fmla="*/ 473337 h 3225501"/>
              <a:gd name="connsiteX3" fmla="*/ 209774 w 243840"/>
              <a:gd name="connsiteY3" fmla="*/ 753036 h 3225501"/>
              <a:gd name="connsiteX4" fmla="*/ 37652 w 243840"/>
              <a:gd name="connsiteY4" fmla="*/ 1065008 h 3225501"/>
              <a:gd name="connsiteX5" fmla="*/ 220532 w 243840"/>
              <a:gd name="connsiteY5" fmla="*/ 1344706 h 3225501"/>
              <a:gd name="connsiteX6" fmla="*/ 59167 w 243840"/>
              <a:gd name="connsiteY6" fmla="*/ 1635163 h 3225501"/>
              <a:gd name="connsiteX7" fmla="*/ 209774 w 243840"/>
              <a:gd name="connsiteY7" fmla="*/ 1882589 h 3225501"/>
              <a:gd name="connsiteX8" fmla="*/ 5379 w 243840"/>
              <a:gd name="connsiteY8" fmla="*/ 2119257 h 3225501"/>
              <a:gd name="connsiteX9" fmla="*/ 177501 w 243840"/>
              <a:gd name="connsiteY9" fmla="*/ 2409713 h 3225501"/>
              <a:gd name="connsiteX10" fmla="*/ 26894 w 243840"/>
              <a:gd name="connsiteY10" fmla="*/ 2571078 h 3225501"/>
              <a:gd name="connsiteX11" fmla="*/ 166744 w 243840"/>
              <a:gd name="connsiteY11" fmla="*/ 2872292 h 3225501"/>
              <a:gd name="connsiteX12" fmla="*/ 91440 w 243840"/>
              <a:gd name="connsiteY12" fmla="*/ 3087445 h 3225501"/>
              <a:gd name="connsiteX13" fmla="*/ 112955 w 243840"/>
              <a:gd name="connsiteY13" fmla="*/ 3205779 h 3225501"/>
              <a:gd name="connsiteX14" fmla="*/ 102198 w 243840"/>
              <a:gd name="connsiteY14" fmla="*/ 3205779 h 3225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3840" h="3225501">
                <a:moveTo>
                  <a:pt x="102198" y="0"/>
                </a:moveTo>
                <a:cubicBezTo>
                  <a:pt x="173019" y="51995"/>
                  <a:pt x="243840" y="103991"/>
                  <a:pt x="231289" y="182880"/>
                </a:cubicBezTo>
                <a:cubicBezTo>
                  <a:pt x="218738" y="261769"/>
                  <a:pt x="30480" y="378311"/>
                  <a:pt x="26894" y="473337"/>
                </a:cubicBezTo>
                <a:cubicBezTo>
                  <a:pt x="23308" y="568363"/>
                  <a:pt x="207981" y="654424"/>
                  <a:pt x="209774" y="753036"/>
                </a:cubicBezTo>
                <a:cubicBezTo>
                  <a:pt x="211567" y="851648"/>
                  <a:pt x="35859" y="966396"/>
                  <a:pt x="37652" y="1065008"/>
                </a:cubicBezTo>
                <a:cubicBezTo>
                  <a:pt x="39445" y="1163620"/>
                  <a:pt x="216946" y="1249680"/>
                  <a:pt x="220532" y="1344706"/>
                </a:cubicBezTo>
                <a:cubicBezTo>
                  <a:pt x="224118" y="1439732"/>
                  <a:pt x="60960" y="1545516"/>
                  <a:pt x="59167" y="1635163"/>
                </a:cubicBezTo>
                <a:cubicBezTo>
                  <a:pt x="57374" y="1724810"/>
                  <a:pt x="218739" y="1801907"/>
                  <a:pt x="209774" y="1882589"/>
                </a:cubicBezTo>
                <a:cubicBezTo>
                  <a:pt x="200809" y="1963271"/>
                  <a:pt x="10758" y="2031403"/>
                  <a:pt x="5379" y="2119257"/>
                </a:cubicBezTo>
                <a:cubicBezTo>
                  <a:pt x="0" y="2207111"/>
                  <a:pt x="173915" y="2334410"/>
                  <a:pt x="177501" y="2409713"/>
                </a:cubicBezTo>
                <a:cubicBezTo>
                  <a:pt x="181087" y="2485016"/>
                  <a:pt x="28687" y="2493982"/>
                  <a:pt x="26894" y="2571078"/>
                </a:cubicBezTo>
                <a:cubicBezTo>
                  <a:pt x="25101" y="2648174"/>
                  <a:pt x="155986" y="2786231"/>
                  <a:pt x="166744" y="2872292"/>
                </a:cubicBezTo>
                <a:cubicBezTo>
                  <a:pt x="177502" y="2958353"/>
                  <a:pt x="100405" y="3031864"/>
                  <a:pt x="91440" y="3087445"/>
                </a:cubicBezTo>
                <a:cubicBezTo>
                  <a:pt x="82475" y="3143026"/>
                  <a:pt x="111162" y="3186057"/>
                  <a:pt x="112955" y="3205779"/>
                </a:cubicBezTo>
                <a:cubicBezTo>
                  <a:pt x="114748" y="3225501"/>
                  <a:pt x="108473" y="3215640"/>
                  <a:pt x="102198" y="3205779"/>
                </a:cubicBezTo>
              </a:path>
            </a:pathLst>
          </a:cu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200400" y="99060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Example: </a:t>
            </a:r>
            <a:r>
              <a:rPr lang="en-US" sz="2000" smtClean="0">
                <a:latin typeface="Calibri"/>
              </a:rPr>
              <a:t>2</a:t>
            </a:r>
            <a:r>
              <a:rPr lang="en-US" sz="2000" i="1" smtClean="0">
                <a:latin typeface="Calibri"/>
              </a:rPr>
              <a:t>p</a:t>
            </a:r>
            <a:r>
              <a:rPr lang="en-US" sz="2000" baseline="30000" smtClean="0">
                <a:latin typeface="Calibri"/>
              </a:rPr>
              <a:t>2</a:t>
            </a:r>
            <a:r>
              <a:rPr lang="en-US" sz="2000" i="1" smtClean="0"/>
              <a:t>r </a:t>
            </a:r>
            <a:r>
              <a:rPr lang="en-US" sz="2000" smtClean="0"/>
              <a:t>+ </a:t>
            </a:r>
            <a:r>
              <a:rPr lang="en-US" sz="2000" i="1" smtClean="0"/>
              <a:t>pr</a:t>
            </a:r>
            <a:r>
              <a:rPr lang="en-US" sz="2000" smtClean="0"/>
              <a:t> + </a:t>
            </a:r>
            <a:r>
              <a:rPr lang="en-US" sz="2000" smtClean="0">
                <a:latin typeface="Calibri"/>
              </a:rPr>
              <a:t>5</a:t>
            </a:r>
            <a:r>
              <a:rPr lang="en-US" sz="2000" i="1" smtClean="0">
                <a:latin typeface="Calibri"/>
              </a:rPr>
              <a:t>r</a:t>
            </a:r>
            <a:r>
              <a:rPr lang="en-US" sz="2000" baseline="30000" smtClean="0">
                <a:latin typeface="Calibri"/>
              </a:rPr>
              <a:t>2</a:t>
            </a:r>
            <a:r>
              <a:rPr lang="en-US" sz="2000" smtClean="0"/>
              <a:t> + </a:t>
            </a:r>
            <a:r>
              <a:rPr lang="en-US" sz="2000" i="1" smtClean="0"/>
              <a:t>s</a:t>
            </a:r>
            <a:endParaRPr lang="en-US" sz="2000" i="1"/>
          </a:p>
        </p:txBody>
      </p:sp>
      <p:sp>
        <p:nvSpPr>
          <p:cNvPr id="26" name="TextBox 25"/>
          <p:cNvSpPr txBox="1"/>
          <p:nvPr/>
        </p:nvSpPr>
        <p:spPr>
          <a:xfrm>
            <a:off x="5638800" y="192411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drop exponents</a:t>
            </a:r>
          </a:p>
          <a:p>
            <a:pPr algn="ctr"/>
            <a:r>
              <a:rPr lang="en-US" sz="2000" smtClean="0">
                <a:latin typeface="Calibri"/>
              </a:rPr>
              <a:t>3</a:t>
            </a:r>
            <a:r>
              <a:rPr lang="en-US" sz="2000" i="1" smtClean="0"/>
              <a:t>pr </a:t>
            </a:r>
            <a:r>
              <a:rPr lang="en-US" sz="2000" smtClean="0"/>
              <a:t>+ </a:t>
            </a:r>
            <a:r>
              <a:rPr lang="en-US" sz="2000" smtClean="0">
                <a:latin typeface="Calibri"/>
              </a:rPr>
              <a:t>5</a:t>
            </a:r>
            <a:r>
              <a:rPr lang="en-US" sz="2000" i="1" smtClean="0">
                <a:latin typeface="Calibri"/>
              </a:rPr>
              <a:t>r</a:t>
            </a:r>
            <a:r>
              <a:rPr lang="en-US" sz="2000" smtClean="0"/>
              <a:t> + </a:t>
            </a:r>
            <a:r>
              <a:rPr lang="en-US" sz="2000" i="1" smtClean="0"/>
              <a:t>s</a:t>
            </a:r>
            <a:endParaRPr lang="en-US" sz="2000" i="1"/>
          </a:p>
        </p:txBody>
      </p:sp>
      <p:sp>
        <p:nvSpPr>
          <p:cNvPr id="28" name="TextBox 27"/>
          <p:cNvSpPr txBox="1"/>
          <p:nvPr/>
        </p:nvSpPr>
        <p:spPr>
          <a:xfrm>
            <a:off x="1447800" y="1825824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drop coefficients</a:t>
            </a:r>
          </a:p>
          <a:p>
            <a:pPr algn="ctr"/>
            <a:r>
              <a:rPr lang="en-US" sz="2000" i="1" smtClean="0">
                <a:latin typeface="Calibri"/>
              </a:rPr>
              <a:t>p</a:t>
            </a:r>
            <a:r>
              <a:rPr lang="en-US" sz="2000" baseline="30000" smtClean="0">
                <a:latin typeface="Calibri"/>
              </a:rPr>
              <a:t>2</a:t>
            </a:r>
            <a:r>
              <a:rPr lang="en-US" sz="2000" i="1" smtClean="0"/>
              <a:t>r </a:t>
            </a:r>
            <a:r>
              <a:rPr lang="en-US" sz="2000" smtClean="0"/>
              <a:t>+ </a:t>
            </a:r>
            <a:r>
              <a:rPr lang="en-US" sz="2000" i="1" smtClean="0"/>
              <a:t>pr</a:t>
            </a:r>
            <a:r>
              <a:rPr lang="en-US" sz="2000" smtClean="0"/>
              <a:t> + </a:t>
            </a:r>
            <a:r>
              <a:rPr lang="en-US" sz="2000" i="1" smtClean="0">
                <a:latin typeface="Calibri"/>
              </a:rPr>
              <a:t>r</a:t>
            </a:r>
            <a:r>
              <a:rPr lang="en-US" sz="2000" baseline="30000" smtClean="0">
                <a:latin typeface="Calibri"/>
              </a:rPr>
              <a:t>2</a:t>
            </a:r>
            <a:r>
              <a:rPr lang="en-US" sz="2000" smtClean="0"/>
              <a:t> + </a:t>
            </a:r>
            <a:r>
              <a:rPr lang="en-US" sz="2000" i="1" smtClean="0"/>
              <a:t>s</a:t>
            </a:r>
            <a:endParaRPr lang="en-US" sz="2000" i="1"/>
          </a:p>
        </p:txBody>
      </p:sp>
      <p:sp>
        <p:nvSpPr>
          <p:cNvPr id="41" name="TextBox 40"/>
          <p:cNvSpPr txBox="1"/>
          <p:nvPr/>
        </p:nvSpPr>
        <p:spPr>
          <a:xfrm>
            <a:off x="1752600" y="3854173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collapse terms</a:t>
            </a:r>
          </a:p>
          <a:p>
            <a:pPr algn="ctr"/>
            <a:r>
              <a:rPr lang="en-US" sz="2000" i="1" smtClean="0"/>
              <a:t>prs</a:t>
            </a:r>
            <a:endParaRPr lang="en-US" sz="2000" i="1"/>
          </a:p>
        </p:txBody>
      </p:sp>
      <p:sp>
        <p:nvSpPr>
          <p:cNvPr id="42" name="TextBox 41"/>
          <p:cNvSpPr txBox="1"/>
          <p:nvPr/>
        </p:nvSpPr>
        <p:spPr>
          <a:xfrm>
            <a:off x="1447800" y="3045024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drop both exp. and coeff.</a:t>
            </a:r>
          </a:p>
          <a:p>
            <a:pPr algn="ctr"/>
            <a:r>
              <a:rPr lang="en-US" sz="2000" i="1" smtClean="0"/>
              <a:t>         pr</a:t>
            </a:r>
            <a:r>
              <a:rPr lang="en-US" sz="2000" smtClean="0"/>
              <a:t> + </a:t>
            </a:r>
            <a:r>
              <a:rPr lang="en-US" sz="2000" i="1" smtClean="0"/>
              <a:t>r</a:t>
            </a:r>
            <a:r>
              <a:rPr lang="en-US" sz="2000" smtClean="0"/>
              <a:t> + </a:t>
            </a:r>
            <a:r>
              <a:rPr lang="en-US" sz="2000" i="1" smtClean="0"/>
              <a:t>s</a:t>
            </a:r>
            <a:endParaRPr lang="en-US" sz="2000" i="1"/>
          </a:p>
        </p:txBody>
      </p:sp>
      <p:sp>
        <p:nvSpPr>
          <p:cNvPr id="43" name="TextBox 42"/>
          <p:cNvSpPr txBox="1"/>
          <p:nvPr/>
        </p:nvSpPr>
        <p:spPr>
          <a:xfrm>
            <a:off x="5486400" y="367671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apply absorption</a:t>
            </a:r>
          </a:p>
          <a:p>
            <a:pPr algn="ctr"/>
            <a:r>
              <a:rPr lang="en-US" sz="2000" smtClean="0">
                <a:solidFill>
                  <a:srgbClr val="FF0000"/>
                </a:solidFill>
              </a:rPr>
              <a:t>(</a:t>
            </a:r>
            <a:r>
              <a:rPr lang="en-US" sz="2000" i="1" smtClean="0">
                <a:solidFill>
                  <a:srgbClr val="FF0000"/>
                </a:solidFill>
              </a:rPr>
              <a:t>pr </a:t>
            </a:r>
            <a:r>
              <a:rPr lang="en-US" sz="2000" smtClean="0">
                <a:solidFill>
                  <a:srgbClr val="FF0000"/>
                </a:solidFill>
              </a:rPr>
              <a:t>+ </a:t>
            </a:r>
            <a:r>
              <a:rPr lang="en-US" sz="2000" i="1" smtClean="0">
                <a:solidFill>
                  <a:srgbClr val="FF0000"/>
                </a:solidFill>
              </a:rPr>
              <a:t>r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smtClean="0">
                <a:solidFill>
                  <a:srgbClr val="FF0000"/>
                </a:solidFill>
                <a:latin typeface="cmsy10"/>
              </a:rPr>
              <a:t>´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i="1" smtClean="0">
                <a:solidFill>
                  <a:srgbClr val="FF0000"/>
                </a:solidFill>
              </a:rPr>
              <a:t>r</a:t>
            </a:r>
            <a:r>
              <a:rPr lang="en-US" sz="2000" smtClean="0">
                <a:solidFill>
                  <a:srgbClr val="FF0000"/>
                </a:solidFill>
              </a:rPr>
              <a:t>)</a:t>
            </a:r>
          </a:p>
          <a:p>
            <a:pPr algn="ctr"/>
            <a:r>
              <a:rPr lang="en-US" sz="2000" i="1" smtClean="0">
                <a:latin typeface="Calibri"/>
              </a:rPr>
              <a:t>r </a:t>
            </a:r>
            <a:r>
              <a:rPr lang="en-US" sz="2000" smtClean="0"/>
              <a:t>+ </a:t>
            </a:r>
            <a:r>
              <a:rPr lang="en-US" sz="2000" i="1" smtClean="0"/>
              <a:t>s</a:t>
            </a:r>
            <a:endParaRPr lang="en-US" sz="2000" i="1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5943600" y="1341404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cap="small" smtClean="0"/>
              <a:t>Orchestra</a:t>
            </a:r>
            <a:r>
              <a:rPr lang="en-US" sz="2000" smtClean="0"/>
              <a:t>’s provenance polynomials</a:t>
            </a:r>
            <a:endParaRPr lang="en-US" sz="2000"/>
          </a:p>
        </p:txBody>
      </p:sp>
      <p:cxnSp>
        <p:nvCxnSpPr>
          <p:cNvPr id="73" name="Straight Arrow Connector 72"/>
          <p:cNvCxnSpPr>
            <a:stCxn id="69" idx="1"/>
            <a:endCxn id="5" idx="3"/>
          </p:cNvCxnSpPr>
          <p:nvPr/>
        </p:nvCxnSpPr>
        <p:spPr>
          <a:xfrm rot="10800000" flipV="1">
            <a:off x="5375910" y="1695347"/>
            <a:ext cx="567690" cy="23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343400" y="50247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msbm10"/>
              </a:rPr>
              <a:t>B</a:t>
            </a:r>
            <a:endParaRPr lang="en-US" sz="2400"/>
          </a:p>
        </p:txBody>
      </p:sp>
      <p:cxnSp>
        <p:nvCxnSpPr>
          <p:cNvPr id="34" name="Straight Connector 33"/>
          <p:cNvCxnSpPr/>
          <p:nvPr/>
        </p:nvCxnSpPr>
        <p:spPr>
          <a:xfrm rot="16200000" flipH="1">
            <a:off x="4157365" y="4690763"/>
            <a:ext cx="448272" cy="3810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5029202" y="4733329"/>
            <a:ext cx="380999" cy="3720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334000" y="4854714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FF0000"/>
                </a:solidFill>
              </a:rPr>
              <a:t>result </a:t>
            </a:r>
            <a:r>
              <a:rPr lang="en-US" sz="2000" smtClean="0">
                <a:solidFill>
                  <a:srgbClr val="FF0000"/>
                </a:solidFill>
                <a:latin typeface="Symbol"/>
                <a:sym typeface="Symbol"/>
              </a:rPr>
              <a:t></a:t>
            </a:r>
            <a:r>
              <a:rPr lang="en-US" sz="2000" smtClean="0">
                <a:solidFill>
                  <a:srgbClr val="FF0000"/>
                </a:solidFill>
              </a:rPr>
              <a:t> 0?</a:t>
            </a:r>
          </a:p>
          <a:p>
            <a:pPr algn="ctr"/>
            <a:r>
              <a:rPr lang="en-US" sz="2000" i="1" smtClean="0">
                <a:latin typeface="Calibri"/>
              </a:rPr>
              <a:t>true</a:t>
            </a:r>
            <a:endParaRPr lang="en-US" sz="2000" i="1"/>
          </a:p>
        </p:txBody>
      </p:sp>
    </p:spTree>
    <p:extLst>
      <p:ext uri="{BB962C8B-B14F-4D97-AF65-F5344CB8AC3E}">
        <p14:creationId xmlns:p14="http://schemas.microsoft.com/office/powerpoint/2010/main" val="2503239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6" grpId="0"/>
      <p:bldP spid="28" grpId="0"/>
      <p:bldP spid="41" grpId="0"/>
      <p:bldP spid="42" grpId="0"/>
      <p:bldP spid="43" grpId="0"/>
      <p:bldP spid="69" grpId="0"/>
      <p:bldP spid="3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smtClean="0"/>
              <a:t>Another View of CDSS Provenance: as Graph</a:t>
            </a:r>
            <a:endParaRPr lang="en-US" sz="3200" cap="smal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5053-1991-4ECE-AEAC-1AFDFE36552F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41294" y="2743200"/>
          <a:ext cx="2637473" cy="67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35355"/>
                <a:gridCol w="1702118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z="1600" smtClean="0"/>
                        <a:t>Species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Comm. Name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smtClean="0"/>
                        <a:t>L.</a:t>
                      </a:r>
                      <a:r>
                        <a:rPr lang="en-US" sz="1600" i="1" baseline="0" smtClean="0"/>
                        <a:t> catta</a:t>
                      </a:r>
                      <a:endParaRPr lang="en-US" sz="1600" i="1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Ring-Tailed Lemur</a:t>
                      </a:r>
                      <a:endParaRPr lang="en-US" sz="1600" i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1295400"/>
          <a:ext cx="3351404" cy="1005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7043"/>
                <a:gridCol w="935355"/>
                <a:gridCol w="1227138"/>
                <a:gridCol w="721868"/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smtClean="0"/>
                        <a:t>ID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Species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Character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State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hand color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white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hand color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white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181600" y="2590800"/>
          <a:ext cx="2857247" cy="670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85354"/>
                <a:gridCol w="1171893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600" smtClean="0"/>
                        <a:t>Comm.</a:t>
                      </a:r>
                      <a:r>
                        <a:rPr lang="en-US" sz="1600" baseline="0" smtClean="0"/>
                        <a:t> Name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Hand Color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600" smtClean="0"/>
                        <a:t>Ring-tailed Lemur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white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796553" y="4057710"/>
          <a:ext cx="2231073" cy="1005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4393"/>
                <a:gridCol w="1376680"/>
              </a:tblGrid>
              <a:tr h="151476">
                <a:tc>
                  <a:txBody>
                    <a:bodyPr/>
                    <a:lstStyle/>
                    <a:p>
                      <a:r>
                        <a:rPr lang="en-US" sz="1600" smtClean="0"/>
                        <a:t>Species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Comm. Name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514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smtClean="0"/>
                        <a:t>L.</a:t>
                      </a:r>
                      <a:r>
                        <a:rPr lang="en-US" sz="1600" i="1" baseline="0" smtClean="0"/>
                        <a:t> </a:t>
                      </a:r>
                      <a:r>
                        <a:rPr lang="en-US" sz="1600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Ring-Tailed L.</a:t>
                      </a:r>
                      <a:endParaRPr lang="en-US" sz="1600" i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514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smtClean="0"/>
                        <a:t>L.</a:t>
                      </a:r>
                      <a:r>
                        <a:rPr lang="en-US" sz="1600" i="1" baseline="0" smtClean="0"/>
                        <a:t> </a:t>
                      </a:r>
                      <a:r>
                        <a:rPr lang="en-US" sz="1600" i="1" smtClean="0"/>
                        <a:t>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Ring-Tailed L.</a:t>
                      </a:r>
                      <a:endParaRPr lang="en-US" sz="1600" i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5800" y="4057710"/>
          <a:ext cx="3119820" cy="1005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5293"/>
                <a:gridCol w="854393"/>
                <a:gridCol w="1108266"/>
                <a:gridCol w="721868"/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smtClean="0"/>
                        <a:t>ID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Species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Character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State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hand color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white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smtClean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smtClean="0"/>
                        <a:t>L.catta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hand color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white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006353" y="4057710"/>
          <a:ext cx="2548573" cy="1005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76680"/>
                <a:gridCol w="1171893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600" smtClean="0"/>
                        <a:t>Comm.</a:t>
                      </a:r>
                      <a:r>
                        <a:rPr lang="en-US" sz="1600" baseline="0" smtClean="0"/>
                        <a:t> Name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Hand Color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600" smtClean="0"/>
                        <a:t>Ring-tailed L.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white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en-US" sz="1600" smtClean="0"/>
                        <a:t>Ring-tailed L.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white</a:t>
                      </a:r>
                      <a:endParaRPr lang="en-US" sz="16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800600" y="1438870"/>
            <a:ext cx="41148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i="1" smtClean="0"/>
              <a:t>m</a:t>
            </a:r>
            <a:r>
              <a:rPr lang="en-US" b="1" baseline="-25000" smtClean="0"/>
              <a:t>1</a:t>
            </a:r>
            <a:r>
              <a:rPr lang="en-US" smtClean="0"/>
              <a:t>:</a:t>
            </a:r>
            <a:r>
              <a:rPr lang="en-US" i="1" smtClean="0"/>
              <a:t>  E</a:t>
            </a:r>
            <a:r>
              <a:rPr lang="en-US" smtClean="0"/>
              <a:t>(name, color)   :– </a:t>
            </a:r>
            <a:endParaRPr lang="en-US" i="1" smtClean="0"/>
          </a:p>
          <a:p>
            <a:r>
              <a:rPr lang="en-US" i="1" smtClean="0"/>
              <a:t>             A</a:t>
            </a:r>
            <a:r>
              <a:rPr lang="en-US" smtClean="0"/>
              <a:t>(id, species, “hand color”, color),  </a:t>
            </a:r>
          </a:p>
          <a:p>
            <a:r>
              <a:rPr lang="en-US" i="1" smtClean="0"/>
              <a:t>             D</a:t>
            </a:r>
            <a:r>
              <a:rPr lang="en-US" smtClean="0"/>
              <a:t>(species, name)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35814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/>
              <a:t>Provenance table for </a:t>
            </a:r>
            <a:r>
              <a:rPr lang="en-US" sz="2000" b="1" i="1" smtClean="0"/>
              <a:t>m</a:t>
            </a:r>
            <a:r>
              <a:rPr lang="en-US" sz="2000" b="1" baseline="-25000" smtClean="0"/>
              <a:t>1</a:t>
            </a:r>
            <a:r>
              <a:rPr lang="en-US" sz="2000" b="1" smtClean="0"/>
              <a:t>:</a:t>
            </a:r>
            <a:endParaRPr lang="en-US" sz="2000" b="1" baseline="-25000"/>
          </a:p>
        </p:txBody>
      </p:sp>
      <p:sp>
        <p:nvSpPr>
          <p:cNvPr id="16" name="TextBox 15"/>
          <p:cNvSpPr txBox="1"/>
          <p:nvPr/>
        </p:nvSpPr>
        <p:spPr>
          <a:xfrm>
            <a:off x="4800600" y="1066800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/>
              <a:t>Datalog mappings:</a:t>
            </a:r>
            <a:endParaRPr lang="en-US" sz="2000" b="1" baseline="-25000"/>
          </a:p>
        </p:txBody>
      </p:sp>
      <p:sp>
        <p:nvSpPr>
          <p:cNvPr id="17" name="TextBox 16"/>
          <p:cNvSpPr txBox="1"/>
          <p:nvPr/>
        </p:nvSpPr>
        <p:spPr>
          <a:xfrm>
            <a:off x="609600" y="5253335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Compress table using mapping’s correspondences</a:t>
            </a:r>
          </a:p>
        </p:txBody>
      </p:sp>
      <p:cxnSp>
        <p:nvCxnSpPr>
          <p:cNvPr id="26" name="Shape 78"/>
          <p:cNvCxnSpPr/>
          <p:nvPr/>
        </p:nvCxnSpPr>
        <p:spPr>
          <a:xfrm>
            <a:off x="3962400" y="1828800"/>
            <a:ext cx="800100" cy="533400"/>
          </a:xfrm>
          <a:prstGeom prst="curvedConnector2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hape 78"/>
          <p:cNvCxnSpPr/>
          <p:nvPr/>
        </p:nvCxnSpPr>
        <p:spPr>
          <a:xfrm flipV="1">
            <a:off x="3581400" y="2476500"/>
            <a:ext cx="1066800" cy="723900"/>
          </a:xfrm>
          <a:prstGeom prst="curvedConnector3">
            <a:avLst>
              <a:gd name="adj1" fmla="val 50000"/>
            </a:avLst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hape 78"/>
          <p:cNvCxnSpPr/>
          <p:nvPr/>
        </p:nvCxnSpPr>
        <p:spPr>
          <a:xfrm>
            <a:off x="3581400" y="3276600"/>
            <a:ext cx="609600" cy="38100"/>
          </a:xfrm>
          <a:prstGeom prst="curvedConnector3">
            <a:avLst>
              <a:gd name="adj1" fmla="val 50000"/>
            </a:avLst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hape 78"/>
          <p:cNvCxnSpPr/>
          <p:nvPr/>
        </p:nvCxnSpPr>
        <p:spPr>
          <a:xfrm rot="16200000" flipH="1">
            <a:off x="3638550" y="2533650"/>
            <a:ext cx="990600" cy="342900"/>
          </a:xfrm>
          <a:prstGeom prst="curvedConnector3">
            <a:avLst>
              <a:gd name="adj1" fmla="val 50000"/>
            </a:avLst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hape 48"/>
          <p:cNvCxnSpPr/>
          <p:nvPr/>
        </p:nvCxnSpPr>
        <p:spPr>
          <a:xfrm rot="16200000" flipH="1">
            <a:off x="4690110" y="2663190"/>
            <a:ext cx="563880" cy="419100"/>
          </a:xfrm>
          <a:prstGeom prst="curvedConnector3">
            <a:avLst>
              <a:gd name="adj1" fmla="val 50000"/>
            </a:avLst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hape 51"/>
          <p:cNvCxnSpPr/>
          <p:nvPr/>
        </p:nvCxnSpPr>
        <p:spPr>
          <a:xfrm flipV="1">
            <a:off x="4419600" y="3154680"/>
            <a:ext cx="762000" cy="160020"/>
          </a:xfrm>
          <a:prstGeom prst="curvedConnector3">
            <a:avLst>
              <a:gd name="adj1" fmla="val 50000"/>
            </a:avLst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6019800" y="4286310"/>
            <a:ext cx="1219200" cy="6096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7200900" y="4324410"/>
            <a:ext cx="1219200" cy="533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3619500" y="4248210"/>
            <a:ext cx="1295400" cy="6096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810000" y="367671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>
                <a:solidFill>
                  <a:srgbClr val="FF0000"/>
                </a:solidFill>
              </a:rPr>
              <a:t>= A.Species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943600" y="371915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>
                <a:solidFill>
                  <a:srgbClr val="FF0000"/>
                </a:solidFill>
              </a:rPr>
              <a:t>= D.Comm. Name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467600" y="37338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>
                <a:solidFill>
                  <a:srgbClr val="FF0000"/>
                </a:solidFill>
              </a:rPr>
              <a:t>= A.Character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9600" y="57150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Rewrite mappings to fill provenance table (</a:t>
            </a:r>
            <a:r>
              <a:rPr lang="en-US" sz="2000" smtClean="0"/>
              <a:t>from Alice, Bob, uBio)</a:t>
            </a:r>
            <a:r>
              <a:rPr lang="en-US" sz="2400" smtClean="0"/>
              <a:t>, and Carol’s DB </a:t>
            </a:r>
            <a:r>
              <a:rPr lang="en-US" sz="2000" smtClean="0"/>
              <a:t>(from provenance table)</a:t>
            </a:r>
            <a:endParaRPr lang="en-US" sz="2400" b="1" i="1"/>
          </a:p>
        </p:txBody>
      </p:sp>
      <p:sp>
        <p:nvSpPr>
          <p:cNvPr id="50" name="Oval 49"/>
          <p:cNvSpPr/>
          <p:nvPr/>
        </p:nvSpPr>
        <p:spPr>
          <a:xfrm>
            <a:off x="4648200" y="2286000"/>
            <a:ext cx="228600" cy="2286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400" smtClean="0">
                <a:solidFill>
                  <a:schemeClr val="tx1"/>
                </a:solidFill>
                <a:latin typeface="cmsy10"/>
              </a:rPr>
              <a:t>¢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191000" y="3200400"/>
            <a:ext cx="228600" cy="2286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400" smtClean="0">
                <a:solidFill>
                  <a:schemeClr val="tx1"/>
                </a:solidFill>
                <a:latin typeface="cmsy10"/>
              </a:rPr>
              <a:t>¢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535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8600" y="1916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q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2971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3400" y="284591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pq </a:t>
            </a:r>
            <a:r>
              <a:rPr lang="en-US" b="1"/>
              <a:t>+ </a:t>
            </a:r>
            <a:r>
              <a:rPr lang="en-US" b="1" i="1"/>
              <a:t>pu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34400" y="4343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pq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34400" y="4648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pu</a:t>
            </a:r>
          </a:p>
        </p:txBody>
      </p:sp>
    </p:spTree>
    <p:extLst>
      <p:ext uri="{BB962C8B-B14F-4D97-AF65-F5344CB8AC3E}">
        <p14:creationId xmlns:p14="http://schemas.microsoft.com/office/powerpoint/2010/main" val="40662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64" grpId="0"/>
      <p:bldP spid="65" grpId="0"/>
      <p:bldP spid="66" grpId="0"/>
      <p:bldP spid="31" grpId="0"/>
      <p:bldP spid="3" grpId="0"/>
      <p:bldP spid="30" grpId="0"/>
      <p:bldP spid="33" grpId="0"/>
      <p:bldP spid="34" grpId="0"/>
      <p:bldP spid="36" grpId="0"/>
      <p:bldP spid="3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Computing the Graph is Easy: Use Datalog!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6050"/>
            <a:ext cx="8229600" cy="4756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To record provenance for mapping </a:t>
            </a:r>
            <a:r>
              <a:rPr lang="en-US" sz="2400" i="1"/>
              <a:t>m</a:t>
            </a:r>
            <a:r>
              <a:rPr lang="en-US" sz="2400" baseline="-25000"/>
              <a:t>1</a:t>
            </a:r>
          </a:p>
          <a:p>
            <a:endParaRPr lang="en-US" sz="2400"/>
          </a:p>
          <a:p>
            <a:pPr marL="0" indent="0">
              <a:buNone/>
            </a:pPr>
            <a:r>
              <a:rPr lang="en-US" sz="2400"/>
              <a:t>	</a:t>
            </a:r>
          </a:p>
          <a:p>
            <a:pPr marL="0" indent="0">
              <a:buNone/>
            </a:pPr>
            <a:r>
              <a:rPr lang="en-US" sz="2400"/>
              <a:t>we convert it to </a:t>
            </a:r>
            <a:r>
              <a:rPr lang="en-US" sz="2400" b="1"/>
              <a:t>pair</a:t>
            </a:r>
            <a:r>
              <a:rPr lang="en-US" sz="2400"/>
              <a:t> of mappings</a:t>
            </a:r>
          </a:p>
          <a:p>
            <a:endParaRPr lang="en-US" sz="2400"/>
          </a:p>
          <a:p>
            <a:pPr marL="0" indent="0">
              <a:buNone/>
            </a:pPr>
            <a:r>
              <a:rPr lang="en-US" sz="2400"/>
              <a:t>	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The first rule builds the provenance table for </a:t>
            </a:r>
            <a:r>
              <a:rPr lang="en-US" sz="2400" i="1"/>
              <a:t>m</a:t>
            </a:r>
            <a:r>
              <a:rPr lang="en-US" sz="2400" baseline="-25000"/>
              <a:t>1</a:t>
            </a:r>
            <a:r>
              <a:rPr lang="en-US" sz="2400"/>
              <a:t>.</a:t>
            </a:r>
          </a:p>
          <a:p>
            <a:pPr marL="0" indent="0">
              <a:buNone/>
            </a:pPr>
            <a:r>
              <a:rPr lang="en-US" sz="2400"/>
              <a:t>The second rule projects over </a:t>
            </a:r>
            <a:r>
              <a:rPr lang="en-US" sz="2400" i="1"/>
              <a:t>m</a:t>
            </a:r>
            <a:r>
              <a:rPr lang="en-US" sz="2400" baseline="-25000"/>
              <a:t>1</a:t>
            </a:r>
            <a:r>
              <a:rPr lang="en-US" sz="2400"/>
              <a:t> to populate </a:t>
            </a:r>
            <a:r>
              <a:rPr lang="en-US" sz="2400" i="1"/>
              <a:t>E</a:t>
            </a:r>
            <a:r>
              <a:rPr lang="en-US" sz="240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44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3657600"/>
            <a:ext cx="79248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 smtClean="0"/>
              <a:t>(id, species, name, color)   :– </a:t>
            </a:r>
            <a:r>
              <a:rPr lang="en-US" sz="2000" i="1" smtClean="0"/>
              <a:t> A</a:t>
            </a:r>
            <a:r>
              <a:rPr lang="en-US" sz="2000" smtClean="0"/>
              <a:t>(id, species, “hand color”, color),  </a:t>
            </a:r>
          </a:p>
          <a:p>
            <a:r>
              <a:rPr lang="en-US" sz="2000" i="1"/>
              <a:t>								</a:t>
            </a:r>
            <a:r>
              <a:rPr lang="en-US" sz="2000" i="1" smtClean="0"/>
              <a:t>D</a:t>
            </a:r>
            <a:r>
              <a:rPr lang="en-US" sz="2000" smtClean="0"/>
              <a:t>(species, name)</a:t>
            </a:r>
          </a:p>
          <a:p>
            <a:r>
              <a:rPr lang="en-US" sz="2000" i="1"/>
              <a:t>E</a:t>
            </a:r>
            <a:r>
              <a:rPr lang="en-US" sz="2000"/>
              <a:t>(name, color) :- </a:t>
            </a:r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/>
              <a:t>(id, species, color, name)</a:t>
            </a:r>
            <a:endParaRPr lang="en-US" sz="2000" smtClean="0"/>
          </a:p>
        </p:txBody>
      </p:sp>
      <p:sp>
        <p:nvSpPr>
          <p:cNvPr id="6" name="Rectangle 5"/>
          <p:cNvSpPr/>
          <p:nvPr/>
        </p:nvSpPr>
        <p:spPr>
          <a:xfrm>
            <a:off x="609600" y="2133600"/>
            <a:ext cx="79248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 smtClean="0"/>
              <a:t>E</a:t>
            </a:r>
            <a:r>
              <a:rPr lang="en-US" sz="2000" smtClean="0"/>
              <a:t>(name, color)   :– </a:t>
            </a:r>
            <a:r>
              <a:rPr lang="en-US" sz="2000" i="1" smtClean="0"/>
              <a:t> A</a:t>
            </a:r>
            <a:r>
              <a:rPr lang="en-US" sz="2000" smtClean="0"/>
              <a:t>(id, species, “hand color”, color),  </a:t>
            </a:r>
            <a:r>
              <a:rPr lang="en-US" sz="2000" i="1" smtClean="0"/>
              <a:t>D</a:t>
            </a:r>
            <a:r>
              <a:rPr lang="en-US" sz="2000" smtClean="0"/>
              <a:t>(species, name)</a:t>
            </a:r>
          </a:p>
        </p:txBody>
      </p:sp>
    </p:spTree>
    <p:extLst>
      <p:ext uri="{BB962C8B-B14F-4D97-AF65-F5344CB8AC3E}">
        <p14:creationId xmlns:p14="http://schemas.microsoft.com/office/powerpoint/2010/main" val="3593611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/>
              <a:t>Why is Provenance Useful When Mappings Change?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45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2165628"/>
            <a:ext cx="792480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 smtClean="0"/>
              <a:t>E</a:t>
            </a:r>
            <a:r>
              <a:rPr lang="en-US" sz="2000" smtClean="0"/>
              <a:t>(name, color)   :– </a:t>
            </a:r>
            <a:r>
              <a:rPr lang="en-US" sz="2000" i="1" smtClean="0"/>
              <a:t> A</a:t>
            </a:r>
            <a:r>
              <a:rPr lang="en-US" sz="2000" smtClean="0"/>
              <a:t>(id, species, “hand color”, color),  </a:t>
            </a:r>
            <a:r>
              <a:rPr lang="en-US" sz="2000" i="1" smtClean="0"/>
              <a:t>D</a:t>
            </a:r>
            <a:r>
              <a:rPr lang="en-US" sz="2000" smtClean="0"/>
              <a:t>(species, name)</a:t>
            </a:r>
          </a:p>
          <a:p>
            <a:r>
              <a:rPr lang="en-US" sz="2000" i="1"/>
              <a:t>E</a:t>
            </a:r>
            <a:r>
              <a:rPr lang="en-US" sz="2000"/>
              <a:t>(name, color)  :–  </a:t>
            </a:r>
            <a:r>
              <a:rPr lang="en-US" sz="2000" i="1"/>
              <a:t>C</a:t>
            </a:r>
            <a:r>
              <a:rPr lang="en-US" sz="2000"/>
              <a:t>(name, color, range), </a:t>
            </a:r>
            <a:r>
              <a:rPr lang="en-US" sz="2000" i="1"/>
              <a:t>G</a:t>
            </a:r>
            <a:r>
              <a:rPr lang="en-US" sz="2000"/>
              <a:t>(range)</a:t>
            </a:r>
            <a:endParaRPr lang="en-US" sz="2000" smtClean="0"/>
          </a:p>
        </p:txBody>
      </p:sp>
      <p:sp>
        <p:nvSpPr>
          <p:cNvPr id="7" name="Rectangle 6"/>
          <p:cNvSpPr/>
          <p:nvPr/>
        </p:nvSpPr>
        <p:spPr>
          <a:xfrm>
            <a:off x="708025" y="3483114"/>
            <a:ext cx="79248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 smtClean="0"/>
              <a:t>E’</a:t>
            </a:r>
            <a:r>
              <a:rPr lang="en-US" sz="2000" smtClean="0"/>
              <a:t>(name, color)   :– </a:t>
            </a:r>
            <a:r>
              <a:rPr lang="en-US" sz="2000" i="1" smtClean="0"/>
              <a:t> A</a:t>
            </a:r>
            <a:r>
              <a:rPr lang="en-US" sz="2000" smtClean="0"/>
              <a:t>(id, species, “hand color”, color),  </a:t>
            </a:r>
            <a:r>
              <a:rPr lang="en-US" sz="2000" i="1" smtClean="0"/>
              <a:t>D</a:t>
            </a:r>
            <a:r>
              <a:rPr lang="en-US" sz="2000" smtClean="0"/>
              <a:t>(species, name)</a:t>
            </a:r>
          </a:p>
          <a:p>
            <a:r>
              <a:rPr lang="en-US" sz="2000" i="1" strike="sngStrike"/>
              <a:t>E’</a:t>
            </a:r>
            <a:r>
              <a:rPr lang="en-US" sz="2000" strike="sngStrike"/>
              <a:t>(name, color)  :–  </a:t>
            </a:r>
            <a:r>
              <a:rPr lang="en-US" sz="2000" i="1" strike="sngStrike"/>
              <a:t>C</a:t>
            </a:r>
            <a:r>
              <a:rPr lang="en-US" sz="2000" strike="sngStrike"/>
              <a:t>(name, color, range), </a:t>
            </a:r>
            <a:r>
              <a:rPr lang="en-US" sz="2000" i="1" strike="sngStrike"/>
              <a:t>G</a:t>
            </a:r>
            <a:r>
              <a:rPr lang="en-US" sz="2000" strike="sngStrike"/>
              <a:t>(range)</a:t>
            </a:r>
            <a:endParaRPr lang="en-US" sz="2000" strike="sngStrike" smtClean="0"/>
          </a:p>
          <a:p>
            <a:r>
              <a:rPr lang="en-US" sz="2000" i="1">
                <a:solidFill>
                  <a:srgbClr val="FF0000"/>
                </a:solidFill>
              </a:rPr>
              <a:t>E’</a:t>
            </a:r>
            <a:r>
              <a:rPr lang="en-US" sz="2000">
                <a:solidFill>
                  <a:srgbClr val="FF0000"/>
                </a:solidFill>
              </a:rPr>
              <a:t>(name, color)  :–  </a:t>
            </a:r>
            <a:r>
              <a:rPr lang="en-US" sz="2000" i="1">
                <a:solidFill>
                  <a:srgbClr val="FF0000"/>
                </a:solidFill>
              </a:rPr>
              <a:t>C</a:t>
            </a:r>
            <a:r>
              <a:rPr lang="en-US" sz="2000">
                <a:solidFill>
                  <a:srgbClr val="FF0000"/>
                </a:solidFill>
              </a:rPr>
              <a:t>(name, color1, range), </a:t>
            </a:r>
            <a:r>
              <a:rPr lang="en-US" sz="2000" i="1">
                <a:solidFill>
                  <a:srgbClr val="FF0000"/>
                </a:solidFill>
              </a:rPr>
              <a:t>F</a:t>
            </a:r>
            <a:r>
              <a:rPr lang="en-US" sz="2000">
                <a:solidFill>
                  <a:srgbClr val="FF0000"/>
                </a:solidFill>
              </a:rPr>
              <a:t>(color1, color), </a:t>
            </a:r>
            <a:r>
              <a:rPr lang="en-US" sz="2000" i="1">
                <a:solidFill>
                  <a:srgbClr val="FF0000"/>
                </a:solidFill>
              </a:rPr>
              <a:t>G</a:t>
            </a:r>
            <a:r>
              <a:rPr lang="en-US" sz="2000">
                <a:solidFill>
                  <a:srgbClr val="FF0000"/>
                </a:solidFill>
              </a:rPr>
              <a:t>(range)</a:t>
            </a:r>
            <a:endParaRPr lang="en-US" sz="2000" i="1" smtClean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471993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Incremental plan to compute </a:t>
            </a:r>
            <a:r>
              <a:rPr lang="en-US" sz="2400" b="1" i="1"/>
              <a:t>E</a:t>
            </a:r>
            <a:r>
              <a:rPr lang="en-US" sz="2400" b="1"/>
              <a:t>’ (faster???)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038600" y="2971800"/>
            <a:ext cx="381000" cy="381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" y="14478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Example (WITHOUT provenance):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5410200"/>
            <a:ext cx="79248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 smtClean="0"/>
              <a:t>E’</a:t>
            </a:r>
            <a:r>
              <a:rPr lang="en-US" sz="2000" smtClean="0"/>
              <a:t>(name, color)  :– </a:t>
            </a:r>
            <a:r>
              <a:rPr lang="en-US" sz="2000" i="1" smtClean="0"/>
              <a:t> E</a:t>
            </a:r>
            <a:r>
              <a:rPr lang="en-US" sz="2000" smtClean="0"/>
              <a:t>(name, color)</a:t>
            </a:r>
          </a:p>
          <a:p>
            <a:r>
              <a:rPr lang="en-US" sz="2000" i="1">
                <a:solidFill>
                  <a:srgbClr val="000000"/>
                </a:solidFill>
              </a:rPr>
              <a:t>E’</a:t>
            </a:r>
            <a:r>
              <a:rPr lang="en-US" sz="2000">
                <a:solidFill>
                  <a:srgbClr val="000000"/>
                </a:solidFill>
              </a:rPr>
              <a:t>(name, color)  :–  </a:t>
            </a:r>
            <a:r>
              <a:rPr lang="en-US" sz="2000" i="1">
                <a:solidFill>
                  <a:srgbClr val="000000"/>
                </a:solidFill>
              </a:rPr>
              <a:t>C</a:t>
            </a:r>
            <a:r>
              <a:rPr lang="en-US" sz="2000">
                <a:solidFill>
                  <a:srgbClr val="000000"/>
                </a:solidFill>
              </a:rPr>
              <a:t>(name, color1, range), </a:t>
            </a:r>
            <a:r>
              <a:rPr lang="en-US" sz="2000" i="1">
                <a:solidFill>
                  <a:srgbClr val="000000"/>
                </a:solidFill>
              </a:rPr>
              <a:t>F</a:t>
            </a:r>
            <a:r>
              <a:rPr lang="en-US" sz="2000">
                <a:solidFill>
                  <a:srgbClr val="000000"/>
                </a:solidFill>
              </a:rPr>
              <a:t>(color1, color), </a:t>
            </a:r>
            <a:r>
              <a:rPr lang="en-US" sz="2000" i="1">
                <a:solidFill>
                  <a:srgbClr val="000000"/>
                </a:solidFill>
              </a:rPr>
              <a:t>G</a:t>
            </a:r>
            <a:r>
              <a:rPr lang="en-US" sz="2000">
                <a:solidFill>
                  <a:srgbClr val="000000"/>
                </a:solidFill>
              </a:rPr>
              <a:t>(range)</a:t>
            </a:r>
          </a:p>
          <a:p>
            <a:r>
              <a:rPr lang="en-US" sz="2000"/>
              <a:t>–</a:t>
            </a:r>
            <a:r>
              <a:rPr lang="en-US" sz="2000" i="1"/>
              <a:t>E’</a:t>
            </a:r>
            <a:r>
              <a:rPr lang="en-US" sz="2000"/>
              <a:t>(name, color)  :– </a:t>
            </a:r>
            <a:r>
              <a:rPr lang="en-US" sz="2000" i="1"/>
              <a:t>C</a:t>
            </a:r>
            <a:r>
              <a:rPr lang="en-US" sz="2000"/>
              <a:t>(name, color, range), </a:t>
            </a:r>
            <a:r>
              <a:rPr lang="en-US" sz="2000" i="1"/>
              <a:t>G</a:t>
            </a:r>
            <a:r>
              <a:rPr lang="en-US" sz="2000"/>
              <a:t>(range)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400" y="3113782"/>
            <a:ext cx="25908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2-way join + 3-way join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4600" y="5117068"/>
            <a:ext cx="25908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2-way join + 3-way join...</a:t>
            </a:r>
          </a:p>
        </p:txBody>
      </p:sp>
    </p:spTree>
    <p:extLst>
      <p:ext uri="{BB962C8B-B14F-4D97-AF65-F5344CB8AC3E}">
        <p14:creationId xmlns:p14="http://schemas.microsoft.com/office/powerpoint/2010/main" val="611715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/>
              <a:t>Why is Provenance Useful When Mappings Change? (2)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46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1708428"/>
            <a:ext cx="81534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 smtClean="0"/>
              <a:t>M</a:t>
            </a:r>
            <a:r>
              <a:rPr lang="en-US" sz="2000" baseline="-25000" smtClean="0"/>
              <a:t>1</a:t>
            </a:r>
            <a:r>
              <a:rPr lang="en-US" sz="2000" smtClean="0"/>
              <a:t>(name, color,...)   :– </a:t>
            </a:r>
            <a:r>
              <a:rPr lang="en-US" sz="2000" i="1" smtClean="0"/>
              <a:t> A</a:t>
            </a:r>
            <a:r>
              <a:rPr lang="en-US" sz="2000" smtClean="0"/>
              <a:t>(id, species, “hand color”, color),  </a:t>
            </a:r>
            <a:r>
              <a:rPr lang="en-US" sz="2000" i="1" smtClean="0"/>
              <a:t>D</a:t>
            </a:r>
            <a:r>
              <a:rPr lang="en-US" sz="2000" smtClean="0"/>
              <a:t>(species, name)</a:t>
            </a:r>
          </a:p>
          <a:p>
            <a:r>
              <a:rPr lang="en-US" sz="2000" i="1"/>
              <a:t>M</a:t>
            </a:r>
            <a:r>
              <a:rPr lang="en-US" sz="2000" baseline="-25000"/>
              <a:t>2</a:t>
            </a:r>
            <a:r>
              <a:rPr lang="en-US" sz="2000"/>
              <a:t>(name, color,...)  :–  </a:t>
            </a:r>
            <a:r>
              <a:rPr lang="en-US" sz="2000" i="1"/>
              <a:t>C</a:t>
            </a:r>
            <a:r>
              <a:rPr lang="en-US" sz="2000"/>
              <a:t>(name, color, range), </a:t>
            </a:r>
            <a:r>
              <a:rPr lang="en-US" sz="2000" i="1"/>
              <a:t>G</a:t>
            </a:r>
            <a:r>
              <a:rPr lang="en-US" sz="2000"/>
              <a:t>(range)</a:t>
            </a:r>
          </a:p>
          <a:p>
            <a:r>
              <a:rPr lang="en-US" sz="2000" i="1" smtClean="0"/>
              <a:t>E</a:t>
            </a:r>
            <a:r>
              <a:rPr lang="en-US" sz="2000" smtClean="0"/>
              <a:t>(name, color) </a:t>
            </a:r>
            <a:r>
              <a:rPr lang="en-US" sz="2000"/>
              <a:t>:– </a:t>
            </a:r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/>
              <a:t>(name, color,...)       </a:t>
            </a:r>
            <a:r>
              <a:rPr lang="en-US" sz="2000" i="1"/>
              <a:t>E</a:t>
            </a:r>
            <a:r>
              <a:rPr lang="en-US" sz="2000"/>
              <a:t>(name, color)</a:t>
            </a:r>
            <a:r>
              <a:rPr lang="en-US" sz="2000" i="1"/>
              <a:t> </a:t>
            </a:r>
            <a:r>
              <a:rPr lang="en-US" sz="2000"/>
              <a:t>:–  </a:t>
            </a:r>
            <a:r>
              <a:rPr lang="en-US" sz="2000" i="1"/>
              <a:t>M</a:t>
            </a:r>
            <a:r>
              <a:rPr lang="en-US" sz="2000" baseline="-25000"/>
              <a:t>2</a:t>
            </a:r>
            <a:r>
              <a:rPr lang="en-US" sz="2000"/>
              <a:t>(name, color,...)</a:t>
            </a:r>
            <a:endParaRPr lang="en-US" sz="2000" i="1" smtClean="0"/>
          </a:p>
        </p:txBody>
      </p:sp>
      <p:sp>
        <p:nvSpPr>
          <p:cNvPr id="7" name="Rectangle 6"/>
          <p:cNvSpPr/>
          <p:nvPr/>
        </p:nvSpPr>
        <p:spPr>
          <a:xfrm>
            <a:off x="708024" y="3352800"/>
            <a:ext cx="8664575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/>
              <a:t>’(name, color,...) :– </a:t>
            </a:r>
            <a:r>
              <a:rPr lang="en-US" sz="2000" i="1" smtClean="0"/>
              <a:t> A</a:t>
            </a:r>
            <a:r>
              <a:rPr lang="en-US" sz="2000" smtClean="0"/>
              <a:t>(id, species, “hand color”, color),  </a:t>
            </a:r>
            <a:r>
              <a:rPr lang="en-US" sz="2000" i="1" smtClean="0"/>
              <a:t>D</a:t>
            </a:r>
            <a:r>
              <a:rPr lang="en-US" sz="2000" smtClean="0"/>
              <a:t>(species, name)</a:t>
            </a:r>
          </a:p>
          <a:p>
            <a:r>
              <a:rPr lang="en-US" sz="2000" i="1"/>
              <a:t>M</a:t>
            </a:r>
            <a:r>
              <a:rPr lang="en-US" sz="2000" baseline="-25000"/>
              <a:t>2</a:t>
            </a:r>
            <a:r>
              <a:rPr lang="en-US" sz="2000"/>
              <a:t>’(name, color,...)  :–  </a:t>
            </a:r>
            <a:r>
              <a:rPr lang="en-US" sz="2000" i="1">
                <a:solidFill>
                  <a:srgbClr val="FF0000"/>
                </a:solidFill>
              </a:rPr>
              <a:t>C</a:t>
            </a:r>
            <a:r>
              <a:rPr lang="en-US" sz="2000">
                <a:solidFill>
                  <a:srgbClr val="FF0000"/>
                </a:solidFill>
              </a:rPr>
              <a:t>(name, color1, range), </a:t>
            </a:r>
            <a:r>
              <a:rPr lang="en-US" sz="2000" i="1">
                <a:solidFill>
                  <a:srgbClr val="FF0000"/>
                </a:solidFill>
              </a:rPr>
              <a:t>F</a:t>
            </a:r>
            <a:r>
              <a:rPr lang="en-US" sz="2000">
                <a:solidFill>
                  <a:srgbClr val="FF0000"/>
                </a:solidFill>
              </a:rPr>
              <a:t>(color1, color), </a:t>
            </a:r>
            <a:r>
              <a:rPr lang="en-US" sz="2000" i="1">
                <a:solidFill>
                  <a:srgbClr val="FF0000"/>
                </a:solidFill>
              </a:rPr>
              <a:t>G</a:t>
            </a:r>
            <a:r>
              <a:rPr lang="en-US" sz="2000">
                <a:solidFill>
                  <a:srgbClr val="FF0000"/>
                </a:solidFill>
              </a:rPr>
              <a:t>(range)</a:t>
            </a:r>
            <a:endParaRPr lang="en-US" sz="2000" i="1">
              <a:solidFill>
                <a:srgbClr val="FF0000"/>
              </a:solidFill>
            </a:endParaRPr>
          </a:p>
          <a:p>
            <a:r>
              <a:rPr lang="en-US" sz="2000" i="1"/>
              <a:t>E’</a:t>
            </a:r>
            <a:r>
              <a:rPr lang="en-US" sz="2000"/>
              <a:t>(name, color) :– </a:t>
            </a:r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/>
              <a:t>(name, color,...)       </a:t>
            </a:r>
            <a:r>
              <a:rPr lang="en-US" sz="2000" i="1"/>
              <a:t>E’</a:t>
            </a:r>
            <a:r>
              <a:rPr lang="en-US" sz="2000"/>
              <a:t>(name, color)</a:t>
            </a:r>
            <a:r>
              <a:rPr lang="en-US" sz="2000" i="1"/>
              <a:t> </a:t>
            </a:r>
            <a:r>
              <a:rPr lang="en-US" sz="2000"/>
              <a:t>:–  </a:t>
            </a:r>
            <a:r>
              <a:rPr lang="en-US" sz="2000" i="1"/>
              <a:t>M</a:t>
            </a:r>
            <a:r>
              <a:rPr lang="en-US" sz="2000" baseline="-25000"/>
              <a:t>2</a:t>
            </a:r>
            <a:r>
              <a:rPr lang="en-US" sz="2000"/>
              <a:t>(name, color,...)</a:t>
            </a:r>
            <a:endParaRPr lang="en-US" sz="2000" i="1"/>
          </a:p>
        </p:txBody>
      </p:sp>
      <p:sp>
        <p:nvSpPr>
          <p:cNvPr id="8" name="TextBox 7"/>
          <p:cNvSpPr txBox="1"/>
          <p:nvPr/>
        </p:nvSpPr>
        <p:spPr>
          <a:xfrm>
            <a:off x="533400" y="47199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Incremental plan to compute </a:t>
            </a:r>
            <a:r>
              <a:rPr lang="en-US" sz="2400" b="1" i="1"/>
              <a:t>E</a:t>
            </a:r>
            <a:r>
              <a:rPr lang="en-US" sz="2400" b="1"/>
              <a:t>’ (and mapping tables)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038600" y="2819400"/>
            <a:ext cx="381000" cy="381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" y="10668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Example (WITH provenance):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5410200"/>
            <a:ext cx="85344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/>
              <a:t>’(name, color,...) :– </a:t>
            </a:r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/>
              <a:t>(name, color,...) </a:t>
            </a:r>
          </a:p>
          <a:p>
            <a:r>
              <a:rPr lang="en-US" sz="2000" i="1"/>
              <a:t>M</a:t>
            </a:r>
            <a:r>
              <a:rPr lang="en-US" sz="2000" baseline="-25000"/>
              <a:t>2</a:t>
            </a:r>
            <a:r>
              <a:rPr lang="en-US" sz="2000"/>
              <a:t>’(name, color,...)  :– </a:t>
            </a:r>
            <a:r>
              <a:rPr lang="en-US" sz="2000" i="1"/>
              <a:t>M</a:t>
            </a:r>
            <a:r>
              <a:rPr lang="en-US" sz="2000" baseline="-25000"/>
              <a:t>2</a:t>
            </a:r>
            <a:r>
              <a:rPr lang="en-US" sz="2000"/>
              <a:t>(name, color1,...), </a:t>
            </a:r>
            <a:r>
              <a:rPr lang="en-US" sz="2000" i="1"/>
              <a:t>F</a:t>
            </a:r>
            <a:r>
              <a:rPr lang="en-US" sz="2000"/>
              <a:t>(color1, color)</a:t>
            </a:r>
          </a:p>
          <a:p>
            <a:r>
              <a:rPr lang="en-US" sz="2000" i="1"/>
              <a:t>E’</a:t>
            </a:r>
            <a:r>
              <a:rPr lang="en-US" sz="2000"/>
              <a:t>(name, color) :– </a:t>
            </a:r>
            <a:r>
              <a:rPr lang="en-US" sz="2000" i="1"/>
              <a:t>M</a:t>
            </a:r>
            <a:r>
              <a:rPr lang="en-US" sz="2000" baseline="-25000"/>
              <a:t>1</a:t>
            </a:r>
            <a:r>
              <a:rPr lang="en-US" sz="2000"/>
              <a:t>(name, color,...)       </a:t>
            </a:r>
            <a:r>
              <a:rPr lang="en-US" sz="2000" i="1"/>
              <a:t>E’</a:t>
            </a:r>
            <a:r>
              <a:rPr lang="en-US" sz="2000"/>
              <a:t>(name, color)</a:t>
            </a:r>
            <a:r>
              <a:rPr lang="en-US" sz="2000" i="1"/>
              <a:t> </a:t>
            </a:r>
            <a:r>
              <a:rPr lang="en-US" sz="2000"/>
              <a:t>:–  </a:t>
            </a:r>
            <a:r>
              <a:rPr lang="en-US" sz="2000" i="1"/>
              <a:t>M</a:t>
            </a:r>
            <a:r>
              <a:rPr lang="en-US" sz="2000" baseline="-25000"/>
              <a:t>2</a:t>
            </a:r>
            <a:r>
              <a:rPr lang="en-US" sz="2000"/>
              <a:t>(name, color,...)</a:t>
            </a:r>
            <a:endParaRPr lang="en-US" sz="2000" i="1"/>
          </a:p>
        </p:txBody>
      </p:sp>
      <p:sp>
        <p:nvSpPr>
          <p:cNvPr id="10" name="TextBox 9"/>
          <p:cNvSpPr txBox="1"/>
          <p:nvPr/>
        </p:nvSpPr>
        <p:spPr>
          <a:xfrm>
            <a:off x="6096000" y="2971800"/>
            <a:ext cx="25908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2-way join + 3-way join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5257800"/>
            <a:ext cx="25908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just a 2-way join!</a:t>
            </a:r>
          </a:p>
        </p:txBody>
      </p:sp>
    </p:spTree>
    <p:extLst>
      <p:ext uri="{BB962C8B-B14F-4D97-AF65-F5344CB8AC3E}">
        <p14:creationId xmlns:p14="http://schemas.microsoft.com/office/powerpoint/2010/main" val="305231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Speedup with Provenance is &gt;= </a:t>
            </a:r>
            <a:r>
              <a:rPr lang="en-US" sz="3600" b="1"/>
              <a:t>70%</a:t>
            </a:r>
            <a:br>
              <a:rPr lang="en-US" sz="3600" b="1"/>
            </a:br>
            <a:r>
              <a:rPr lang="en-US" sz="1800"/>
              <a:t>(but you pay for storage space)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Composite synthetic workload, PostgreSQL 9.0, collection of 24 mappings, all randomly changed, ~5GB source database (details in paper)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47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47161"/>
              </p:ext>
            </p:extLst>
          </p:nvPr>
        </p:nvGraphicFramePr>
        <p:xfrm>
          <a:off x="1260475" y="1828800"/>
          <a:ext cx="6400799" cy="25908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35125"/>
                <a:gridCol w="1184274"/>
                <a:gridCol w="1371600"/>
                <a:gridCol w="9906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Use provenance?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Changes</a:t>
                      </a:r>
                      <a:r>
                        <a:rPr lang="en-US" sz="2000" baseline="0"/>
                        <a:t> to data also?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TIME</a:t>
                      </a:r>
                      <a:r>
                        <a:rPr lang="en-US" sz="2000" baseline="0"/>
                        <a:t> (unopt)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TIME (opt)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SPEEDUP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12.2m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8.6m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29%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11.4m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2.2m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81%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10.5m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7.2m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31%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9.6m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2.6m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72%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042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(Part 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Optimized change propagation is feasible, and can yield large speedups</a:t>
            </a:r>
          </a:p>
          <a:p>
            <a:r>
              <a:rPr lang="en-US"/>
              <a:t>For systems like </a:t>
            </a:r>
            <a:r>
              <a:rPr lang="en-US" cap="small"/>
              <a:t>Orchestra</a:t>
            </a:r>
            <a:r>
              <a:rPr lang="en-US"/>
              <a:t> that store provenance information, even more opportunities for optimization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98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Summary</a:t>
            </a:r>
            <a:endParaRPr lang="en-US" sz="3600" dirty="0">
              <a:latin typeface="Windsor Light Condensed BT"/>
              <a:cs typeface="Windsor Light Condensed B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3498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400" dirty="0"/>
              <a:t>Change propagation for </a:t>
            </a:r>
            <a:r>
              <a:rPr lang="en-US" sz="2400" i="1" dirty="0"/>
              <a:t>RA</a:t>
            </a:r>
            <a:r>
              <a:rPr lang="en-US" sz="2400" dirty="0"/>
              <a:t> views can be </a:t>
            </a:r>
            <a:r>
              <a:rPr lang="en-US" sz="2400" b="1" dirty="0"/>
              <a:t>optimized</a:t>
            </a:r>
            <a:r>
              <a:rPr lang="en-US" sz="2400" dirty="0"/>
              <a:t>, via </a:t>
            </a:r>
            <a:r>
              <a:rPr lang="en-US" sz="2400" b="1" dirty="0"/>
              <a:t>rewriting queries using views </a:t>
            </a:r>
            <a:r>
              <a:rPr lang="en-US" sz="2400" dirty="0"/>
              <a:t>and </a:t>
            </a:r>
            <a:r>
              <a:rPr lang="en-US" sz="2400" b="1" dirty="0" smtClean="0">
                <a:latin typeface="msbm10"/>
              </a:rPr>
              <a:t>Z</a:t>
            </a:r>
            <a:r>
              <a:rPr lang="en-US" sz="2400" b="1" dirty="0"/>
              <a:t>-relations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sz="2000" dirty="0"/>
              <a:t>Sound and </a:t>
            </a:r>
            <a:r>
              <a:rPr lang="en-US" sz="2000" b="1" dirty="0"/>
              <a:t>complete </a:t>
            </a:r>
            <a:r>
              <a:rPr lang="en-US" sz="2000" dirty="0"/>
              <a:t>rewriting algorithm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400" dirty="0"/>
              <a:t>Changes to view/mapping definitions and changes to data can be handled in the </a:t>
            </a:r>
            <a:r>
              <a:rPr lang="en-US" sz="2400" b="1" dirty="0"/>
              <a:t>same way, </a:t>
            </a:r>
            <a:r>
              <a:rPr lang="en-US" sz="2400" dirty="0"/>
              <a:t>via </a:t>
            </a:r>
            <a:r>
              <a:rPr lang="en-US" sz="2400" b="1" dirty="0"/>
              <a:t>optimizing queries using materialized views</a:t>
            </a:r>
            <a:endParaRPr lang="en-US" sz="2400" dirty="0"/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sz="2000" dirty="0"/>
              <a:t>Engine doesn’t even know which kind of change it’s dealing with!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400" dirty="0"/>
              <a:t>These methods can be made </a:t>
            </a:r>
            <a:r>
              <a:rPr lang="en-US" sz="2400" b="1" dirty="0"/>
              <a:t>practical</a:t>
            </a:r>
            <a:r>
              <a:rPr lang="en-US" sz="2400" dirty="0"/>
              <a:t> --- using cost-based, heuristic optimization --- and can yield big speedups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sz="1800" dirty="0"/>
              <a:t>For systems like Orchestra that store provenance information, even more speedups are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27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f_scrapple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32454" y="1889350"/>
            <a:ext cx="2741511" cy="1015663"/>
          </a:xfrm>
          <a:prstGeom prst="rect">
            <a:avLst/>
          </a:prstGeom>
          <a:noFill/>
          <a:scene3d>
            <a:camera prst="perspectiveFront" fov="2700000">
              <a:rot lat="0" lon="19800000" rev="3000000"/>
            </a:camera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select 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l_returnflag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200" b="1">
                <a:solidFill>
                  <a:schemeClr val="bg1"/>
                </a:solidFill>
                <a:latin typeface="Courier"/>
                <a:cs typeface="Courier"/>
              </a:rPr>
              <a:t>	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sum</a:t>
            </a: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l_quantity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) </a:t>
            </a:r>
          </a:p>
          <a:p>
            <a:r>
              <a:rPr lang="en-US" sz="1200" b="1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 from 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lineitem</a:t>
            </a:r>
            <a:endParaRPr lang="en-US" sz="1200" b="1" dirty="0">
              <a:solidFill>
                <a:schemeClr val="bg1"/>
              </a:solidFill>
              <a:latin typeface="Courier"/>
              <a:cs typeface="Courier"/>
            </a:endParaRPr>
          </a:p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    where l_shipdate &lt;= ...</a:t>
            </a:r>
          </a:p>
          <a:p>
            <a:r>
              <a:rPr lang="en-US" sz="1200" b="1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     group by l_retur...</a:t>
            </a:r>
            <a:endParaRPr lang="en-US" sz="1200" b="1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 rot="20327357">
            <a:off x="4553256" y="2451450"/>
            <a:ext cx="2741511" cy="1015663"/>
          </a:xfrm>
          <a:prstGeom prst="rect">
            <a:avLst/>
          </a:prstGeom>
          <a:noFill/>
          <a:scene3d>
            <a:camera prst="perspectiveFront" fov="2700000">
              <a:rot lat="0" lon="19800000" rev="3000000"/>
            </a:camera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select </a:t>
            </a:r>
          </a:p>
          <a:p>
            <a:r>
              <a:rPr lang="en-US" sz="1200" b="1">
                <a:solidFill>
                  <a:schemeClr val="bg1"/>
                </a:solidFill>
                <a:latin typeface="Courier"/>
                <a:cs typeface="Courier"/>
              </a:rPr>
              <a:t>	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avg(l_quant</a:t>
            </a:r>
          </a:p>
          <a:p>
            <a:r>
              <a:rPr lang="en-US" sz="1200" b="1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 from lineitem, orders</a:t>
            </a:r>
            <a:endParaRPr lang="en-US" sz="1200" b="1" dirty="0">
              <a:solidFill>
                <a:schemeClr val="bg1"/>
              </a:solidFill>
              <a:latin typeface="Courier"/>
              <a:cs typeface="Courier"/>
            </a:endParaRPr>
          </a:p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    where l_shipdate &lt;= ...</a:t>
            </a:r>
          </a:p>
          <a:p>
            <a:r>
              <a:rPr lang="en-US" sz="1200" b="1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     group by l_retur...</a:t>
            </a:r>
            <a:endParaRPr lang="en-US" sz="1200" b="1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" name="TextBox 8"/>
          <p:cNvSpPr txBox="1"/>
          <p:nvPr/>
        </p:nvSpPr>
        <p:spPr>
          <a:xfrm rot="17267022">
            <a:off x="5444830" y="2497668"/>
            <a:ext cx="2741511" cy="1015663"/>
          </a:xfrm>
          <a:prstGeom prst="rect">
            <a:avLst/>
          </a:prstGeom>
          <a:noFill/>
          <a:scene3d>
            <a:camera prst="perspectiveFront" fov="2700000">
              <a:rot lat="0" lon="19800000" rev="3000000"/>
            </a:camera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select ...</a:t>
            </a:r>
          </a:p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from ...</a:t>
            </a:r>
            <a:endParaRPr lang="en-US" sz="1200" b="1" dirty="0">
              <a:solidFill>
                <a:schemeClr val="bg1"/>
              </a:solidFill>
              <a:latin typeface="Courier"/>
              <a:cs typeface="Courier"/>
            </a:endParaRPr>
          </a:p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where ...</a:t>
            </a:r>
          </a:p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group by ...</a:t>
            </a:r>
          </a:p>
          <a:p>
            <a:r>
              <a:rPr lang="en-US" sz="1200" b="1" smtClean="0">
                <a:solidFill>
                  <a:schemeClr val="bg1"/>
                </a:solidFill>
                <a:latin typeface="Courier"/>
                <a:cs typeface="Courier"/>
              </a:rPr>
              <a:t>having ...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1115" y="5851147"/>
            <a:ext cx="1628254" cy="792456"/>
          </a:xfrm>
          <a:prstGeom prst="rect">
            <a:avLst/>
          </a:prstGeom>
          <a:solidFill>
            <a:srgbClr val="F1E4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59838" y="5851147"/>
            <a:ext cx="1628254" cy="792456"/>
          </a:xfrm>
          <a:prstGeom prst="rect">
            <a:avLst/>
          </a:prstGeom>
          <a:solidFill>
            <a:srgbClr val="F1E4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85640" y="5851147"/>
            <a:ext cx="1628254" cy="792456"/>
          </a:xfrm>
          <a:prstGeom prst="rect">
            <a:avLst/>
          </a:prstGeom>
          <a:solidFill>
            <a:srgbClr val="F1E4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86200" y="46738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FF0000"/>
                </a:solidFill>
                <a:latin typeface="PT Banana Split"/>
                <a:cs typeface="PT Banana Split"/>
              </a:rPr>
              <a:t>pushing these ideas to the limit...</a:t>
            </a:r>
            <a:endParaRPr lang="en-US" sz="2800">
              <a:solidFill>
                <a:srgbClr val="FF0000"/>
              </a:solidFill>
              <a:latin typeface="PT Banana Split"/>
              <a:cs typeface="PT Banana Spli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68570" y="5589274"/>
            <a:ext cx="65706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rgbClr val="FF0000"/>
                </a:solidFill>
                <a:latin typeface="PT Banana Split"/>
                <a:cs typeface="PT Banana Split"/>
              </a:rPr>
              <a:t>	Scrapple!</a:t>
            </a:r>
            <a:endParaRPr lang="en-US" sz="6600">
              <a:solidFill>
                <a:srgbClr val="FF0000"/>
              </a:solidFill>
              <a:latin typeface="PT Banana Split"/>
              <a:cs typeface="PT Banana Split"/>
            </a:endParaRPr>
          </a:p>
        </p:txBody>
      </p:sp>
      <p:sp>
        <p:nvSpPr>
          <p:cNvPr id="16" name="12-Point Star 15"/>
          <p:cNvSpPr/>
          <p:nvPr/>
        </p:nvSpPr>
        <p:spPr>
          <a:xfrm>
            <a:off x="455912" y="369086"/>
            <a:ext cx="2442380" cy="2355657"/>
          </a:xfrm>
          <a:prstGeom prst="star12">
            <a:avLst/>
          </a:prstGeom>
          <a:solidFill>
            <a:srgbClr val="FF0000"/>
          </a:solidFill>
          <a:ln w="34925">
            <a:solidFill>
              <a:schemeClr val="tx1"/>
            </a:solidFill>
          </a:ln>
          <a:effectLst>
            <a:outerShdw blurRad="40005" dist="165100" dir="8220000" algn="tl" rotWithShape="0">
              <a:schemeClr val="bg2">
                <a:lumMod val="25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smtClean="0">
                <a:latin typeface="Comic Sans MS"/>
              </a:rPr>
              <a:t>NEW!!!</a:t>
            </a:r>
          </a:p>
          <a:p>
            <a:pPr algn="ctr"/>
            <a:r>
              <a:rPr lang="en-US" sz="1600" smtClean="0">
                <a:latin typeface="Comic Sans MS"/>
              </a:rPr>
              <a:t>Supported by NSF CAREER </a:t>
            </a:r>
            <a:r>
              <a:rPr lang="en-US" sz="1600">
                <a:latin typeface="Comic Sans MS"/>
              </a:rPr>
              <a:t>IIS- 1055107</a:t>
            </a:r>
            <a:r>
              <a:rPr lang="en-US" sz="1600" smtClean="0">
                <a:latin typeface="Comic Sans MS"/>
              </a:rPr>
              <a:t> </a:t>
            </a:r>
            <a:endParaRPr lang="en-US" sz="160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63495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 Rol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sio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Scrapple Project @ UCD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6050"/>
            <a:ext cx="8229600" cy="506095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Huge optimization opportunities in </a:t>
            </a:r>
            <a:r>
              <a:rPr lang="en-US" b="1"/>
              <a:t>data warehousing</a:t>
            </a:r>
            <a:endParaRPr lang="en-US"/>
          </a:p>
          <a:p>
            <a:pPr lvl="1"/>
            <a:r>
              <a:rPr lang="en-US"/>
              <a:t>Analytical queries often “variations on a theme”, lots of commonality</a:t>
            </a:r>
          </a:p>
          <a:p>
            <a:pPr lvl="1"/>
            <a:r>
              <a:rPr lang="en-US"/>
              <a:t>Idea: cache old query results, treat as materialized views to speed up new queries (aka “semantic caching”)</a:t>
            </a:r>
          </a:p>
          <a:p>
            <a:pPr lvl="1"/>
            <a:r>
              <a:rPr lang="en-US"/>
              <a:t>Also provide: self-adapting, self-tuning recycling pool</a:t>
            </a:r>
          </a:p>
          <a:p>
            <a:r>
              <a:rPr lang="en-US"/>
              <a:t>Challenges</a:t>
            </a:r>
          </a:p>
          <a:p>
            <a:pPr lvl="1"/>
            <a:r>
              <a:rPr lang="en-US"/>
              <a:t>must push techniques to handle many more SQL features: aggregation, nested subqueries, arithmetic, ...</a:t>
            </a:r>
          </a:p>
          <a:p>
            <a:pPr lvl="1"/>
            <a:r>
              <a:rPr lang="en-US"/>
              <a:t>handling updates</a:t>
            </a:r>
          </a:p>
          <a:p>
            <a:pPr lvl="1"/>
            <a:r>
              <a:rPr lang="en-US"/>
              <a:t>theory much less well-understood</a:t>
            </a:r>
          </a:p>
          <a:p>
            <a:pPr lvl="1"/>
            <a:r>
              <a:rPr lang="en-US"/>
              <a:t>non-trivial implementation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34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smtClean="0"/>
              <a:t>Related Work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b="1" dirty="0" smtClean="0"/>
              <a:t>Incremental view maintenance </a:t>
            </a:r>
            <a:r>
              <a:rPr lang="en-US" sz="1900" dirty="0" smtClean="0"/>
              <a:t>[Blakeley+ 86], </a:t>
            </a:r>
            <a:r>
              <a:rPr lang="en-US" sz="2000" dirty="0" smtClean="0"/>
              <a:t>[Gupta+ 93], ...</a:t>
            </a:r>
            <a:endParaRPr lang="en-US" sz="2400" dirty="0" smtClean="0"/>
          </a:p>
          <a:p>
            <a:pPr lvl="1">
              <a:lnSpc>
                <a:spcPct val="110000"/>
              </a:lnSpc>
              <a:spcAft>
                <a:spcPts val="1800"/>
              </a:spcAft>
            </a:pPr>
            <a:r>
              <a:rPr lang="en-US" dirty="0" smtClean="0"/>
              <a:t>“deltas” </a:t>
            </a:r>
            <a:r>
              <a:rPr lang="en-US" sz="1900" dirty="0" smtClean="0"/>
              <a:t>[Gupta+ 93]</a:t>
            </a:r>
            <a:r>
              <a:rPr lang="en-US" dirty="0" smtClean="0"/>
              <a:t>: an early form of our </a:t>
            </a:r>
            <a:r>
              <a:rPr lang="en-US" dirty="0" smtClean="0">
                <a:latin typeface="msbm10"/>
              </a:rPr>
              <a:t>Z</a:t>
            </a:r>
            <a:r>
              <a:rPr lang="en-US" dirty="0" smtClean="0"/>
              <a:t>-relations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b="1" dirty="0" smtClean="0"/>
              <a:t>Answering queries using views </a:t>
            </a:r>
            <a:r>
              <a:rPr lang="en-US" sz="2000" dirty="0" smtClean="0"/>
              <a:t>[Levy+ 95], [</a:t>
            </a:r>
            <a:r>
              <a:rPr lang="en-US" sz="2000" dirty="0" err="1" smtClean="0"/>
              <a:t>Chaudhuri</a:t>
            </a:r>
            <a:r>
              <a:rPr lang="en-US" sz="2000" dirty="0" smtClean="0"/>
              <a:t>+ 95], [</a:t>
            </a:r>
            <a:r>
              <a:rPr lang="en-US" sz="2000" dirty="0" err="1" smtClean="0"/>
              <a:t>Afrati&amp;Pavlaki</a:t>
            </a:r>
            <a:r>
              <a:rPr lang="en-US" sz="2000" dirty="0" smtClean="0"/>
              <a:t> 06], </a:t>
            </a:r>
            <a:r>
              <a:rPr lang="en-US" sz="2000" dirty="0" err="1" smtClean="0"/>
              <a:t>Chase&amp;Backchase</a:t>
            </a:r>
            <a:r>
              <a:rPr lang="en-US" sz="2000" dirty="0" smtClean="0"/>
              <a:t> [</a:t>
            </a:r>
            <a:r>
              <a:rPr lang="en-US" sz="2000" dirty="0" err="1" smtClean="0"/>
              <a:t>Deutsch,Popa,Tannen</a:t>
            </a:r>
            <a:r>
              <a:rPr lang="en-US" sz="2000" dirty="0" smtClean="0"/>
              <a:t> 99], ...</a:t>
            </a:r>
            <a:endParaRPr lang="en-US" dirty="0" smtClean="0"/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b="1" dirty="0" smtClean="0"/>
              <a:t>Bag-containment/bag-equivalence of </a:t>
            </a:r>
            <a:r>
              <a:rPr lang="en-US" b="1" dirty="0" err="1" smtClean="0"/>
              <a:t>CQs/UCQs</a:t>
            </a:r>
            <a:r>
              <a:rPr lang="en-US" b="1" dirty="0" smtClean="0"/>
              <a:t> </a:t>
            </a:r>
            <a:r>
              <a:rPr lang="en-US" sz="2000" dirty="0"/>
              <a:t>[</a:t>
            </a:r>
            <a:r>
              <a:rPr lang="en-US" sz="2000" dirty="0" err="1"/>
              <a:t>Lovász</a:t>
            </a:r>
            <a:r>
              <a:rPr lang="en-US" sz="2000" dirty="0"/>
              <a:t> 67], </a:t>
            </a:r>
            <a:r>
              <a:rPr lang="en-US" sz="2000" dirty="0" smtClean="0"/>
              <a:t>[</a:t>
            </a:r>
            <a:r>
              <a:rPr lang="en-US" sz="2000" dirty="0" err="1" smtClean="0"/>
              <a:t>Chaudhuri&amp;Vardi</a:t>
            </a:r>
            <a:r>
              <a:rPr lang="en-US" sz="2000" dirty="0" smtClean="0"/>
              <a:t> 93], [</a:t>
            </a:r>
            <a:r>
              <a:rPr lang="en-US" sz="2000" dirty="0" err="1" smtClean="0"/>
              <a:t>Ioannidis&amp;Ramakrishnan</a:t>
            </a:r>
            <a:r>
              <a:rPr lang="en-US" sz="2000" dirty="0" smtClean="0"/>
              <a:t> 95], [Cohen+ 99], [</a:t>
            </a:r>
            <a:r>
              <a:rPr lang="en-US" sz="2000" dirty="0" err="1" smtClean="0"/>
              <a:t>Jayram</a:t>
            </a:r>
            <a:r>
              <a:rPr lang="en-US" sz="2000" dirty="0" smtClean="0"/>
              <a:t>+ 06]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b="1" dirty="0" smtClean="0"/>
              <a:t>View adaptation </a:t>
            </a:r>
            <a:r>
              <a:rPr lang="en-US" sz="2000" dirty="0" smtClean="0"/>
              <a:t>[</a:t>
            </a:r>
            <a:r>
              <a:rPr lang="en-US" sz="2000" dirty="0" err="1" smtClean="0"/>
              <a:t>Mohania&amp;Dong</a:t>
            </a:r>
            <a:r>
              <a:rPr lang="en-US" sz="2000" dirty="0" smtClean="0"/>
              <a:t> 96], [Gupta+ 01]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8705B-D4F4-4AF2-AC8B-09919D94C8C7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21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Work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b="1" dirty="0"/>
              <a:t>Mapping evolution </a:t>
            </a:r>
            <a:r>
              <a:rPr lang="en-US" sz="2000" dirty="0"/>
              <a:t>[</a:t>
            </a:r>
            <a:r>
              <a:rPr lang="en-US" sz="2000" dirty="0" err="1"/>
              <a:t>Velegrakis</a:t>
            </a:r>
            <a:r>
              <a:rPr lang="en-US" sz="2000" dirty="0"/>
              <a:t>+ 03]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b="1" dirty="0"/>
              <a:t>Recursively-compiled view maintenance plans </a:t>
            </a:r>
            <a:r>
              <a:rPr lang="en-US" sz="2000" dirty="0"/>
              <a:t>[Ahmad&amp;Koch 09, Koch 10]</a:t>
            </a:r>
            <a:endParaRPr lang="en-US" dirty="0"/>
          </a:p>
          <a:p>
            <a:r>
              <a:rPr lang="en-US" b="1"/>
              <a:t>Data exchange </a:t>
            </a:r>
            <a:r>
              <a:rPr lang="en-US" sz="2400"/>
              <a:t>[Fagin+05]</a:t>
            </a:r>
            <a:r>
              <a:rPr lang="en-US"/>
              <a:t>, </a:t>
            </a:r>
            <a:r>
              <a:rPr lang="en-US" b="1"/>
              <a:t>P2P data exchange </a:t>
            </a:r>
            <a:r>
              <a:rPr lang="en-US" sz="2400"/>
              <a:t>[Fuxman+05]</a:t>
            </a:r>
          </a:p>
          <a:p>
            <a:r>
              <a:rPr lang="en-US" b="1"/>
              <a:t>Youtopia</a:t>
            </a:r>
            <a:r>
              <a:rPr lang="en-US"/>
              <a:t> </a:t>
            </a:r>
            <a:r>
              <a:rPr lang="en-US" sz="2400"/>
              <a:t>[Koch09]</a:t>
            </a:r>
          </a:p>
          <a:p>
            <a:r>
              <a:rPr lang="en-US" b="1"/>
              <a:t>Mapping adaptation </a:t>
            </a:r>
            <a:r>
              <a:rPr lang="en-US" sz="2400"/>
              <a:t>[Yu&amp;Popa05]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B0C-917A-EA46-9F25-84CF30C2160C}" type="slidenum">
              <a:rPr lang="en-US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25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0" y="2743200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Windsor Light Condensed BT"/>
                <a:cs typeface="Windsor Light Condensed BT"/>
              </a:rPr>
              <a:t>Fin</a:t>
            </a:r>
            <a:endParaRPr lang="en-US" sz="4400" dirty="0">
              <a:solidFill>
                <a:schemeClr val="bg1"/>
              </a:solidFill>
              <a:latin typeface="Windsor Light Condensed BT"/>
              <a:cs typeface="Windsor Light Condensed B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10095</TotalTime>
  <Words>5360</Words>
  <Application>Microsoft Macintosh PowerPoint</Application>
  <PresentationFormat>On-screen Show (4:3)</PresentationFormat>
  <Paragraphs>1081</Paragraphs>
  <Slides>54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Efficiently Supporting Changes to Declarative Schema Mappings</vt:lpstr>
      <vt:lpstr>Change is a Constant in Data Management</vt:lpstr>
      <vt:lpstr>Change Propagation: a Problem of  Computing Differences</vt:lpstr>
      <vt:lpstr>Challenges in Change Propagation</vt:lpstr>
      <vt:lpstr>Roadmap</vt:lpstr>
      <vt:lpstr>Part I: Theoretical Underpinnings [Green,Ives,Tannen 09]</vt:lpstr>
      <vt:lpstr>Representing Changes as Data: Z-Relations</vt:lpstr>
      <vt:lpstr>Relational Algebra (RA) on Z-Relations</vt:lpstr>
      <vt:lpstr>Incremental View Maintenance:  An Application of Z-Relations</vt:lpstr>
      <vt:lpstr>Delta Rules: a Special Case of  Rewriting Queries Using Views on Z-Relations </vt:lpstr>
      <vt:lpstr>View Adaptation: Another Application of Rewriting Queries Using Views</vt:lpstr>
      <vt:lpstr>Bag Semantics, Set Semantics via Z-Semantics</vt:lpstr>
      <vt:lpstr>Z-Equivalence Coincides with  Bag-Equivalence for Positive RA (RA+) </vt:lpstr>
      <vt:lpstr>Z-Equivalence is Decidable for RA</vt:lpstr>
      <vt:lpstr>Rewriting Queries Using Views with Z-Relations</vt:lpstr>
      <vt:lpstr>An Infinite Space of Rewritings</vt:lpstr>
      <vt:lpstr>How Do We Bound the Space of Rewritings?       Use Cost Models!</vt:lpstr>
      <vt:lpstr>Highlights of Other Results</vt:lpstr>
      <vt:lpstr>Roadmap</vt:lpstr>
      <vt:lpstr>Background: Orchestra CDSS [Ives+08] a Collaborative Data Sharing System</vt:lpstr>
      <vt:lpstr>Example: Sharing Morphological Data</vt:lpstr>
      <vt:lpstr>Example: Sharing Morphological Data (2)</vt:lpstr>
      <vt:lpstr>Example: Sharing Morphological Data (2)</vt:lpstr>
      <vt:lpstr>Example: Sharing Morphological Data (2)</vt:lpstr>
      <vt:lpstr>PowerPoint Presentation</vt:lpstr>
      <vt:lpstr>Mapping Evolution in Orchestra</vt:lpstr>
      <vt:lpstr>Challenges in Mapping Evolution (Part II)</vt:lpstr>
      <vt:lpstr>Supporting Evolution in Orchestra [Green&amp;Ives 11]</vt:lpstr>
      <vt:lpstr>Architectural Overview</vt:lpstr>
      <vt:lpstr>Basic Search Strategy</vt:lpstr>
      <vt:lpstr>Engineering Insights</vt:lpstr>
      <vt:lpstr>Speedup is &gt;= 30% on Typical Workloads (Warning: Unofficial Results) </vt:lpstr>
      <vt:lpstr>Another Source of Optimization Opportunities: CDSS Provenance [Green+ 07]</vt:lpstr>
      <vt:lpstr>Combining Annotations in Queries</vt:lpstr>
      <vt:lpstr>Combining Annotations in Queries</vt:lpstr>
      <vt:lpstr>Combining Annotations in Queries</vt:lpstr>
      <vt:lpstr>Combining Annotations in Queries</vt:lpstr>
      <vt:lpstr>What Properties Do K-Relations Need?</vt:lpstr>
      <vt:lpstr>What is a Commutative Semiring?</vt:lpstr>
      <vt:lpstr>Semirings Explain Relationship Among Commonly-Used Database Semantics</vt:lpstr>
      <vt:lpstr>Semirings Unify Existing Provenance Models</vt:lpstr>
      <vt:lpstr>A Hierarchy of Provenance [Green 09]</vt:lpstr>
      <vt:lpstr>Another View of CDSS Provenance: as Graph</vt:lpstr>
      <vt:lpstr>Computing the Graph is Easy: Use Datalog!</vt:lpstr>
      <vt:lpstr>Why is Provenance Useful When Mappings Change?</vt:lpstr>
      <vt:lpstr>Why is Provenance Useful When Mappings Change? (2)</vt:lpstr>
      <vt:lpstr>Speedup with Provenance is &gt;= 70% (but you pay for storage space)</vt:lpstr>
      <vt:lpstr>Summary (Part II)</vt:lpstr>
      <vt:lpstr>Summary</vt:lpstr>
      <vt:lpstr>PowerPoint Presentation</vt:lpstr>
      <vt:lpstr>Scrapple Project @ UCD</vt:lpstr>
      <vt:lpstr>Related Work</vt:lpstr>
      <vt:lpstr>Related Work (cont)</vt:lpstr>
      <vt:lpstr>PowerPoint Presentation</vt:lpstr>
    </vt:vector>
  </TitlesOfParts>
  <Company>University of Pennsylvania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Todd Green</dc:creator>
  <cp:lastModifiedBy>Todd Green</cp:lastModifiedBy>
  <cp:revision>308</cp:revision>
  <dcterms:created xsi:type="dcterms:W3CDTF">2010-02-19T21:48:32Z</dcterms:created>
  <dcterms:modified xsi:type="dcterms:W3CDTF">2011-01-31T18:00:31Z</dcterms:modified>
</cp:coreProperties>
</file>