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6"/>
  </p:notesMasterIdLst>
  <p:handoutMasterIdLst>
    <p:handoutMasterId r:id="rId47"/>
  </p:handoutMasterIdLst>
  <p:sldIdLst>
    <p:sldId id="354" r:id="rId2"/>
    <p:sldId id="355" r:id="rId3"/>
    <p:sldId id="388" r:id="rId4"/>
    <p:sldId id="412" r:id="rId5"/>
    <p:sldId id="371" r:id="rId6"/>
    <p:sldId id="413" r:id="rId7"/>
    <p:sldId id="358" r:id="rId8"/>
    <p:sldId id="359" r:id="rId9"/>
    <p:sldId id="372" r:id="rId10"/>
    <p:sldId id="361" r:id="rId11"/>
    <p:sldId id="362" r:id="rId12"/>
    <p:sldId id="373" r:id="rId13"/>
    <p:sldId id="363" r:id="rId14"/>
    <p:sldId id="374" r:id="rId15"/>
    <p:sldId id="375" r:id="rId16"/>
    <p:sldId id="378" r:id="rId17"/>
    <p:sldId id="379" r:id="rId18"/>
    <p:sldId id="380" r:id="rId19"/>
    <p:sldId id="381" r:id="rId20"/>
    <p:sldId id="382" r:id="rId21"/>
    <p:sldId id="419" r:id="rId22"/>
    <p:sldId id="383" r:id="rId23"/>
    <p:sldId id="385" r:id="rId24"/>
    <p:sldId id="386" r:id="rId25"/>
    <p:sldId id="387" r:id="rId26"/>
    <p:sldId id="407" r:id="rId27"/>
    <p:sldId id="411" r:id="rId28"/>
    <p:sldId id="390" r:id="rId29"/>
    <p:sldId id="391" r:id="rId30"/>
    <p:sldId id="392" r:id="rId31"/>
    <p:sldId id="394" r:id="rId32"/>
    <p:sldId id="395" r:id="rId33"/>
    <p:sldId id="397" r:id="rId34"/>
    <p:sldId id="420" r:id="rId35"/>
    <p:sldId id="409" r:id="rId36"/>
    <p:sldId id="405" r:id="rId37"/>
    <p:sldId id="399" r:id="rId38"/>
    <p:sldId id="400" r:id="rId39"/>
    <p:sldId id="401" r:id="rId40"/>
    <p:sldId id="410" r:id="rId41"/>
    <p:sldId id="402" r:id="rId42"/>
    <p:sldId id="416" r:id="rId43"/>
    <p:sldId id="417" r:id="rId44"/>
    <p:sldId id="421" r:id="rId45"/>
  </p:sldIdLst>
  <p:sldSz cx="9144000" cy="6858000" type="screen4x3"/>
  <p:notesSz cx="6940550" cy="9080500"/>
  <p:defaultTextStyle>
    <a:defPPr>
      <a:defRPr lang="en-US"/>
    </a:defPPr>
    <a:lvl1pPr algn="l" rtl="0" fontAlgn="base">
      <a:spcBef>
        <a:spcPct val="0"/>
      </a:spcBef>
      <a:spcAft>
        <a:spcPct val="0"/>
      </a:spcAft>
      <a:defRPr kumimoji="1" sz="1600" kern="1200">
        <a:solidFill>
          <a:schemeClr val="tx1"/>
        </a:solidFill>
        <a:latin typeface="Arial" charset="0"/>
        <a:ea typeface="+mn-ea"/>
        <a:cs typeface="+mn-cs"/>
      </a:defRPr>
    </a:lvl1pPr>
    <a:lvl2pPr marL="457200" algn="l" rtl="0" fontAlgn="base">
      <a:spcBef>
        <a:spcPct val="0"/>
      </a:spcBef>
      <a:spcAft>
        <a:spcPct val="0"/>
      </a:spcAft>
      <a:defRPr kumimoji="1" sz="1600" kern="1200">
        <a:solidFill>
          <a:schemeClr val="tx1"/>
        </a:solidFill>
        <a:latin typeface="Arial" charset="0"/>
        <a:ea typeface="+mn-ea"/>
        <a:cs typeface="+mn-cs"/>
      </a:defRPr>
    </a:lvl2pPr>
    <a:lvl3pPr marL="914400" algn="l" rtl="0" fontAlgn="base">
      <a:spcBef>
        <a:spcPct val="0"/>
      </a:spcBef>
      <a:spcAft>
        <a:spcPct val="0"/>
      </a:spcAft>
      <a:defRPr kumimoji="1" sz="1600" kern="1200">
        <a:solidFill>
          <a:schemeClr val="tx1"/>
        </a:solidFill>
        <a:latin typeface="Arial" charset="0"/>
        <a:ea typeface="+mn-ea"/>
        <a:cs typeface="+mn-cs"/>
      </a:defRPr>
    </a:lvl3pPr>
    <a:lvl4pPr marL="1371600" algn="l" rtl="0" fontAlgn="base">
      <a:spcBef>
        <a:spcPct val="0"/>
      </a:spcBef>
      <a:spcAft>
        <a:spcPct val="0"/>
      </a:spcAft>
      <a:defRPr kumimoji="1" sz="1600" kern="1200">
        <a:solidFill>
          <a:schemeClr val="tx1"/>
        </a:solidFill>
        <a:latin typeface="Arial" charset="0"/>
        <a:ea typeface="+mn-ea"/>
        <a:cs typeface="+mn-cs"/>
      </a:defRPr>
    </a:lvl4pPr>
    <a:lvl5pPr marL="1828800" algn="l" rtl="0" fontAlgn="base">
      <a:spcBef>
        <a:spcPct val="0"/>
      </a:spcBef>
      <a:spcAft>
        <a:spcPct val="0"/>
      </a:spcAft>
      <a:defRPr kumimoji="1" sz="1600" kern="1200">
        <a:solidFill>
          <a:schemeClr val="tx1"/>
        </a:solidFill>
        <a:latin typeface="Arial" charset="0"/>
        <a:ea typeface="+mn-ea"/>
        <a:cs typeface="+mn-cs"/>
      </a:defRPr>
    </a:lvl5pPr>
    <a:lvl6pPr marL="2286000" algn="l" defTabSz="914400" rtl="0" eaLnBrk="1" latinLnBrk="0" hangingPunct="1">
      <a:defRPr kumimoji="1" sz="1600" kern="1200">
        <a:solidFill>
          <a:schemeClr val="tx1"/>
        </a:solidFill>
        <a:latin typeface="Arial" charset="0"/>
        <a:ea typeface="+mn-ea"/>
        <a:cs typeface="+mn-cs"/>
      </a:defRPr>
    </a:lvl6pPr>
    <a:lvl7pPr marL="2743200" algn="l" defTabSz="914400" rtl="0" eaLnBrk="1" latinLnBrk="0" hangingPunct="1">
      <a:defRPr kumimoji="1" sz="1600" kern="1200">
        <a:solidFill>
          <a:schemeClr val="tx1"/>
        </a:solidFill>
        <a:latin typeface="Arial" charset="0"/>
        <a:ea typeface="+mn-ea"/>
        <a:cs typeface="+mn-cs"/>
      </a:defRPr>
    </a:lvl7pPr>
    <a:lvl8pPr marL="3200400" algn="l" defTabSz="914400" rtl="0" eaLnBrk="1" latinLnBrk="0" hangingPunct="1">
      <a:defRPr kumimoji="1" sz="1600" kern="1200">
        <a:solidFill>
          <a:schemeClr val="tx1"/>
        </a:solidFill>
        <a:latin typeface="Arial" charset="0"/>
        <a:ea typeface="+mn-ea"/>
        <a:cs typeface="+mn-cs"/>
      </a:defRPr>
    </a:lvl8pPr>
    <a:lvl9pPr marL="3657600" algn="l" defTabSz="914400" rtl="0" eaLnBrk="1" latinLnBrk="0" hangingPunct="1">
      <a:defRPr kumimoji="1"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C"/>
    <a:srgbClr val="C5F1FF"/>
    <a:srgbClr val="007894"/>
    <a:srgbClr val="FFCC00"/>
    <a:srgbClr val="478E16"/>
    <a:srgbClr val="FF00FF"/>
    <a:srgbClr val="FFFFCC"/>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84337" autoAdjust="0"/>
  </p:normalViewPr>
  <p:slideViewPr>
    <p:cSldViewPr snapToGrid="0">
      <p:cViewPr>
        <p:scale>
          <a:sx n="66" d="100"/>
          <a:sy n="66" d="100"/>
        </p:scale>
        <p:origin x="-1282" y="-62"/>
      </p:cViewPr>
      <p:guideLst>
        <p:guide orient="horz" pos="4319"/>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548" y="990"/>
      </p:cViewPr>
      <p:guideLst>
        <p:guide orient="horz" pos="2860"/>
        <p:guide pos="218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25775" cy="447675"/>
          </a:xfrm>
          <a:prstGeom prst="rect">
            <a:avLst/>
          </a:prstGeom>
          <a:noFill/>
          <a:ln w="9525">
            <a:noFill/>
            <a:miter lim="800000"/>
            <a:headEnd/>
            <a:tailEnd/>
          </a:ln>
          <a:effectLst/>
        </p:spPr>
        <p:txBody>
          <a:bodyPr vert="horz" wrap="square" lIns="89832" tIns="44917" rIns="89832" bIns="44917" numCol="1" anchor="t" anchorCtr="0" compatLnSpc="1">
            <a:prstTxWarp prst="textNoShape">
              <a:avLst/>
            </a:prstTxWarp>
          </a:bodyPr>
          <a:lstStyle>
            <a:lvl1pP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34819" name="Rectangle 3"/>
          <p:cNvSpPr>
            <a:spLocks noGrp="1" noChangeArrowheads="1"/>
          </p:cNvSpPr>
          <p:nvPr>
            <p:ph type="dt" sz="quarter" idx="1"/>
          </p:nvPr>
        </p:nvSpPr>
        <p:spPr bwMode="auto">
          <a:xfrm>
            <a:off x="3933825" y="0"/>
            <a:ext cx="3025775" cy="447675"/>
          </a:xfrm>
          <a:prstGeom prst="rect">
            <a:avLst/>
          </a:prstGeom>
          <a:noFill/>
          <a:ln w="9525">
            <a:noFill/>
            <a:miter lim="800000"/>
            <a:headEnd/>
            <a:tailEnd/>
          </a:ln>
          <a:effectLst/>
        </p:spPr>
        <p:txBody>
          <a:bodyPr vert="horz" wrap="square" lIns="89832" tIns="44917" rIns="89832" bIns="44917" numCol="1" anchor="t" anchorCtr="0" compatLnSpc="1">
            <a:prstTxWarp prst="textNoShape">
              <a:avLst/>
            </a:prstTxWarp>
          </a:bodyPr>
          <a:lstStyle>
            <a:lvl1pPr algn="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34820" name="Rectangle 4"/>
          <p:cNvSpPr>
            <a:spLocks noGrp="1" noChangeArrowheads="1"/>
          </p:cNvSpPr>
          <p:nvPr>
            <p:ph type="ftr" sz="quarter" idx="2"/>
          </p:nvPr>
        </p:nvSpPr>
        <p:spPr bwMode="auto">
          <a:xfrm>
            <a:off x="0" y="8647113"/>
            <a:ext cx="3025775" cy="447675"/>
          </a:xfrm>
          <a:prstGeom prst="rect">
            <a:avLst/>
          </a:prstGeom>
          <a:noFill/>
          <a:ln w="9525">
            <a:noFill/>
            <a:miter lim="800000"/>
            <a:headEnd/>
            <a:tailEnd/>
          </a:ln>
          <a:effectLst/>
        </p:spPr>
        <p:txBody>
          <a:bodyPr vert="horz" wrap="square" lIns="89832" tIns="44917" rIns="89832" bIns="44917" numCol="1" anchor="b" anchorCtr="0" compatLnSpc="1">
            <a:prstTxWarp prst="textNoShape">
              <a:avLst/>
            </a:prstTxWarp>
          </a:bodyPr>
          <a:lstStyle>
            <a:lvl1pP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34821" name="Rectangle 5"/>
          <p:cNvSpPr>
            <a:spLocks noGrp="1" noChangeArrowheads="1"/>
          </p:cNvSpPr>
          <p:nvPr>
            <p:ph type="sldNum" sz="quarter" idx="3"/>
          </p:nvPr>
        </p:nvSpPr>
        <p:spPr bwMode="auto">
          <a:xfrm>
            <a:off x="3933825" y="8647113"/>
            <a:ext cx="3025775" cy="447675"/>
          </a:xfrm>
          <a:prstGeom prst="rect">
            <a:avLst/>
          </a:prstGeom>
          <a:noFill/>
          <a:ln w="9525">
            <a:noFill/>
            <a:miter lim="800000"/>
            <a:headEnd/>
            <a:tailEnd/>
          </a:ln>
          <a:effectLst/>
        </p:spPr>
        <p:txBody>
          <a:bodyPr vert="horz" wrap="square" lIns="89832" tIns="44917" rIns="89832" bIns="44917" numCol="1" anchor="b" anchorCtr="0" compatLnSpc="1">
            <a:prstTxWarp prst="textNoShape">
              <a:avLst/>
            </a:prstTxWarp>
          </a:bodyPr>
          <a:lstStyle>
            <a:lvl1pPr algn="r" defTabSz="900113" eaLnBrk="0" hangingPunct="0">
              <a:spcBef>
                <a:spcPct val="0"/>
              </a:spcBef>
              <a:buClrTx/>
              <a:buFontTx/>
              <a:buNone/>
              <a:defRPr kumimoji="0" sz="1200">
                <a:latin typeface="Times New Roman" pitchFamily="18" charset="0"/>
              </a:defRPr>
            </a:lvl1pPr>
          </a:lstStyle>
          <a:p>
            <a:pPr>
              <a:defRPr/>
            </a:pPr>
            <a:fld id="{02D234E5-9A2E-41C4-A42C-D86656EEBFE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1026"/>
          <p:cNvSpPr>
            <a:spLocks noGrp="1" noChangeArrowheads="1"/>
          </p:cNvSpPr>
          <p:nvPr>
            <p:ph type="hdr" sz="quarter"/>
          </p:nvPr>
        </p:nvSpPr>
        <p:spPr bwMode="auto">
          <a:xfrm>
            <a:off x="0" y="0"/>
            <a:ext cx="3025775" cy="447675"/>
          </a:xfrm>
          <a:prstGeom prst="rect">
            <a:avLst/>
          </a:prstGeom>
          <a:noFill/>
          <a:ln w="12700" cap="sq">
            <a:noFill/>
            <a:miter lim="800000"/>
            <a:headEnd type="none" w="sm" len="sm"/>
            <a:tailEnd type="none" w="sm" len="sm"/>
          </a:ln>
          <a:effectLst/>
        </p:spPr>
        <p:txBody>
          <a:bodyPr vert="horz" wrap="square" lIns="89845" tIns="44924" rIns="89845" bIns="44924" numCol="1" anchor="t" anchorCtr="0" compatLnSpc="1">
            <a:prstTxWarp prst="textNoShape">
              <a:avLst/>
            </a:prstTxWarp>
          </a:bodyPr>
          <a:lstStyle>
            <a:lvl1pP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54275" name="Rectangle 1027"/>
          <p:cNvSpPr>
            <a:spLocks noGrp="1" noChangeArrowheads="1"/>
          </p:cNvSpPr>
          <p:nvPr>
            <p:ph type="dt" idx="1"/>
          </p:nvPr>
        </p:nvSpPr>
        <p:spPr bwMode="auto">
          <a:xfrm>
            <a:off x="3933825" y="0"/>
            <a:ext cx="3025775" cy="447675"/>
          </a:xfrm>
          <a:prstGeom prst="rect">
            <a:avLst/>
          </a:prstGeom>
          <a:noFill/>
          <a:ln w="12700" cap="sq">
            <a:noFill/>
            <a:miter lim="800000"/>
            <a:headEnd type="none" w="sm" len="sm"/>
            <a:tailEnd type="none" w="sm" len="sm"/>
          </a:ln>
          <a:effectLst/>
        </p:spPr>
        <p:txBody>
          <a:bodyPr vert="horz" wrap="square" lIns="89845" tIns="44924" rIns="89845" bIns="44924" numCol="1" anchor="t" anchorCtr="0" compatLnSpc="1">
            <a:prstTxWarp prst="textNoShape">
              <a:avLst/>
            </a:prstTxWarp>
          </a:bodyPr>
          <a:lstStyle>
            <a:lvl1pPr algn="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14340" name="Rectangle 1028"/>
          <p:cNvSpPr>
            <a:spLocks noGrp="1" noRot="1" noChangeAspect="1" noChangeArrowheads="1" noTextEdit="1"/>
          </p:cNvSpPr>
          <p:nvPr>
            <p:ph type="sldImg" idx="2"/>
          </p:nvPr>
        </p:nvSpPr>
        <p:spPr bwMode="auto">
          <a:xfrm>
            <a:off x="1155700" y="671513"/>
            <a:ext cx="4572000" cy="3429000"/>
          </a:xfrm>
          <a:prstGeom prst="rect">
            <a:avLst/>
          </a:prstGeom>
          <a:noFill/>
          <a:ln w="9525">
            <a:solidFill>
              <a:srgbClr val="000000"/>
            </a:solidFill>
            <a:miter lim="800000"/>
            <a:headEnd/>
            <a:tailEnd/>
          </a:ln>
        </p:spPr>
      </p:sp>
      <p:sp>
        <p:nvSpPr>
          <p:cNvPr id="54277" name="Rectangle 1029"/>
          <p:cNvSpPr>
            <a:spLocks noGrp="1" noChangeArrowheads="1"/>
          </p:cNvSpPr>
          <p:nvPr>
            <p:ph type="body" sz="quarter" idx="3"/>
          </p:nvPr>
        </p:nvSpPr>
        <p:spPr bwMode="auto">
          <a:xfrm>
            <a:off x="908050" y="4324350"/>
            <a:ext cx="5143500" cy="4098925"/>
          </a:xfrm>
          <a:prstGeom prst="rect">
            <a:avLst/>
          </a:prstGeom>
          <a:noFill/>
          <a:ln w="12700" cap="sq">
            <a:noFill/>
            <a:miter lim="800000"/>
            <a:headEnd type="none" w="sm" len="sm"/>
            <a:tailEnd type="none" w="sm" len="sm"/>
          </a:ln>
          <a:effectLst/>
        </p:spPr>
        <p:txBody>
          <a:bodyPr vert="horz" wrap="square" lIns="89845" tIns="44924" rIns="89845" bIns="449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1030"/>
          <p:cNvSpPr>
            <a:spLocks noGrp="1" noChangeArrowheads="1"/>
          </p:cNvSpPr>
          <p:nvPr>
            <p:ph type="ftr" sz="quarter" idx="4"/>
          </p:nvPr>
        </p:nvSpPr>
        <p:spPr bwMode="auto">
          <a:xfrm>
            <a:off x="0" y="8647113"/>
            <a:ext cx="3025775" cy="447675"/>
          </a:xfrm>
          <a:prstGeom prst="rect">
            <a:avLst/>
          </a:prstGeom>
          <a:noFill/>
          <a:ln w="12700" cap="sq">
            <a:noFill/>
            <a:miter lim="800000"/>
            <a:headEnd type="none" w="sm" len="sm"/>
            <a:tailEnd type="none" w="sm" len="sm"/>
          </a:ln>
          <a:effectLst/>
        </p:spPr>
        <p:txBody>
          <a:bodyPr vert="horz" wrap="square" lIns="89845" tIns="44924" rIns="89845" bIns="44924" numCol="1" anchor="b" anchorCtr="0" compatLnSpc="1">
            <a:prstTxWarp prst="textNoShape">
              <a:avLst/>
            </a:prstTxWarp>
          </a:bodyPr>
          <a:lstStyle>
            <a:lvl1pPr defTabSz="900113" eaLnBrk="0" hangingPunct="0">
              <a:spcBef>
                <a:spcPct val="0"/>
              </a:spcBef>
              <a:buClrTx/>
              <a:buFontTx/>
              <a:buNone/>
              <a:defRPr kumimoji="0" sz="1200">
                <a:latin typeface="Times New Roman" pitchFamily="18" charset="0"/>
              </a:defRPr>
            </a:lvl1pPr>
          </a:lstStyle>
          <a:p>
            <a:pPr>
              <a:defRPr/>
            </a:pPr>
            <a:endParaRPr lang="en-US"/>
          </a:p>
        </p:txBody>
      </p:sp>
      <p:sp>
        <p:nvSpPr>
          <p:cNvPr id="54279" name="Rectangle 1031"/>
          <p:cNvSpPr>
            <a:spLocks noGrp="1" noChangeArrowheads="1"/>
          </p:cNvSpPr>
          <p:nvPr>
            <p:ph type="sldNum" sz="quarter" idx="5"/>
          </p:nvPr>
        </p:nvSpPr>
        <p:spPr bwMode="auto">
          <a:xfrm>
            <a:off x="3933825" y="8647113"/>
            <a:ext cx="3025775" cy="447675"/>
          </a:xfrm>
          <a:prstGeom prst="rect">
            <a:avLst/>
          </a:prstGeom>
          <a:noFill/>
          <a:ln w="12700" cap="sq">
            <a:noFill/>
            <a:miter lim="800000"/>
            <a:headEnd type="none" w="sm" len="sm"/>
            <a:tailEnd type="none" w="sm" len="sm"/>
          </a:ln>
          <a:effectLst/>
        </p:spPr>
        <p:txBody>
          <a:bodyPr vert="horz" wrap="square" lIns="89845" tIns="44924" rIns="89845" bIns="44924" numCol="1" anchor="b" anchorCtr="0" compatLnSpc="1">
            <a:prstTxWarp prst="textNoShape">
              <a:avLst/>
            </a:prstTxWarp>
          </a:bodyPr>
          <a:lstStyle>
            <a:lvl1pPr algn="r" defTabSz="900113" eaLnBrk="0" hangingPunct="0">
              <a:spcBef>
                <a:spcPct val="0"/>
              </a:spcBef>
              <a:buClrTx/>
              <a:buFontTx/>
              <a:buNone/>
              <a:defRPr kumimoji="0" sz="1200">
                <a:latin typeface="Times New Roman" pitchFamily="18" charset="0"/>
              </a:defRPr>
            </a:lvl1pPr>
          </a:lstStyle>
          <a:p>
            <a:pPr>
              <a:defRPr/>
            </a:pPr>
            <a:fld id="{BA0E0563-CE42-462F-B160-5865A97BA4A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31"/>
          <p:cNvSpPr>
            <a:spLocks noGrp="1" noChangeArrowheads="1"/>
          </p:cNvSpPr>
          <p:nvPr>
            <p:ph type="sldNum" sz="quarter" idx="5"/>
          </p:nvPr>
        </p:nvSpPr>
        <p:spPr>
          <a:noFill/>
        </p:spPr>
        <p:txBody>
          <a:bodyPr/>
          <a:lstStyle/>
          <a:p>
            <a:fld id="{B8BD2755-89A2-4036-A278-A6FE99C6A276}" type="slidenum">
              <a:rPr lang="en-US" smtClean="0"/>
              <a:pPr/>
              <a:t>1</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w="9525"/>
        </p:spPr>
        <p:txBody>
          <a:bodyPr/>
          <a:lstStyle/>
          <a:p>
            <a:r>
              <a:rPr lang="en-US" smtClean="0"/>
              <a:t> </a:t>
            </a:r>
          </a:p>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31"/>
          <p:cNvSpPr>
            <a:spLocks noGrp="1" noChangeArrowheads="1"/>
          </p:cNvSpPr>
          <p:nvPr>
            <p:ph type="sldNum" sz="quarter" idx="5"/>
          </p:nvPr>
        </p:nvSpPr>
        <p:spPr>
          <a:noFill/>
        </p:spPr>
        <p:txBody>
          <a:bodyPr/>
          <a:lstStyle/>
          <a:p>
            <a:fld id="{625F095A-993D-45CB-A7F2-FC861C81187C}" type="slidenum">
              <a:rPr lang="en-US" smtClean="0"/>
              <a:pPr/>
              <a:t>2</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ln/>
        </p:spPr>
      </p:sp>
      <p:sp>
        <p:nvSpPr>
          <p:cNvPr id="37890" name="Notes Placeholder 2"/>
          <p:cNvSpPr>
            <a:spLocks noGrp="1"/>
          </p:cNvSpPr>
          <p:nvPr>
            <p:ph type="body" idx="1"/>
          </p:nvPr>
        </p:nvSpPr>
        <p:spPr>
          <a:noFill/>
          <a:ln w="9525"/>
        </p:spPr>
        <p:txBody>
          <a:bodyPr/>
          <a:lstStyle/>
          <a:p>
            <a:endParaRPr lang="en-US" altLang="zh-CN" smtClean="0"/>
          </a:p>
        </p:txBody>
      </p:sp>
      <p:sp>
        <p:nvSpPr>
          <p:cNvPr id="37891" name="Slide Number Placeholder 3"/>
          <p:cNvSpPr txBox="1">
            <a:spLocks noGrp="1"/>
          </p:cNvSpPr>
          <p:nvPr/>
        </p:nvSpPr>
        <p:spPr bwMode="auto">
          <a:xfrm>
            <a:off x="3933825" y="8647113"/>
            <a:ext cx="3025775" cy="449262"/>
          </a:xfrm>
          <a:prstGeom prst="rect">
            <a:avLst/>
          </a:prstGeom>
          <a:noFill/>
          <a:ln w="12700" cap="sq">
            <a:noFill/>
            <a:miter lim="800000"/>
            <a:headEnd type="none" w="sm" len="sm"/>
            <a:tailEnd type="none" w="sm" len="sm"/>
          </a:ln>
        </p:spPr>
        <p:txBody>
          <a:bodyPr lIns="89825" tIns="44914" rIns="89825" bIns="44914" anchor="b"/>
          <a:lstStyle/>
          <a:p>
            <a:pPr algn="r" defTabSz="898525" eaLnBrk="0" hangingPunct="0"/>
            <a:fld id="{7284B5C7-01D5-48E5-9492-B1C2B4F0ED5E}" type="slidenum">
              <a:rPr kumimoji="0" lang="zh-CN" altLang="en-US" sz="1300">
                <a:solidFill>
                  <a:srgbClr val="000000"/>
                </a:solidFill>
                <a:latin typeface="Times New Roman" pitchFamily="18" charset="0"/>
              </a:rPr>
              <a:pPr algn="r" defTabSz="898525" eaLnBrk="0" hangingPunct="0"/>
              <a:t>22</a:t>
            </a:fld>
            <a:endParaRPr kumimoji="0" lang="en-US" altLang="zh-CN" sz="1300">
              <a:solidFill>
                <a:srgbClr val="000000"/>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ln/>
        </p:spPr>
      </p:sp>
      <p:sp>
        <p:nvSpPr>
          <p:cNvPr id="39938" name="Notes Placeholder 2"/>
          <p:cNvSpPr>
            <a:spLocks noGrp="1"/>
          </p:cNvSpPr>
          <p:nvPr>
            <p:ph type="body" idx="1"/>
          </p:nvPr>
        </p:nvSpPr>
        <p:spPr>
          <a:noFill/>
          <a:ln w="9525"/>
        </p:spPr>
        <p:txBody>
          <a:bodyPr/>
          <a:lstStyle/>
          <a:p>
            <a:endParaRPr lang="en-US" altLang="zh-CN" sz="1200" smtClean="0"/>
          </a:p>
        </p:txBody>
      </p:sp>
      <p:sp>
        <p:nvSpPr>
          <p:cNvPr id="39939" name="Slide Number Placeholder 3"/>
          <p:cNvSpPr txBox="1">
            <a:spLocks noGrp="1"/>
          </p:cNvSpPr>
          <p:nvPr/>
        </p:nvSpPr>
        <p:spPr bwMode="auto">
          <a:xfrm>
            <a:off x="3933825" y="8647113"/>
            <a:ext cx="3025775" cy="449262"/>
          </a:xfrm>
          <a:prstGeom prst="rect">
            <a:avLst/>
          </a:prstGeom>
          <a:noFill/>
          <a:ln w="12700" cap="sq">
            <a:noFill/>
            <a:miter lim="800000"/>
            <a:headEnd type="none" w="sm" len="sm"/>
            <a:tailEnd type="none" w="sm" len="sm"/>
          </a:ln>
        </p:spPr>
        <p:txBody>
          <a:bodyPr lIns="89825" tIns="44914" rIns="89825" bIns="44914" anchor="b"/>
          <a:lstStyle/>
          <a:p>
            <a:pPr algn="r" defTabSz="898525" eaLnBrk="0" hangingPunct="0"/>
            <a:fld id="{AE716E80-2BC8-4A66-8223-A0EBF1E09DA6}" type="slidenum">
              <a:rPr kumimoji="0" lang="zh-CN" altLang="en-US" sz="1300">
                <a:solidFill>
                  <a:srgbClr val="000000"/>
                </a:solidFill>
                <a:latin typeface="Times New Roman" pitchFamily="18" charset="0"/>
              </a:rPr>
              <a:pPr algn="r" defTabSz="898525" eaLnBrk="0" hangingPunct="0"/>
              <a:t>23</a:t>
            </a:fld>
            <a:endParaRPr kumimoji="0" lang="en-US" altLang="zh-CN" sz="1300">
              <a:solidFill>
                <a:srgbClr val="000000"/>
              </a:solidFill>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a:ln/>
        </p:spPr>
      </p:sp>
      <p:sp>
        <p:nvSpPr>
          <p:cNvPr id="41986" name="Notes Placeholder 2"/>
          <p:cNvSpPr>
            <a:spLocks noGrp="1"/>
          </p:cNvSpPr>
          <p:nvPr>
            <p:ph type="body" idx="1"/>
          </p:nvPr>
        </p:nvSpPr>
        <p:spPr>
          <a:noFill/>
          <a:ln w="9525"/>
        </p:spPr>
        <p:txBody>
          <a:bodyPr/>
          <a:lstStyle/>
          <a:p>
            <a:endParaRPr lang="en-US" altLang="zh-CN" smtClean="0"/>
          </a:p>
        </p:txBody>
      </p:sp>
      <p:sp>
        <p:nvSpPr>
          <p:cNvPr id="41987" name="Slide Number Placeholder 3"/>
          <p:cNvSpPr txBox="1">
            <a:spLocks noGrp="1"/>
          </p:cNvSpPr>
          <p:nvPr/>
        </p:nvSpPr>
        <p:spPr bwMode="auto">
          <a:xfrm>
            <a:off x="3933825" y="8647113"/>
            <a:ext cx="3025775" cy="449262"/>
          </a:xfrm>
          <a:prstGeom prst="rect">
            <a:avLst/>
          </a:prstGeom>
          <a:noFill/>
          <a:ln w="12700" cap="sq">
            <a:noFill/>
            <a:miter lim="800000"/>
            <a:headEnd type="none" w="sm" len="sm"/>
            <a:tailEnd type="none" w="sm" len="sm"/>
          </a:ln>
        </p:spPr>
        <p:txBody>
          <a:bodyPr lIns="89825" tIns="44914" rIns="89825" bIns="44914" anchor="b"/>
          <a:lstStyle/>
          <a:p>
            <a:pPr algn="r" defTabSz="898525" eaLnBrk="0" hangingPunct="0"/>
            <a:fld id="{85DF7910-673A-44CA-87F3-8AC34A9E77EC}" type="slidenum">
              <a:rPr kumimoji="0" lang="zh-CN" altLang="en-US" sz="1300">
                <a:solidFill>
                  <a:srgbClr val="000000"/>
                </a:solidFill>
                <a:latin typeface="Times New Roman" pitchFamily="18" charset="0"/>
              </a:rPr>
              <a:pPr algn="r" defTabSz="898525" eaLnBrk="0" hangingPunct="0"/>
              <a:t>24</a:t>
            </a:fld>
            <a:endParaRPr kumimoji="0" lang="en-US" altLang="zh-CN" sz="1300">
              <a:solidFill>
                <a:srgbClr val="000000"/>
              </a:solidFill>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3012" name="Rectangle 4"/>
          <p:cNvSpPr>
            <a:spLocks noGrp="1" noChangeArrowheads="1"/>
          </p:cNvSpPr>
          <p:nvPr>
            <p:ph type="ctrTitle" sz="quarter"/>
          </p:nvPr>
        </p:nvSpPr>
        <p:spPr>
          <a:xfrm>
            <a:off x="685800" y="1371600"/>
            <a:ext cx="7772400" cy="1143000"/>
          </a:xfrm>
        </p:spPr>
        <p:txBody>
          <a:bodyPr/>
          <a:lstStyle>
            <a:lvl1pPr>
              <a:defRPr>
                <a:solidFill>
                  <a:srgbClr val="00007E"/>
                </a:solidFill>
              </a:defRPr>
            </a:lvl1pPr>
          </a:lstStyle>
          <a:p>
            <a:r>
              <a:rPr lang="en-US"/>
              <a:t>Click to edit Master title style</a:t>
            </a:r>
          </a:p>
        </p:txBody>
      </p:sp>
      <p:sp>
        <p:nvSpPr>
          <p:cNvPr id="43013" name="Rectangle 5"/>
          <p:cNvSpPr>
            <a:spLocks noGrp="1" noChangeArrowheads="1"/>
          </p:cNvSpPr>
          <p:nvPr>
            <p:ph type="subTitle" sz="quarter" idx="1"/>
          </p:nvPr>
        </p:nvSpPr>
        <p:spPr>
          <a:xfrm>
            <a:off x="1447800" y="3200400"/>
            <a:ext cx="6400800" cy="1752600"/>
          </a:xfrm>
        </p:spPr>
        <p:txBody>
          <a:bodyPr/>
          <a:lstStyle>
            <a:lvl1pPr marL="0" indent="0" algn="ctr">
              <a:buFont typeface="Wingdings" pitchFamily="2" charset="2"/>
              <a:buNone/>
              <a:defRPr b="0">
                <a:solidFill>
                  <a:schemeClr val="bg2"/>
                </a:solidFill>
                <a:latin typeface="Times New Roman" pitchFamily="18" charset="0"/>
              </a:defRPr>
            </a:lvl1pPr>
          </a:lstStyle>
          <a:p>
            <a:r>
              <a:rPr lang="en-US"/>
              <a:t>Click to edit Master subtitle style</a:t>
            </a:r>
          </a:p>
          <a:p>
            <a:endParaRPr lang="en-US"/>
          </a:p>
        </p:txBody>
      </p:sp>
    </p:spTree>
  </p:cSld>
  <p:clrMapOvr>
    <a:overrideClrMapping bg1="dk2" tx1="lt1" bg2="dk1" tx2="lt2" accent1="accent1" accent2="accent2" accent3="accent3" accent4="accent4" accent5="accent5" accent6="accent6" hlink="hlink" folHlink="folHlink"/>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B7C40009-E1D3-4995-AFD6-13BB9196D72C}" type="datetime1">
              <a:rPr lang="en-US"/>
              <a:pPr>
                <a:defRPr/>
              </a:pPr>
              <a:t>2/17/2011</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A020292B-438D-4532-B702-ED69EB918A51}" type="slidenum">
              <a:rPr lang="en-US"/>
              <a:pPr>
                <a:defRPr/>
              </a:pPr>
              <a:t>‹#›</a:t>
            </a:fld>
            <a:endParaRPr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7"/>
          <p:cNvSpPr>
            <a:spLocks noGrp="1" noChangeArrowheads="1"/>
          </p:cNvSpPr>
          <p:nvPr>
            <p:ph type="dt" sz="half" idx="10"/>
          </p:nvPr>
        </p:nvSpPr>
        <p:spPr>
          <a:ln/>
        </p:spPr>
        <p:txBody>
          <a:bodyPr/>
          <a:lstStyle>
            <a:lvl1pPr>
              <a:defRPr/>
            </a:lvl1pPr>
          </a:lstStyle>
          <a:p>
            <a:pPr>
              <a:defRPr/>
            </a:pPr>
            <a:fld id="{A0F882F4-815B-4A58-B8F7-0A5B496B78E6}" type="datetime1">
              <a:rPr lang="en-US"/>
              <a:pPr>
                <a:defRPr/>
              </a:pPr>
              <a:t>2/17/2011</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1D43C4C5-B780-481F-AAAD-9EA19023E788}" type="slidenum">
              <a:rPr lang="en-US"/>
              <a:pPr>
                <a:defRPr/>
              </a:pPr>
              <a:t>‹#›</a:t>
            </a:fld>
            <a:endParaRPr 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914400"/>
            <a:ext cx="42672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2672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7"/>
          <p:cNvSpPr>
            <a:spLocks noGrp="1" noChangeArrowheads="1"/>
          </p:cNvSpPr>
          <p:nvPr>
            <p:ph type="dt" sz="half" idx="10"/>
          </p:nvPr>
        </p:nvSpPr>
        <p:spPr>
          <a:ln/>
        </p:spPr>
        <p:txBody>
          <a:bodyPr/>
          <a:lstStyle>
            <a:lvl1pPr>
              <a:defRPr/>
            </a:lvl1pPr>
          </a:lstStyle>
          <a:p>
            <a:pPr>
              <a:defRPr/>
            </a:pPr>
            <a:fld id="{364D3DE6-0C5C-4482-92E1-1F785C3DEF68}" type="datetime1">
              <a:rPr lang="en-US"/>
              <a:pPr>
                <a:defRPr/>
              </a:pPr>
              <a:t>2/17/2011</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2D1A1EEC-4AB1-4E48-A07F-A6F13171F497}" type="slidenum">
              <a:rPr lang="en-US"/>
              <a:pPr>
                <a:defRPr/>
              </a:pPr>
              <a:t>‹#›</a:t>
            </a:fld>
            <a:endParaRPr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7"/>
          <p:cNvSpPr>
            <a:spLocks noGrp="1" noChangeArrowheads="1"/>
          </p:cNvSpPr>
          <p:nvPr>
            <p:ph type="dt" sz="half" idx="10"/>
          </p:nvPr>
        </p:nvSpPr>
        <p:spPr>
          <a:ln/>
        </p:spPr>
        <p:txBody>
          <a:bodyPr/>
          <a:lstStyle>
            <a:lvl1pPr>
              <a:defRPr/>
            </a:lvl1pPr>
          </a:lstStyle>
          <a:p>
            <a:pPr>
              <a:defRPr/>
            </a:pPr>
            <a:fld id="{3A544CA9-E273-497B-9E32-1D5A48D1C0ED}" type="datetime1">
              <a:rPr lang="en-US"/>
              <a:pPr>
                <a:defRPr/>
              </a:pPr>
              <a:t>2/17/2011</a:t>
            </a:fld>
            <a:endParaRPr lang="en-US"/>
          </a:p>
        </p:txBody>
      </p:sp>
      <p:sp>
        <p:nvSpPr>
          <p:cNvPr id="8" name="Rectangle 18"/>
          <p:cNvSpPr>
            <a:spLocks noGrp="1" noChangeArrowheads="1"/>
          </p:cNvSpPr>
          <p:nvPr>
            <p:ph type="ftr" sz="quarter" idx="11"/>
          </p:nvPr>
        </p:nvSpPr>
        <p:spPr>
          <a:ln/>
        </p:spPr>
        <p:txBody>
          <a:bodyPr/>
          <a:lstStyle>
            <a:lvl1pPr>
              <a:defRPr/>
            </a:lvl1pPr>
          </a:lstStyle>
          <a:p>
            <a:pPr>
              <a:defRPr/>
            </a:pPr>
            <a:endParaRPr lang="en-US"/>
          </a:p>
        </p:txBody>
      </p:sp>
      <p:sp>
        <p:nvSpPr>
          <p:cNvPr id="9" name="Rectangle 19"/>
          <p:cNvSpPr>
            <a:spLocks noGrp="1" noChangeArrowheads="1"/>
          </p:cNvSpPr>
          <p:nvPr>
            <p:ph type="sldNum" sz="quarter" idx="12"/>
          </p:nvPr>
        </p:nvSpPr>
        <p:spPr>
          <a:ln/>
        </p:spPr>
        <p:txBody>
          <a:bodyPr/>
          <a:lstStyle>
            <a:lvl1pPr>
              <a:defRPr/>
            </a:lvl1pPr>
          </a:lstStyle>
          <a:p>
            <a:pPr>
              <a:defRPr/>
            </a:pPr>
            <a:fld id="{3E374B40-4BDE-46E0-B7DE-2DBDD3D3DD8C}" type="slidenum">
              <a:rPr lang="en-US"/>
              <a:pPr>
                <a:defRPr/>
              </a:pPr>
              <a:t>‹#›</a:t>
            </a:fld>
            <a:endParaRPr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7"/>
          <p:cNvSpPr>
            <a:spLocks noGrp="1" noChangeArrowheads="1"/>
          </p:cNvSpPr>
          <p:nvPr>
            <p:ph type="dt" sz="half" idx="10"/>
          </p:nvPr>
        </p:nvSpPr>
        <p:spPr>
          <a:ln/>
        </p:spPr>
        <p:txBody>
          <a:bodyPr/>
          <a:lstStyle>
            <a:lvl1pPr>
              <a:defRPr/>
            </a:lvl1pPr>
          </a:lstStyle>
          <a:p>
            <a:pPr>
              <a:defRPr/>
            </a:pPr>
            <a:fld id="{A0A12FC4-FB23-449A-91FE-FB7BC4675B67}" type="datetime1">
              <a:rPr lang="en-US"/>
              <a:pPr>
                <a:defRPr/>
              </a:pPr>
              <a:t>2/17/2011</a:t>
            </a:fld>
            <a:endParaRPr lang="en-US"/>
          </a:p>
        </p:txBody>
      </p:sp>
      <p:sp>
        <p:nvSpPr>
          <p:cNvPr id="4" name="Rectangle 18"/>
          <p:cNvSpPr>
            <a:spLocks noGrp="1" noChangeArrowheads="1"/>
          </p:cNvSpPr>
          <p:nvPr>
            <p:ph type="ftr" sz="quarter" idx="11"/>
          </p:nvPr>
        </p:nvSpPr>
        <p:spPr>
          <a:ln/>
        </p:spPr>
        <p:txBody>
          <a:bodyPr/>
          <a:lstStyle>
            <a:lvl1pPr>
              <a:defRPr/>
            </a:lvl1pPr>
          </a:lstStyle>
          <a:p>
            <a:pPr>
              <a:defRPr/>
            </a:pPr>
            <a:endParaRPr lang="en-US"/>
          </a:p>
        </p:txBody>
      </p:sp>
      <p:sp>
        <p:nvSpPr>
          <p:cNvPr id="5" name="Rectangle 19"/>
          <p:cNvSpPr>
            <a:spLocks noGrp="1" noChangeArrowheads="1"/>
          </p:cNvSpPr>
          <p:nvPr>
            <p:ph type="sldNum" sz="quarter" idx="12"/>
          </p:nvPr>
        </p:nvSpPr>
        <p:spPr>
          <a:ln/>
        </p:spPr>
        <p:txBody>
          <a:bodyPr/>
          <a:lstStyle>
            <a:lvl1pPr>
              <a:defRPr/>
            </a:lvl1pPr>
          </a:lstStyle>
          <a:p>
            <a:pPr>
              <a:defRPr/>
            </a:pPr>
            <a:fld id="{78B4C0B7-4726-4B3E-B06D-1722ADD601C3}" type="slidenum">
              <a:rPr lang="en-US"/>
              <a:pPr>
                <a:defRPr/>
              </a:pPr>
              <a:t>‹#›</a:t>
            </a:fld>
            <a:endParaRPr 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5AB01EB9-23F4-4DCE-8DFD-5E28ACEC19A0}" type="datetime1">
              <a:rPr lang="en-US"/>
              <a:pPr>
                <a:defRPr/>
              </a:pPr>
              <a:t>2/17/2011</a:t>
            </a:fld>
            <a:endParaRPr lang="en-US"/>
          </a:p>
        </p:txBody>
      </p:sp>
      <p:sp>
        <p:nvSpPr>
          <p:cNvPr id="3" name="Rectangle 18"/>
          <p:cNvSpPr>
            <a:spLocks noGrp="1" noChangeArrowheads="1"/>
          </p:cNvSpPr>
          <p:nvPr>
            <p:ph type="ftr" sz="quarter" idx="11"/>
          </p:nvPr>
        </p:nvSpPr>
        <p:spPr>
          <a:ln/>
        </p:spPr>
        <p:txBody>
          <a:bodyPr/>
          <a:lstStyle>
            <a:lvl1pPr>
              <a:defRPr/>
            </a:lvl1pPr>
          </a:lstStyle>
          <a:p>
            <a:pPr>
              <a:defRPr/>
            </a:pPr>
            <a:endParaRPr lang="en-US"/>
          </a:p>
        </p:txBody>
      </p:sp>
      <p:sp>
        <p:nvSpPr>
          <p:cNvPr id="4" name="Rectangle 19"/>
          <p:cNvSpPr>
            <a:spLocks noGrp="1" noChangeArrowheads="1"/>
          </p:cNvSpPr>
          <p:nvPr>
            <p:ph type="sldNum" sz="quarter" idx="12"/>
          </p:nvPr>
        </p:nvSpPr>
        <p:spPr>
          <a:ln/>
        </p:spPr>
        <p:txBody>
          <a:bodyPr/>
          <a:lstStyle>
            <a:lvl1pPr>
              <a:defRPr/>
            </a:lvl1pPr>
          </a:lstStyle>
          <a:p>
            <a:pPr>
              <a:defRPr/>
            </a:pPr>
            <a:fld id="{02FAB68F-9DCE-4B12-B845-A578487EAB1B}" type="slidenum">
              <a:rPr lang="en-US"/>
              <a:pPr>
                <a:defRPr/>
              </a:pPr>
              <a:t>‹#›</a:t>
            </a:fld>
            <a:endParaRPr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3E351A80-5AAE-4CE2-BA91-AAE25A9B0201}" type="datetime1">
              <a:rPr lang="en-US"/>
              <a:pPr>
                <a:defRPr/>
              </a:pPr>
              <a:t>2/17/2011</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8D9E8C6C-E9EB-45A6-BE1C-A7A8D310F2E3}" type="slidenum">
              <a:rPr lang="en-US"/>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B7E64F2E-8418-44D0-9885-CD66533E6BD6}" type="datetime1">
              <a:rPr lang="en-US"/>
              <a:pPr>
                <a:defRPr/>
              </a:pPr>
              <a:t>2/17/2011</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9C0E2275-F3C9-47F9-8C86-5FC1551AF055}" type="slidenum">
              <a:rPr lang="en-US"/>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48494889-11DB-40C4-B0EB-102E5C7ACBCA}" type="datetime1">
              <a:rPr lang="en-US"/>
              <a:pPr>
                <a:defRPr/>
              </a:pPr>
              <a:t>2/17/2011</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B4B0DB52-593A-408C-B13B-4288D688E6A1}" type="slidenum">
              <a:rPr lang="en-US"/>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28600"/>
            <a:ext cx="21717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3627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052C8DFB-4908-402B-A767-E4A8A9840A94}" type="datetime1">
              <a:rPr lang="en-US"/>
              <a:pPr>
                <a:defRPr/>
              </a:pPr>
              <a:t>2/17/2011</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013D75E6-92F9-4C53-BCAF-E2F19594DE5A}" type="slidenum">
              <a:rPr lang="en-US"/>
              <a:pPr>
                <a:defRPr/>
              </a:pPr>
              <a:t>‹#›</a:t>
            </a:fld>
            <a:endParaRPr 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85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914400"/>
            <a:ext cx="8686800" cy="5181600"/>
          </a:xfrm>
        </p:spPr>
        <p:txBody>
          <a:bodyPr/>
          <a:lstStyle/>
          <a:p>
            <a:pPr lvl="0"/>
            <a:endParaRPr lang="en-US" noProof="0"/>
          </a:p>
        </p:txBody>
      </p:sp>
      <p:sp>
        <p:nvSpPr>
          <p:cNvPr id="4" name="Rectangle 17"/>
          <p:cNvSpPr>
            <a:spLocks noGrp="1" noChangeArrowheads="1"/>
          </p:cNvSpPr>
          <p:nvPr>
            <p:ph type="dt" sz="half" idx="10"/>
          </p:nvPr>
        </p:nvSpPr>
        <p:spPr>
          <a:ln/>
        </p:spPr>
        <p:txBody>
          <a:bodyPr/>
          <a:lstStyle>
            <a:lvl1pPr>
              <a:defRPr/>
            </a:lvl1pPr>
          </a:lstStyle>
          <a:p>
            <a:pPr>
              <a:defRPr/>
            </a:pPr>
            <a:fld id="{0A355C48-83CE-49AD-BD26-5A41B331467B}" type="datetime1">
              <a:rPr lang="en-US"/>
              <a:pPr>
                <a:defRPr/>
              </a:pPr>
              <a:t>2/17/2011</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DB4B43C5-92EF-4A5C-9811-2FB4ACFBE3C5}" type="slidenum">
              <a:rPr lang="en-US"/>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91" name="Rectangle 7"/>
          <p:cNvSpPr>
            <a:spLocks noGrp="1" noChangeArrowheads="1"/>
          </p:cNvSpPr>
          <p:nvPr>
            <p:ph type="title"/>
          </p:nvPr>
        </p:nvSpPr>
        <p:spPr bwMode="auto">
          <a:xfrm>
            <a:off x="685800" y="228600"/>
            <a:ext cx="7772400" cy="6858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228600" y="914400"/>
            <a:ext cx="8686800" cy="51816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0"/>
            <a:r>
              <a:rPr lang="en-US" smtClean="0"/>
              <a:t>jhbikjb</a:t>
            </a:r>
          </a:p>
          <a:p>
            <a:pPr lvl="1"/>
            <a:r>
              <a:rPr lang="en-US" smtClean="0"/>
              <a:t>erfer</a:t>
            </a:r>
          </a:p>
          <a:p>
            <a:pPr lvl="0"/>
            <a:r>
              <a:rPr lang="en-US" smtClean="0"/>
              <a:t>fghfn</a:t>
            </a:r>
          </a:p>
        </p:txBody>
      </p:sp>
      <p:sp>
        <p:nvSpPr>
          <p:cNvPr id="42001" name="Rectangle 17"/>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spcBef>
                <a:spcPct val="0"/>
              </a:spcBef>
              <a:buClrTx/>
              <a:buFontTx/>
              <a:buNone/>
              <a:defRPr kumimoji="0" sz="1400">
                <a:latin typeface="+mj-lt"/>
              </a:defRPr>
            </a:lvl1pPr>
          </a:lstStyle>
          <a:p>
            <a:pPr>
              <a:defRPr/>
            </a:pPr>
            <a:fld id="{87610564-BABE-4FA7-92E6-C2D8F2C01A49}" type="datetime1">
              <a:rPr lang="en-US"/>
              <a:pPr>
                <a:defRPr/>
              </a:pPr>
              <a:t>2/17/2011</a:t>
            </a:fld>
            <a:endParaRPr lang="en-US"/>
          </a:p>
        </p:txBody>
      </p:sp>
      <p:sp>
        <p:nvSpPr>
          <p:cNvPr id="42002" name="Rectangle 18"/>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hangingPunct="0">
              <a:spcBef>
                <a:spcPct val="0"/>
              </a:spcBef>
              <a:buClrTx/>
              <a:buFontTx/>
              <a:buNone/>
              <a:defRPr kumimoji="0" sz="1400">
                <a:latin typeface="+mj-lt"/>
              </a:defRPr>
            </a:lvl1pPr>
          </a:lstStyle>
          <a:p>
            <a:pPr>
              <a:defRPr/>
            </a:pPr>
            <a:endParaRPr lang="en-US"/>
          </a:p>
        </p:txBody>
      </p:sp>
      <p:sp>
        <p:nvSpPr>
          <p:cNvPr id="42003" name="Rectangle 19"/>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FontTx/>
              <a:buNone/>
              <a:defRPr kumimoji="0" sz="1400">
                <a:latin typeface="+mj-lt"/>
              </a:defRPr>
            </a:lvl1pPr>
          </a:lstStyle>
          <a:p>
            <a:pPr>
              <a:defRPr/>
            </a:pPr>
            <a:fld id="{CC896524-0E37-438C-84AE-A4B1B7755D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51" r:id="rId12"/>
  </p:sldLayoutIdLst>
  <p:transition advClick="0"/>
  <p:hf hdr="0" ftr="0" dt="0"/>
  <p:txStyles>
    <p:titleStyle>
      <a:lvl1pPr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2pPr>
      <a:lvl3pPr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3pPr>
      <a:lvl4pPr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4pPr>
      <a:lvl5pPr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5pPr>
      <a:lvl6pPr marL="457200"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6pPr>
      <a:lvl7pPr marL="914400"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7pPr>
      <a:lvl8pPr marL="1371600"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8pPr>
      <a:lvl9pPr marL="1828800" algn="ctr" rtl="0" eaLnBrk="0" fontAlgn="base" hangingPunct="0">
        <a:spcBef>
          <a:spcPct val="0"/>
        </a:spcBef>
        <a:spcAft>
          <a:spcPct val="0"/>
        </a:spcAft>
        <a:defRPr kumimoji="1" sz="3600" b="1">
          <a:solidFill>
            <a:schemeClr val="accent2"/>
          </a:solidFill>
          <a:effectLst>
            <a:outerShdw blurRad="38100" dist="38100" dir="2700000" algn="tl">
              <a:srgbClr val="C0C0C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400" b="1">
          <a:solidFill>
            <a:srgbClr val="0000DC"/>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kumimoji="1" sz="2000">
          <a:solidFill>
            <a:schemeClr val="tx1"/>
          </a:solidFill>
          <a:latin typeface="+mn-lt"/>
        </a:defRPr>
      </a:lvl2pPr>
      <a:lvl3pPr marL="1143000" indent="-228600" algn="l" rtl="0" eaLnBrk="0" fontAlgn="base" hangingPunct="0">
        <a:spcBef>
          <a:spcPct val="20000"/>
        </a:spcBef>
        <a:spcAft>
          <a:spcPct val="0"/>
        </a:spcAft>
        <a:buClr>
          <a:schemeClr val="accent2"/>
        </a:buClr>
        <a:buChar char="–"/>
        <a:defRPr kumimoji="1" sz="20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6.wmf"/><Relationship Id="rId4" Type="http://schemas.openxmlformats.org/officeDocument/2006/relationships/image" Target="../media/image10.pn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6.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6.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42.png"/><Relationship Id="rId2" Type="http://schemas.openxmlformats.org/officeDocument/2006/relationships/image" Target="../media/image6.wmf"/><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41.png"/><Relationship Id="rId5" Type="http://schemas.openxmlformats.org/officeDocument/2006/relationships/image" Target="../media/image10.png"/><Relationship Id="rId10" Type="http://schemas.openxmlformats.org/officeDocument/2006/relationships/image" Target="../media/image40.jpeg"/><Relationship Id="rId4" Type="http://schemas.openxmlformats.org/officeDocument/2006/relationships/image" Target="../media/image9.png"/><Relationship Id="rId9" Type="http://schemas.openxmlformats.org/officeDocument/2006/relationships/image" Target="../media/image39.png"/><Relationship Id="rId14"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subTitle" idx="1"/>
          </p:nvPr>
        </p:nvSpPr>
        <p:spPr>
          <a:xfrm>
            <a:off x="4359275" y="3584575"/>
            <a:ext cx="4229100" cy="1031875"/>
          </a:xfrm>
        </p:spPr>
        <p:txBody>
          <a:bodyPr/>
          <a:lstStyle/>
          <a:p>
            <a:pPr algn="l">
              <a:lnSpc>
                <a:spcPct val="90000"/>
              </a:lnSpc>
            </a:pPr>
            <a:r>
              <a:rPr lang="en-US" smtClean="0"/>
              <a:t>AnHai Doan</a:t>
            </a:r>
          </a:p>
          <a:p>
            <a:pPr algn="l">
              <a:lnSpc>
                <a:spcPct val="90000"/>
              </a:lnSpc>
            </a:pPr>
            <a:r>
              <a:rPr lang="en-US" smtClean="0"/>
              <a:t>University of Wisconsin</a:t>
            </a:r>
          </a:p>
          <a:p>
            <a:pPr algn="l">
              <a:lnSpc>
                <a:spcPct val="90000"/>
              </a:lnSpc>
            </a:pPr>
            <a:r>
              <a:rPr lang="en-US" smtClean="0"/>
              <a:t>Kosmix Corporation</a:t>
            </a:r>
          </a:p>
          <a:p>
            <a:pPr algn="l">
              <a:lnSpc>
                <a:spcPct val="90000"/>
              </a:lnSpc>
            </a:pPr>
            <a:r>
              <a:rPr lang="en-US" smtClean="0"/>
              <a:t> </a:t>
            </a:r>
            <a:endParaRPr lang="en-US" sz="2000" i="1" smtClean="0"/>
          </a:p>
          <a:p>
            <a:pPr algn="r">
              <a:lnSpc>
                <a:spcPct val="90000"/>
              </a:lnSpc>
            </a:pPr>
            <a:endParaRPr lang="en-US" sz="2000" smtClean="0"/>
          </a:p>
        </p:txBody>
      </p:sp>
      <p:sp>
        <p:nvSpPr>
          <p:cNvPr id="551939" name="Rectangle 3"/>
          <p:cNvSpPr>
            <a:spLocks noGrp="1" noChangeArrowheads="1"/>
          </p:cNvSpPr>
          <p:nvPr>
            <p:ph type="ctrTitle"/>
          </p:nvPr>
        </p:nvSpPr>
        <p:spPr>
          <a:xfrm>
            <a:off x="392113" y="1089025"/>
            <a:ext cx="8267700" cy="1689100"/>
          </a:xfrm>
        </p:spPr>
        <p:txBody>
          <a:bodyPr/>
          <a:lstStyle/>
          <a:p>
            <a:pPr algn="l">
              <a:defRPr/>
            </a:pPr>
            <a:r>
              <a:rPr lang="en-US" sz="3200"/>
              <a:t>Human-Centric Challenges in </a:t>
            </a:r>
            <a:br>
              <a:rPr lang="en-US" sz="3200"/>
            </a:br>
            <a:r>
              <a:rPr lang="en-US" sz="3200"/>
              <a:t>Building &amp; Using Structured Web Databases</a:t>
            </a:r>
            <a:r>
              <a:rPr lang="en-US"/>
              <a:t> </a:t>
            </a:r>
          </a:p>
        </p:txBody>
      </p:sp>
      <p:pic>
        <p:nvPicPr>
          <p:cNvPr id="16387" name="Picture 8" descr="whiteword"/>
          <p:cNvPicPr>
            <a:picLocks noChangeAspect="1" noChangeArrowheads="1"/>
          </p:cNvPicPr>
          <p:nvPr/>
        </p:nvPicPr>
        <p:blipFill>
          <a:blip r:embed="rId3" cstate="print"/>
          <a:srcRect/>
          <a:stretch>
            <a:fillRect/>
          </a:stretch>
        </p:blipFill>
        <p:spPr bwMode="auto">
          <a:xfrm>
            <a:off x="569913" y="3194050"/>
            <a:ext cx="1176337" cy="1854200"/>
          </a:xfrm>
          <a:prstGeom prst="rect">
            <a:avLst/>
          </a:prstGeom>
          <a:noFill/>
          <a:ln w="9525">
            <a:noFill/>
            <a:miter lim="800000"/>
            <a:headEnd/>
            <a:tailEnd/>
          </a:ln>
        </p:spPr>
      </p:pic>
      <p:pic>
        <p:nvPicPr>
          <p:cNvPr id="16388" name="Picture 6"/>
          <p:cNvPicPr>
            <a:picLocks noChangeAspect="1" noChangeArrowheads="1"/>
          </p:cNvPicPr>
          <p:nvPr/>
        </p:nvPicPr>
        <p:blipFill>
          <a:blip r:embed="rId4" cstate="print"/>
          <a:srcRect/>
          <a:stretch>
            <a:fillRect/>
          </a:stretch>
        </p:blipFill>
        <p:spPr bwMode="auto">
          <a:xfrm>
            <a:off x="1530350" y="5583238"/>
            <a:ext cx="1828800" cy="58578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pPr>
              <a:defRPr/>
            </a:pPr>
            <a:fld id="{336BE947-7300-4754-BA9E-87DB1F19EE9A}" type="slidenum">
              <a:rPr lang="en-US"/>
              <a:pPr>
                <a:defRPr/>
              </a:pPr>
              <a:t>2</a:t>
            </a:fld>
            <a:endParaRPr lang="en-US"/>
          </a:p>
        </p:txBody>
      </p:sp>
      <p:sp>
        <p:nvSpPr>
          <p:cNvPr id="2" name="Title 1"/>
          <p:cNvSpPr>
            <a:spLocks noGrp="1"/>
          </p:cNvSpPr>
          <p:nvPr>
            <p:ph type="title" idx="4294967295"/>
          </p:nvPr>
        </p:nvSpPr>
        <p:spPr>
          <a:xfrm>
            <a:off x="685800" y="123825"/>
            <a:ext cx="7772400" cy="685800"/>
          </a:xfrm>
        </p:spPr>
        <p:txBody>
          <a:bodyPr/>
          <a:lstStyle/>
          <a:p>
            <a:pPr>
              <a:defRPr/>
            </a:pPr>
            <a:r>
              <a:rPr lang="en-US" dirty="0"/>
              <a:t>Structured Web Databases</a:t>
            </a:r>
          </a:p>
        </p:txBody>
      </p:sp>
      <p:sp>
        <p:nvSpPr>
          <p:cNvPr id="4" name="Slide Number Placeholder 3"/>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42C38452-8881-40CA-B01B-228F54558C39}" type="slidenum">
              <a:rPr kumimoji="0" lang="en-US" sz="1400">
                <a:latin typeface="+mj-lt"/>
              </a:rPr>
              <a:pPr algn="r" eaLnBrk="0" hangingPunct="0">
                <a:defRPr/>
              </a:pPr>
              <a:t>2</a:t>
            </a:fld>
            <a:endParaRPr kumimoji="0" lang="en-US" sz="1400" dirty="0">
              <a:latin typeface="+mj-lt"/>
            </a:endParaRPr>
          </a:p>
        </p:txBody>
      </p:sp>
      <p:sp>
        <p:nvSpPr>
          <p:cNvPr id="6" name="Slide Number Placeholder 5"/>
          <p:cNvSpPr txBox="1">
            <a:spLocks/>
          </p:cNvSpPr>
          <p:nvPr/>
        </p:nvSpPr>
        <p:spPr bwMode="auto">
          <a:xfrm>
            <a:off x="6553200" y="6167438"/>
            <a:ext cx="1905000" cy="457200"/>
          </a:xfrm>
          <a:prstGeom prst="rect">
            <a:avLst/>
          </a:prstGeom>
          <a:noFill/>
          <a:ln w="12700" cap="sq">
            <a:noFill/>
            <a:miter lim="800000"/>
            <a:headEnd type="none" w="sm" len="sm"/>
            <a:tailEnd type="none" w="sm" len="sm"/>
          </a:ln>
          <a:effectLst/>
        </p:spPr>
        <p:txBody>
          <a:bodyPr/>
          <a:lstStyle/>
          <a:p>
            <a:pPr algn="r" eaLnBrk="0" hangingPunct="0">
              <a:defRPr/>
            </a:pPr>
            <a:fld id="{93198E5D-B8E7-42B6-A356-5C5F937C37D8}" type="slidenum">
              <a:rPr kumimoji="0" lang="zh-CN" altLang="en-US" sz="1400">
                <a:latin typeface="+mj-lt"/>
              </a:rPr>
              <a:pPr algn="r" eaLnBrk="0" hangingPunct="0">
                <a:defRPr/>
              </a:pPr>
              <a:t>2</a:t>
            </a:fld>
            <a:endParaRPr kumimoji="0" lang="en-US" altLang="zh-CN" sz="1400">
              <a:latin typeface="+mj-lt"/>
            </a:endParaRPr>
          </a:p>
        </p:txBody>
      </p:sp>
      <p:pic>
        <p:nvPicPr>
          <p:cNvPr id="18437" name="Picture 3" descr="dblp"/>
          <p:cNvPicPr>
            <a:picLocks noChangeAspect="1" noChangeArrowheads="1"/>
          </p:cNvPicPr>
          <p:nvPr/>
        </p:nvPicPr>
        <p:blipFill>
          <a:blip r:embed="rId3" cstate="print"/>
          <a:srcRect/>
          <a:stretch>
            <a:fillRect/>
          </a:stretch>
        </p:blipFill>
        <p:spPr bwMode="auto">
          <a:xfrm>
            <a:off x="307975" y="750888"/>
            <a:ext cx="4306888" cy="3508375"/>
          </a:xfrm>
          <a:prstGeom prst="rect">
            <a:avLst/>
          </a:prstGeom>
          <a:noFill/>
          <a:ln w="9525">
            <a:noFill/>
            <a:miter lim="800000"/>
            <a:headEnd/>
            <a:tailEnd/>
          </a:ln>
        </p:spPr>
      </p:pic>
      <p:pic>
        <p:nvPicPr>
          <p:cNvPr id="18438" name="Picture 10"/>
          <p:cNvPicPr>
            <a:picLocks noChangeAspect="1" noChangeArrowheads="1"/>
          </p:cNvPicPr>
          <p:nvPr/>
        </p:nvPicPr>
        <p:blipFill>
          <a:blip r:embed="rId4" cstate="print"/>
          <a:srcRect/>
          <a:stretch>
            <a:fillRect/>
          </a:stretch>
        </p:blipFill>
        <p:spPr bwMode="auto">
          <a:xfrm>
            <a:off x="3416300" y="1112838"/>
            <a:ext cx="4314825" cy="3524250"/>
          </a:xfrm>
          <a:prstGeom prst="rect">
            <a:avLst/>
          </a:prstGeom>
          <a:noFill/>
          <a:ln w="9525" algn="ctr">
            <a:noFill/>
            <a:miter lim="800000"/>
            <a:headEnd/>
            <a:tailEnd type="none" w="lg" len="med"/>
          </a:ln>
        </p:spPr>
      </p:pic>
      <p:pic>
        <p:nvPicPr>
          <p:cNvPr id="18439" name="Picture 3"/>
          <p:cNvPicPr>
            <a:picLocks noChangeAspect="1" noChangeArrowheads="1"/>
          </p:cNvPicPr>
          <p:nvPr/>
        </p:nvPicPr>
        <p:blipFill>
          <a:blip r:embed="rId5" cstate="print"/>
          <a:srcRect/>
          <a:stretch>
            <a:fillRect/>
          </a:stretch>
        </p:blipFill>
        <p:spPr bwMode="auto">
          <a:xfrm>
            <a:off x="4792663" y="2457450"/>
            <a:ext cx="4084637" cy="4306888"/>
          </a:xfrm>
          <a:prstGeom prst="rect">
            <a:avLst/>
          </a:prstGeom>
          <a:noFill/>
          <a:ln w="9525">
            <a:noFill/>
            <a:miter lim="800000"/>
            <a:headEnd/>
            <a:tailEnd/>
          </a:ln>
        </p:spPr>
      </p:pic>
      <p:sp>
        <p:nvSpPr>
          <p:cNvPr id="18442" name="Freeform 10"/>
          <p:cNvSpPr>
            <a:spLocks/>
          </p:cNvSpPr>
          <p:nvPr/>
        </p:nvSpPr>
        <p:spPr bwMode="auto">
          <a:xfrm>
            <a:off x="6683375" y="3052763"/>
            <a:ext cx="2000250" cy="2970212"/>
          </a:xfrm>
          <a:custGeom>
            <a:avLst/>
            <a:gdLst/>
            <a:ahLst/>
            <a:cxnLst>
              <a:cxn ang="0">
                <a:pos x="673" y="6"/>
              </a:cxn>
              <a:cxn ang="0">
                <a:pos x="626" y="6"/>
              </a:cxn>
              <a:cxn ang="0">
                <a:pos x="344" y="26"/>
              </a:cxn>
              <a:cxn ang="0">
                <a:pos x="63" y="126"/>
              </a:cxn>
              <a:cxn ang="0">
                <a:pos x="36" y="488"/>
              </a:cxn>
              <a:cxn ang="0">
                <a:pos x="36" y="830"/>
              </a:cxn>
              <a:cxn ang="0">
                <a:pos x="36" y="1265"/>
              </a:cxn>
              <a:cxn ang="0">
                <a:pos x="56" y="1640"/>
              </a:cxn>
              <a:cxn ang="0">
                <a:pos x="371" y="1801"/>
              </a:cxn>
              <a:cxn ang="0">
                <a:pos x="914" y="1801"/>
              </a:cxn>
              <a:cxn ang="0">
                <a:pos x="1208" y="1694"/>
              </a:cxn>
              <a:cxn ang="0">
                <a:pos x="1229" y="736"/>
              </a:cxn>
              <a:cxn ang="0">
                <a:pos x="1188" y="247"/>
              </a:cxn>
              <a:cxn ang="0">
                <a:pos x="914" y="39"/>
              </a:cxn>
              <a:cxn ang="0">
                <a:pos x="673" y="6"/>
              </a:cxn>
            </a:cxnLst>
            <a:rect l="0" t="0" r="r" b="b"/>
            <a:pathLst>
              <a:path w="1260" h="1871">
                <a:moveTo>
                  <a:pt x="673" y="6"/>
                </a:moveTo>
                <a:cubicBezTo>
                  <a:pt x="625" y="1"/>
                  <a:pt x="681" y="3"/>
                  <a:pt x="626" y="6"/>
                </a:cubicBezTo>
                <a:cubicBezTo>
                  <a:pt x="571" y="9"/>
                  <a:pt x="438" y="6"/>
                  <a:pt x="344" y="26"/>
                </a:cubicBezTo>
                <a:cubicBezTo>
                  <a:pt x="250" y="46"/>
                  <a:pt x="114" y="49"/>
                  <a:pt x="63" y="126"/>
                </a:cubicBezTo>
                <a:cubicBezTo>
                  <a:pt x="12" y="203"/>
                  <a:pt x="40" y="371"/>
                  <a:pt x="36" y="488"/>
                </a:cubicBezTo>
                <a:cubicBezTo>
                  <a:pt x="32" y="605"/>
                  <a:pt x="36" y="701"/>
                  <a:pt x="36" y="830"/>
                </a:cubicBezTo>
                <a:cubicBezTo>
                  <a:pt x="36" y="959"/>
                  <a:pt x="33" y="1130"/>
                  <a:pt x="36" y="1265"/>
                </a:cubicBezTo>
                <a:cubicBezTo>
                  <a:pt x="39" y="1400"/>
                  <a:pt x="0" y="1551"/>
                  <a:pt x="56" y="1640"/>
                </a:cubicBezTo>
                <a:cubicBezTo>
                  <a:pt x="112" y="1729"/>
                  <a:pt x="228" y="1774"/>
                  <a:pt x="371" y="1801"/>
                </a:cubicBezTo>
                <a:cubicBezTo>
                  <a:pt x="514" y="1828"/>
                  <a:pt x="774" y="1819"/>
                  <a:pt x="914" y="1801"/>
                </a:cubicBezTo>
                <a:cubicBezTo>
                  <a:pt x="1054" y="1783"/>
                  <a:pt x="1156" y="1871"/>
                  <a:pt x="1208" y="1694"/>
                </a:cubicBezTo>
                <a:cubicBezTo>
                  <a:pt x="1260" y="1517"/>
                  <a:pt x="1232" y="977"/>
                  <a:pt x="1229" y="736"/>
                </a:cubicBezTo>
                <a:cubicBezTo>
                  <a:pt x="1226" y="495"/>
                  <a:pt x="1240" y="363"/>
                  <a:pt x="1188" y="247"/>
                </a:cubicBezTo>
                <a:cubicBezTo>
                  <a:pt x="1136" y="131"/>
                  <a:pt x="1000" y="78"/>
                  <a:pt x="914" y="39"/>
                </a:cubicBezTo>
                <a:cubicBezTo>
                  <a:pt x="828" y="0"/>
                  <a:pt x="721" y="11"/>
                  <a:pt x="673" y="6"/>
                </a:cubicBezTo>
                <a:close/>
              </a:path>
            </a:pathLst>
          </a:custGeom>
          <a:noFill/>
          <a:ln w="25400">
            <a:solidFill>
              <a:schemeClr val="hlink"/>
            </a:solidFill>
            <a:round/>
            <a:headEnd/>
            <a:tailEnd/>
          </a:ln>
          <a:effectLst/>
        </p:spPr>
        <p:txBody>
          <a:bodyPr/>
          <a:lstStyle/>
          <a:p>
            <a:endParaRPr lang="en-US"/>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6" name="Rectangle 46"/>
          <p:cNvSpPr>
            <a:spLocks noChangeArrowheads="1"/>
          </p:cNvSpPr>
          <p:nvPr/>
        </p:nvSpPr>
        <p:spPr bwMode="auto">
          <a:xfrm>
            <a:off x="2814638" y="3344863"/>
            <a:ext cx="2001837" cy="1417637"/>
          </a:xfrm>
          <a:prstGeom prst="rect">
            <a:avLst/>
          </a:prstGeom>
          <a:solidFill>
            <a:srgbClr val="FFFF99"/>
          </a:solidFill>
          <a:ln w="9525">
            <a:solidFill>
              <a:schemeClr val="tx1"/>
            </a:solidFill>
            <a:miter lim="800000"/>
            <a:headEnd/>
            <a:tailEnd/>
          </a:ln>
          <a:effectLst/>
        </p:spPr>
        <p:txBody>
          <a:bodyPr wrap="none" anchor="ctr"/>
          <a:lstStyle/>
          <a:p>
            <a:endParaRPr lang="en-US"/>
          </a:p>
        </p:txBody>
      </p:sp>
      <p:sp>
        <p:nvSpPr>
          <p:cNvPr id="2" name="Title 1"/>
          <p:cNvSpPr>
            <a:spLocks noGrp="1"/>
          </p:cNvSpPr>
          <p:nvPr>
            <p:ph type="title"/>
          </p:nvPr>
        </p:nvSpPr>
        <p:spPr/>
        <p:txBody>
          <a:bodyPr/>
          <a:lstStyle/>
          <a:p>
            <a:r>
              <a:rPr lang="en-US" smtClean="0"/>
              <a:t>The Cimple Project @ Wisconsin</a:t>
            </a:r>
          </a:p>
        </p:txBody>
      </p:sp>
      <p:sp>
        <p:nvSpPr>
          <p:cNvPr id="4" name="Slide Number Placeholder 3"/>
          <p:cNvSpPr>
            <a:spLocks noGrp="1"/>
          </p:cNvSpPr>
          <p:nvPr>
            <p:ph type="sldNum" sz="quarter" idx="12"/>
          </p:nvPr>
        </p:nvSpPr>
        <p:spPr/>
        <p:txBody>
          <a:bodyPr/>
          <a:lstStyle/>
          <a:p>
            <a:pPr>
              <a:defRPr/>
            </a:pPr>
            <a:fld id="{C7D69F2D-3A23-4129-B532-0112E09E489A}" type="slidenum">
              <a:rPr lang="en-US" smtClean="0"/>
              <a:pPr>
                <a:defRPr/>
              </a:pPr>
              <a:t>3</a:t>
            </a:fld>
            <a:endParaRPr lang="en-US"/>
          </a:p>
        </p:txBody>
      </p:sp>
      <p:sp>
        <p:nvSpPr>
          <p:cNvPr id="20483" name="Text Box 4"/>
          <p:cNvSpPr txBox="1">
            <a:spLocks noChangeArrowheads="1"/>
          </p:cNvSpPr>
          <p:nvPr/>
        </p:nvSpPr>
        <p:spPr bwMode="auto">
          <a:xfrm>
            <a:off x="209550" y="3170238"/>
            <a:ext cx="2241550" cy="1962150"/>
          </a:xfrm>
          <a:prstGeom prst="rect">
            <a:avLst/>
          </a:prstGeom>
          <a:noFill/>
          <a:ln w="15875" cap="sq">
            <a:noFill/>
            <a:miter lim="800000"/>
            <a:headEnd/>
            <a:tailEnd/>
          </a:ln>
        </p:spPr>
        <p:txBody>
          <a:bodyPr lIns="91282" tIns="45643" rIns="91282" bIns="45643">
            <a:spAutoFit/>
          </a:bodyPr>
          <a:lstStyle/>
          <a:p>
            <a:pPr eaLnBrk="0" hangingPunct="0">
              <a:spcBef>
                <a:spcPct val="30000"/>
              </a:spcBef>
            </a:pPr>
            <a:r>
              <a:rPr kumimoji="0" lang="en-US" sz="1400" b="1">
                <a:latin typeface="Times New Roman" pitchFamily="18" charset="0"/>
                <a:ea typeface="Arial Unicode MS" pitchFamily="34" charset="-128"/>
                <a:cs typeface="Arial Unicode MS" pitchFamily="34" charset="-128"/>
              </a:rPr>
              <a:t>Researcher homepages</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Conference pages</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Group pages</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DBworld mailing list</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DBLP</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Google Scholar</a:t>
            </a:r>
          </a:p>
          <a:p>
            <a:pPr eaLnBrk="0" hangingPunct="0">
              <a:spcBef>
                <a:spcPct val="30000"/>
              </a:spcBef>
            </a:pPr>
            <a:r>
              <a:rPr kumimoji="0" lang="en-US" sz="1400" b="1">
                <a:latin typeface="Times New Roman" pitchFamily="18" charset="0"/>
                <a:ea typeface="Arial Unicode MS" pitchFamily="34" charset="-128"/>
                <a:cs typeface="Arial Unicode MS" pitchFamily="34" charset="-128"/>
              </a:rPr>
              <a:t>…</a:t>
            </a:r>
          </a:p>
        </p:txBody>
      </p:sp>
      <p:sp>
        <p:nvSpPr>
          <p:cNvPr id="20491" name="Oval 31"/>
          <p:cNvSpPr>
            <a:spLocks noChangeArrowheads="1"/>
          </p:cNvSpPr>
          <p:nvPr/>
        </p:nvSpPr>
        <p:spPr bwMode="auto">
          <a:xfrm>
            <a:off x="6345238" y="33194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2" name="Oval 32"/>
          <p:cNvSpPr>
            <a:spLocks noChangeArrowheads="1"/>
          </p:cNvSpPr>
          <p:nvPr/>
        </p:nvSpPr>
        <p:spPr bwMode="auto">
          <a:xfrm>
            <a:off x="6704013" y="352742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3" name="Oval 33"/>
          <p:cNvSpPr>
            <a:spLocks noChangeArrowheads="1"/>
          </p:cNvSpPr>
          <p:nvPr/>
        </p:nvSpPr>
        <p:spPr bwMode="auto">
          <a:xfrm>
            <a:off x="6883400" y="387508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4" name="Oval 34"/>
          <p:cNvSpPr>
            <a:spLocks noChangeArrowheads="1"/>
          </p:cNvSpPr>
          <p:nvPr/>
        </p:nvSpPr>
        <p:spPr bwMode="auto">
          <a:xfrm>
            <a:off x="6524625" y="4083050"/>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5" name="Oval 35"/>
          <p:cNvSpPr>
            <a:spLocks noChangeArrowheads="1"/>
          </p:cNvSpPr>
          <p:nvPr/>
        </p:nvSpPr>
        <p:spPr bwMode="auto">
          <a:xfrm>
            <a:off x="6210300" y="4498975"/>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6" name="Oval 36"/>
          <p:cNvSpPr>
            <a:spLocks noChangeArrowheads="1"/>
          </p:cNvSpPr>
          <p:nvPr/>
        </p:nvSpPr>
        <p:spPr bwMode="auto">
          <a:xfrm>
            <a:off x="6480175" y="4708525"/>
            <a:ext cx="88900" cy="141288"/>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7" name="Oval 37"/>
          <p:cNvSpPr>
            <a:spLocks noChangeArrowheads="1"/>
          </p:cNvSpPr>
          <p:nvPr/>
        </p:nvSpPr>
        <p:spPr bwMode="auto">
          <a:xfrm>
            <a:off x="6994525" y="4371975"/>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498" name="Line 38"/>
          <p:cNvSpPr>
            <a:spLocks noChangeShapeType="1"/>
          </p:cNvSpPr>
          <p:nvPr/>
        </p:nvSpPr>
        <p:spPr bwMode="auto">
          <a:xfrm flipH="1" flipV="1">
            <a:off x="6427788" y="3422650"/>
            <a:ext cx="276225" cy="139700"/>
          </a:xfrm>
          <a:prstGeom prst="line">
            <a:avLst/>
          </a:prstGeom>
          <a:noFill/>
          <a:ln w="12700">
            <a:solidFill>
              <a:schemeClr val="tx1"/>
            </a:solidFill>
            <a:round/>
            <a:headEnd/>
            <a:tailEnd/>
          </a:ln>
        </p:spPr>
        <p:txBody>
          <a:bodyPr wrap="none" anchor="ctr"/>
          <a:lstStyle/>
          <a:p>
            <a:endParaRPr lang="en-US"/>
          </a:p>
        </p:txBody>
      </p:sp>
      <p:sp>
        <p:nvSpPr>
          <p:cNvPr id="20499" name="Line 39"/>
          <p:cNvSpPr>
            <a:spLocks noChangeShapeType="1"/>
          </p:cNvSpPr>
          <p:nvPr/>
        </p:nvSpPr>
        <p:spPr bwMode="auto">
          <a:xfrm flipV="1">
            <a:off x="6784975" y="3422650"/>
            <a:ext cx="330200" cy="152400"/>
          </a:xfrm>
          <a:prstGeom prst="line">
            <a:avLst/>
          </a:prstGeom>
          <a:noFill/>
          <a:ln w="12700">
            <a:solidFill>
              <a:schemeClr val="tx1"/>
            </a:solidFill>
            <a:round/>
            <a:headEnd/>
            <a:tailEnd/>
          </a:ln>
        </p:spPr>
        <p:txBody>
          <a:bodyPr wrap="none" anchor="ctr"/>
          <a:lstStyle/>
          <a:p>
            <a:endParaRPr lang="en-US"/>
          </a:p>
        </p:txBody>
      </p:sp>
      <p:sp>
        <p:nvSpPr>
          <p:cNvPr id="20500" name="Line 40"/>
          <p:cNvSpPr>
            <a:spLocks noChangeShapeType="1"/>
          </p:cNvSpPr>
          <p:nvPr/>
        </p:nvSpPr>
        <p:spPr bwMode="auto">
          <a:xfrm>
            <a:off x="6778625" y="3643313"/>
            <a:ext cx="119063" cy="254000"/>
          </a:xfrm>
          <a:prstGeom prst="line">
            <a:avLst/>
          </a:prstGeom>
          <a:noFill/>
          <a:ln w="12700">
            <a:solidFill>
              <a:schemeClr val="tx1"/>
            </a:solidFill>
            <a:round/>
            <a:headEnd/>
            <a:tailEnd/>
          </a:ln>
        </p:spPr>
        <p:txBody>
          <a:bodyPr wrap="none" anchor="ctr"/>
          <a:lstStyle/>
          <a:p>
            <a:endParaRPr lang="en-US"/>
          </a:p>
        </p:txBody>
      </p:sp>
      <p:sp>
        <p:nvSpPr>
          <p:cNvPr id="20501" name="Line 41"/>
          <p:cNvSpPr>
            <a:spLocks noChangeShapeType="1"/>
          </p:cNvSpPr>
          <p:nvPr/>
        </p:nvSpPr>
        <p:spPr bwMode="auto">
          <a:xfrm flipH="1">
            <a:off x="6591300" y="3656013"/>
            <a:ext cx="134938" cy="439737"/>
          </a:xfrm>
          <a:prstGeom prst="line">
            <a:avLst/>
          </a:prstGeom>
          <a:noFill/>
          <a:ln w="12700">
            <a:solidFill>
              <a:schemeClr val="tx1"/>
            </a:solidFill>
            <a:round/>
            <a:headEnd/>
            <a:tailEnd/>
          </a:ln>
        </p:spPr>
        <p:txBody>
          <a:bodyPr wrap="none" anchor="ctr"/>
          <a:lstStyle/>
          <a:p>
            <a:endParaRPr lang="en-US"/>
          </a:p>
        </p:txBody>
      </p:sp>
      <p:sp>
        <p:nvSpPr>
          <p:cNvPr id="20502" name="Line 42"/>
          <p:cNvSpPr>
            <a:spLocks noChangeShapeType="1"/>
          </p:cNvSpPr>
          <p:nvPr/>
        </p:nvSpPr>
        <p:spPr bwMode="auto">
          <a:xfrm>
            <a:off x="6389688" y="3446463"/>
            <a:ext cx="149225" cy="649287"/>
          </a:xfrm>
          <a:prstGeom prst="line">
            <a:avLst/>
          </a:prstGeom>
          <a:noFill/>
          <a:ln w="12700">
            <a:solidFill>
              <a:schemeClr val="tx1"/>
            </a:solidFill>
            <a:round/>
            <a:headEnd/>
            <a:tailEnd/>
          </a:ln>
        </p:spPr>
        <p:txBody>
          <a:bodyPr wrap="none" anchor="ctr"/>
          <a:lstStyle/>
          <a:p>
            <a:endParaRPr lang="en-US"/>
          </a:p>
        </p:txBody>
      </p:sp>
      <p:sp>
        <p:nvSpPr>
          <p:cNvPr id="20503" name="Line 43"/>
          <p:cNvSpPr>
            <a:spLocks noChangeShapeType="1"/>
          </p:cNvSpPr>
          <p:nvPr/>
        </p:nvSpPr>
        <p:spPr bwMode="auto">
          <a:xfrm>
            <a:off x="6583363" y="4211638"/>
            <a:ext cx="411162" cy="196850"/>
          </a:xfrm>
          <a:prstGeom prst="line">
            <a:avLst/>
          </a:prstGeom>
          <a:noFill/>
          <a:ln w="12700">
            <a:solidFill>
              <a:schemeClr val="tx1"/>
            </a:solidFill>
            <a:round/>
            <a:headEnd/>
            <a:tailEnd/>
          </a:ln>
        </p:spPr>
        <p:txBody>
          <a:bodyPr wrap="none" anchor="ctr"/>
          <a:lstStyle/>
          <a:p>
            <a:endParaRPr lang="en-US"/>
          </a:p>
        </p:txBody>
      </p:sp>
      <p:sp>
        <p:nvSpPr>
          <p:cNvPr id="20504" name="Line 44"/>
          <p:cNvSpPr>
            <a:spLocks noChangeShapeType="1"/>
          </p:cNvSpPr>
          <p:nvPr/>
        </p:nvSpPr>
        <p:spPr bwMode="auto">
          <a:xfrm flipH="1">
            <a:off x="6276975" y="4187825"/>
            <a:ext cx="254000" cy="334963"/>
          </a:xfrm>
          <a:prstGeom prst="line">
            <a:avLst/>
          </a:prstGeom>
          <a:noFill/>
          <a:ln w="12700">
            <a:solidFill>
              <a:schemeClr val="tx1"/>
            </a:solidFill>
            <a:round/>
            <a:headEnd/>
            <a:tailEnd/>
          </a:ln>
        </p:spPr>
        <p:txBody>
          <a:bodyPr wrap="none" anchor="ctr"/>
          <a:lstStyle/>
          <a:p>
            <a:endParaRPr lang="en-US"/>
          </a:p>
        </p:txBody>
      </p:sp>
      <p:sp>
        <p:nvSpPr>
          <p:cNvPr id="20505" name="Line 45"/>
          <p:cNvSpPr>
            <a:spLocks noChangeShapeType="1"/>
          </p:cNvSpPr>
          <p:nvPr/>
        </p:nvSpPr>
        <p:spPr bwMode="auto">
          <a:xfrm flipH="1">
            <a:off x="6524625" y="4211638"/>
            <a:ext cx="30163" cy="508000"/>
          </a:xfrm>
          <a:prstGeom prst="line">
            <a:avLst/>
          </a:prstGeom>
          <a:noFill/>
          <a:ln w="12700">
            <a:solidFill>
              <a:schemeClr val="tx1"/>
            </a:solidFill>
            <a:round/>
            <a:headEnd/>
            <a:tailEnd/>
          </a:ln>
        </p:spPr>
        <p:txBody>
          <a:bodyPr wrap="none" anchor="ctr"/>
          <a:lstStyle/>
          <a:p>
            <a:endParaRPr lang="en-US"/>
          </a:p>
        </p:txBody>
      </p:sp>
      <p:sp>
        <p:nvSpPr>
          <p:cNvPr id="20506" name="Oval 46"/>
          <p:cNvSpPr>
            <a:spLocks noChangeArrowheads="1"/>
          </p:cNvSpPr>
          <p:nvPr/>
        </p:nvSpPr>
        <p:spPr bwMode="auto">
          <a:xfrm>
            <a:off x="7107238" y="33194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0507" name="Text Box 60"/>
          <p:cNvSpPr txBox="1">
            <a:spLocks noChangeArrowheads="1"/>
          </p:cNvSpPr>
          <p:nvPr/>
        </p:nvSpPr>
        <p:spPr bwMode="auto">
          <a:xfrm>
            <a:off x="5708650" y="3514725"/>
            <a:ext cx="755650" cy="273050"/>
          </a:xfrm>
          <a:prstGeom prst="rect">
            <a:avLst/>
          </a:prstGeom>
          <a:noFill/>
          <a:ln w="12700" algn="ctr">
            <a:noFill/>
            <a:miter lim="800000"/>
            <a:headEnd/>
            <a:tailEnd/>
          </a:ln>
        </p:spPr>
        <p:txBody>
          <a:bodyPr wrap="none" lIns="61539" tIns="30770" rIns="61539" bIns="30770">
            <a:spAutoFit/>
          </a:bodyPr>
          <a:lstStyle/>
          <a:p>
            <a:pPr defTabSz="717550"/>
            <a:r>
              <a:rPr kumimoji="0" lang="en-US" sz="1400">
                <a:latin typeface="Times New Roman" pitchFamily="18" charset="0"/>
                <a:ea typeface="Arial Unicode MS" pitchFamily="34" charset="-128"/>
                <a:cs typeface="Arial" charset="0"/>
              </a:rPr>
              <a:t>give-talk</a:t>
            </a:r>
          </a:p>
        </p:txBody>
      </p:sp>
      <p:sp>
        <p:nvSpPr>
          <p:cNvPr id="20510" name="Text Box 65"/>
          <p:cNvSpPr txBox="1">
            <a:spLocks noChangeArrowheads="1"/>
          </p:cNvSpPr>
          <p:nvPr/>
        </p:nvSpPr>
        <p:spPr bwMode="auto">
          <a:xfrm>
            <a:off x="7359650" y="2854325"/>
            <a:ext cx="1447800" cy="2432050"/>
          </a:xfrm>
          <a:prstGeom prst="rect">
            <a:avLst/>
          </a:prstGeom>
          <a:noFill/>
          <a:ln w="12700" algn="ctr">
            <a:noFill/>
            <a:miter lim="800000"/>
            <a:headEnd/>
            <a:tailEnd/>
          </a:ln>
        </p:spPr>
        <p:txBody>
          <a:bodyPr lIns="61539" tIns="30770" rIns="61539" bIns="30770">
            <a:spAutoFit/>
          </a:bodyPr>
          <a:lstStyle/>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Browse</a:t>
            </a: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Keyword search</a:t>
            </a:r>
            <a:endParaRPr kumimoji="0" lang="en-US" sz="1400">
              <a:latin typeface="Times New Roman" pitchFamily="18" charset="0"/>
              <a:ea typeface="Arial Unicode MS" pitchFamily="34" charset="-128"/>
              <a:cs typeface="Times New Roman" pitchFamily="18" charset="0"/>
            </a:endParaRP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SQL querying</a:t>
            </a: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Question answering</a:t>
            </a: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Mining</a:t>
            </a: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Alert/Monitor</a:t>
            </a:r>
          </a:p>
          <a:p>
            <a:pPr defTabSz="615950">
              <a:spcBef>
                <a:spcPct val="50000"/>
              </a:spcBef>
              <a:buFont typeface="Times New Roman" pitchFamily="18" charset="0"/>
              <a:buNone/>
            </a:pPr>
            <a:r>
              <a:rPr kumimoji="0" lang="en-US" sz="1400" b="1">
                <a:latin typeface="Times New Roman" pitchFamily="18" charset="0"/>
                <a:ea typeface="Arial Unicode MS" pitchFamily="34" charset="-128"/>
                <a:cs typeface="Times New Roman" pitchFamily="18" charset="0"/>
              </a:rPr>
              <a:t>News summary</a:t>
            </a:r>
            <a:r>
              <a:rPr kumimoji="0" lang="en-US" sz="1400">
                <a:latin typeface="Times New Roman" pitchFamily="18" charset="0"/>
                <a:ea typeface="Arial Unicode MS" pitchFamily="34" charset="-128"/>
                <a:cs typeface="Times New Roman" pitchFamily="18" charset="0"/>
              </a:rPr>
              <a:t> </a:t>
            </a:r>
          </a:p>
        </p:txBody>
      </p:sp>
      <p:sp>
        <p:nvSpPr>
          <p:cNvPr id="20511" name="Text Box 66"/>
          <p:cNvSpPr txBox="1">
            <a:spLocks noChangeArrowheads="1"/>
          </p:cNvSpPr>
          <p:nvPr/>
        </p:nvSpPr>
        <p:spPr bwMode="auto">
          <a:xfrm>
            <a:off x="6000750" y="2917825"/>
            <a:ext cx="850900" cy="273050"/>
          </a:xfrm>
          <a:prstGeom prst="rect">
            <a:avLst/>
          </a:prstGeom>
          <a:noFill/>
          <a:ln w="9525">
            <a:noFill/>
            <a:miter lim="800000"/>
            <a:headEnd/>
            <a:tailEnd/>
          </a:ln>
        </p:spPr>
        <p:txBody>
          <a:bodyPr lIns="61539" tIns="30770" rIns="61539" bIns="30770">
            <a:spAutoFit/>
          </a:bodyPr>
          <a:lstStyle/>
          <a:p>
            <a:pPr defTabSz="615950">
              <a:spcBef>
                <a:spcPct val="50000"/>
              </a:spcBef>
            </a:pPr>
            <a:r>
              <a:rPr kumimoji="0" lang="en-US" sz="1400" b="1">
                <a:latin typeface="Times New Roman" pitchFamily="18" charset="0"/>
                <a:ea typeface="Arial Unicode MS" pitchFamily="34" charset="-128"/>
                <a:cs typeface="Times New Roman" pitchFamily="18" charset="0"/>
              </a:rPr>
              <a:t>Jagadish</a:t>
            </a:r>
          </a:p>
        </p:txBody>
      </p:sp>
      <p:sp>
        <p:nvSpPr>
          <p:cNvPr id="20512" name="Text Box 67"/>
          <p:cNvSpPr txBox="1">
            <a:spLocks noChangeArrowheads="1"/>
          </p:cNvSpPr>
          <p:nvPr/>
        </p:nvSpPr>
        <p:spPr bwMode="auto">
          <a:xfrm>
            <a:off x="5451475" y="3975100"/>
            <a:ext cx="1296988" cy="273050"/>
          </a:xfrm>
          <a:prstGeom prst="rect">
            <a:avLst/>
          </a:prstGeom>
          <a:noFill/>
          <a:ln w="9525">
            <a:noFill/>
            <a:miter lim="800000"/>
            <a:headEnd/>
            <a:tailEnd/>
          </a:ln>
        </p:spPr>
        <p:txBody>
          <a:bodyPr lIns="61539" tIns="30770" rIns="61539" bIns="30770">
            <a:spAutoFit/>
          </a:bodyPr>
          <a:lstStyle/>
          <a:p>
            <a:pPr defTabSz="615950">
              <a:spcBef>
                <a:spcPct val="50000"/>
              </a:spcBef>
            </a:pPr>
            <a:r>
              <a:rPr kumimoji="0" lang="en-US" sz="1400" b="1">
                <a:latin typeface="Times New Roman" pitchFamily="18" charset="0"/>
                <a:ea typeface="Arial Unicode MS" pitchFamily="34" charset="-128"/>
                <a:cs typeface="Times New Roman" pitchFamily="18" charset="0"/>
              </a:rPr>
              <a:t>SIGMOD-07</a:t>
            </a:r>
          </a:p>
        </p:txBody>
      </p:sp>
      <p:sp>
        <p:nvSpPr>
          <p:cNvPr id="20513" name="AutoShape 70"/>
          <p:cNvSpPr>
            <a:spLocks/>
          </p:cNvSpPr>
          <p:nvPr/>
        </p:nvSpPr>
        <p:spPr bwMode="auto">
          <a:xfrm rot="5400000">
            <a:off x="4468813" y="2809875"/>
            <a:ext cx="190500" cy="5318125"/>
          </a:xfrm>
          <a:prstGeom prst="rightBrace">
            <a:avLst>
              <a:gd name="adj1" fmla="val 232639"/>
              <a:gd name="adj2" fmla="val 50000"/>
            </a:avLst>
          </a:prstGeom>
          <a:noFill/>
          <a:ln w="15875" cap="sq">
            <a:solidFill>
              <a:schemeClr val="tx1"/>
            </a:solidFill>
            <a:round/>
            <a:headEnd/>
            <a:tailEnd/>
          </a:ln>
        </p:spPr>
        <p:txBody>
          <a:bodyPr rot="10800000" vert="eaVert" wrap="none" lIns="91282" tIns="45643" rIns="91282" bIns="45643" anchor="ctr"/>
          <a:lstStyle/>
          <a:p>
            <a:pPr eaLnBrk="0" hangingPunct="0">
              <a:spcBef>
                <a:spcPct val="20000"/>
              </a:spcBef>
              <a:buClr>
                <a:schemeClr val="accent2"/>
              </a:buClr>
              <a:buFontTx/>
              <a:buChar char="–"/>
            </a:pPr>
            <a:endParaRPr lang="en-US" sz="2000"/>
          </a:p>
        </p:txBody>
      </p:sp>
      <p:pic>
        <p:nvPicPr>
          <p:cNvPr id="20514" name="Picture 71" descr="j0078622"/>
          <p:cNvPicPr>
            <a:picLocks noChangeAspect="1" noChangeArrowheads="1"/>
          </p:cNvPicPr>
          <p:nvPr/>
        </p:nvPicPr>
        <p:blipFill>
          <a:blip r:embed="rId2" cstate="print"/>
          <a:srcRect/>
          <a:stretch>
            <a:fillRect/>
          </a:stretch>
        </p:blipFill>
        <p:spPr bwMode="auto">
          <a:xfrm flipH="1">
            <a:off x="8320088" y="2389188"/>
            <a:ext cx="336550" cy="687387"/>
          </a:xfrm>
          <a:prstGeom prst="rect">
            <a:avLst/>
          </a:prstGeom>
          <a:noFill/>
          <a:ln w="9525">
            <a:noFill/>
            <a:miter lim="800000"/>
            <a:headEnd/>
            <a:tailEnd/>
          </a:ln>
        </p:spPr>
      </p:pic>
      <p:pic>
        <p:nvPicPr>
          <p:cNvPr id="20515" name="Picture 72" descr="j0078622"/>
          <p:cNvPicPr>
            <a:picLocks noChangeAspect="1" noChangeArrowheads="1"/>
          </p:cNvPicPr>
          <p:nvPr/>
        </p:nvPicPr>
        <p:blipFill>
          <a:blip r:embed="rId2" cstate="print"/>
          <a:srcRect/>
          <a:stretch>
            <a:fillRect/>
          </a:stretch>
        </p:blipFill>
        <p:spPr bwMode="auto">
          <a:xfrm flipH="1">
            <a:off x="3848100" y="5657850"/>
            <a:ext cx="336550" cy="687388"/>
          </a:xfrm>
          <a:prstGeom prst="rect">
            <a:avLst/>
          </a:prstGeom>
          <a:noFill/>
          <a:ln w="9525">
            <a:noFill/>
            <a:miter lim="800000"/>
            <a:headEnd/>
            <a:tailEnd/>
          </a:ln>
        </p:spPr>
      </p:pic>
      <p:pic>
        <p:nvPicPr>
          <p:cNvPr id="20517" name="Picture 74" descr="j0078622"/>
          <p:cNvPicPr>
            <a:picLocks noChangeAspect="1" noChangeArrowheads="1"/>
          </p:cNvPicPr>
          <p:nvPr/>
        </p:nvPicPr>
        <p:blipFill>
          <a:blip r:embed="rId2" cstate="print"/>
          <a:srcRect/>
          <a:stretch>
            <a:fillRect/>
          </a:stretch>
        </p:blipFill>
        <p:spPr bwMode="auto">
          <a:xfrm flipH="1">
            <a:off x="5200650" y="5697538"/>
            <a:ext cx="336550" cy="687387"/>
          </a:xfrm>
          <a:prstGeom prst="rect">
            <a:avLst/>
          </a:prstGeom>
          <a:noFill/>
          <a:ln w="9525">
            <a:noFill/>
            <a:miter lim="800000"/>
            <a:headEnd/>
            <a:tailEnd/>
          </a:ln>
        </p:spPr>
      </p:pic>
      <p:pic>
        <p:nvPicPr>
          <p:cNvPr id="20518" name="Picture 76" descr="j0078622"/>
          <p:cNvPicPr>
            <a:picLocks noChangeAspect="1" noChangeArrowheads="1"/>
          </p:cNvPicPr>
          <p:nvPr/>
        </p:nvPicPr>
        <p:blipFill>
          <a:blip r:embed="rId2" cstate="print"/>
          <a:srcRect/>
          <a:stretch>
            <a:fillRect/>
          </a:stretch>
        </p:blipFill>
        <p:spPr bwMode="auto">
          <a:xfrm flipH="1">
            <a:off x="4478338" y="5710238"/>
            <a:ext cx="336550" cy="687387"/>
          </a:xfrm>
          <a:prstGeom prst="rect">
            <a:avLst/>
          </a:prstGeom>
          <a:noFill/>
          <a:ln w="9525">
            <a:noFill/>
            <a:miter lim="800000"/>
            <a:headEnd/>
            <a:tailEnd/>
          </a:ln>
        </p:spPr>
      </p:pic>
      <p:sp>
        <p:nvSpPr>
          <p:cNvPr id="50" name="Content Placeholder 2"/>
          <p:cNvSpPr>
            <a:spLocks noGrp="1"/>
          </p:cNvSpPr>
          <p:nvPr>
            <p:ph idx="1"/>
          </p:nvPr>
        </p:nvSpPr>
        <p:spPr>
          <a:xfrm>
            <a:off x="133350" y="1298575"/>
            <a:ext cx="8905875" cy="876300"/>
          </a:xfrm>
        </p:spPr>
        <p:txBody>
          <a:bodyPr/>
          <a:lstStyle/>
          <a:p>
            <a:r>
              <a:rPr kumimoji="0" lang="en-US" smtClean="0">
                <a:sym typeface="Wingdings" pitchFamily="2" charset="2"/>
              </a:rPr>
              <a:t>Develops platform to build  &amp; use structured Web DBs</a:t>
            </a:r>
          </a:p>
          <a:p>
            <a:endParaRPr kumimoji="0" lang="en-US" smtClean="0">
              <a:solidFill>
                <a:srgbClr val="FF0000"/>
              </a:solidFill>
              <a:sym typeface="Wingdings" pitchFamily="2" charset="2"/>
            </a:endParaRPr>
          </a:p>
          <a:p>
            <a:r>
              <a:rPr kumimoji="0" lang="en-US" smtClean="0">
                <a:sym typeface="Wingdings" pitchFamily="2" charset="2"/>
              </a:rPr>
              <a:t>Example: DBLife</a:t>
            </a:r>
          </a:p>
          <a:p>
            <a:endParaRPr lang="en-US" smtClean="0"/>
          </a:p>
        </p:txBody>
      </p:sp>
      <p:sp>
        <p:nvSpPr>
          <p:cNvPr id="20524" name="Text Box 44"/>
          <p:cNvSpPr txBox="1">
            <a:spLocks noChangeArrowheads="1"/>
          </p:cNvSpPr>
          <p:nvPr/>
        </p:nvSpPr>
        <p:spPr bwMode="auto">
          <a:xfrm>
            <a:off x="2811463" y="3325813"/>
            <a:ext cx="1858962" cy="1368425"/>
          </a:xfrm>
          <a:prstGeom prst="rect">
            <a:avLst/>
          </a:prstGeom>
          <a:noFill/>
          <a:ln w="9525">
            <a:noFill/>
            <a:miter lim="800000"/>
            <a:headEnd/>
            <a:tailEnd/>
          </a:ln>
          <a:effectLst/>
        </p:spPr>
        <p:txBody>
          <a:bodyPr wrap="none">
            <a:spAutoFit/>
          </a:bodyPr>
          <a:lstStyle/>
          <a:p>
            <a:r>
              <a:rPr kumimoji="0" lang="en-US" sz="1400" i="1">
                <a:latin typeface="Times New Roman" pitchFamily="18" charset="0"/>
                <a:ea typeface="Arial Unicode MS" pitchFamily="34" charset="-128"/>
                <a:cs typeface="Arial Unicode MS" pitchFamily="34" charset="-128"/>
              </a:rPr>
              <a:t>information extraction</a:t>
            </a:r>
          </a:p>
          <a:p>
            <a:r>
              <a:rPr kumimoji="0" lang="en-US" sz="1400" i="1">
                <a:latin typeface="Times New Roman" pitchFamily="18" charset="0"/>
                <a:ea typeface="Arial Unicode MS" pitchFamily="34" charset="-128"/>
                <a:cs typeface="Arial Unicode MS" pitchFamily="34" charset="-128"/>
              </a:rPr>
              <a:t>schema matching</a:t>
            </a:r>
          </a:p>
          <a:p>
            <a:r>
              <a:rPr kumimoji="0" lang="en-US" sz="1400" i="1">
                <a:latin typeface="Times New Roman" pitchFamily="18" charset="0"/>
                <a:ea typeface="Arial Unicode MS" pitchFamily="34" charset="-128"/>
                <a:cs typeface="Arial Unicode MS" pitchFamily="34" charset="-128"/>
              </a:rPr>
              <a:t>data matching</a:t>
            </a:r>
          </a:p>
          <a:p>
            <a:r>
              <a:rPr kumimoji="0" lang="en-US" sz="1400" i="1">
                <a:latin typeface="Times New Roman" pitchFamily="18" charset="0"/>
                <a:ea typeface="Arial Unicode MS" pitchFamily="34" charset="-128"/>
                <a:cs typeface="Arial Unicode MS" pitchFamily="34" charset="-128"/>
              </a:rPr>
              <a:t>clustering</a:t>
            </a:r>
          </a:p>
          <a:p>
            <a:r>
              <a:rPr kumimoji="0" lang="en-US" sz="1400" i="1">
                <a:latin typeface="Times New Roman" pitchFamily="18" charset="0"/>
                <a:ea typeface="Arial Unicode MS" pitchFamily="34" charset="-128"/>
                <a:cs typeface="Arial Unicode MS" pitchFamily="34" charset="-128"/>
              </a:rPr>
              <a:t>classification</a:t>
            </a:r>
          </a:p>
          <a:p>
            <a:r>
              <a:rPr kumimoji="0" lang="en-US" sz="1400" i="1">
                <a:latin typeface="Times New Roman" pitchFamily="18" charset="0"/>
                <a:ea typeface="Arial Unicode MS" pitchFamily="34" charset="-128"/>
                <a:cs typeface="Arial Unicode MS" pitchFamily="34" charset="-128"/>
              </a:rPr>
              <a:t>information integration</a:t>
            </a:r>
          </a:p>
        </p:txBody>
      </p:sp>
      <p:sp>
        <p:nvSpPr>
          <p:cNvPr id="20527" name="Line 47"/>
          <p:cNvSpPr>
            <a:spLocks noChangeShapeType="1"/>
          </p:cNvSpPr>
          <p:nvPr/>
        </p:nvSpPr>
        <p:spPr bwMode="auto">
          <a:xfrm>
            <a:off x="4879975" y="4114800"/>
            <a:ext cx="574675" cy="0"/>
          </a:xfrm>
          <a:prstGeom prst="line">
            <a:avLst/>
          </a:prstGeom>
          <a:noFill/>
          <a:ln w="9525">
            <a:solidFill>
              <a:schemeClr val="tx1"/>
            </a:solidFill>
            <a:round/>
            <a:headEnd/>
            <a:tailEnd type="triangle" w="med" len="med"/>
          </a:ln>
          <a:effectLst/>
        </p:spPr>
        <p:txBody>
          <a:bodyPr/>
          <a:lstStyle/>
          <a:p>
            <a:endParaRPr lang="en-US"/>
          </a:p>
        </p:txBody>
      </p:sp>
      <p:sp>
        <p:nvSpPr>
          <p:cNvPr id="20528" name="Line 48"/>
          <p:cNvSpPr>
            <a:spLocks noChangeShapeType="1"/>
          </p:cNvSpPr>
          <p:nvPr/>
        </p:nvSpPr>
        <p:spPr bwMode="auto">
          <a:xfrm>
            <a:off x="2179638" y="4114800"/>
            <a:ext cx="574675"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50" y="20638"/>
            <a:ext cx="7943850" cy="685800"/>
          </a:xfrm>
        </p:spPr>
        <p:txBody>
          <a:bodyPr/>
          <a:lstStyle/>
          <a:p>
            <a:r>
              <a:rPr lang="en-US" smtClean="0"/>
              <a:t>Sample SuperHomepage</a:t>
            </a:r>
          </a:p>
        </p:txBody>
      </p:sp>
      <p:sp>
        <p:nvSpPr>
          <p:cNvPr id="3" name="Slide Number Placeholder 2"/>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F926ACE3-DBF9-46F7-9E9D-9E59C549D36E}" type="slidenum">
              <a:rPr kumimoji="0" lang="en-US" sz="1400">
                <a:latin typeface="+mj-lt"/>
              </a:rPr>
              <a:pPr algn="r" eaLnBrk="0" hangingPunct="0">
                <a:defRPr/>
              </a:pPr>
              <a:t>4</a:t>
            </a:fld>
            <a:endParaRPr kumimoji="0" lang="en-US" sz="1400">
              <a:latin typeface="+mj-lt"/>
            </a:endParaRPr>
          </a:p>
        </p:txBody>
      </p:sp>
      <p:pic>
        <p:nvPicPr>
          <p:cNvPr id="68613" name="Picture 5"/>
          <p:cNvPicPr>
            <a:picLocks noChangeAspect="1" noChangeArrowheads="1"/>
          </p:cNvPicPr>
          <p:nvPr/>
        </p:nvPicPr>
        <p:blipFill>
          <a:blip r:embed="rId2" cstate="print"/>
          <a:srcRect/>
          <a:stretch>
            <a:fillRect/>
          </a:stretch>
        </p:blipFill>
        <p:spPr bwMode="auto">
          <a:xfrm>
            <a:off x="1697038" y="687388"/>
            <a:ext cx="5724525" cy="6103937"/>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B28736A-346E-429D-95CE-863C375FD44C}" type="slidenum">
              <a:rPr lang="en-US"/>
              <a:pPr>
                <a:defRPr/>
              </a:pPr>
              <a:t>5</a:t>
            </a:fld>
            <a:endParaRPr lang="en-US"/>
          </a:p>
        </p:txBody>
      </p:sp>
      <p:sp>
        <p:nvSpPr>
          <p:cNvPr id="1149954" name="Rectangle 2"/>
          <p:cNvSpPr>
            <a:spLocks noGrp="1" noChangeArrowheads="1"/>
          </p:cNvSpPr>
          <p:nvPr>
            <p:ph type="title"/>
          </p:nvPr>
        </p:nvSpPr>
        <p:spPr/>
        <p:txBody>
          <a:bodyPr/>
          <a:lstStyle/>
          <a:p>
            <a:r>
              <a:rPr lang="en-US" smtClean="0"/>
              <a:t>The Social Genome Project @ Kosmix</a:t>
            </a:r>
          </a:p>
        </p:txBody>
      </p:sp>
      <p:sp>
        <p:nvSpPr>
          <p:cNvPr id="21509" name="Text Box 5"/>
          <p:cNvSpPr txBox="1">
            <a:spLocks noChangeArrowheads="1"/>
          </p:cNvSpPr>
          <p:nvPr/>
        </p:nvSpPr>
        <p:spPr bwMode="auto">
          <a:xfrm>
            <a:off x="3668713" y="1539875"/>
            <a:ext cx="411162" cy="336550"/>
          </a:xfrm>
          <a:prstGeom prst="rect">
            <a:avLst/>
          </a:prstGeom>
          <a:noFill/>
          <a:ln w="9525">
            <a:noFill/>
            <a:miter lim="800000"/>
            <a:headEnd/>
            <a:tailEnd/>
          </a:ln>
        </p:spPr>
        <p:txBody>
          <a:bodyPr wrap="none">
            <a:spAutoFit/>
          </a:bodyPr>
          <a:lstStyle/>
          <a:p>
            <a:r>
              <a:rPr kumimoji="0" lang="en-US" b="1"/>
              <a:t>all</a:t>
            </a:r>
          </a:p>
        </p:txBody>
      </p:sp>
      <p:sp>
        <p:nvSpPr>
          <p:cNvPr id="21510" name="Text Box 6"/>
          <p:cNvSpPr txBox="1">
            <a:spLocks noChangeArrowheads="1"/>
          </p:cNvSpPr>
          <p:nvPr/>
        </p:nvSpPr>
        <p:spPr bwMode="auto">
          <a:xfrm>
            <a:off x="3729038" y="2011363"/>
            <a:ext cx="838200" cy="336550"/>
          </a:xfrm>
          <a:prstGeom prst="rect">
            <a:avLst/>
          </a:prstGeom>
          <a:noFill/>
          <a:ln w="9525">
            <a:noFill/>
            <a:miter lim="800000"/>
            <a:headEnd/>
            <a:tailEnd/>
          </a:ln>
        </p:spPr>
        <p:txBody>
          <a:bodyPr wrap="none">
            <a:spAutoFit/>
          </a:bodyPr>
          <a:lstStyle/>
          <a:p>
            <a:r>
              <a:rPr kumimoji="0" lang="en-US" b="1"/>
              <a:t>people</a:t>
            </a:r>
          </a:p>
        </p:txBody>
      </p:sp>
      <p:sp>
        <p:nvSpPr>
          <p:cNvPr id="21511" name="Text Box 7"/>
          <p:cNvSpPr txBox="1">
            <a:spLocks noChangeArrowheads="1"/>
          </p:cNvSpPr>
          <p:nvPr/>
        </p:nvSpPr>
        <p:spPr bwMode="auto">
          <a:xfrm>
            <a:off x="4064000" y="2524125"/>
            <a:ext cx="793750" cy="336550"/>
          </a:xfrm>
          <a:prstGeom prst="rect">
            <a:avLst/>
          </a:prstGeom>
          <a:noFill/>
          <a:ln w="9525">
            <a:noFill/>
            <a:miter lim="800000"/>
            <a:headEnd/>
            <a:tailEnd/>
          </a:ln>
        </p:spPr>
        <p:txBody>
          <a:bodyPr wrap="none">
            <a:spAutoFit/>
          </a:bodyPr>
          <a:lstStyle/>
          <a:p>
            <a:r>
              <a:rPr kumimoji="0" lang="en-US" b="1"/>
              <a:t>actors</a:t>
            </a:r>
          </a:p>
        </p:txBody>
      </p:sp>
      <p:sp>
        <p:nvSpPr>
          <p:cNvPr id="21512" name="Text Box 8"/>
          <p:cNvSpPr txBox="1">
            <a:spLocks noChangeArrowheads="1"/>
          </p:cNvSpPr>
          <p:nvPr/>
        </p:nvSpPr>
        <p:spPr bwMode="auto">
          <a:xfrm>
            <a:off x="2879725" y="3041650"/>
            <a:ext cx="1438275" cy="336550"/>
          </a:xfrm>
          <a:prstGeom prst="rect">
            <a:avLst/>
          </a:prstGeom>
          <a:noFill/>
          <a:ln w="9525">
            <a:noFill/>
            <a:miter lim="800000"/>
            <a:headEnd/>
            <a:tailEnd/>
          </a:ln>
        </p:spPr>
        <p:txBody>
          <a:bodyPr wrap="none">
            <a:spAutoFit/>
          </a:bodyPr>
          <a:lstStyle/>
          <a:p>
            <a:r>
              <a:rPr kumimoji="0" lang="en-US" b="1"/>
              <a:t>Angelia Jolie</a:t>
            </a:r>
          </a:p>
        </p:txBody>
      </p:sp>
      <p:sp>
        <p:nvSpPr>
          <p:cNvPr id="21513" name="Text Box 9"/>
          <p:cNvSpPr txBox="1">
            <a:spLocks noChangeArrowheads="1"/>
          </p:cNvSpPr>
          <p:nvPr/>
        </p:nvSpPr>
        <p:spPr bwMode="auto">
          <a:xfrm>
            <a:off x="4270375" y="3041650"/>
            <a:ext cx="1281113" cy="336550"/>
          </a:xfrm>
          <a:prstGeom prst="rect">
            <a:avLst/>
          </a:prstGeom>
          <a:noFill/>
          <a:ln w="9525">
            <a:noFill/>
            <a:miter lim="800000"/>
            <a:headEnd/>
            <a:tailEnd/>
          </a:ln>
        </p:spPr>
        <p:txBody>
          <a:bodyPr wrap="none">
            <a:spAutoFit/>
          </a:bodyPr>
          <a:lstStyle/>
          <a:p>
            <a:r>
              <a:rPr kumimoji="0" lang="en-US" b="1"/>
              <a:t>Mel Gibson</a:t>
            </a:r>
          </a:p>
        </p:txBody>
      </p:sp>
      <p:sp>
        <p:nvSpPr>
          <p:cNvPr id="21514" name="Text Box 10"/>
          <p:cNvSpPr txBox="1">
            <a:spLocks noChangeArrowheads="1"/>
          </p:cNvSpPr>
          <p:nvPr/>
        </p:nvSpPr>
        <p:spPr bwMode="auto">
          <a:xfrm>
            <a:off x="2890838" y="2011363"/>
            <a:ext cx="815975" cy="336550"/>
          </a:xfrm>
          <a:prstGeom prst="rect">
            <a:avLst/>
          </a:prstGeom>
          <a:noFill/>
          <a:ln w="9525">
            <a:noFill/>
            <a:miter lim="800000"/>
            <a:headEnd/>
            <a:tailEnd/>
          </a:ln>
        </p:spPr>
        <p:txBody>
          <a:bodyPr wrap="none">
            <a:spAutoFit/>
          </a:bodyPr>
          <a:lstStyle/>
          <a:p>
            <a:r>
              <a:rPr kumimoji="0" lang="en-US" b="1"/>
              <a:t>places</a:t>
            </a:r>
          </a:p>
        </p:txBody>
      </p:sp>
      <p:sp>
        <p:nvSpPr>
          <p:cNvPr id="21515" name="Line 11"/>
          <p:cNvSpPr>
            <a:spLocks noChangeShapeType="1"/>
          </p:cNvSpPr>
          <p:nvPr/>
        </p:nvSpPr>
        <p:spPr bwMode="auto">
          <a:xfrm>
            <a:off x="4237038" y="2338388"/>
            <a:ext cx="200025" cy="250825"/>
          </a:xfrm>
          <a:prstGeom prst="line">
            <a:avLst/>
          </a:prstGeom>
          <a:noFill/>
          <a:ln w="9525">
            <a:solidFill>
              <a:schemeClr val="tx1"/>
            </a:solidFill>
            <a:round/>
            <a:headEnd/>
            <a:tailEnd type="triangle" w="med" len="med"/>
          </a:ln>
        </p:spPr>
        <p:txBody>
          <a:bodyPr/>
          <a:lstStyle/>
          <a:p>
            <a:endParaRPr lang="en-US"/>
          </a:p>
        </p:txBody>
      </p:sp>
      <p:sp>
        <p:nvSpPr>
          <p:cNvPr id="21516" name="Line 12"/>
          <p:cNvSpPr>
            <a:spLocks noChangeShapeType="1"/>
          </p:cNvSpPr>
          <p:nvPr/>
        </p:nvSpPr>
        <p:spPr bwMode="auto">
          <a:xfrm>
            <a:off x="4589463" y="2822575"/>
            <a:ext cx="200025" cy="250825"/>
          </a:xfrm>
          <a:prstGeom prst="line">
            <a:avLst/>
          </a:prstGeom>
          <a:noFill/>
          <a:ln w="9525">
            <a:solidFill>
              <a:schemeClr val="tx1"/>
            </a:solidFill>
            <a:round/>
            <a:headEnd/>
            <a:tailEnd type="triangle" w="med" len="med"/>
          </a:ln>
        </p:spPr>
        <p:txBody>
          <a:bodyPr/>
          <a:lstStyle/>
          <a:p>
            <a:endParaRPr lang="en-US"/>
          </a:p>
        </p:txBody>
      </p:sp>
      <p:sp>
        <p:nvSpPr>
          <p:cNvPr id="21517" name="Line 13"/>
          <p:cNvSpPr>
            <a:spLocks noChangeShapeType="1"/>
          </p:cNvSpPr>
          <p:nvPr/>
        </p:nvSpPr>
        <p:spPr bwMode="auto">
          <a:xfrm>
            <a:off x="3870325" y="1827213"/>
            <a:ext cx="200025" cy="250825"/>
          </a:xfrm>
          <a:prstGeom prst="line">
            <a:avLst/>
          </a:prstGeom>
          <a:noFill/>
          <a:ln w="9525">
            <a:solidFill>
              <a:schemeClr val="tx1"/>
            </a:solidFill>
            <a:round/>
            <a:headEnd/>
            <a:tailEnd type="triangle" w="med" len="med"/>
          </a:ln>
        </p:spPr>
        <p:txBody>
          <a:bodyPr/>
          <a:lstStyle/>
          <a:p>
            <a:endParaRPr lang="en-US"/>
          </a:p>
        </p:txBody>
      </p:sp>
      <p:sp>
        <p:nvSpPr>
          <p:cNvPr id="21518" name="Line 14"/>
          <p:cNvSpPr>
            <a:spLocks noChangeShapeType="1"/>
          </p:cNvSpPr>
          <p:nvPr/>
        </p:nvSpPr>
        <p:spPr bwMode="auto">
          <a:xfrm flipH="1">
            <a:off x="3305175" y="1827213"/>
            <a:ext cx="447675" cy="250825"/>
          </a:xfrm>
          <a:prstGeom prst="line">
            <a:avLst/>
          </a:prstGeom>
          <a:noFill/>
          <a:ln w="9525">
            <a:solidFill>
              <a:schemeClr val="tx1"/>
            </a:solidFill>
            <a:round/>
            <a:headEnd/>
            <a:tailEnd type="triangle" w="med" len="med"/>
          </a:ln>
        </p:spPr>
        <p:txBody>
          <a:bodyPr/>
          <a:lstStyle/>
          <a:p>
            <a:endParaRPr lang="en-US"/>
          </a:p>
        </p:txBody>
      </p:sp>
      <p:sp>
        <p:nvSpPr>
          <p:cNvPr id="21519" name="Line 15"/>
          <p:cNvSpPr>
            <a:spLocks noChangeShapeType="1"/>
          </p:cNvSpPr>
          <p:nvPr/>
        </p:nvSpPr>
        <p:spPr bwMode="auto">
          <a:xfrm flipH="1">
            <a:off x="4079875" y="2822575"/>
            <a:ext cx="357188" cy="250825"/>
          </a:xfrm>
          <a:prstGeom prst="line">
            <a:avLst/>
          </a:prstGeom>
          <a:noFill/>
          <a:ln w="9525">
            <a:solidFill>
              <a:schemeClr val="tx1"/>
            </a:solidFill>
            <a:round/>
            <a:headEnd/>
            <a:tailEnd type="triangle" w="med" len="med"/>
          </a:ln>
        </p:spPr>
        <p:txBody>
          <a:bodyPr/>
          <a:lstStyle/>
          <a:p>
            <a:endParaRPr lang="en-US"/>
          </a:p>
        </p:txBody>
      </p:sp>
      <p:pic>
        <p:nvPicPr>
          <p:cNvPr id="21520" name="Picture 67"/>
          <p:cNvPicPr>
            <a:picLocks noChangeAspect="1" noChangeArrowheads="1"/>
          </p:cNvPicPr>
          <p:nvPr/>
        </p:nvPicPr>
        <p:blipFill>
          <a:blip r:embed="rId2" cstate="print"/>
          <a:srcRect/>
          <a:stretch>
            <a:fillRect/>
          </a:stretch>
        </p:blipFill>
        <p:spPr bwMode="auto">
          <a:xfrm>
            <a:off x="173038" y="3657600"/>
            <a:ext cx="338137" cy="338138"/>
          </a:xfrm>
          <a:prstGeom prst="rect">
            <a:avLst/>
          </a:prstGeom>
          <a:noFill/>
          <a:ln w="9525">
            <a:noFill/>
            <a:miter lim="800000"/>
            <a:headEnd/>
            <a:tailEnd/>
          </a:ln>
        </p:spPr>
      </p:pic>
      <p:pic>
        <p:nvPicPr>
          <p:cNvPr id="21521" name="Picture 68"/>
          <p:cNvPicPr>
            <a:picLocks noChangeAspect="1" noChangeArrowheads="1"/>
          </p:cNvPicPr>
          <p:nvPr/>
        </p:nvPicPr>
        <p:blipFill>
          <a:blip r:embed="rId3" cstate="print"/>
          <a:srcRect/>
          <a:stretch>
            <a:fillRect/>
          </a:stretch>
        </p:blipFill>
        <p:spPr bwMode="auto">
          <a:xfrm>
            <a:off x="595313" y="3644900"/>
            <a:ext cx="360362" cy="352425"/>
          </a:xfrm>
          <a:prstGeom prst="rect">
            <a:avLst/>
          </a:prstGeom>
          <a:noFill/>
          <a:ln w="9525">
            <a:noFill/>
            <a:miter lim="800000"/>
            <a:headEnd/>
            <a:tailEnd/>
          </a:ln>
        </p:spPr>
      </p:pic>
      <p:pic>
        <p:nvPicPr>
          <p:cNvPr id="21522" name="Picture 69"/>
          <p:cNvPicPr>
            <a:picLocks noChangeAspect="1" noChangeArrowheads="1"/>
          </p:cNvPicPr>
          <p:nvPr/>
        </p:nvPicPr>
        <p:blipFill>
          <a:blip r:embed="rId4" cstate="print"/>
          <a:srcRect/>
          <a:stretch>
            <a:fillRect/>
          </a:stretch>
        </p:blipFill>
        <p:spPr bwMode="auto">
          <a:xfrm>
            <a:off x="152400" y="4065588"/>
            <a:ext cx="338138" cy="338137"/>
          </a:xfrm>
          <a:prstGeom prst="rect">
            <a:avLst/>
          </a:prstGeom>
          <a:noFill/>
          <a:ln w="9525">
            <a:noFill/>
            <a:miter lim="800000"/>
            <a:headEnd/>
            <a:tailEnd/>
          </a:ln>
        </p:spPr>
      </p:pic>
      <p:pic>
        <p:nvPicPr>
          <p:cNvPr id="21523" name="Picture 50" descr="Flickr logo.png"/>
          <p:cNvPicPr>
            <a:picLocks noChangeAspect="1"/>
          </p:cNvPicPr>
          <p:nvPr/>
        </p:nvPicPr>
        <p:blipFill>
          <a:blip r:embed="rId5" cstate="print"/>
          <a:srcRect/>
          <a:stretch>
            <a:fillRect/>
          </a:stretch>
        </p:blipFill>
        <p:spPr bwMode="auto">
          <a:xfrm>
            <a:off x="598488" y="4059238"/>
            <a:ext cx="366712" cy="365125"/>
          </a:xfrm>
          <a:prstGeom prst="rect">
            <a:avLst/>
          </a:prstGeom>
          <a:noFill/>
          <a:ln w="9525">
            <a:noFill/>
            <a:miter lim="800000"/>
            <a:headEnd/>
            <a:tailEnd/>
          </a:ln>
        </p:spPr>
      </p:pic>
      <p:sp>
        <p:nvSpPr>
          <p:cNvPr id="21524" name="Text Box 20"/>
          <p:cNvSpPr txBox="1">
            <a:spLocks noChangeArrowheads="1"/>
          </p:cNvSpPr>
          <p:nvPr/>
        </p:nvSpPr>
        <p:spPr bwMode="auto">
          <a:xfrm>
            <a:off x="-19050" y="2230438"/>
            <a:ext cx="1266825" cy="825500"/>
          </a:xfrm>
          <a:prstGeom prst="rect">
            <a:avLst/>
          </a:prstGeom>
          <a:noFill/>
          <a:ln w="9525">
            <a:noFill/>
            <a:miter lim="800000"/>
            <a:headEnd/>
            <a:tailEnd/>
          </a:ln>
          <a:effectLst/>
        </p:spPr>
        <p:txBody>
          <a:bodyPr wrap="none">
            <a:spAutoFit/>
          </a:bodyPr>
          <a:lstStyle/>
          <a:p>
            <a:r>
              <a:rPr lang="en-US"/>
              <a:t>IMDB</a:t>
            </a:r>
          </a:p>
          <a:p>
            <a:r>
              <a:rPr lang="en-US"/>
              <a:t>Tripadvisor</a:t>
            </a:r>
          </a:p>
          <a:p>
            <a:r>
              <a:rPr lang="en-US"/>
              <a:t>Musicbrainz</a:t>
            </a:r>
          </a:p>
        </p:txBody>
      </p:sp>
      <p:pic>
        <p:nvPicPr>
          <p:cNvPr id="21525" name="Picture 52"/>
          <p:cNvPicPr>
            <a:picLocks noChangeAspect="1" noChangeArrowheads="1"/>
          </p:cNvPicPr>
          <p:nvPr/>
        </p:nvPicPr>
        <p:blipFill>
          <a:blip r:embed="rId6" cstate="print"/>
          <a:srcRect/>
          <a:stretch>
            <a:fillRect/>
          </a:stretch>
        </p:blipFill>
        <p:spPr bwMode="auto">
          <a:xfrm>
            <a:off x="117475" y="3097213"/>
            <a:ext cx="508000" cy="508000"/>
          </a:xfrm>
          <a:prstGeom prst="rect">
            <a:avLst/>
          </a:prstGeom>
          <a:noFill/>
          <a:ln w="9525">
            <a:noFill/>
            <a:miter lim="800000"/>
            <a:headEnd/>
            <a:tailEnd/>
          </a:ln>
        </p:spPr>
      </p:pic>
      <p:sp>
        <p:nvSpPr>
          <p:cNvPr id="21526" name="Text Box 22"/>
          <p:cNvSpPr txBox="1">
            <a:spLocks noChangeArrowheads="1"/>
          </p:cNvSpPr>
          <p:nvPr/>
        </p:nvSpPr>
        <p:spPr bwMode="auto">
          <a:xfrm>
            <a:off x="66675" y="4378325"/>
            <a:ext cx="387350" cy="336550"/>
          </a:xfrm>
          <a:prstGeom prst="rect">
            <a:avLst/>
          </a:prstGeom>
          <a:noFill/>
          <a:ln w="9525">
            <a:noFill/>
            <a:miter lim="800000"/>
            <a:headEnd/>
            <a:tailEnd/>
          </a:ln>
          <a:effectLst/>
        </p:spPr>
        <p:txBody>
          <a:bodyPr wrap="none">
            <a:spAutoFit/>
          </a:bodyPr>
          <a:lstStyle/>
          <a:p>
            <a:r>
              <a:rPr lang="en-US"/>
              <a:t>…</a:t>
            </a:r>
          </a:p>
        </p:txBody>
      </p:sp>
      <p:sp>
        <p:nvSpPr>
          <p:cNvPr id="21527" name="Rectangle 23"/>
          <p:cNvSpPr>
            <a:spLocks noChangeArrowheads="1"/>
          </p:cNvSpPr>
          <p:nvPr/>
        </p:nvSpPr>
        <p:spPr bwMode="auto">
          <a:xfrm>
            <a:off x="1414463" y="2587625"/>
            <a:ext cx="1247775" cy="1990725"/>
          </a:xfrm>
          <a:prstGeom prst="rect">
            <a:avLst/>
          </a:prstGeom>
          <a:solidFill>
            <a:srgbClr val="FFFF99"/>
          </a:solidFill>
          <a:ln w="9525">
            <a:solidFill>
              <a:schemeClr val="tx1"/>
            </a:solidFill>
            <a:miter lim="800000"/>
            <a:headEnd/>
            <a:tailEnd/>
          </a:ln>
          <a:effectLst/>
        </p:spPr>
        <p:txBody>
          <a:bodyPr wrap="none" anchor="ctr"/>
          <a:lstStyle/>
          <a:p>
            <a:endParaRPr lang="en-US"/>
          </a:p>
        </p:txBody>
      </p:sp>
      <p:sp>
        <p:nvSpPr>
          <p:cNvPr id="21528" name="Text Box 24"/>
          <p:cNvSpPr txBox="1">
            <a:spLocks noChangeArrowheads="1"/>
          </p:cNvSpPr>
          <p:nvPr/>
        </p:nvSpPr>
        <p:spPr bwMode="auto">
          <a:xfrm>
            <a:off x="1411288" y="2568575"/>
            <a:ext cx="1296987" cy="2006600"/>
          </a:xfrm>
          <a:prstGeom prst="rect">
            <a:avLst/>
          </a:prstGeom>
          <a:noFill/>
          <a:ln w="9525">
            <a:noFill/>
            <a:miter lim="800000"/>
            <a:headEnd/>
            <a:tailEnd/>
          </a:ln>
          <a:effectLst/>
        </p:spPr>
        <p:txBody>
          <a:bodyPr wrap="none">
            <a:spAutoFit/>
          </a:bodyPr>
          <a:lstStyle/>
          <a:p>
            <a:r>
              <a:rPr kumimoji="0" lang="en-US" sz="1400" i="1">
                <a:ea typeface="Arial Unicode MS" pitchFamily="34" charset="-128"/>
                <a:cs typeface="Arial Unicode MS" pitchFamily="34" charset="-128"/>
              </a:rPr>
              <a:t>information </a:t>
            </a:r>
            <a:br>
              <a:rPr kumimoji="0" lang="en-US" sz="1400" i="1">
                <a:ea typeface="Arial Unicode MS" pitchFamily="34" charset="-128"/>
                <a:cs typeface="Arial Unicode MS" pitchFamily="34" charset="-128"/>
              </a:rPr>
            </a:br>
            <a:r>
              <a:rPr kumimoji="0" lang="en-US" sz="1400" i="1">
                <a:ea typeface="Arial Unicode MS" pitchFamily="34" charset="-128"/>
                <a:cs typeface="Arial Unicode MS" pitchFamily="34" charset="-128"/>
              </a:rPr>
              <a:t>extraction</a:t>
            </a:r>
          </a:p>
          <a:p>
            <a:r>
              <a:rPr kumimoji="0" lang="en-US" sz="1400" i="1">
                <a:ea typeface="Arial Unicode MS" pitchFamily="34" charset="-128"/>
                <a:cs typeface="Arial Unicode MS" pitchFamily="34" charset="-128"/>
              </a:rPr>
              <a:t>schema </a:t>
            </a:r>
            <a:br>
              <a:rPr kumimoji="0" lang="en-US" sz="1400" i="1">
                <a:ea typeface="Arial Unicode MS" pitchFamily="34" charset="-128"/>
                <a:cs typeface="Arial Unicode MS" pitchFamily="34" charset="-128"/>
              </a:rPr>
            </a:br>
            <a:r>
              <a:rPr kumimoji="0" lang="en-US" sz="1400" i="1">
                <a:ea typeface="Arial Unicode MS" pitchFamily="34" charset="-128"/>
                <a:cs typeface="Arial Unicode MS" pitchFamily="34" charset="-128"/>
              </a:rPr>
              <a:t>matching</a:t>
            </a:r>
          </a:p>
          <a:p>
            <a:r>
              <a:rPr kumimoji="0" lang="en-US" sz="1400" i="1">
                <a:ea typeface="Arial Unicode MS" pitchFamily="34" charset="-128"/>
                <a:cs typeface="Arial Unicode MS" pitchFamily="34" charset="-128"/>
              </a:rPr>
              <a:t>data matching</a:t>
            </a:r>
          </a:p>
          <a:p>
            <a:r>
              <a:rPr kumimoji="0" lang="en-US" sz="1400" i="1">
                <a:ea typeface="Arial Unicode MS" pitchFamily="34" charset="-128"/>
                <a:cs typeface="Arial Unicode MS" pitchFamily="34" charset="-128"/>
              </a:rPr>
              <a:t>clustering</a:t>
            </a:r>
          </a:p>
          <a:p>
            <a:r>
              <a:rPr kumimoji="0" lang="en-US" sz="1400" i="1">
                <a:ea typeface="Arial Unicode MS" pitchFamily="34" charset="-128"/>
                <a:cs typeface="Arial Unicode MS" pitchFamily="34" charset="-128"/>
              </a:rPr>
              <a:t>classification</a:t>
            </a:r>
          </a:p>
          <a:p>
            <a:r>
              <a:rPr kumimoji="0" lang="en-US" sz="1400" i="1">
                <a:ea typeface="Arial Unicode MS" pitchFamily="34" charset="-128"/>
                <a:cs typeface="Arial Unicode MS" pitchFamily="34" charset="-128"/>
              </a:rPr>
              <a:t>information </a:t>
            </a:r>
            <a:br>
              <a:rPr kumimoji="0" lang="en-US" sz="1400" i="1">
                <a:ea typeface="Arial Unicode MS" pitchFamily="34" charset="-128"/>
                <a:cs typeface="Arial Unicode MS" pitchFamily="34" charset="-128"/>
              </a:rPr>
            </a:br>
            <a:r>
              <a:rPr kumimoji="0" lang="en-US" sz="1400" i="1">
                <a:ea typeface="Arial Unicode MS" pitchFamily="34" charset="-128"/>
                <a:cs typeface="Arial Unicode MS" pitchFamily="34" charset="-128"/>
              </a:rPr>
              <a:t>integration</a:t>
            </a:r>
          </a:p>
        </p:txBody>
      </p:sp>
      <p:sp>
        <p:nvSpPr>
          <p:cNvPr id="21529" name="Text Box 15"/>
          <p:cNvSpPr txBox="1">
            <a:spLocks noChangeArrowheads="1"/>
          </p:cNvSpPr>
          <p:nvPr/>
        </p:nvSpPr>
        <p:spPr bwMode="auto">
          <a:xfrm>
            <a:off x="5727700" y="1962150"/>
            <a:ext cx="1450975" cy="336550"/>
          </a:xfrm>
          <a:prstGeom prst="rect">
            <a:avLst/>
          </a:prstGeom>
          <a:noFill/>
          <a:ln w="9525">
            <a:noFill/>
            <a:miter lim="800000"/>
            <a:headEnd/>
            <a:tailEnd/>
          </a:ln>
        </p:spPr>
        <p:txBody>
          <a:bodyPr wrap="none">
            <a:spAutoFit/>
          </a:bodyPr>
          <a:lstStyle/>
          <a:p>
            <a:r>
              <a:rPr kumimoji="0" lang="en-US" b="1">
                <a:solidFill>
                  <a:srgbClr val="CC0000"/>
                </a:solidFill>
              </a:rPr>
              <a:t>Twitter users</a:t>
            </a:r>
          </a:p>
        </p:txBody>
      </p:sp>
      <p:sp>
        <p:nvSpPr>
          <p:cNvPr id="21530" name="Text Box 16"/>
          <p:cNvSpPr txBox="1">
            <a:spLocks noChangeArrowheads="1"/>
          </p:cNvSpPr>
          <p:nvPr/>
        </p:nvSpPr>
        <p:spPr bwMode="auto">
          <a:xfrm>
            <a:off x="5718175" y="2474913"/>
            <a:ext cx="1887538" cy="336550"/>
          </a:xfrm>
          <a:prstGeom prst="rect">
            <a:avLst/>
          </a:prstGeom>
          <a:noFill/>
          <a:ln w="9525">
            <a:noFill/>
            <a:miter lim="800000"/>
            <a:headEnd/>
            <a:tailEnd/>
          </a:ln>
        </p:spPr>
        <p:txBody>
          <a:bodyPr wrap="none">
            <a:spAutoFit/>
          </a:bodyPr>
          <a:lstStyle/>
          <a:p>
            <a:r>
              <a:rPr kumimoji="0" lang="en-US" b="1">
                <a:solidFill>
                  <a:srgbClr val="CC0000"/>
                </a:solidFill>
              </a:rPr>
              <a:t>@melgibson    …</a:t>
            </a:r>
            <a:r>
              <a:rPr kumimoji="0" lang="en-US" b="1"/>
              <a:t> </a:t>
            </a:r>
          </a:p>
        </p:txBody>
      </p:sp>
      <p:sp>
        <p:nvSpPr>
          <p:cNvPr id="21531" name="Line 21"/>
          <p:cNvSpPr>
            <a:spLocks noChangeShapeType="1"/>
          </p:cNvSpPr>
          <p:nvPr/>
        </p:nvSpPr>
        <p:spPr bwMode="auto">
          <a:xfrm flipH="1">
            <a:off x="6326188" y="2266950"/>
            <a:ext cx="111125" cy="223838"/>
          </a:xfrm>
          <a:prstGeom prst="line">
            <a:avLst/>
          </a:prstGeom>
          <a:noFill/>
          <a:ln w="9525">
            <a:solidFill>
              <a:schemeClr val="tx1"/>
            </a:solidFill>
            <a:round/>
            <a:headEnd/>
            <a:tailEnd type="triangle" w="med" len="med"/>
          </a:ln>
        </p:spPr>
        <p:txBody>
          <a:bodyPr/>
          <a:lstStyle/>
          <a:p>
            <a:endParaRPr lang="en-US"/>
          </a:p>
        </p:txBody>
      </p:sp>
      <p:sp>
        <p:nvSpPr>
          <p:cNvPr id="21532" name="Line 22"/>
          <p:cNvSpPr>
            <a:spLocks noChangeShapeType="1"/>
          </p:cNvSpPr>
          <p:nvPr/>
        </p:nvSpPr>
        <p:spPr bwMode="auto">
          <a:xfrm>
            <a:off x="6465888" y="2276475"/>
            <a:ext cx="923925" cy="223838"/>
          </a:xfrm>
          <a:prstGeom prst="line">
            <a:avLst/>
          </a:prstGeom>
          <a:noFill/>
          <a:ln w="9525">
            <a:solidFill>
              <a:schemeClr val="tx1"/>
            </a:solidFill>
            <a:round/>
            <a:headEnd/>
            <a:tailEnd type="triangle" w="med" len="med"/>
          </a:ln>
        </p:spPr>
        <p:txBody>
          <a:bodyPr/>
          <a:lstStyle/>
          <a:p>
            <a:endParaRPr lang="en-US"/>
          </a:p>
        </p:txBody>
      </p:sp>
      <p:sp>
        <p:nvSpPr>
          <p:cNvPr id="21533" name="Text Box 26"/>
          <p:cNvSpPr txBox="1">
            <a:spLocks noChangeArrowheads="1"/>
          </p:cNvSpPr>
          <p:nvPr/>
        </p:nvSpPr>
        <p:spPr bwMode="auto">
          <a:xfrm>
            <a:off x="6370638" y="3649663"/>
            <a:ext cx="827087" cy="336550"/>
          </a:xfrm>
          <a:prstGeom prst="rect">
            <a:avLst/>
          </a:prstGeom>
          <a:noFill/>
          <a:ln w="9525">
            <a:noFill/>
            <a:miter lim="800000"/>
            <a:headEnd/>
            <a:tailEnd/>
          </a:ln>
        </p:spPr>
        <p:txBody>
          <a:bodyPr wrap="none">
            <a:spAutoFit/>
          </a:bodyPr>
          <a:lstStyle/>
          <a:p>
            <a:r>
              <a:rPr kumimoji="0" lang="en-US" b="1">
                <a:solidFill>
                  <a:srgbClr val="009900"/>
                </a:solidFill>
              </a:rPr>
              <a:t>events</a:t>
            </a:r>
          </a:p>
        </p:txBody>
      </p:sp>
      <p:sp>
        <p:nvSpPr>
          <p:cNvPr id="21534" name="Text Box 27"/>
          <p:cNvSpPr txBox="1">
            <a:spLocks noChangeArrowheads="1"/>
          </p:cNvSpPr>
          <p:nvPr/>
        </p:nvSpPr>
        <p:spPr bwMode="auto">
          <a:xfrm>
            <a:off x="5087938" y="4138613"/>
            <a:ext cx="1190625" cy="336550"/>
          </a:xfrm>
          <a:prstGeom prst="rect">
            <a:avLst/>
          </a:prstGeom>
          <a:noFill/>
          <a:ln w="9525">
            <a:noFill/>
            <a:miter lim="800000"/>
            <a:headEnd/>
            <a:tailEnd/>
          </a:ln>
        </p:spPr>
        <p:txBody>
          <a:bodyPr wrap="none">
            <a:spAutoFit/>
          </a:bodyPr>
          <a:lstStyle/>
          <a:p>
            <a:r>
              <a:rPr kumimoji="0" lang="en-US" b="1">
                <a:solidFill>
                  <a:srgbClr val="009900"/>
                </a:solidFill>
              </a:rPr>
              <a:t>celebrities</a:t>
            </a:r>
          </a:p>
        </p:txBody>
      </p:sp>
      <p:sp>
        <p:nvSpPr>
          <p:cNvPr id="21536" name="Text Box 29"/>
          <p:cNvSpPr txBox="1">
            <a:spLocks noChangeArrowheads="1"/>
          </p:cNvSpPr>
          <p:nvPr/>
        </p:nvSpPr>
        <p:spPr bwMode="auto">
          <a:xfrm>
            <a:off x="6456363" y="4138613"/>
            <a:ext cx="1271587" cy="336550"/>
          </a:xfrm>
          <a:prstGeom prst="rect">
            <a:avLst/>
          </a:prstGeom>
          <a:noFill/>
          <a:ln w="9525">
            <a:noFill/>
            <a:miter lim="800000"/>
            <a:headEnd/>
            <a:tailEnd/>
          </a:ln>
        </p:spPr>
        <p:txBody>
          <a:bodyPr wrap="none">
            <a:spAutoFit/>
          </a:bodyPr>
          <a:lstStyle/>
          <a:p>
            <a:r>
              <a:rPr kumimoji="0" lang="en-US" b="1">
                <a:solidFill>
                  <a:srgbClr val="009900"/>
                </a:solidFill>
              </a:rPr>
              <a:t>politics   …</a:t>
            </a:r>
          </a:p>
        </p:txBody>
      </p:sp>
      <p:sp>
        <p:nvSpPr>
          <p:cNvPr id="21537" name="Text Box 30"/>
          <p:cNvSpPr txBox="1">
            <a:spLocks noChangeArrowheads="1"/>
          </p:cNvSpPr>
          <p:nvPr/>
        </p:nvSpPr>
        <p:spPr bwMode="auto">
          <a:xfrm>
            <a:off x="3686175" y="4656138"/>
            <a:ext cx="1844675" cy="336550"/>
          </a:xfrm>
          <a:prstGeom prst="rect">
            <a:avLst/>
          </a:prstGeom>
          <a:noFill/>
          <a:ln w="9525">
            <a:noFill/>
            <a:miter lim="800000"/>
            <a:headEnd/>
            <a:tailEnd/>
          </a:ln>
        </p:spPr>
        <p:txBody>
          <a:bodyPr wrap="none">
            <a:spAutoFit/>
          </a:bodyPr>
          <a:lstStyle/>
          <a:p>
            <a:r>
              <a:rPr kumimoji="0" lang="en-US" b="1">
                <a:solidFill>
                  <a:srgbClr val="009900"/>
                </a:solidFill>
              </a:rPr>
              <a:t>Gibson</a:t>
            </a:r>
            <a:r>
              <a:rPr kumimoji="0" lang="en-US" b="1"/>
              <a:t> </a:t>
            </a:r>
            <a:r>
              <a:rPr kumimoji="0" lang="en-US" b="1">
                <a:solidFill>
                  <a:srgbClr val="009900"/>
                </a:solidFill>
              </a:rPr>
              <a:t>car</a:t>
            </a:r>
            <a:r>
              <a:rPr kumimoji="0" lang="en-US" b="1"/>
              <a:t> </a:t>
            </a:r>
            <a:r>
              <a:rPr kumimoji="0" lang="en-US" b="1">
                <a:solidFill>
                  <a:srgbClr val="009900"/>
                </a:solidFill>
              </a:rPr>
              <a:t>crash</a:t>
            </a:r>
          </a:p>
        </p:txBody>
      </p:sp>
      <p:sp>
        <p:nvSpPr>
          <p:cNvPr id="21538" name="Text Box 31"/>
          <p:cNvSpPr txBox="1">
            <a:spLocks noChangeArrowheads="1"/>
          </p:cNvSpPr>
          <p:nvPr/>
        </p:nvSpPr>
        <p:spPr bwMode="auto">
          <a:xfrm>
            <a:off x="5842000" y="4656138"/>
            <a:ext cx="1900238" cy="336550"/>
          </a:xfrm>
          <a:prstGeom prst="rect">
            <a:avLst/>
          </a:prstGeom>
          <a:noFill/>
          <a:ln w="9525">
            <a:noFill/>
            <a:miter lim="800000"/>
            <a:headEnd/>
            <a:tailEnd/>
          </a:ln>
        </p:spPr>
        <p:txBody>
          <a:bodyPr wrap="none">
            <a:spAutoFit/>
          </a:bodyPr>
          <a:lstStyle/>
          <a:p>
            <a:r>
              <a:rPr kumimoji="0" lang="en-US" b="1">
                <a:solidFill>
                  <a:srgbClr val="009900"/>
                </a:solidFill>
              </a:rPr>
              <a:t>Egyptian</a:t>
            </a:r>
            <a:r>
              <a:rPr kumimoji="0" lang="en-US" b="1"/>
              <a:t> </a:t>
            </a:r>
            <a:r>
              <a:rPr kumimoji="0" lang="en-US" b="1">
                <a:solidFill>
                  <a:srgbClr val="009900"/>
                </a:solidFill>
              </a:rPr>
              <a:t>uprising</a:t>
            </a:r>
          </a:p>
        </p:txBody>
      </p:sp>
      <p:sp>
        <p:nvSpPr>
          <p:cNvPr id="21544" name="Line 40"/>
          <p:cNvSpPr>
            <a:spLocks noChangeShapeType="1"/>
          </p:cNvSpPr>
          <p:nvPr/>
        </p:nvSpPr>
        <p:spPr bwMode="auto">
          <a:xfrm>
            <a:off x="4084638" y="1758950"/>
            <a:ext cx="1647825" cy="287338"/>
          </a:xfrm>
          <a:prstGeom prst="line">
            <a:avLst/>
          </a:prstGeom>
          <a:noFill/>
          <a:ln w="9525">
            <a:solidFill>
              <a:schemeClr val="tx1"/>
            </a:solidFill>
            <a:round/>
            <a:headEnd/>
            <a:tailEnd type="triangle" w="med" len="med"/>
          </a:ln>
          <a:effectLst/>
        </p:spPr>
        <p:txBody>
          <a:bodyPr/>
          <a:lstStyle/>
          <a:p>
            <a:endParaRPr lang="en-US"/>
          </a:p>
        </p:txBody>
      </p:sp>
      <p:sp>
        <p:nvSpPr>
          <p:cNvPr id="21545" name="Line 41"/>
          <p:cNvSpPr>
            <a:spLocks noChangeShapeType="1"/>
          </p:cNvSpPr>
          <p:nvPr/>
        </p:nvSpPr>
        <p:spPr bwMode="auto">
          <a:xfrm>
            <a:off x="4041775" y="1822450"/>
            <a:ext cx="2754313" cy="1839913"/>
          </a:xfrm>
          <a:prstGeom prst="line">
            <a:avLst/>
          </a:prstGeom>
          <a:noFill/>
          <a:ln w="9525">
            <a:solidFill>
              <a:schemeClr val="tx1"/>
            </a:solidFill>
            <a:round/>
            <a:headEnd/>
            <a:tailEnd type="triangle" w="med" len="med"/>
          </a:ln>
          <a:effectLst/>
        </p:spPr>
        <p:txBody>
          <a:bodyPr/>
          <a:lstStyle/>
          <a:p>
            <a:endParaRPr lang="en-US"/>
          </a:p>
        </p:txBody>
      </p:sp>
      <p:sp>
        <p:nvSpPr>
          <p:cNvPr id="21546" name="Line 42"/>
          <p:cNvSpPr>
            <a:spLocks noChangeShapeType="1"/>
          </p:cNvSpPr>
          <p:nvPr/>
        </p:nvSpPr>
        <p:spPr bwMode="auto">
          <a:xfrm flipH="1">
            <a:off x="5922963" y="3949700"/>
            <a:ext cx="850900" cy="244475"/>
          </a:xfrm>
          <a:prstGeom prst="line">
            <a:avLst/>
          </a:prstGeom>
          <a:noFill/>
          <a:ln w="9525">
            <a:solidFill>
              <a:schemeClr val="tx1"/>
            </a:solidFill>
            <a:round/>
            <a:headEnd/>
            <a:tailEnd type="triangle" w="med" len="med"/>
          </a:ln>
          <a:effectLst/>
        </p:spPr>
        <p:txBody>
          <a:bodyPr/>
          <a:lstStyle/>
          <a:p>
            <a:endParaRPr lang="en-US"/>
          </a:p>
        </p:txBody>
      </p:sp>
      <p:sp>
        <p:nvSpPr>
          <p:cNvPr id="21547" name="Line 43"/>
          <p:cNvSpPr>
            <a:spLocks noChangeShapeType="1"/>
          </p:cNvSpPr>
          <p:nvPr/>
        </p:nvSpPr>
        <p:spPr bwMode="auto">
          <a:xfrm flipH="1">
            <a:off x="4562475" y="4438650"/>
            <a:ext cx="830263" cy="285750"/>
          </a:xfrm>
          <a:prstGeom prst="line">
            <a:avLst/>
          </a:prstGeom>
          <a:noFill/>
          <a:ln w="9525">
            <a:solidFill>
              <a:schemeClr val="tx1"/>
            </a:solidFill>
            <a:round/>
            <a:headEnd/>
            <a:tailEnd type="triangle" w="med" len="med"/>
          </a:ln>
          <a:effectLst/>
        </p:spPr>
        <p:txBody>
          <a:bodyPr/>
          <a:lstStyle/>
          <a:p>
            <a:endParaRPr lang="en-US"/>
          </a:p>
        </p:txBody>
      </p:sp>
      <p:sp>
        <p:nvSpPr>
          <p:cNvPr id="21548" name="Line 44"/>
          <p:cNvSpPr>
            <a:spLocks noChangeShapeType="1"/>
          </p:cNvSpPr>
          <p:nvPr/>
        </p:nvSpPr>
        <p:spPr bwMode="auto">
          <a:xfrm>
            <a:off x="6773863" y="3949700"/>
            <a:ext cx="74612" cy="222250"/>
          </a:xfrm>
          <a:prstGeom prst="line">
            <a:avLst/>
          </a:prstGeom>
          <a:noFill/>
          <a:ln w="9525">
            <a:solidFill>
              <a:schemeClr val="tx1"/>
            </a:solidFill>
            <a:round/>
            <a:headEnd/>
            <a:tailEnd type="triangle" w="med" len="med"/>
          </a:ln>
          <a:effectLst/>
        </p:spPr>
        <p:txBody>
          <a:bodyPr/>
          <a:lstStyle/>
          <a:p>
            <a:endParaRPr lang="en-US"/>
          </a:p>
        </p:txBody>
      </p:sp>
      <p:sp>
        <p:nvSpPr>
          <p:cNvPr id="21549" name="Line 45"/>
          <p:cNvSpPr>
            <a:spLocks noChangeShapeType="1"/>
          </p:cNvSpPr>
          <p:nvPr/>
        </p:nvSpPr>
        <p:spPr bwMode="auto">
          <a:xfrm>
            <a:off x="6773863" y="3949700"/>
            <a:ext cx="776287" cy="201613"/>
          </a:xfrm>
          <a:prstGeom prst="line">
            <a:avLst/>
          </a:prstGeom>
          <a:noFill/>
          <a:ln w="9525">
            <a:solidFill>
              <a:schemeClr val="tx1"/>
            </a:solidFill>
            <a:round/>
            <a:headEnd/>
            <a:tailEnd type="triangle" w="med" len="med"/>
          </a:ln>
          <a:effectLst/>
        </p:spPr>
        <p:txBody>
          <a:bodyPr/>
          <a:lstStyle/>
          <a:p>
            <a:endParaRPr lang="en-US"/>
          </a:p>
        </p:txBody>
      </p:sp>
      <p:sp>
        <p:nvSpPr>
          <p:cNvPr id="21550" name="Line 46"/>
          <p:cNvSpPr>
            <a:spLocks noChangeShapeType="1"/>
          </p:cNvSpPr>
          <p:nvPr/>
        </p:nvSpPr>
        <p:spPr bwMode="auto">
          <a:xfrm>
            <a:off x="6934200" y="4470400"/>
            <a:ext cx="74613" cy="254000"/>
          </a:xfrm>
          <a:prstGeom prst="line">
            <a:avLst/>
          </a:prstGeom>
          <a:noFill/>
          <a:ln w="9525">
            <a:solidFill>
              <a:schemeClr val="tx1"/>
            </a:solidFill>
            <a:round/>
            <a:headEnd/>
            <a:tailEnd type="triangle" w="med" len="med"/>
          </a:ln>
          <a:effectLst/>
        </p:spPr>
        <p:txBody>
          <a:bodyPr/>
          <a:lstStyle/>
          <a:p>
            <a:endParaRPr lang="en-US"/>
          </a:p>
        </p:txBody>
      </p:sp>
      <p:sp>
        <p:nvSpPr>
          <p:cNvPr id="21551" name="Line 47"/>
          <p:cNvSpPr>
            <a:spLocks noChangeShapeType="1"/>
          </p:cNvSpPr>
          <p:nvPr/>
        </p:nvSpPr>
        <p:spPr bwMode="auto">
          <a:xfrm>
            <a:off x="6969125" y="2800350"/>
            <a:ext cx="414338" cy="1924050"/>
          </a:xfrm>
          <a:prstGeom prst="line">
            <a:avLst/>
          </a:prstGeom>
          <a:noFill/>
          <a:ln w="15875">
            <a:solidFill>
              <a:srgbClr val="FF00FF"/>
            </a:solidFill>
            <a:round/>
            <a:headEnd/>
            <a:tailEnd type="triangle" w="med" len="med"/>
          </a:ln>
          <a:effectLst/>
        </p:spPr>
        <p:txBody>
          <a:bodyPr/>
          <a:lstStyle/>
          <a:p>
            <a:endParaRPr lang="en-US"/>
          </a:p>
        </p:txBody>
      </p:sp>
      <p:pic>
        <p:nvPicPr>
          <p:cNvPr id="21553" name="Picture 49" descr="ANd9GcRCU7BLT-pljOkfXhnom7DNPFmMrYr79tXJB_AY5zb74aZWvHiG"/>
          <p:cNvPicPr>
            <a:picLocks noChangeAspect="1" noChangeArrowheads="1"/>
          </p:cNvPicPr>
          <p:nvPr/>
        </p:nvPicPr>
        <p:blipFill>
          <a:blip r:embed="rId7" cstate="print"/>
          <a:srcRect/>
          <a:stretch>
            <a:fillRect/>
          </a:stretch>
        </p:blipFill>
        <p:spPr bwMode="auto">
          <a:xfrm>
            <a:off x="8097838" y="3854450"/>
            <a:ext cx="803275" cy="803275"/>
          </a:xfrm>
          <a:prstGeom prst="rect">
            <a:avLst/>
          </a:prstGeom>
          <a:noFill/>
        </p:spPr>
      </p:pic>
      <p:pic>
        <p:nvPicPr>
          <p:cNvPr id="21554" name="Picture 50"/>
          <p:cNvPicPr>
            <a:picLocks noChangeAspect="1" noChangeArrowheads="1"/>
          </p:cNvPicPr>
          <p:nvPr/>
        </p:nvPicPr>
        <p:blipFill>
          <a:blip r:embed="rId8" cstate="print"/>
          <a:srcRect/>
          <a:stretch>
            <a:fillRect/>
          </a:stretch>
        </p:blipFill>
        <p:spPr bwMode="auto">
          <a:xfrm>
            <a:off x="8067675" y="2765425"/>
            <a:ext cx="817563" cy="779463"/>
          </a:xfrm>
          <a:prstGeom prst="rect">
            <a:avLst/>
          </a:prstGeom>
          <a:noFill/>
          <a:ln w="9525">
            <a:noFill/>
            <a:miter lim="800000"/>
            <a:headEnd/>
            <a:tailEnd/>
          </a:ln>
          <a:effectLst/>
        </p:spPr>
      </p:pic>
      <p:grpSp>
        <p:nvGrpSpPr>
          <p:cNvPr id="21559" name="Group 55"/>
          <p:cNvGrpSpPr>
            <a:grpSpLocks/>
          </p:cNvGrpSpPr>
          <p:nvPr/>
        </p:nvGrpSpPr>
        <p:grpSpPr bwMode="auto">
          <a:xfrm>
            <a:off x="7618413" y="1928813"/>
            <a:ext cx="1690687" cy="792162"/>
            <a:chOff x="1648" y="3540"/>
            <a:chExt cx="1065" cy="499"/>
          </a:xfrm>
        </p:grpSpPr>
        <p:pic>
          <p:nvPicPr>
            <p:cNvPr id="21557" name="Picture 53" descr="ANd9GcRXuu96h7EmD6paoUbi_JSeeq7o9Y9nTp-BS71oCaD7S1gy0pWF"/>
            <p:cNvPicPr>
              <a:picLocks noChangeAspect="1" noChangeArrowheads="1"/>
            </p:cNvPicPr>
            <p:nvPr/>
          </p:nvPicPr>
          <p:blipFill>
            <a:blip r:embed="rId9" cstate="print"/>
            <a:srcRect/>
            <a:stretch>
              <a:fillRect/>
            </a:stretch>
          </p:blipFill>
          <p:spPr bwMode="auto">
            <a:xfrm>
              <a:off x="1779" y="3540"/>
              <a:ext cx="827" cy="461"/>
            </a:xfrm>
            <a:prstGeom prst="rect">
              <a:avLst/>
            </a:prstGeom>
            <a:noFill/>
          </p:spPr>
        </p:pic>
        <p:sp>
          <p:nvSpPr>
            <p:cNvPr id="21558" name="Rectangle 54"/>
            <p:cNvSpPr>
              <a:spLocks noChangeArrowheads="1"/>
            </p:cNvSpPr>
            <p:nvPr/>
          </p:nvSpPr>
          <p:spPr bwMode="auto">
            <a:xfrm>
              <a:off x="1648" y="3764"/>
              <a:ext cx="1065" cy="275"/>
            </a:xfrm>
            <a:prstGeom prst="rect">
              <a:avLst/>
            </a:prstGeom>
            <a:solidFill>
              <a:schemeClr val="bg2"/>
            </a:solidFill>
            <a:ln w="9525">
              <a:solidFill>
                <a:schemeClr val="bg1"/>
              </a:solidFill>
              <a:miter lim="800000"/>
              <a:headEnd/>
              <a:tailEnd/>
            </a:ln>
            <a:effectLst/>
          </p:spPr>
          <p:txBody>
            <a:bodyPr wrap="none" anchor="ctr"/>
            <a:lstStyle/>
            <a:p>
              <a:endParaRPr lang="en-US"/>
            </a:p>
          </p:txBody>
        </p:sp>
      </p:grpSp>
      <p:sp>
        <p:nvSpPr>
          <p:cNvPr id="2" name="Slide Number Placeholder 3"/>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AE9A6ECC-7623-4918-A50C-CA5DB8A5B33D}" type="slidenum">
              <a:rPr kumimoji="0" lang="en-US" sz="1400">
                <a:latin typeface="+mj-lt"/>
              </a:rPr>
              <a:pPr algn="r" eaLnBrk="0" hangingPunct="0">
                <a:defRPr/>
              </a:pPr>
              <a:t>5</a:t>
            </a:fld>
            <a:endParaRPr kumimoji="0" lang="en-US" sz="1400">
              <a:latin typeface="+mj-lt"/>
            </a:endParaRPr>
          </a:p>
        </p:txBody>
      </p:sp>
      <p:sp>
        <p:nvSpPr>
          <p:cNvPr id="21561" name="AutoShape 70"/>
          <p:cNvSpPr>
            <a:spLocks/>
          </p:cNvSpPr>
          <p:nvPr/>
        </p:nvSpPr>
        <p:spPr bwMode="auto">
          <a:xfrm rot="5400000">
            <a:off x="4293394" y="2155031"/>
            <a:ext cx="274638" cy="6499225"/>
          </a:xfrm>
          <a:prstGeom prst="rightBrace">
            <a:avLst>
              <a:gd name="adj1" fmla="val 197206"/>
              <a:gd name="adj2" fmla="val 50000"/>
            </a:avLst>
          </a:prstGeom>
          <a:noFill/>
          <a:ln w="15875" cap="sq">
            <a:solidFill>
              <a:schemeClr val="tx1"/>
            </a:solidFill>
            <a:round/>
            <a:headEnd/>
            <a:tailEnd/>
          </a:ln>
        </p:spPr>
        <p:txBody>
          <a:bodyPr rot="10800000" vert="eaVert" wrap="none" lIns="91282" tIns="45643" rIns="91282" bIns="45643" anchor="ctr"/>
          <a:lstStyle/>
          <a:p>
            <a:pPr eaLnBrk="0" hangingPunct="0">
              <a:spcBef>
                <a:spcPct val="20000"/>
              </a:spcBef>
              <a:buClr>
                <a:schemeClr val="accent2"/>
              </a:buClr>
              <a:buFontTx/>
              <a:buChar char="–"/>
            </a:pPr>
            <a:endParaRPr lang="en-US" sz="2000"/>
          </a:p>
        </p:txBody>
      </p:sp>
      <p:pic>
        <p:nvPicPr>
          <p:cNvPr id="21562" name="Picture 72" descr="j0078622"/>
          <p:cNvPicPr>
            <a:picLocks noChangeAspect="1" noChangeArrowheads="1"/>
          </p:cNvPicPr>
          <p:nvPr/>
        </p:nvPicPr>
        <p:blipFill>
          <a:blip r:embed="rId10" cstate="print"/>
          <a:srcRect/>
          <a:stretch>
            <a:fillRect/>
          </a:stretch>
        </p:blipFill>
        <p:spPr bwMode="auto">
          <a:xfrm flipH="1">
            <a:off x="3848100" y="5635625"/>
            <a:ext cx="336550" cy="687388"/>
          </a:xfrm>
          <a:prstGeom prst="rect">
            <a:avLst/>
          </a:prstGeom>
          <a:noFill/>
          <a:ln w="9525">
            <a:noFill/>
            <a:miter lim="800000"/>
            <a:headEnd/>
            <a:tailEnd/>
          </a:ln>
        </p:spPr>
      </p:pic>
      <p:pic>
        <p:nvPicPr>
          <p:cNvPr id="21563" name="Picture 74" descr="j0078622"/>
          <p:cNvPicPr>
            <a:picLocks noChangeAspect="1" noChangeArrowheads="1"/>
          </p:cNvPicPr>
          <p:nvPr/>
        </p:nvPicPr>
        <p:blipFill>
          <a:blip r:embed="rId10" cstate="print"/>
          <a:srcRect/>
          <a:stretch>
            <a:fillRect/>
          </a:stretch>
        </p:blipFill>
        <p:spPr bwMode="auto">
          <a:xfrm flipH="1">
            <a:off x="8378825" y="1125538"/>
            <a:ext cx="336550" cy="687387"/>
          </a:xfrm>
          <a:prstGeom prst="rect">
            <a:avLst/>
          </a:prstGeom>
          <a:noFill/>
          <a:ln w="9525">
            <a:noFill/>
            <a:miter lim="800000"/>
            <a:headEnd/>
            <a:tailEnd/>
          </a:ln>
        </p:spPr>
      </p:pic>
      <p:pic>
        <p:nvPicPr>
          <p:cNvPr id="21564" name="Picture 76" descr="j0078622"/>
          <p:cNvPicPr>
            <a:picLocks noChangeAspect="1" noChangeArrowheads="1"/>
          </p:cNvPicPr>
          <p:nvPr/>
        </p:nvPicPr>
        <p:blipFill>
          <a:blip r:embed="rId10" cstate="print"/>
          <a:srcRect/>
          <a:stretch>
            <a:fillRect/>
          </a:stretch>
        </p:blipFill>
        <p:spPr bwMode="auto">
          <a:xfrm flipH="1">
            <a:off x="4478338" y="5688013"/>
            <a:ext cx="336550" cy="687387"/>
          </a:xfrm>
          <a:prstGeom prst="rect">
            <a:avLst/>
          </a:prstGeom>
          <a:noFill/>
          <a:ln w="9525">
            <a:noFill/>
            <a:miter lim="800000"/>
            <a:headEnd/>
            <a:tailEnd/>
          </a:ln>
        </p:spPr>
      </p:pic>
      <p:pic>
        <p:nvPicPr>
          <p:cNvPr id="21565" name="Picture 74" descr="j0078622"/>
          <p:cNvPicPr>
            <a:picLocks noChangeAspect="1" noChangeArrowheads="1"/>
          </p:cNvPicPr>
          <p:nvPr/>
        </p:nvPicPr>
        <p:blipFill>
          <a:blip r:embed="rId10" cstate="print"/>
          <a:srcRect/>
          <a:stretch>
            <a:fillRect/>
          </a:stretch>
        </p:blipFill>
        <p:spPr bwMode="auto">
          <a:xfrm flipH="1">
            <a:off x="5200650" y="5675313"/>
            <a:ext cx="336550" cy="687387"/>
          </a:xfrm>
          <a:prstGeom prst="rect">
            <a:avLst/>
          </a:prstGeom>
          <a:noFill/>
          <a:ln w="9525">
            <a:noFill/>
            <a:miter lim="800000"/>
            <a:headEnd/>
            <a:tailEnd/>
          </a:ln>
        </p:spPr>
      </p:pic>
      <p:sp>
        <p:nvSpPr>
          <p:cNvPr id="21566" name="Line 62"/>
          <p:cNvSpPr>
            <a:spLocks noChangeShapeType="1"/>
          </p:cNvSpPr>
          <p:nvPr/>
        </p:nvSpPr>
        <p:spPr bwMode="auto">
          <a:xfrm>
            <a:off x="2720975" y="3498850"/>
            <a:ext cx="233363" cy="0"/>
          </a:xfrm>
          <a:prstGeom prst="line">
            <a:avLst/>
          </a:prstGeom>
          <a:noFill/>
          <a:ln w="9525">
            <a:solidFill>
              <a:schemeClr val="tx1"/>
            </a:solidFill>
            <a:round/>
            <a:headEnd/>
            <a:tailEnd type="triangle" w="med" len="med"/>
          </a:ln>
          <a:effectLst/>
        </p:spPr>
        <p:txBody>
          <a:bodyPr/>
          <a:lstStyle/>
          <a:p>
            <a:endParaRPr lang="en-US"/>
          </a:p>
        </p:txBody>
      </p:sp>
      <p:sp>
        <p:nvSpPr>
          <p:cNvPr id="21567" name="Line 63"/>
          <p:cNvSpPr>
            <a:spLocks noChangeShapeType="1"/>
          </p:cNvSpPr>
          <p:nvPr/>
        </p:nvSpPr>
        <p:spPr bwMode="auto">
          <a:xfrm>
            <a:off x="1127125" y="3498850"/>
            <a:ext cx="233363"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idx="4294967295"/>
          </p:nvPr>
        </p:nvSpPr>
        <p:spPr>
          <a:xfrm>
            <a:off x="733425" y="195263"/>
            <a:ext cx="7953375" cy="749300"/>
          </a:xfrm>
          <a:noFill/>
          <a:ln/>
        </p:spPr>
        <p:txBody>
          <a:bodyPr lIns="91440" tIns="45720" rIns="91440" bIns="45720"/>
          <a:lstStyle/>
          <a:p>
            <a:r>
              <a:rPr lang="en-US" smtClean="0">
                <a:effectLst/>
              </a:rPr>
              <a:t>Tweetbeat Example</a:t>
            </a:r>
          </a:p>
        </p:txBody>
      </p:sp>
      <p:pic>
        <p:nvPicPr>
          <p:cNvPr id="69635" name="Picture 40"/>
          <p:cNvPicPr>
            <a:picLocks noChangeAspect="1" noChangeArrowheads="1"/>
          </p:cNvPicPr>
          <p:nvPr/>
        </p:nvPicPr>
        <p:blipFill>
          <a:blip r:embed="rId2" cstate="print"/>
          <a:srcRect/>
          <a:stretch>
            <a:fillRect/>
          </a:stretch>
        </p:blipFill>
        <p:spPr bwMode="auto">
          <a:xfrm>
            <a:off x="80963" y="998538"/>
            <a:ext cx="6596062" cy="5324475"/>
          </a:xfrm>
          <a:prstGeom prst="rect">
            <a:avLst/>
          </a:prstGeom>
          <a:noFill/>
          <a:ln w="9525" algn="ctr">
            <a:noFill/>
            <a:miter lim="800000"/>
            <a:headEnd/>
            <a:tailEnd/>
          </a:ln>
        </p:spPr>
      </p:pic>
      <p:pic>
        <p:nvPicPr>
          <p:cNvPr id="69636" name="Picture 41"/>
          <p:cNvPicPr>
            <a:picLocks noChangeAspect="1" noChangeArrowheads="1"/>
          </p:cNvPicPr>
          <p:nvPr/>
        </p:nvPicPr>
        <p:blipFill>
          <a:blip r:embed="rId3" cstate="print"/>
          <a:srcRect/>
          <a:stretch>
            <a:fillRect/>
          </a:stretch>
        </p:blipFill>
        <p:spPr bwMode="auto">
          <a:xfrm>
            <a:off x="4830763" y="1455738"/>
            <a:ext cx="4254500" cy="5146675"/>
          </a:xfrm>
          <a:prstGeom prst="rect">
            <a:avLst/>
          </a:prstGeom>
          <a:noFill/>
          <a:ln w="9525" algn="ctr">
            <a:noFill/>
            <a:miter lim="800000"/>
            <a:headEnd/>
            <a:tailEnd/>
          </a:ln>
        </p:spPr>
      </p:pic>
      <p:sp>
        <p:nvSpPr>
          <p:cNvPr id="69637" name="Freeform 42"/>
          <p:cNvSpPr>
            <a:spLocks/>
          </p:cNvSpPr>
          <p:nvPr/>
        </p:nvSpPr>
        <p:spPr bwMode="auto">
          <a:xfrm>
            <a:off x="2424113" y="4322763"/>
            <a:ext cx="1712912" cy="1852612"/>
          </a:xfrm>
          <a:custGeom>
            <a:avLst/>
            <a:gdLst>
              <a:gd name="T0" fmla="*/ 348 w 1079"/>
              <a:gd name="T1" fmla="*/ 32 h 1167"/>
              <a:gd name="T2" fmla="*/ 95 w 1079"/>
              <a:gd name="T3" fmla="*/ 67 h 1167"/>
              <a:gd name="T4" fmla="*/ 13 w 1079"/>
              <a:gd name="T5" fmla="*/ 355 h 1167"/>
              <a:gd name="T6" fmla="*/ 19 w 1079"/>
              <a:gd name="T7" fmla="*/ 714 h 1167"/>
              <a:gd name="T8" fmla="*/ 31 w 1079"/>
              <a:gd name="T9" fmla="*/ 1061 h 1167"/>
              <a:gd name="T10" fmla="*/ 142 w 1079"/>
              <a:gd name="T11" fmla="*/ 1149 h 1167"/>
              <a:gd name="T12" fmla="*/ 477 w 1079"/>
              <a:gd name="T13" fmla="*/ 1149 h 1167"/>
              <a:gd name="T14" fmla="*/ 571 w 1079"/>
              <a:gd name="T15" fmla="*/ 1155 h 1167"/>
              <a:gd name="T16" fmla="*/ 965 w 1079"/>
              <a:gd name="T17" fmla="*/ 1114 h 1167"/>
              <a:gd name="T18" fmla="*/ 1053 w 1079"/>
              <a:gd name="T19" fmla="*/ 837 h 1167"/>
              <a:gd name="T20" fmla="*/ 1053 w 1079"/>
              <a:gd name="T21" fmla="*/ 397 h 1167"/>
              <a:gd name="T22" fmla="*/ 895 w 1079"/>
              <a:gd name="T23" fmla="*/ 150 h 1167"/>
              <a:gd name="T24" fmla="*/ 460 w 1079"/>
              <a:gd name="T25" fmla="*/ 20 h 1167"/>
              <a:gd name="T26" fmla="*/ 348 w 1079"/>
              <a:gd name="T27" fmla="*/ 32 h 11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79"/>
              <a:gd name="T43" fmla="*/ 0 h 1167"/>
              <a:gd name="T44" fmla="*/ 1079 w 1079"/>
              <a:gd name="T45" fmla="*/ 1167 h 11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79" h="1167">
                <a:moveTo>
                  <a:pt x="348" y="32"/>
                </a:moveTo>
                <a:cubicBezTo>
                  <a:pt x="287" y="40"/>
                  <a:pt x="151" y="13"/>
                  <a:pt x="95" y="67"/>
                </a:cubicBezTo>
                <a:cubicBezTo>
                  <a:pt x="39" y="121"/>
                  <a:pt x="26" y="247"/>
                  <a:pt x="13" y="355"/>
                </a:cubicBezTo>
                <a:cubicBezTo>
                  <a:pt x="0" y="463"/>
                  <a:pt x="16" y="596"/>
                  <a:pt x="19" y="714"/>
                </a:cubicBezTo>
                <a:cubicBezTo>
                  <a:pt x="22" y="832"/>
                  <a:pt x="11" y="989"/>
                  <a:pt x="31" y="1061"/>
                </a:cubicBezTo>
                <a:cubicBezTo>
                  <a:pt x="51" y="1133"/>
                  <a:pt x="68" y="1134"/>
                  <a:pt x="142" y="1149"/>
                </a:cubicBezTo>
                <a:cubicBezTo>
                  <a:pt x="216" y="1164"/>
                  <a:pt x="406" y="1148"/>
                  <a:pt x="477" y="1149"/>
                </a:cubicBezTo>
                <a:cubicBezTo>
                  <a:pt x="548" y="1150"/>
                  <a:pt x="490" y="1161"/>
                  <a:pt x="571" y="1155"/>
                </a:cubicBezTo>
                <a:cubicBezTo>
                  <a:pt x="652" y="1149"/>
                  <a:pt x="885" y="1167"/>
                  <a:pt x="965" y="1114"/>
                </a:cubicBezTo>
                <a:cubicBezTo>
                  <a:pt x="1045" y="1061"/>
                  <a:pt x="1038" y="956"/>
                  <a:pt x="1053" y="837"/>
                </a:cubicBezTo>
                <a:cubicBezTo>
                  <a:pt x="1068" y="718"/>
                  <a:pt x="1079" y="511"/>
                  <a:pt x="1053" y="397"/>
                </a:cubicBezTo>
                <a:cubicBezTo>
                  <a:pt x="1027" y="283"/>
                  <a:pt x="994" y="213"/>
                  <a:pt x="895" y="150"/>
                </a:cubicBezTo>
                <a:cubicBezTo>
                  <a:pt x="796" y="87"/>
                  <a:pt x="554" y="40"/>
                  <a:pt x="460" y="20"/>
                </a:cubicBezTo>
                <a:cubicBezTo>
                  <a:pt x="366" y="0"/>
                  <a:pt x="409" y="24"/>
                  <a:pt x="348" y="32"/>
                </a:cubicBezTo>
                <a:close/>
              </a:path>
            </a:pathLst>
          </a:custGeom>
          <a:solidFill>
            <a:schemeClr val="bg1">
              <a:alpha val="0"/>
            </a:schemeClr>
          </a:solidFill>
          <a:ln w="28575">
            <a:solidFill>
              <a:srgbClr val="FF0000"/>
            </a:solidFill>
            <a:round/>
            <a:headEnd/>
            <a:tailEnd/>
          </a:ln>
        </p:spPr>
        <p:txBody>
          <a:bodyPr/>
          <a:lstStyle/>
          <a:p>
            <a:pPr defTabSz="457200"/>
            <a:endParaRPr kumimoji="0" lang="en-US"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0C07FFBC-91D5-42B5-BC4C-002CC074BBA2}" type="slidenum">
              <a:rPr lang="en-US"/>
              <a:pPr>
                <a:defRPr/>
              </a:pPr>
              <a:t>7</a:t>
            </a:fld>
            <a:endParaRPr lang="en-US"/>
          </a:p>
        </p:txBody>
      </p:sp>
      <p:sp>
        <p:nvSpPr>
          <p:cNvPr id="1127426" name="Rectangle 2"/>
          <p:cNvSpPr>
            <a:spLocks noGrp="1" noChangeArrowheads="1"/>
          </p:cNvSpPr>
          <p:nvPr>
            <p:ph type="title"/>
          </p:nvPr>
        </p:nvSpPr>
        <p:spPr/>
        <p:txBody>
          <a:bodyPr/>
          <a:lstStyle/>
          <a:p>
            <a:r>
              <a:rPr lang="en-US" smtClean="0"/>
              <a:t>Rest of the Talk</a:t>
            </a:r>
          </a:p>
        </p:txBody>
      </p:sp>
      <p:sp>
        <p:nvSpPr>
          <p:cNvPr id="22531" name="Rectangle 3"/>
          <p:cNvSpPr>
            <a:spLocks noGrp="1" noChangeArrowheads="1"/>
          </p:cNvSpPr>
          <p:nvPr>
            <p:ph type="body" idx="1"/>
          </p:nvPr>
        </p:nvSpPr>
        <p:spPr>
          <a:xfrm>
            <a:off x="228600" y="1423988"/>
            <a:ext cx="8686800" cy="3937000"/>
          </a:xfrm>
        </p:spPr>
        <p:txBody>
          <a:bodyPr/>
          <a:lstStyle/>
          <a:p>
            <a:r>
              <a:rPr lang="en-US" smtClean="0"/>
              <a:t>Building the database</a:t>
            </a:r>
          </a:p>
          <a:p>
            <a:pPr lvl="1"/>
            <a:r>
              <a:rPr lang="en-US" smtClean="0"/>
              <a:t>schema matching</a:t>
            </a:r>
          </a:p>
          <a:p>
            <a:pPr lvl="1"/>
            <a:r>
              <a:rPr lang="en-US" smtClean="0"/>
              <a:t>data matching</a:t>
            </a:r>
          </a:p>
          <a:p>
            <a:pPr lvl="1"/>
            <a:r>
              <a:rPr lang="en-US" smtClean="0"/>
              <a:t>editing data of workflow</a:t>
            </a:r>
          </a:p>
          <a:p>
            <a:pPr lvl="1"/>
            <a:r>
              <a:rPr lang="en-US" smtClean="0"/>
              <a:t>editing the end database / build structured “wikipedia”</a:t>
            </a:r>
          </a:p>
          <a:p>
            <a:r>
              <a:rPr lang="en-US" smtClean="0"/>
              <a:t>Using the database</a:t>
            </a:r>
          </a:p>
          <a:p>
            <a:pPr lvl="1"/>
            <a:r>
              <a:rPr lang="en-US" smtClean="0"/>
              <a:t>how to let naïve users query the database</a:t>
            </a:r>
          </a:p>
          <a:p>
            <a:pPr lvl="1"/>
            <a:r>
              <a:rPr lang="en-US" smtClean="0"/>
              <a:t>generating text from the database</a:t>
            </a:r>
          </a:p>
          <a:p>
            <a:pPr lvl="1"/>
            <a:r>
              <a:rPr lang="en-US" smtClean="0"/>
              <a:t>opportunistic querying / make pages computable</a:t>
            </a:r>
          </a:p>
          <a:p>
            <a:r>
              <a:rPr lang="en-US" smtClean="0"/>
              <a:t>Wrapping up</a:t>
            </a:r>
          </a:p>
        </p:txBody>
      </p:sp>
      <p:sp>
        <p:nvSpPr>
          <p:cNvPr id="22533" name="AutoShape 5"/>
          <p:cNvSpPr>
            <a:spLocks noChangeArrowheads="1"/>
          </p:cNvSpPr>
          <p:nvPr/>
        </p:nvSpPr>
        <p:spPr bwMode="auto">
          <a:xfrm>
            <a:off x="3211513" y="1935163"/>
            <a:ext cx="414337" cy="287337"/>
          </a:xfrm>
          <a:prstGeom prst="leftArrow">
            <a:avLst>
              <a:gd name="adj1" fmla="val 50000"/>
              <a:gd name="adj2" fmla="val 36050"/>
            </a:avLst>
          </a:prstGeom>
          <a:solidFill>
            <a:schemeClr val="hlink"/>
          </a:solidFill>
          <a:ln w="9525">
            <a:solidFill>
              <a:schemeClr val="hlink"/>
            </a:solidFill>
            <a:miter lim="800000"/>
            <a:headEnd/>
            <a:tailEnd/>
          </a:ln>
          <a:effectLst/>
        </p:spPr>
        <p:txBody>
          <a:bodyPr wrap="none" anchor="ctr"/>
          <a:lstStyle/>
          <a:p>
            <a:endParaRPr lang="en-US"/>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5"/>
          <p:cNvSpPr>
            <a:spLocks noGrp="1"/>
          </p:cNvSpPr>
          <p:nvPr>
            <p:ph type="sldNum" sz="quarter" idx="12"/>
          </p:nvPr>
        </p:nvSpPr>
        <p:spPr/>
        <p:txBody>
          <a:bodyPr/>
          <a:lstStyle/>
          <a:p>
            <a:pPr>
              <a:defRPr/>
            </a:pPr>
            <a:fld id="{28D7604B-65A0-4F6A-85FA-BE5DB2882ADB}" type="slidenum">
              <a:rPr lang="en-US"/>
              <a:pPr>
                <a:defRPr/>
              </a:pPr>
              <a:t>8</a:t>
            </a:fld>
            <a:endParaRPr lang="en-US"/>
          </a:p>
        </p:txBody>
      </p:sp>
      <p:sp>
        <p:nvSpPr>
          <p:cNvPr id="1131522" name="Rectangle 2"/>
          <p:cNvSpPr>
            <a:spLocks noGrp="1" noChangeArrowheads="1"/>
          </p:cNvSpPr>
          <p:nvPr>
            <p:ph type="title"/>
          </p:nvPr>
        </p:nvSpPr>
        <p:spPr/>
        <p:txBody>
          <a:bodyPr/>
          <a:lstStyle/>
          <a:p>
            <a:r>
              <a:rPr lang="en-US" smtClean="0"/>
              <a:t>Schema Matching </a:t>
            </a:r>
            <a:r>
              <a:rPr lang="en-US" sz="3200" smtClean="0"/>
              <a:t>[WebDB-03, ICDE-08a]</a:t>
            </a:r>
          </a:p>
        </p:txBody>
      </p:sp>
      <p:pic>
        <p:nvPicPr>
          <p:cNvPr id="23593" name="Picture 71" descr="j0078622"/>
          <p:cNvPicPr>
            <a:picLocks noChangeAspect="1" noChangeArrowheads="1"/>
          </p:cNvPicPr>
          <p:nvPr/>
        </p:nvPicPr>
        <p:blipFill>
          <a:blip r:embed="rId2" cstate="print"/>
          <a:srcRect/>
          <a:stretch>
            <a:fillRect/>
          </a:stretch>
        </p:blipFill>
        <p:spPr bwMode="auto">
          <a:xfrm flipH="1">
            <a:off x="7291388" y="4857750"/>
            <a:ext cx="336550" cy="687388"/>
          </a:xfrm>
          <a:prstGeom prst="rect">
            <a:avLst/>
          </a:prstGeom>
          <a:noFill/>
          <a:ln w="9525">
            <a:noFill/>
            <a:miter lim="800000"/>
            <a:headEnd/>
            <a:tailEnd/>
          </a:ln>
        </p:spPr>
      </p:pic>
      <p:pic>
        <p:nvPicPr>
          <p:cNvPr id="23594" name="Picture 71" descr="j0078622"/>
          <p:cNvPicPr>
            <a:picLocks noChangeAspect="1" noChangeArrowheads="1"/>
          </p:cNvPicPr>
          <p:nvPr/>
        </p:nvPicPr>
        <p:blipFill>
          <a:blip r:embed="rId2" cstate="print"/>
          <a:srcRect/>
          <a:stretch>
            <a:fillRect/>
          </a:stretch>
        </p:blipFill>
        <p:spPr bwMode="auto">
          <a:xfrm flipH="1">
            <a:off x="8056563" y="4200525"/>
            <a:ext cx="336550" cy="687388"/>
          </a:xfrm>
          <a:prstGeom prst="rect">
            <a:avLst/>
          </a:prstGeom>
          <a:noFill/>
          <a:ln w="9525">
            <a:noFill/>
            <a:miter lim="800000"/>
            <a:headEnd/>
            <a:tailEnd/>
          </a:ln>
        </p:spPr>
      </p:pic>
      <p:pic>
        <p:nvPicPr>
          <p:cNvPr id="23595" name="Picture 71" descr="j0078622"/>
          <p:cNvPicPr>
            <a:picLocks noChangeAspect="1" noChangeArrowheads="1"/>
          </p:cNvPicPr>
          <p:nvPr/>
        </p:nvPicPr>
        <p:blipFill>
          <a:blip r:embed="rId2" cstate="print"/>
          <a:srcRect/>
          <a:stretch>
            <a:fillRect/>
          </a:stretch>
        </p:blipFill>
        <p:spPr bwMode="auto">
          <a:xfrm flipH="1">
            <a:off x="8172450" y="5230813"/>
            <a:ext cx="336550" cy="687387"/>
          </a:xfrm>
          <a:prstGeom prst="rect">
            <a:avLst/>
          </a:prstGeom>
          <a:noFill/>
          <a:ln w="9525">
            <a:noFill/>
            <a:miter lim="800000"/>
            <a:headEnd/>
            <a:tailEnd/>
          </a:ln>
        </p:spPr>
      </p:pic>
      <p:sp>
        <p:nvSpPr>
          <p:cNvPr id="23596" name="Rectangle 97"/>
          <p:cNvSpPr>
            <a:spLocks noChangeArrowheads="1"/>
          </p:cNvSpPr>
          <p:nvPr/>
        </p:nvSpPr>
        <p:spPr bwMode="auto">
          <a:xfrm>
            <a:off x="249238" y="2935288"/>
            <a:ext cx="7729537" cy="1363662"/>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 Focus on 1-1 matches for now</a:t>
            </a:r>
          </a:p>
          <a:p>
            <a:pPr marL="742950" lvl="1" indent="-285750" eaLnBrk="0" hangingPunct="0">
              <a:spcBef>
                <a:spcPct val="20000"/>
              </a:spcBef>
              <a:buClr>
                <a:schemeClr val="accent2"/>
              </a:buClr>
              <a:buFontTx/>
              <a:buChar char="–"/>
            </a:pPr>
            <a:r>
              <a:rPr lang="en-US" sz="2000"/>
              <a:t>find paper = title, conf = venue</a:t>
            </a:r>
          </a:p>
          <a:p>
            <a:pPr marL="742950" lvl="1" indent="-285750" eaLnBrk="0" hangingPunct="0">
              <a:spcBef>
                <a:spcPct val="20000"/>
              </a:spcBef>
              <a:buClr>
                <a:schemeClr val="accent2"/>
              </a:buClr>
              <a:buFontTx/>
              <a:buChar char="–"/>
            </a:pPr>
            <a:endParaRPr lang="en-US" sz="2000"/>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Difficult &amp; costly. Can greatly benefit from crowdsourcing</a:t>
            </a:r>
          </a:p>
          <a:p>
            <a:pPr marL="742950" lvl="1" indent="-285750" eaLnBrk="0" hangingPunct="0">
              <a:spcBef>
                <a:spcPct val="20000"/>
              </a:spcBef>
              <a:buClr>
                <a:schemeClr val="accent2"/>
              </a:buClr>
              <a:buFontTx/>
              <a:buChar char="–"/>
            </a:pPr>
            <a:r>
              <a:rPr lang="en-US" sz="2000"/>
              <a:t>lets look at a baseline solution </a:t>
            </a:r>
          </a:p>
        </p:txBody>
      </p:sp>
      <p:graphicFrame>
        <p:nvGraphicFramePr>
          <p:cNvPr id="23634" name="Group 82"/>
          <p:cNvGraphicFramePr>
            <a:graphicFrameLocks noGrp="1"/>
          </p:cNvGraphicFramePr>
          <p:nvPr/>
        </p:nvGraphicFramePr>
        <p:xfrm>
          <a:off x="296863" y="1189038"/>
          <a:ext cx="3286125" cy="1099188"/>
        </p:xfrm>
        <a:graphic>
          <a:graphicData uri="http://schemas.openxmlformats.org/drawingml/2006/table">
            <a:tbl>
              <a:tblPr/>
              <a:tblGrid>
                <a:gridCol w="1822450"/>
                <a:gridCol w="1463675"/>
              </a:tblGrid>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paper</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conf</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Data integration</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VLDB-01</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Data mining</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SIGMOD-02</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635" name="Group 83"/>
          <p:cNvGraphicFramePr>
            <a:graphicFrameLocks noGrp="1"/>
          </p:cNvGraphicFramePr>
          <p:nvPr/>
        </p:nvGraphicFramePr>
        <p:xfrm>
          <a:off x="4108450" y="1196975"/>
          <a:ext cx="4852988" cy="1099188"/>
        </p:xfrm>
        <a:graphic>
          <a:graphicData uri="http://schemas.openxmlformats.org/drawingml/2006/table">
            <a:tbl>
              <a:tblPr/>
              <a:tblGrid>
                <a:gridCol w="1497013"/>
                <a:gridCol w="914400"/>
                <a:gridCol w="1158875"/>
                <a:gridCol w="1282700"/>
              </a:tblGrid>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title</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author</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email</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venue</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OLAP</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Mike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mike@a</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ICDE-02</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Social media</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Jane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jane@b</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PODS-05</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18"/>
          <p:cNvSpPr>
            <a:spLocks noChangeArrowheads="1"/>
          </p:cNvSpPr>
          <p:nvPr/>
        </p:nvSpPr>
        <p:spPr bwMode="auto">
          <a:xfrm>
            <a:off x="1111250" y="4149725"/>
            <a:ext cx="7772400" cy="2339975"/>
          </a:xfrm>
          <a:prstGeom prst="rect">
            <a:avLst/>
          </a:prstGeom>
          <a:solidFill>
            <a:srgbClr val="CCFFFF"/>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24579" name="Rectangle 114"/>
          <p:cNvSpPr>
            <a:spLocks noChangeArrowheads="1"/>
          </p:cNvSpPr>
          <p:nvPr/>
        </p:nvSpPr>
        <p:spPr bwMode="auto">
          <a:xfrm>
            <a:off x="5141913" y="6076950"/>
            <a:ext cx="1095375" cy="287338"/>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24580" name="Text Box 115"/>
          <p:cNvSpPr txBox="1">
            <a:spLocks noChangeArrowheads="1"/>
          </p:cNvSpPr>
          <p:nvPr/>
        </p:nvSpPr>
        <p:spPr bwMode="auto">
          <a:xfrm>
            <a:off x="5102225" y="6016625"/>
            <a:ext cx="1143000"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Not sure</a:t>
            </a:r>
          </a:p>
        </p:txBody>
      </p:sp>
      <p:sp>
        <p:nvSpPr>
          <p:cNvPr id="24581" name="Rectangle 113"/>
          <p:cNvSpPr>
            <a:spLocks noChangeArrowheads="1"/>
          </p:cNvSpPr>
          <p:nvPr/>
        </p:nvSpPr>
        <p:spPr bwMode="auto">
          <a:xfrm>
            <a:off x="4291013" y="6076950"/>
            <a:ext cx="574675" cy="287338"/>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1150978" name="Rectangle 2"/>
          <p:cNvSpPr>
            <a:spLocks noGrp="1" noChangeArrowheads="1"/>
          </p:cNvSpPr>
          <p:nvPr>
            <p:ph type="title"/>
          </p:nvPr>
        </p:nvSpPr>
        <p:spPr/>
        <p:txBody>
          <a:bodyPr/>
          <a:lstStyle/>
          <a:p>
            <a:pPr>
              <a:defRPr/>
            </a:pPr>
            <a:r>
              <a:rPr lang="en-US"/>
              <a:t>What Should Human Users Do? </a:t>
            </a:r>
          </a:p>
        </p:txBody>
      </p:sp>
      <p:graphicFrame>
        <p:nvGraphicFramePr>
          <p:cNvPr id="24657" name="Group 81"/>
          <p:cNvGraphicFramePr>
            <a:graphicFrameLocks noGrp="1"/>
          </p:cNvGraphicFramePr>
          <p:nvPr>
            <p:ph idx="1"/>
          </p:nvPr>
        </p:nvGraphicFramePr>
        <p:xfrm>
          <a:off x="1444625" y="4764088"/>
          <a:ext cx="3286125" cy="1099188"/>
        </p:xfrm>
        <a:graphic>
          <a:graphicData uri="http://schemas.openxmlformats.org/drawingml/2006/table">
            <a:tbl>
              <a:tblPr/>
              <a:tblGrid>
                <a:gridCol w="1822450"/>
                <a:gridCol w="1463675"/>
              </a:tblGrid>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FF0000"/>
                          </a:solidFill>
                          <a:effectLst/>
                          <a:latin typeface="Arial" charset="0"/>
                        </a:rPr>
                        <a:t>paper</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conf</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rgbClr val="FF0000"/>
                          </a:solidFill>
                          <a:effectLst/>
                          <a:latin typeface="Arial" charset="0"/>
                        </a:rPr>
                        <a:t>Data integration</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VLDB-01</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rgbClr val="FF0000"/>
                          </a:solidFill>
                          <a:effectLst/>
                          <a:latin typeface="Arial" charset="0"/>
                        </a:rPr>
                        <a:t>Data mining</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SIGMOD-02</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4658" name="Group 82"/>
          <p:cNvGraphicFramePr>
            <a:graphicFrameLocks noGrp="1"/>
          </p:cNvGraphicFramePr>
          <p:nvPr/>
        </p:nvGraphicFramePr>
        <p:xfrm>
          <a:off x="4933950" y="4772025"/>
          <a:ext cx="3570288" cy="1099188"/>
        </p:xfrm>
        <a:graphic>
          <a:graphicData uri="http://schemas.openxmlformats.org/drawingml/2006/table">
            <a:tbl>
              <a:tblPr/>
              <a:tblGrid>
                <a:gridCol w="1497013"/>
                <a:gridCol w="914400"/>
                <a:gridCol w="1158875"/>
              </a:tblGrid>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title</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FF0000"/>
                          </a:solidFill>
                          <a:effectLst/>
                          <a:latin typeface="Arial" charset="0"/>
                        </a:rPr>
                        <a:t>author</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email</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OLAP</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rgbClr val="FF0000"/>
                          </a:solidFill>
                          <a:effectLst/>
                          <a:latin typeface="Arial" charset="0"/>
                        </a:rPr>
                        <a:t>Mike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mike@a</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Social media</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rgbClr val="FF0000"/>
                          </a:solidFill>
                          <a:effectLst/>
                          <a:latin typeface="Arial" charset="0"/>
                        </a:rPr>
                        <a:t>Jane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jane@b</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615" name="Rectangle 44"/>
          <p:cNvSpPr>
            <a:spLocks noChangeArrowheads="1"/>
          </p:cNvSpPr>
          <p:nvPr/>
        </p:nvSpPr>
        <p:spPr bwMode="auto">
          <a:xfrm>
            <a:off x="165100" y="2338388"/>
            <a:ext cx="8678863" cy="1673225"/>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 Generate plausible matches</a:t>
            </a:r>
          </a:p>
          <a:p>
            <a:pPr marL="742950" lvl="1" indent="-285750" eaLnBrk="0" hangingPunct="0">
              <a:spcBef>
                <a:spcPct val="20000"/>
              </a:spcBef>
              <a:buClr>
                <a:schemeClr val="accent2"/>
              </a:buClr>
              <a:buFontTx/>
              <a:buChar char="–"/>
            </a:pPr>
            <a:r>
              <a:rPr lang="en-US" sz="2000"/>
              <a:t>paper = title, paper = author, paper = email, paper = venue</a:t>
            </a:r>
          </a:p>
          <a:p>
            <a:pPr marL="742950" lvl="1" indent="-285750" eaLnBrk="0" hangingPunct="0">
              <a:spcBef>
                <a:spcPct val="20000"/>
              </a:spcBef>
              <a:buClr>
                <a:schemeClr val="accent2"/>
              </a:buClr>
              <a:buFontTx/>
              <a:buChar char="–"/>
            </a:pPr>
            <a:r>
              <a:rPr lang="en-US" sz="2000"/>
              <a:t>conf = title, conf = author, conf = email, conf = venue</a:t>
            </a:r>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Ask users to verify </a:t>
            </a:r>
          </a:p>
        </p:txBody>
      </p:sp>
      <p:graphicFrame>
        <p:nvGraphicFramePr>
          <p:cNvPr id="1151047" name="Group 71"/>
          <p:cNvGraphicFramePr>
            <a:graphicFrameLocks noGrp="1"/>
          </p:cNvGraphicFramePr>
          <p:nvPr/>
        </p:nvGraphicFramePr>
        <p:xfrm>
          <a:off x="296863" y="1111250"/>
          <a:ext cx="3286125" cy="1099188"/>
        </p:xfrm>
        <a:graphic>
          <a:graphicData uri="http://schemas.openxmlformats.org/drawingml/2006/table">
            <a:tbl>
              <a:tblPr/>
              <a:tblGrid>
                <a:gridCol w="1822450"/>
                <a:gridCol w="1463675"/>
              </a:tblGrid>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paper</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conf</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Data integration</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VLDB-01</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Data mining</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SIGMOD-02</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51061" name="Group 85"/>
          <p:cNvGraphicFramePr>
            <a:graphicFrameLocks noGrp="1"/>
          </p:cNvGraphicFramePr>
          <p:nvPr/>
        </p:nvGraphicFramePr>
        <p:xfrm>
          <a:off x="4108450" y="1119188"/>
          <a:ext cx="4852988" cy="1099188"/>
        </p:xfrm>
        <a:graphic>
          <a:graphicData uri="http://schemas.openxmlformats.org/drawingml/2006/table">
            <a:tbl>
              <a:tblPr/>
              <a:tblGrid>
                <a:gridCol w="1497013"/>
                <a:gridCol w="914400"/>
                <a:gridCol w="1158875"/>
                <a:gridCol w="1282700"/>
              </a:tblGrid>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title</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author</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email</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1" i="0" u="none" strike="noStrike" cap="none" normalizeH="0" baseline="0" smtClean="0">
                          <a:ln>
                            <a:noFill/>
                          </a:ln>
                          <a:solidFill>
                            <a:srgbClr val="0000DC"/>
                          </a:solidFill>
                          <a:effectLst/>
                          <a:latin typeface="Arial" charset="0"/>
                        </a:rPr>
                        <a:t>venue</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OLAP</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Mike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mike@a</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ICDE-02</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Social media</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Jane</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jane@b</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800" b="0" i="0" u="none" strike="noStrike" cap="none" normalizeH="0" baseline="0" smtClean="0">
                          <a:ln>
                            <a:noFill/>
                          </a:ln>
                          <a:solidFill>
                            <a:schemeClr val="tx1"/>
                          </a:solidFill>
                          <a:effectLst/>
                          <a:latin typeface="Arial" charset="0"/>
                        </a:rPr>
                        <a:t>PODS-05</a:t>
                      </a: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652" name="Text Box 111"/>
          <p:cNvSpPr txBox="1">
            <a:spLocks noChangeArrowheads="1"/>
          </p:cNvSpPr>
          <p:nvPr/>
        </p:nvSpPr>
        <p:spPr bwMode="auto">
          <a:xfrm>
            <a:off x="2295525" y="4175125"/>
            <a:ext cx="5229225"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Does attribute </a:t>
            </a:r>
            <a:r>
              <a:rPr lang="en-US" sz="2000">
                <a:solidFill>
                  <a:srgbClr val="FF0000"/>
                </a:solidFill>
              </a:rPr>
              <a:t>paper</a:t>
            </a:r>
            <a:r>
              <a:rPr lang="en-US" sz="2000"/>
              <a:t> match attribute </a:t>
            </a:r>
            <a:r>
              <a:rPr lang="en-US" sz="2000">
                <a:solidFill>
                  <a:srgbClr val="FF0000"/>
                </a:solidFill>
              </a:rPr>
              <a:t>author</a:t>
            </a:r>
            <a:r>
              <a:rPr lang="en-US" sz="2000"/>
              <a:t>? </a:t>
            </a:r>
          </a:p>
        </p:txBody>
      </p:sp>
      <p:sp>
        <p:nvSpPr>
          <p:cNvPr id="24653" name="Text Box 112"/>
          <p:cNvSpPr txBox="1">
            <a:spLocks noChangeArrowheads="1"/>
          </p:cNvSpPr>
          <p:nvPr/>
        </p:nvSpPr>
        <p:spPr bwMode="auto">
          <a:xfrm>
            <a:off x="4318000" y="6016625"/>
            <a:ext cx="509588"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No</a:t>
            </a:r>
          </a:p>
        </p:txBody>
      </p:sp>
      <p:sp>
        <p:nvSpPr>
          <p:cNvPr id="24654" name="Rectangle 116"/>
          <p:cNvSpPr>
            <a:spLocks noChangeArrowheads="1"/>
          </p:cNvSpPr>
          <p:nvPr/>
        </p:nvSpPr>
        <p:spPr bwMode="auto">
          <a:xfrm>
            <a:off x="3440113" y="6076950"/>
            <a:ext cx="574675" cy="287338"/>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24655" name="Text Box 117"/>
          <p:cNvSpPr txBox="1">
            <a:spLocks noChangeArrowheads="1"/>
          </p:cNvSpPr>
          <p:nvPr/>
        </p:nvSpPr>
        <p:spPr bwMode="auto">
          <a:xfrm>
            <a:off x="3400425" y="6016625"/>
            <a:ext cx="622300"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Yes</a:t>
            </a: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pPr>
              <a:defRPr/>
            </a:pPr>
            <a:fld id="{27F064E1-4D5C-4A51-A425-9AF2034F9CB4}" type="slidenum">
              <a:rPr lang="en-US"/>
              <a:pPr>
                <a:defRPr/>
              </a:pPr>
              <a:t>10</a:t>
            </a:fld>
            <a:endParaRPr lang="en-US"/>
          </a:p>
        </p:txBody>
      </p:sp>
      <p:sp>
        <p:nvSpPr>
          <p:cNvPr id="25602" name="Rectangle 11"/>
          <p:cNvSpPr>
            <a:spLocks noChangeArrowheads="1"/>
          </p:cNvSpPr>
          <p:nvPr/>
        </p:nvSpPr>
        <p:spPr bwMode="auto">
          <a:xfrm>
            <a:off x="4646613" y="3275013"/>
            <a:ext cx="2062162" cy="361950"/>
          </a:xfrm>
          <a:prstGeom prst="rect">
            <a:avLst/>
          </a:prstGeom>
          <a:solidFill>
            <a:srgbClr val="CCFFFF"/>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1138690" name="Rectangle 2"/>
          <p:cNvSpPr>
            <a:spLocks noGrp="1" noChangeArrowheads="1"/>
          </p:cNvSpPr>
          <p:nvPr>
            <p:ph type="title"/>
          </p:nvPr>
        </p:nvSpPr>
        <p:spPr/>
        <p:txBody>
          <a:bodyPr/>
          <a:lstStyle/>
          <a:p>
            <a:pPr>
              <a:defRPr/>
            </a:pPr>
            <a:r>
              <a:rPr lang="en-US"/>
              <a:t>How to Solicit Human Users? </a:t>
            </a:r>
          </a:p>
        </p:txBody>
      </p:sp>
      <p:sp>
        <p:nvSpPr>
          <p:cNvPr id="25604" name="Rectangle 3"/>
          <p:cNvSpPr>
            <a:spLocks noGrp="1" noChangeArrowheads="1"/>
          </p:cNvSpPr>
          <p:nvPr>
            <p:ph type="body" idx="1"/>
          </p:nvPr>
        </p:nvSpPr>
        <p:spPr>
          <a:xfrm>
            <a:off x="228600" y="914400"/>
            <a:ext cx="8740775" cy="2001838"/>
          </a:xfrm>
        </p:spPr>
        <p:txBody>
          <a:bodyPr/>
          <a:lstStyle/>
          <a:p>
            <a:r>
              <a:rPr lang="en-US" smtClean="0"/>
              <a:t>Multiple solutions</a:t>
            </a:r>
          </a:p>
          <a:p>
            <a:pPr lvl="1"/>
            <a:r>
              <a:rPr lang="en-US" smtClean="0"/>
              <a:t>ask for volunteers, pay users, force users, make users “pay”, … </a:t>
            </a:r>
          </a:p>
          <a:p>
            <a:r>
              <a:rPr lang="en-US" smtClean="0"/>
              <a:t>Example</a:t>
            </a:r>
          </a:p>
        </p:txBody>
      </p:sp>
      <p:pic>
        <p:nvPicPr>
          <p:cNvPr id="25605" name="Picture 4"/>
          <p:cNvPicPr>
            <a:picLocks noChangeAspect="1" noChangeArrowheads="1"/>
          </p:cNvPicPr>
          <p:nvPr/>
        </p:nvPicPr>
        <p:blipFill>
          <a:blip r:embed="rId2" cstate="print"/>
          <a:srcRect/>
          <a:stretch>
            <a:fillRect/>
          </a:stretch>
        </p:blipFill>
        <p:spPr bwMode="auto">
          <a:xfrm>
            <a:off x="150813" y="2425700"/>
            <a:ext cx="3778250" cy="3856038"/>
          </a:xfrm>
          <a:prstGeom prst="rect">
            <a:avLst/>
          </a:prstGeom>
          <a:noFill/>
          <a:ln w="9525" algn="ctr">
            <a:noFill/>
            <a:miter lim="800000"/>
            <a:headEnd/>
            <a:tailEnd/>
          </a:ln>
        </p:spPr>
      </p:pic>
      <p:pic>
        <p:nvPicPr>
          <p:cNvPr id="25606" name="Picture 71" descr="j0078622"/>
          <p:cNvPicPr>
            <a:picLocks noChangeAspect="1" noChangeArrowheads="1"/>
          </p:cNvPicPr>
          <p:nvPr/>
        </p:nvPicPr>
        <p:blipFill>
          <a:blip r:embed="rId3" cstate="print"/>
          <a:srcRect/>
          <a:stretch>
            <a:fillRect/>
          </a:stretch>
        </p:blipFill>
        <p:spPr bwMode="auto">
          <a:xfrm flipH="1">
            <a:off x="4775200" y="1868488"/>
            <a:ext cx="336550" cy="687387"/>
          </a:xfrm>
          <a:prstGeom prst="rect">
            <a:avLst/>
          </a:prstGeom>
          <a:noFill/>
          <a:ln w="9525">
            <a:noFill/>
            <a:miter lim="800000"/>
            <a:headEnd/>
            <a:tailEnd/>
          </a:ln>
        </p:spPr>
      </p:pic>
      <p:sp>
        <p:nvSpPr>
          <p:cNvPr id="25607" name="Text Box 6"/>
          <p:cNvSpPr txBox="1">
            <a:spLocks noChangeArrowheads="1"/>
          </p:cNvSpPr>
          <p:nvPr/>
        </p:nvSpPr>
        <p:spPr bwMode="auto">
          <a:xfrm>
            <a:off x="4697413" y="3235325"/>
            <a:ext cx="1981200"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paper = author?</a:t>
            </a:r>
          </a:p>
        </p:txBody>
      </p:sp>
      <p:sp>
        <p:nvSpPr>
          <p:cNvPr id="25608" name="Line 7"/>
          <p:cNvSpPr>
            <a:spLocks noChangeShapeType="1"/>
          </p:cNvSpPr>
          <p:nvPr/>
        </p:nvSpPr>
        <p:spPr bwMode="auto">
          <a:xfrm flipH="1">
            <a:off x="3979863" y="2349500"/>
            <a:ext cx="669925" cy="509588"/>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25609" name="Line 8"/>
          <p:cNvSpPr>
            <a:spLocks noChangeShapeType="1"/>
          </p:cNvSpPr>
          <p:nvPr/>
        </p:nvSpPr>
        <p:spPr bwMode="auto">
          <a:xfrm>
            <a:off x="4002088" y="2924175"/>
            <a:ext cx="606425" cy="573088"/>
          </a:xfrm>
          <a:prstGeom prst="line">
            <a:avLst/>
          </a:prstGeom>
          <a:noFill/>
          <a:ln w="9525">
            <a:solidFill>
              <a:schemeClr val="tx1"/>
            </a:solidFill>
            <a:round/>
            <a:headEnd/>
            <a:tailEnd type="triangle" w="med" len="med"/>
          </a:ln>
        </p:spPr>
        <p:txBody>
          <a:bodyPr lIns="92075" tIns="46038" rIns="92075" bIns="46038"/>
          <a:lstStyle/>
          <a:p>
            <a:endParaRPr lang="en-US"/>
          </a:p>
        </p:txBody>
      </p:sp>
      <p:pic>
        <p:nvPicPr>
          <p:cNvPr id="25610" name="Picture 10" descr="See a live demo of reCAPTCHA"/>
          <p:cNvPicPr>
            <a:picLocks noChangeAspect="1" noChangeArrowheads="1"/>
          </p:cNvPicPr>
          <p:nvPr/>
        </p:nvPicPr>
        <p:blipFill>
          <a:blip r:embed="rId4" cstate="print"/>
          <a:srcRect/>
          <a:stretch>
            <a:fillRect/>
          </a:stretch>
        </p:blipFill>
        <p:spPr bwMode="auto">
          <a:xfrm>
            <a:off x="4427538" y="4030663"/>
            <a:ext cx="4097337" cy="2540000"/>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DE546A82-E7E5-4851-8D8C-B204CE52D27B}" type="slidenum">
              <a:rPr lang="en-US"/>
              <a:pPr>
                <a:defRPr/>
              </a:pPr>
              <a:t>11</a:t>
            </a:fld>
            <a:endParaRPr lang="en-US"/>
          </a:p>
        </p:txBody>
      </p:sp>
      <p:sp>
        <p:nvSpPr>
          <p:cNvPr id="1139714" name="Rectangle 2"/>
          <p:cNvSpPr>
            <a:spLocks noGrp="1" noChangeArrowheads="1"/>
          </p:cNvSpPr>
          <p:nvPr>
            <p:ph type="title"/>
          </p:nvPr>
        </p:nvSpPr>
        <p:spPr/>
        <p:txBody>
          <a:bodyPr/>
          <a:lstStyle/>
          <a:p>
            <a:pPr>
              <a:defRPr/>
            </a:pPr>
            <a:r>
              <a:rPr lang="en-US"/>
              <a:t>How to Combine User Answers?</a:t>
            </a:r>
          </a:p>
        </p:txBody>
      </p:sp>
      <p:sp>
        <p:nvSpPr>
          <p:cNvPr id="26627" name="Rectangle 3"/>
          <p:cNvSpPr>
            <a:spLocks noGrp="1" noChangeArrowheads="1"/>
          </p:cNvSpPr>
          <p:nvPr>
            <p:ph type="body" idx="1"/>
          </p:nvPr>
        </p:nvSpPr>
        <p:spPr>
          <a:xfrm>
            <a:off x="228600" y="914400"/>
            <a:ext cx="8686800" cy="2895600"/>
          </a:xfrm>
        </p:spPr>
        <p:txBody>
          <a:bodyPr/>
          <a:lstStyle/>
          <a:p>
            <a:r>
              <a:rPr lang="en-US" smtClean="0"/>
              <a:t>Classify users into trusted/untrusted</a:t>
            </a:r>
          </a:p>
          <a:p>
            <a:pPr lvl="1"/>
            <a:r>
              <a:rPr lang="en-US" smtClean="0"/>
              <a:t>if </a:t>
            </a:r>
            <a:r>
              <a:rPr lang="en-US" smtClean="0">
                <a:solidFill>
                  <a:srgbClr val="FF0000"/>
                </a:solidFill>
              </a:rPr>
              <a:t>(U has correctly answered X out of Y evaluation questions)</a:t>
            </a:r>
            <a:r>
              <a:rPr lang="en-US" smtClean="0"/>
              <a:t> </a:t>
            </a:r>
            <a:br>
              <a:rPr lang="en-US" smtClean="0"/>
            </a:br>
            <a:r>
              <a:rPr lang="en-US" smtClean="0"/>
              <a:t>   AND </a:t>
            </a:r>
            <a:r>
              <a:rPr lang="en-US" smtClean="0">
                <a:solidFill>
                  <a:srgbClr val="FF0000"/>
                </a:solidFill>
              </a:rPr>
              <a:t>(Y &gt;= t</a:t>
            </a:r>
            <a:r>
              <a:rPr lang="en-US" baseline="-25000" smtClean="0">
                <a:solidFill>
                  <a:srgbClr val="FF0000"/>
                </a:solidFill>
              </a:rPr>
              <a:t>1</a:t>
            </a:r>
            <a:r>
              <a:rPr lang="en-US" smtClean="0">
                <a:solidFill>
                  <a:srgbClr val="FF0000"/>
                </a:solidFill>
              </a:rPr>
              <a:t>)</a:t>
            </a:r>
            <a:r>
              <a:rPr lang="en-US" smtClean="0"/>
              <a:t> </a:t>
            </a:r>
            <a:br>
              <a:rPr lang="en-US" smtClean="0"/>
            </a:br>
            <a:r>
              <a:rPr lang="en-US" smtClean="0"/>
              <a:t>   AND </a:t>
            </a:r>
            <a:r>
              <a:rPr lang="en-US" smtClean="0">
                <a:solidFill>
                  <a:srgbClr val="FF0000"/>
                </a:solidFill>
              </a:rPr>
              <a:t>(X/Y &gt;= t</a:t>
            </a:r>
            <a:r>
              <a:rPr lang="en-US" baseline="-25000" smtClean="0">
                <a:solidFill>
                  <a:srgbClr val="FF0000"/>
                </a:solidFill>
              </a:rPr>
              <a:t>2</a:t>
            </a:r>
            <a:r>
              <a:rPr lang="en-US" smtClean="0">
                <a:solidFill>
                  <a:srgbClr val="FF0000"/>
                </a:solidFill>
              </a:rPr>
              <a:t>)</a:t>
            </a:r>
            <a:r>
              <a:rPr lang="en-US" smtClean="0"/>
              <a:t> </a:t>
            </a:r>
            <a:r>
              <a:rPr lang="en-US" smtClean="0">
                <a:sym typeface="Wingdings" pitchFamily="2" charset="2"/>
              </a:rPr>
              <a:t> </a:t>
            </a:r>
            <a:r>
              <a:rPr lang="en-US" smtClean="0">
                <a:solidFill>
                  <a:srgbClr val="FF0000"/>
                </a:solidFill>
                <a:sym typeface="Wingdings" pitchFamily="2" charset="2"/>
              </a:rPr>
              <a:t>U is trusted</a:t>
            </a:r>
          </a:p>
          <a:p>
            <a:r>
              <a:rPr lang="en-US" smtClean="0">
                <a:sym typeface="Wingdings" pitchFamily="2" charset="2"/>
              </a:rPr>
              <a:t>Monitor trusted answers to question Q. Stop when</a:t>
            </a:r>
          </a:p>
          <a:p>
            <a:pPr lvl="1"/>
            <a:r>
              <a:rPr lang="en-US" smtClean="0">
                <a:sym typeface="Wingdings" pitchFamily="2" charset="2"/>
              </a:rPr>
              <a:t>at least t</a:t>
            </a:r>
            <a:r>
              <a:rPr lang="en-US" baseline="-25000" smtClean="0">
                <a:sym typeface="Wingdings" pitchFamily="2" charset="2"/>
              </a:rPr>
              <a:t>3</a:t>
            </a:r>
            <a:r>
              <a:rPr lang="en-US" smtClean="0">
                <a:sym typeface="Wingdings" pitchFamily="2" charset="2"/>
              </a:rPr>
              <a:t> answers</a:t>
            </a:r>
          </a:p>
          <a:p>
            <a:pPr lvl="1"/>
            <a:r>
              <a:rPr lang="en-US" smtClean="0">
                <a:sym typeface="Wingdings" pitchFamily="2" charset="2"/>
              </a:rPr>
              <a:t>gap between the #s of majority/minority answers is at least t</a:t>
            </a:r>
            <a:r>
              <a:rPr lang="en-US" baseline="-25000" smtClean="0">
                <a:sym typeface="Wingdings" pitchFamily="2" charset="2"/>
              </a:rPr>
              <a:t>4</a:t>
            </a:r>
          </a:p>
          <a:p>
            <a:r>
              <a:rPr lang="en-US" smtClean="0">
                <a:sym typeface="Wingdings" pitchFamily="2" charset="2"/>
              </a:rPr>
              <a:t>Also stop if # of answers reaches t</a:t>
            </a:r>
            <a:r>
              <a:rPr lang="en-US" baseline="-25000" smtClean="0">
                <a:sym typeface="Wingdings" pitchFamily="2" charset="2"/>
              </a:rPr>
              <a:t>5</a:t>
            </a:r>
          </a:p>
          <a:p>
            <a:r>
              <a:rPr lang="en-US" smtClean="0">
                <a:sym typeface="Wingdings" pitchFamily="2" charset="2"/>
              </a:rPr>
              <a:t>Example</a:t>
            </a:r>
          </a:p>
          <a:p>
            <a:pPr lvl="1"/>
            <a:r>
              <a:rPr lang="en-US" smtClean="0">
                <a:sym typeface="Wingdings" pitchFamily="2" charset="2"/>
              </a:rPr>
              <a:t>t</a:t>
            </a:r>
            <a:r>
              <a:rPr lang="en-US" baseline="-25000" smtClean="0">
                <a:sym typeface="Wingdings" pitchFamily="2" charset="2"/>
              </a:rPr>
              <a:t>3</a:t>
            </a:r>
            <a:r>
              <a:rPr lang="en-US" smtClean="0">
                <a:sym typeface="Wingdings" pitchFamily="2" charset="2"/>
              </a:rPr>
              <a:t> = 6, t</a:t>
            </a:r>
            <a:r>
              <a:rPr lang="en-US" baseline="-25000" smtClean="0">
                <a:sym typeface="Wingdings" pitchFamily="2" charset="2"/>
              </a:rPr>
              <a:t>4</a:t>
            </a:r>
            <a:r>
              <a:rPr lang="en-US" smtClean="0">
                <a:sym typeface="Wingdings" pitchFamily="2" charset="2"/>
              </a:rPr>
              <a:t> = 3, t</a:t>
            </a:r>
            <a:r>
              <a:rPr lang="en-US" baseline="-25000" smtClean="0">
                <a:sym typeface="Wingdings" pitchFamily="2" charset="2"/>
              </a:rPr>
              <a:t>5</a:t>
            </a:r>
            <a:r>
              <a:rPr lang="en-US" smtClean="0">
                <a:sym typeface="Wingdings" pitchFamily="2" charset="2"/>
              </a:rPr>
              <a:t> = 9  </a:t>
            </a:r>
            <a:endParaRPr lang="en-US" smtClean="0"/>
          </a:p>
        </p:txBody>
      </p:sp>
      <p:sp>
        <p:nvSpPr>
          <p:cNvPr id="26628" name="Rectangle 4"/>
          <p:cNvSpPr>
            <a:spLocks noChangeArrowheads="1"/>
          </p:cNvSpPr>
          <p:nvPr/>
        </p:nvSpPr>
        <p:spPr bwMode="auto">
          <a:xfrm>
            <a:off x="242888" y="5086350"/>
            <a:ext cx="2062162" cy="361950"/>
          </a:xfrm>
          <a:prstGeom prst="rect">
            <a:avLst/>
          </a:prstGeom>
          <a:solidFill>
            <a:srgbClr val="CCFFFF"/>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26629" name="Text Box 5"/>
          <p:cNvSpPr txBox="1">
            <a:spLocks noChangeArrowheads="1"/>
          </p:cNvSpPr>
          <p:nvPr/>
        </p:nvSpPr>
        <p:spPr bwMode="auto">
          <a:xfrm>
            <a:off x="293688" y="5046663"/>
            <a:ext cx="1981200"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paper = author?</a:t>
            </a:r>
          </a:p>
        </p:txBody>
      </p:sp>
      <p:sp>
        <p:nvSpPr>
          <p:cNvPr id="26630" name="Text Box 6"/>
          <p:cNvSpPr txBox="1">
            <a:spLocks noChangeArrowheads="1"/>
          </p:cNvSpPr>
          <p:nvPr/>
        </p:nvSpPr>
        <p:spPr bwMode="auto">
          <a:xfrm>
            <a:off x="2532063" y="5046663"/>
            <a:ext cx="4852987"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Yes, No, No, Yes, Yes, Yes, Yes  </a:t>
            </a:r>
            <a:r>
              <a:rPr lang="en-US" sz="2000">
                <a:sym typeface="Wingdings" pitchFamily="2" charset="2"/>
              </a:rPr>
              <a:t> Yes</a:t>
            </a:r>
            <a:r>
              <a:rPr lang="en-US" sz="2000"/>
              <a:t> </a:t>
            </a:r>
          </a:p>
        </p:txBody>
      </p:sp>
      <p:sp>
        <p:nvSpPr>
          <p:cNvPr id="26631" name="Text Box 7"/>
          <p:cNvSpPr txBox="1">
            <a:spLocks noChangeArrowheads="1"/>
          </p:cNvSpPr>
          <p:nvPr/>
        </p:nvSpPr>
        <p:spPr bwMode="auto">
          <a:xfrm>
            <a:off x="2565400" y="5781675"/>
            <a:ext cx="5487988"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Yes, Yes, Yes, No, Yes, No, No, No, No  </a:t>
            </a:r>
            <a:r>
              <a:rPr lang="en-US" sz="2000">
                <a:sym typeface="Wingdings" pitchFamily="2" charset="2"/>
              </a:rPr>
              <a:t> No</a:t>
            </a:r>
            <a:endParaRPr lang="en-US" sz="200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CF9BE5E1-34AE-4725-B7B8-F52791A6122D}" type="slidenum">
              <a:rPr lang="en-US"/>
              <a:pPr>
                <a:defRPr/>
              </a:pPr>
              <a:t>12</a:t>
            </a:fld>
            <a:endParaRPr lang="en-US"/>
          </a:p>
        </p:txBody>
      </p:sp>
      <p:sp>
        <p:nvSpPr>
          <p:cNvPr id="1152002" name="Rectangle 2"/>
          <p:cNvSpPr>
            <a:spLocks noGrp="1" noChangeArrowheads="1"/>
          </p:cNvSpPr>
          <p:nvPr>
            <p:ph type="title"/>
          </p:nvPr>
        </p:nvSpPr>
        <p:spPr/>
        <p:txBody>
          <a:bodyPr/>
          <a:lstStyle/>
          <a:p>
            <a:pPr>
              <a:defRPr/>
            </a:pPr>
            <a:r>
              <a:rPr lang="en-US"/>
              <a:t>How to Combine User Answers?</a:t>
            </a:r>
          </a:p>
        </p:txBody>
      </p:sp>
      <p:sp>
        <p:nvSpPr>
          <p:cNvPr id="27651" name="Rectangle 3"/>
          <p:cNvSpPr>
            <a:spLocks noGrp="1" noChangeArrowheads="1"/>
          </p:cNvSpPr>
          <p:nvPr>
            <p:ph type="body" idx="1"/>
          </p:nvPr>
        </p:nvSpPr>
        <p:spPr>
          <a:xfrm>
            <a:off x="228600" y="914400"/>
            <a:ext cx="8613775" cy="5181600"/>
          </a:xfrm>
        </p:spPr>
        <p:txBody>
          <a:bodyPr/>
          <a:lstStyle/>
          <a:p>
            <a:r>
              <a:rPr lang="en-US" smtClean="0"/>
              <a:t>More complex user models exist</a:t>
            </a:r>
          </a:p>
          <a:p>
            <a:pPr lvl="1"/>
            <a:r>
              <a:rPr lang="en-US" smtClean="0"/>
              <a:t>e.g., probabilistic, see Robert McCann’s dissertation</a:t>
            </a:r>
          </a:p>
          <a:p>
            <a:r>
              <a:rPr lang="en-US" smtClean="0"/>
              <a:t>However</a:t>
            </a:r>
          </a:p>
          <a:p>
            <a:pPr lvl="1"/>
            <a:r>
              <a:rPr lang="en-US" smtClean="0">
                <a:solidFill>
                  <a:srgbClr val="FF0000"/>
                </a:solidFill>
              </a:rPr>
              <a:t>some are inherently unstable, </a:t>
            </a:r>
            <a:br>
              <a:rPr lang="en-US" smtClean="0">
                <a:solidFill>
                  <a:srgbClr val="FF0000"/>
                </a:solidFill>
              </a:rPr>
            </a:br>
            <a:r>
              <a:rPr lang="en-US" smtClean="0">
                <a:solidFill>
                  <a:srgbClr val="FF0000"/>
                </a:solidFill>
              </a:rPr>
              <a:t>behavior does not follow any model</a:t>
            </a:r>
          </a:p>
          <a:p>
            <a:pPr lvl="2"/>
            <a:r>
              <a:rPr lang="en-US" smtClean="0"/>
              <a:t>must remove them as untrusted</a:t>
            </a:r>
          </a:p>
          <a:p>
            <a:pPr lvl="1"/>
            <a:r>
              <a:rPr lang="en-US" smtClean="0">
                <a:solidFill>
                  <a:srgbClr val="FF0000"/>
                </a:solidFill>
              </a:rPr>
              <a:t>even trusted users can sometimes go crazy</a:t>
            </a:r>
          </a:p>
          <a:p>
            <a:pPr lvl="2"/>
            <a:r>
              <a:rPr lang="en-US" smtClean="0"/>
              <a:t>must continuously monitor their trustworthiness</a:t>
            </a:r>
          </a:p>
          <a:p>
            <a:pPr lvl="2"/>
            <a:r>
              <a:rPr lang="en-US" smtClean="0"/>
              <a:t>can’t just stop when get enough trusted answers</a:t>
            </a:r>
          </a:p>
          <a:p>
            <a:pPr lvl="2"/>
            <a:r>
              <a:rPr lang="en-US" smtClean="0"/>
              <a:t>those answers must be from </a:t>
            </a:r>
            <a:r>
              <a:rPr lang="en-US" smtClean="0">
                <a:solidFill>
                  <a:srgbClr val="FF0000"/>
                </a:solidFill>
              </a:rPr>
              <a:t>multiple</a:t>
            </a:r>
            <a:r>
              <a:rPr lang="en-US" smtClean="0"/>
              <a:t> trusted users</a:t>
            </a:r>
          </a:p>
          <a:p>
            <a:r>
              <a:rPr lang="en-US" smtClean="0"/>
              <a:t>Arguments for simpler models? </a:t>
            </a:r>
          </a:p>
          <a:p>
            <a:pPr lvl="1"/>
            <a:r>
              <a:rPr lang="en-US" smtClean="0"/>
              <a:t>require far less training data</a:t>
            </a:r>
          </a:p>
          <a:p>
            <a:pPr lvl="1"/>
            <a:r>
              <a:rPr lang="en-US" smtClean="0"/>
              <a:t>easier for admins to understand and tune</a:t>
            </a:r>
          </a:p>
        </p:txBody>
      </p:sp>
      <p:pic>
        <p:nvPicPr>
          <p:cNvPr id="27652" name="Picture 71" descr="j0078622"/>
          <p:cNvPicPr>
            <a:picLocks noChangeAspect="1" noChangeArrowheads="1"/>
          </p:cNvPicPr>
          <p:nvPr/>
        </p:nvPicPr>
        <p:blipFill>
          <a:blip r:embed="rId2" cstate="print"/>
          <a:srcRect/>
          <a:stretch>
            <a:fillRect/>
          </a:stretch>
        </p:blipFill>
        <p:spPr bwMode="auto">
          <a:xfrm flipH="1">
            <a:off x="7402513" y="1431925"/>
            <a:ext cx="336550" cy="687388"/>
          </a:xfrm>
          <a:prstGeom prst="rect">
            <a:avLst/>
          </a:prstGeom>
          <a:noFill/>
          <a:ln w="9525">
            <a:noFill/>
            <a:miter lim="800000"/>
            <a:headEnd/>
            <a:tailEnd/>
          </a:ln>
        </p:spPr>
      </p:pic>
      <p:pic>
        <p:nvPicPr>
          <p:cNvPr id="27653" name="Picture 71" descr="j0078622"/>
          <p:cNvPicPr>
            <a:picLocks noChangeAspect="1" noChangeArrowheads="1"/>
          </p:cNvPicPr>
          <p:nvPr/>
        </p:nvPicPr>
        <p:blipFill>
          <a:blip r:embed="rId2" cstate="print"/>
          <a:srcRect/>
          <a:stretch>
            <a:fillRect/>
          </a:stretch>
        </p:blipFill>
        <p:spPr bwMode="auto">
          <a:xfrm flipH="1">
            <a:off x="7900988" y="1060450"/>
            <a:ext cx="336550" cy="687388"/>
          </a:xfrm>
          <a:prstGeom prst="rect">
            <a:avLst/>
          </a:prstGeom>
          <a:noFill/>
          <a:ln w="9525">
            <a:noFill/>
            <a:miter lim="800000"/>
            <a:headEnd/>
            <a:tailEnd/>
          </a:ln>
        </p:spPr>
      </p:pic>
      <p:pic>
        <p:nvPicPr>
          <p:cNvPr id="27654" name="Picture 71" descr="j0078622"/>
          <p:cNvPicPr>
            <a:picLocks noChangeAspect="1" noChangeArrowheads="1"/>
          </p:cNvPicPr>
          <p:nvPr/>
        </p:nvPicPr>
        <p:blipFill>
          <a:blip r:embed="rId2" cstate="print"/>
          <a:srcRect/>
          <a:stretch>
            <a:fillRect/>
          </a:stretch>
        </p:blipFill>
        <p:spPr bwMode="auto">
          <a:xfrm flipH="1">
            <a:off x="8328025" y="1666875"/>
            <a:ext cx="336550" cy="687388"/>
          </a:xfrm>
          <a:prstGeom prst="rect">
            <a:avLst/>
          </a:prstGeom>
          <a:noFill/>
          <a:ln w="9525">
            <a:noFill/>
            <a:miter lim="800000"/>
            <a:headEnd/>
            <a:tailEnd/>
          </a:ln>
        </p:spPr>
      </p:pic>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3D66DADC-6029-4FC7-A096-342441C5CF3B}" type="slidenum">
              <a:rPr lang="en-US"/>
              <a:pPr>
                <a:defRPr/>
              </a:pPr>
              <a:t>13</a:t>
            </a:fld>
            <a:endParaRPr lang="en-US"/>
          </a:p>
        </p:txBody>
      </p:sp>
      <p:sp>
        <p:nvSpPr>
          <p:cNvPr id="1140738" name="Rectangle 2"/>
          <p:cNvSpPr>
            <a:spLocks noGrp="1" noChangeArrowheads="1"/>
          </p:cNvSpPr>
          <p:nvPr>
            <p:ph type="title"/>
          </p:nvPr>
        </p:nvSpPr>
        <p:spPr/>
        <p:txBody>
          <a:bodyPr/>
          <a:lstStyle/>
          <a:p>
            <a:pPr>
              <a:defRPr/>
            </a:pPr>
            <a:r>
              <a:rPr lang="en-US"/>
              <a:t>How to Optimize?</a:t>
            </a:r>
          </a:p>
        </p:txBody>
      </p:sp>
      <p:sp>
        <p:nvSpPr>
          <p:cNvPr id="28675" name="Rectangle 4"/>
          <p:cNvSpPr>
            <a:spLocks noGrp="1" noChangeArrowheads="1"/>
          </p:cNvSpPr>
          <p:nvPr>
            <p:ph type="body" idx="1"/>
          </p:nvPr>
        </p:nvSpPr>
        <p:spPr>
          <a:xfrm>
            <a:off x="228600" y="4062413"/>
            <a:ext cx="8686800" cy="492125"/>
          </a:xfrm>
        </p:spPr>
        <p:txBody>
          <a:bodyPr/>
          <a:lstStyle/>
          <a:p>
            <a:r>
              <a:rPr lang="en-US" smtClean="0"/>
              <a:t>Zooming in</a:t>
            </a:r>
          </a:p>
        </p:txBody>
      </p:sp>
      <p:sp>
        <p:nvSpPr>
          <p:cNvPr id="28676" name="Text Box 5"/>
          <p:cNvSpPr txBox="1">
            <a:spLocks noChangeArrowheads="1"/>
          </p:cNvSpPr>
          <p:nvPr/>
        </p:nvSpPr>
        <p:spPr bwMode="auto">
          <a:xfrm>
            <a:off x="3619500" y="3057525"/>
            <a:ext cx="2190750" cy="112712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solidFill>
                  <a:srgbClr val="FF0000"/>
                </a:solidFill>
              </a:rPr>
              <a:t>paper = title, .8</a:t>
            </a:r>
          </a:p>
          <a:p>
            <a:pPr marL="285750" indent="-285750" eaLnBrk="0" hangingPunct="0">
              <a:spcBef>
                <a:spcPct val="20000"/>
              </a:spcBef>
              <a:buClr>
                <a:schemeClr val="accent2"/>
              </a:buClr>
            </a:pPr>
            <a:r>
              <a:rPr lang="en-US" sz="2000"/>
              <a:t>paper = author, .6</a:t>
            </a:r>
          </a:p>
          <a:p>
            <a:pPr marL="285750" indent="-285750" eaLnBrk="0" hangingPunct="0">
              <a:spcBef>
                <a:spcPct val="20000"/>
              </a:spcBef>
              <a:buClr>
                <a:schemeClr val="accent2"/>
              </a:buClr>
            </a:pPr>
            <a:r>
              <a:rPr lang="en-US" sz="2000"/>
              <a:t>paper = email, .3</a:t>
            </a:r>
          </a:p>
        </p:txBody>
      </p:sp>
      <p:sp>
        <p:nvSpPr>
          <p:cNvPr id="28677" name="Text Box 6"/>
          <p:cNvSpPr txBox="1">
            <a:spLocks noChangeArrowheads="1"/>
          </p:cNvSpPr>
          <p:nvPr/>
        </p:nvSpPr>
        <p:spPr bwMode="auto">
          <a:xfrm>
            <a:off x="6257925" y="3057525"/>
            <a:ext cx="2020888" cy="149225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conf = author, .7</a:t>
            </a:r>
          </a:p>
          <a:p>
            <a:pPr marL="285750" indent="-285750" eaLnBrk="0" hangingPunct="0">
              <a:spcBef>
                <a:spcPct val="20000"/>
              </a:spcBef>
              <a:buClr>
                <a:schemeClr val="accent2"/>
              </a:buClr>
            </a:pPr>
            <a:r>
              <a:rPr lang="en-US" sz="2000">
                <a:solidFill>
                  <a:srgbClr val="FF0000"/>
                </a:solidFill>
              </a:rPr>
              <a:t>conf = venue, .6</a:t>
            </a:r>
          </a:p>
          <a:p>
            <a:pPr marL="285750" indent="-285750" eaLnBrk="0" hangingPunct="0">
              <a:spcBef>
                <a:spcPct val="20000"/>
              </a:spcBef>
              <a:buClr>
                <a:schemeClr val="accent2"/>
              </a:buClr>
            </a:pPr>
            <a:r>
              <a:rPr lang="en-US" sz="2000"/>
              <a:t>conf = email, .4</a:t>
            </a:r>
          </a:p>
          <a:p>
            <a:pPr marL="285750" indent="-285750" eaLnBrk="0" hangingPunct="0">
              <a:spcBef>
                <a:spcPct val="20000"/>
              </a:spcBef>
              <a:buClr>
                <a:schemeClr val="accent2"/>
              </a:buClr>
            </a:pPr>
            <a:r>
              <a:rPr lang="en-US" sz="2000"/>
              <a:t>conf = title, .1</a:t>
            </a:r>
          </a:p>
        </p:txBody>
      </p:sp>
      <p:sp>
        <p:nvSpPr>
          <p:cNvPr id="28678" name="Rectangle 7"/>
          <p:cNvSpPr>
            <a:spLocks noChangeArrowheads="1"/>
          </p:cNvSpPr>
          <p:nvPr/>
        </p:nvSpPr>
        <p:spPr bwMode="auto">
          <a:xfrm>
            <a:off x="228600" y="914400"/>
            <a:ext cx="8686800" cy="492125"/>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Exploit constraints</a:t>
            </a:r>
          </a:p>
        </p:txBody>
      </p:sp>
      <p:sp>
        <p:nvSpPr>
          <p:cNvPr id="28679" name="Text Box 8"/>
          <p:cNvSpPr txBox="1">
            <a:spLocks noChangeArrowheads="1"/>
          </p:cNvSpPr>
          <p:nvPr/>
        </p:nvSpPr>
        <p:spPr bwMode="auto">
          <a:xfrm>
            <a:off x="3619500" y="971550"/>
            <a:ext cx="1839913" cy="149225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solidFill>
                  <a:srgbClr val="FF0000"/>
                </a:solidFill>
              </a:rPr>
              <a:t>paper = title</a:t>
            </a:r>
          </a:p>
          <a:p>
            <a:pPr marL="285750" indent="-285750" eaLnBrk="0" hangingPunct="0">
              <a:spcBef>
                <a:spcPct val="20000"/>
              </a:spcBef>
              <a:buClr>
                <a:schemeClr val="accent2"/>
              </a:buClr>
            </a:pPr>
            <a:r>
              <a:rPr lang="en-US" sz="2000"/>
              <a:t>paper = author</a:t>
            </a:r>
          </a:p>
          <a:p>
            <a:pPr marL="285750" indent="-285750" eaLnBrk="0" hangingPunct="0">
              <a:spcBef>
                <a:spcPct val="20000"/>
              </a:spcBef>
              <a:buClr>
                <a:schemeClr val="accent2"/>
              </a:buClr>
            </a:pPr>
            <a:r>
              <a:rPr lang="en-US" sz="2000"/>
              <a:t>paper = email</a:t>
            </a:r>
          </a:p>
          <a:p>
            <a:pPr marL="285750" indent="-285750" eaLnBrk="0" hangingPunct="0">
              <a:spcBef>
                <a:spcPct val="20000"/>
              </a:spcBef>
              <a:buClr>
                <a:schemeClr val="accent2"/>
              </a:buClr>
            </a:pPr>
            <a:r>
              <a:rPr lang="en-US" sz="2000"/>
              <a:t>paper = venue</a:t>
            </a:r>
          </a:p>
        </p:txBody>
      </p:sp>
      <p:sp>
        <p:nvSpPr>
          <p:cNvPr id="28680" name="Text Box 9"/>
          <p:cNvSpPr txBox="1">
            <a:spLocks noChangeArrowheads="1"/>
          </p:cNvSpPr>
          <p:nvPr/>
        </p:nvSpPr>
        <p:spPr bwMode="auto">
          <a:xfrm>
            <a:off x="6257925" y="971550"/>
            <a:ext cx="1670050" cy="149225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conf = title</a:t>
            </a:r>
          </a:p>
          <a:p>
            <a:pPr marL="285750" indent="-285750" eaLnBrk="0" hangingPunct="0">
              <a:spcBef>
                <a:spcPct val="20000"/>
              </a:spcBef>
              <a:buClr>
                <a:schemeClr val="accent2"/>
              </a:buClr>
            </a:pPr>
            <a:r>
              <a:rPr lang="en-US" sz="2000"/>
              <a:t>conf = author</a:t>
            </a:r>
          </a:p>
          <a:p>
            <a:pPr marL="285750" indent="-285750" eaLnBrk="0" hangingPunct="0">
              <a:spcBef>
                <a:spcPct val="20000"/>
              </a:spcBef>
              <a:buClr>
                <a:schemeClr val="accent2"/>
              </a:buClr>
            </a:pPr>
            <a:r>
              <a:rPr lang="en-US" sz="2000"/>
              <a:t>conf = email</a:t>
            </a:r>
          </a:p>
          <a:p>
            <a:pPr marL="285750" indent="-285750" eaLnBrk="0" hangingPunct="0">
              <a:spcBef>
                <a:spcPct val="20000"/>
              </a:spcBef>
              <a:buClr>
                <a:schemeClr val="accent2"/>
              </a:buClr>
            </a:pPr>
            <a:r>
              <a:rPr lang="en-US" sz="2000">
                <a:solidFill>
                  <a:srgbClr val="FF0000"/>
                </a:solidFill>
              </a:rPr>
              <a:t>conf = venue</a:t>
            </a:r>
          </a:p>
        </p:txBody>
      </p:sp>
      <p:sp>
        <p:nvSpPr>
          <p:cNvPr id="28681" name="Rectangle 10"/>
          <p:cNvSpPr>
            <a:spLocks noChangeArrowheads="1"/>
          </p:cNvSpPr>
          <p:nvPr/>
        </p:nvSpPr>
        <p:spPr bwMode="auto">
          <a:xfrm>
            <a:off x="228600" y="2551113"/>
            <a:ext cx="8686800" cy="492125"/>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Use algorithm to re-rank lists &amp; remove certain matches</a:t>
            </a:r>
          </a:p>
        </p:txBody>
      </p:sp>
      <p:sp>
        <p:nvSpPr>
          <p:cNvPr id="28682" name="Text Box 11"/>
          <p:cNvSpPr txBox="1">
            <a:spLocks noChangeArrowheads="1"/>
          </p:cNvSpPr>
          <p:nvPr/>
        </p:nvSpPr>
        <p:spPr bwMode="auto">
          <a:xfrm>
            <a:off x="2619375" y="4343400"/>
            <a:ext cx="473075" cy="222250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Q</a:t>
            </a:r>
            <a:r>
              <a:rPr lang="en-US" sz="2000" baseline="-25000"/>
              <a:t>1</a:t>
            </a:r>
          </a:p>
          <a:p>
            <a:pPr marL="285750" indent="-285750" eaLnBrk="0" hangingPunct="0">
              <a:spcBef>
                <a:spcPct val="20000"/>
              </a:spcBef>
              <a:buClr>
                <a:schemeClr val="accent2"/>
              </a:buClr>
            </a:pPr>
            <a:r>
              <a:rPr lang="en-US" sz="2000"/>
              <a:t>Q</a:t>
            </a:r>
            <a:r>
              <a:rPr lang="en-US" sz="2000" baseline="-25000"/>
              <a:t>2</a:t>
            </a:r>
          </a:p>
          <a:p>
            <a:pPr marL="285750" indent="-285750" eaLnBrk="0" hangingPunct="0">
              <a:spcBef>
                <a:spcPct val="20000"/>
              </a:spcBef>
              <a:buClr>
                <a:schemeClr val="accent2"/>
              </a:buClr>
            </a:pPr>
            <a:r>
              <a:rPr lang="en-US" sz="2000"/>
              <a:t>Q</a:t>
            </a:r>
            <a:r>
              <a:rPr lang="en-US" sz="2000" baseline="-25000"/>
              <a:t>3</a:t>
            </a:r>
          </a:p>
          <a:p>
            <a:pPr marL="285750" indent="-285750" eaLnBrk="0" hangingPunct="0">
              <a:spcBef>
                <a:spcPct val="20000"/>
              </a:spcBef>
              <a:buClr>
                <a:schemeClr val="accent2"/>
              </a:buClr>
            </a:pPr>
            <a:r>
              <a:rPr lang="en-US" sz="2000"/>
              <a:t>Q</a:t>
            </a:r>
            <a:r>
              <a:rPr lang="en-US" sz="2000" baseline="-25000"/>
              <a:t>4</a:t>
            </a:r>
          </a:p>
          <a:p>
            <a:pPr marL="285750" indent="-285750" eaLnBrk="0" hangingPunct="0">
              <a:spcBef>
                <a:spcPct val="20000"/>
              </a:spcBef>
              <a:buClr>
                <a:schemeClr val="accent2"/>
              </a:buClr>
            </a:pPr>
            <a:r>
              <a:rPr lang="en-US" sz="2000"/>
              <a:t>Q</a:t>
            </a:r>
            <a:r>
              <a:rPr lang="en-US" sz="2000" baseline="-25000"/>
              <a:t>5</a:t>
            </a:r>
          </a:p>
          <a:p>
            <a:pPr marL="285750" indent="-285750" eaLnBrk="0" hangingPunct="0">
              <a:spcBef>
                <a:spcPct val="20000"/>
              </a:spcBef>
              <a:buClr>
                <a:schemeClr val="accent2"/>
              </a:buClr>
            </a:pPr>
            <a:r>
              <a:rPr lang="en-US" sz="2000">
                <a:solidFill>
                  <a:srgbClr val="FF0000"/>
                </a:solidFill>
              </a:rPr>
              <a:t>Q</a:t>
            </a:r>
            <a:r>
              <a:rPr lang="en-US" sz="2000" baseline="-25000">
                <a:solidFill>
                  <a:srgbClr val="FF0000"/>
                </a:solidFill>
              </a:rPr>
              <a:t>6</a:t>
            </a:r>
          </a:p>
        </p:txBody>
      </p:sp>
      <p:sp>
        <p:nvSpPr>
          <p:cNvPr id="28683" name="Text Box 12"/>
          <p:cNvSpPr txBox="1">
            <a:spLocks noChangeArrowheads="1"/>
          </p:cNvSpPr>
          <p:nvPr/>
        </p:nvSpPr>
        <p:spPr bwMode="auto">
          <a:xfrm>
            <a:off x="3597275" y="5075238"/>
            <a:ext cx="4862513" cy="76200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If “human oracle” is correct with prob 0.95</a:t>
            </a:r>
          </a:p>
          <a:p>
            <a:pPr marL="285750" indent="-285750" eaLnBrk="0" hangingPunct="0">
              <a:spcBef>
                <a:spcPct val="20000"/>
              </a:spcBef>
              <a:buClr>
                <a:schemeClr val="accent2"/>
              </a:buClr>
            </a:pPr>
            <a:r>
              <a:rPr lang="en-US" sz="2000">
                <a:sym typeface="Wingdings" pitchFamily="2" charset="2"/>
              </a:rPr>
              <a:t> prob of correctly answering Q</a:t>
            </a:r>
            <a:r>
              <a:rPr lang="en-US" sz="2000" baseline="-25000">
                <a:sym typeface="Wingdings" pitchFamily="2" charset="2"/>
              </a:rPr>
              <a:t>6</a:t>
            </a:r>
            <a:r>
              <a:rPr lang="en-US" sz="2000">
                <a:sym typeface="Wingdings" pitchFamily="2" charset="2"/>
              </a:rPr>
              <a:t> = 0.77</a:t>
            </a:r>
            <a:endParaRPr lang="en-US" sz="2000"/>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E68ED088-037D-4CD2-89C2-D175A7AD8FAE}" type="slidenum">
              <a:rPr lang="en-US"/>
              <a:pPr>
                <a:defRPr/>
              </a:pPr>
              <a:t>14</a:t>
            </a:fld>
            <a:endParaRPr lang="en-US"/>
          </a:p>
        </p:txBody>
      </p:sp>
      <p:sp>
        <p:nvSpPr>
          <p:cNvPr id="1154050" name="Rectangle 2"/>
          <p:cNvSpPr>
            <a:spLocks noGrp="1" noChangeArrowheads="1"/>
          </p:cNvSpPr>
          <p:nvPr>
            <p:ph type="title"/>
          </p:nvPr>
        </p:nvSpPr>
        <p:spPr/>
        <p:txBody>
          <a:bodyPr/>
          <a:lstStyle/>
          <a:p>
            <a:pPr>
              <a:defRPr/>
            </a:pPr>
            <a:r>
              <a:rPr lang="en-US"/>
              <a:t>How to Optimize?</a:t>
            </a:r>
          </a:p>
        </p:txBody>
      </p:sp>
      <p:sp>
        <p:nvSpPr>
          <p:cNvPr id="29699" name="Rectangle 3"/>
          <p:cNvSpPr>
            <a:spLocks noGrp="1" noChangeArrowheads="1"/>
          </p:cNvSpPr>
          <p:nvPr>
            <p:ph type="body" idx="1"/>
          </p:nvPr>
        </p:nvSpPr>
        <p:spPr>
          <a:xfrm>
            <a:off x="228600" y="914400"/>
            <a:ext cx="8686800" cy="885825"/>
          </a:xfrm>
        </p:spPr>
        <p:txBody>
          <a:bodyPr/>
          <a:lstStyle/>
          <a:p>
            <a:r>
              <a:rPr lang="en-US" smtClean="0"/>
              <a:t>Human users can also help optimize the algorithm</a:t>
            </a:r>
          </a:p>
          <a:p>
            <a:pPr lvl="1"/>
            <a:r>
              <a:rPr lang="en-US" smtClean="0"/>
              <a:t>e.g., verify intermediate results / domain integrity constraints</a:t>
            </a:r>
          </a:p>
        </p:txBody>
      </p:sp>
      <p:graphicFrame>
        <p:nvGraphicFramePr>
          <p:cNvPr id="29718" name="Group 22"/>
          <p:cNvGraphicFramePr>
            <a:graphicFrameLocks noGrp="1"/>
          </p:cNvGraphicFramePr>
          <p:nvPr/>
        </p:nvGraphicFramePr>
        <p:xfrm>
          <a:off x="260350" y="4017963"/>
          <a:ext cx="1098550" cy="792480"/>
        </p:xfrm>
        <a:graphic>
          <a:graphicData uri="http://schemas.openxmlformats.org/drawingml/2006/table">
            <a:tbl>
              <a:tblPr/>
              <a:tblGrid>
                <a:gridCol w="366713"/>
                <a:gridCol w="365125"/>
                <a:gridCol w="366712"/>
              </a:tblGrid>
              <a:tr h="2238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9737" name="Group 41"/>
          <p:cNvGraphicFramePr>
            <a:graphicFrameLocks noGrp="1"/>
          </p:cNvGraphicFramePr>
          <p:nvPr/>
        </p:nvGraphicFramePr>
        <p:xfrm>
          <a:off x="265113" y="4914900"/>
          <a:ext cx="1092200" cy="792480"/>
        </p:xfrm>
        <a:graphic>
          <a:graphicData uri="http://schemas.openxmlformats.org/drawingml/2006/table">
            <a:tbl>
              <a:tblPr/>
              <a:tblGrid>
                <a:gridCol w="273050"/>
                <a:gridCol w="273050"/>
                <a:gridCol w="273050"/>
                <a:gridCol w="273050"/>
              </a:tblGrid>
              <a:tr h="2238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8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endParaRPr kumimoji="1" lang="en-US" sz="2000" b="1" i="0" u="none" strike="noStrike" cap="none" normalizeH="0" baseline="0" smtClean="0">
                        <a:ln>
                          <a:noFill/>
                        </a:ln>
                        <a:solidFill>
                          <a:srgbClr val="0000DC"/>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9742" name="Picture 46" descr="j0252349"/>
          <p:cNvPicPr>
            <a:picLocks noChangeAspect="1" noChangeArrowheads="1"/>
          </p:cNvPicPr>
          <p:nvPr/>
        </p:nvPicPr>
        <p:blipFill>
          <a:blip r:embed="rId2" cstate="print"/>
          <a:srcRect/>
          <a:stretch>
            <a:fillRect/>
          </a:stretch>
        </p:blipFill>
        <p:spPr bwMode="auto">
          <a:xfrm flipH="1">
            <a:off x="1941513" y="4086225"/>
            <a:ext cx="4267200" cy="1692275"/>
          </a:xfrm>
          <a:prstGeom prst="rect">
            <a:avLst/>
          </a:prstGeom>
          <a:noFill/>
        </p:spPr>
      </p:pic>
      <p:sp>
        <p:nvSpPr>
          <p:cNvPr id="29744" name="Text Box 5"/>
          <p:cNvSpPr txBox="1">
            <a:spLocks noChangeArrowheads="1"/>
          </p:cNvSpPr>
          <p:nvPr/>
        </p:nvSpPr>
        <p:spPr bwMode="auto">
          <a:xfrm>
            <a:off x="6424613" y="4495800"/>
            <a:ext cx="1993900" cy="1027113"/>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1800"/>
              <a:t>paper = title, .8</a:t>
            </a:r>
          </a:p>
          <a:p>
            <a:pPr marL="285750" indent="-285750" eaLnBrk="0" hangingPunct="0">
              <a:spcBef>
                <a:spcPct val="20000"/>
              </a:spcBef>
              <a:buClr>
                <a:schemeClr val="accent2"/>
              </a:buClr>
            </a:pPr>
            <a:r>
              <a:rPr lang="en-US" sz="1800"/>
              <a:t>paper = author, .6</a:t>
            </a:r>
          </a:p>
          <a:p>
            <a:pPr marL="285750" indent="-285750" eaLnBrk="0" hangingPunct="0">
              <a:spcBef>
                <a:spcPct val="20000"/>
              </a:spcBef>
              <a:buClr>
                <a:schemeClr val="accent2"/>
              </a:buClr>
            </a:pPr>
            <a:r>
              <a:rPr lang="en-US" sz="1800"/>
              <a:t>paper = email, .3</a:t>
            </a:r>
          </a:p>
        </p:txBody>
      </p:sp>
      <p:sp>
        <p:nvSpPr>
          <p:cNvPr id="29745" name="AutoShape 49"/>
          <p:cNvSpPr>
            <a:spLocks noChangeArrowheads="1"/>
          </p:cNvSpPr>
          <p:nvPr/>
        </p:nvSpPr>
        <p:spPr bwMode="auto">
          <a:xfrm>
            <a:off x="1182688" y="2311400"/>
            <a:ext cx="2665412" cy="649288"/>
          </a:xfrm>
          <a:prstGeom prst="wedgeRoundRectCallout">
            <a:avLst>
              <a:gd name="adj1" fmla="val 17898"/>
              <a:gd name="adj2" fmla="val 247556"/>
              <a:gd name="adj3" fmla="val 16667"/>
            </a:avLst>
          </a:prstGeom>
          <a:noFill/>
          <a:ln w="9525">
            <a:solidFill>
              <a:schemeClr val="tx1"/>
            </a:solidFill>
            <a:miter lim="800000"/>
            <a:headEnd/>
            <a:tailEnd/>
          </a:ln>
          <a:effectLst/>
        </p:spPr>
        <p:txBody>
          <a:bodyPr/>
          <a:lstStyle/>
          <a:p>
            <a:pPr algn="ctr"/>
            <a:endParaRPr lang="en-US"/>
          </a:p>
        </p:txBody>
      </p:sp>
      <p:sp>
        <p:nvSpPr>
          <p:cNvPr id="29746" name="Text Box 50"/>
          <p:cNvSpPr txBox="1">
            <a:spLocks noChangeArrowheads="1"/>
          </p:cNvSpPr>
          <p:nvPr/>
        </p:nvSpPr>
        <p:spPr bwMode="auto">
          <a:xfrm>
            <a:off x="1192213" y="2300288"/>
            <a:ext cx="2652712" cy="581025"/>
          </a:xfrm>
          <a:prstGeom prst="rect">
            <a:avLst/>
          </a:prstGeom>
          <a:noFill/>
          <a:ln w="9525">
            <a:noFill/>
            <a:miter lim="800000"/>
            <a:headEnd/>
            <a:tailEnd/>
          </a:ln>
          <a:effectLst/>
        </p:spPr>
        <p:txBody>
          <a:bodyPr wrap="none">
            <a:spAutoFit/>
          </a:bodyPr>
          <a:lstStyle/>
          <a:p>
            <a:r>
              <a:rPr lang="en-US"/>
              <a:t>Is </a:t>
            </a:r>
            <a:r>
              <a:rPr lang="en-US">
                <a:solidFill>
                  <a:srgbClr val="FF0000"/>
                </a:solidFill>
              </a:rPr>
              <a:t>num-pages</a:t>
            </a:r>
            <a:r>
              <a:rPr lang="en-US"/>
              <a:t> of the</a:t>
            </a:r>
            <a:br>
              <a:rPr lang="en-US"/>
            </a:br>
            <a:r>
              <a:rPr lang="en-US"/>
              <a:t>type </a:t>
            </a:r>
            <a:r>
              <a:rPr lang="en-US">
                <a:solidFill>
                  <a:srgbClr val="FF0000"/>
                </a:solidFill>
              </a:rPr>
              <a:t>CALENDAR-MONTH</a:t>
            </a:r>
            <a:r>
              <a:rPr lang="en-US"/>
              <a:t>?</a:t>
            </a:r>
          </a:p>
        </p:txBody>
      </p:sp>
      <p:sp>
        <p:nvSpPr>
          <p:cNvPr id="29747" name="Text Box 51"/>
          <p:cNvSpPr txBox="1">
            <a:spLocks noChangeArrowheads="1"/>
          </p:cNvSpPr>
          <p:nvPr/>
        </p:nvSpPr>
        <p:spPr bwMode="auto">
          <a:xfrm>
            <a:off x="4822825" y="2224088"/>
            <a:ext cx="2457450" cy="581025"/>
          </a:xfrm>
          <a:prstGeom prst="rect">
            <a:avLst/>
          </a:prstGeom>
          <a:noFill/>
          <a:ln w="9525">
            <a:noFill/>
            <a:miter lim="800000"/>
            <a:headEnd/>
            <a:tailEnd/>
          </a:ln>
          <a:effectLst/>
        </p:spPr>
        <p:txBody>
          <a:bodyPr wrap="none">
            <a:spAutoFit/>
          </a:bodyPr>
          <a:lstStyle/>
          <a:p>
            <a:r>
              <a:rPr lang="en-US"/>
              <a:t>Is it always the case that </a:t>
            </a:r>
          </a:p>
          <a:p>
            <a:r>
              <a:rPr lang="en-US">
                <a:solidFill>
                  <a:srgbClr val="FF0000"/>
                </a:solidFill>
              </a:rPr>
              <a:t>start-page</a:t>
            </a:r>
            <a:r>
              <a:rPr lang="en-US"/>
              <a:t> &lt; </a:t>
            </a:r>
            <a:r>
              <a:rPr lang="en-US">
                <a:solidFill>
                  <a:srgbClr val="FF0000"/>
                </a:solidFill>
              </a:rPr>
              <a:t>end-page</a:t>
            </a:r>
            <a:r>
              <a:rPr lang="en-US"/>
              <a:t>?</a:t>
            </a:r>
          </a:p>
        </p:txBody>
      </p:sp>
      <p:sp>
        <p:nvSpPr>
          <p:cNvPr id="29748" name="AutoShape 52"/>
          <p:cNvSpPr>
            <a:spLocks noChangeArrowheads="1"/>
          </p:cNvSpPr>
          <p:nvPr/>
        </p:nvSpPr>
        <p:spPr bwMode="auto">
          <a:xfrm>
            <a:off x="4805363" y="2216150"/>
            <a:ext cx="2455862" cy="638175"/>
          </a:xfrm>
          <a:prstGeom prst="wedgeRoundRectCallout">
            <a:avLst>
              <a:gd name="adj1" fmla="val -56981"/>
              <a:gd name="adj2" fmla="val 351991"/>
              <a:gd name="adj3" fmla="val 16667"/>
            </a:avLst>
          </a:prstGeom>
          <a:noFill/>
          <a:ln w="9525">
            <a:solidFill>
              <a:schemeClr val="tx1"/>
            </a:solidFill>
            <a:miter lim="800000"/>
            <a:headEnd/>
            <a:tailEnd/>
          </a:ln>
          <a:effectLst/>
        </p:spPr>
        <p:txBody>
          <a:bodyPr/>
          <a:lstStyle/>
          <a:p>
            <a:pPr algn="ctr"/>
            <a:endParaRPr lang="en-US"/>
          </a:p>
        </p:txBody>
      </p:sp>
      <p:pic>
        <p:nvPicPr>
          <p:cNvPr id="29749" name="Picture 71" descr="j0078622"/>
          <p:cNvPicPr>
            <a:picLocks noChangeAspect="1" noChangeArrowheads="1"/>
          </p:cNvPicPr>
          <p:nvPr/>
        </p:nvPicPr>
        <p:blipFill>
          <a:blip r:embed="rId3" cstate="print"/>
          <a:srcRect/>
          <a:stretch>
            <a:fillRect/>
          </a:stretch>
        </p:blipFill>
        <p:spPr bwMode="auto">
          <a:xfrm flipH="1">
            <a:off x="7427913" y="2117725"/>
            <a:ext cx="336550" cy="687388"/>
          </a:xfrm>
          <a:prstGeom prst="rect">
            <a:avLst/>
          </a:prstGeom>
          <a:noFill/>
          <a:ln w="9525">
            <a:noFill/>
            <a:miter lim="800000"/>
            <a:headEnd/>
            <a:tailEnd/>
          </a:ln>
        </p:spPr>
      </p:pic>
      <p:pic>
        <p:nvPicPr>
          <p:cNvPr id="29750" name="Picture 71" descr="j0078622"/>
          <p:cNvPicPr>
            <a:picLocks noChangeAspect="1" noChangeArrowheads="1"/>
          </p:cNvPicPr>
          <p:nvPr/>
        </p:nvPicPr>
        <p:blipFill>
          <a:blip r:embed="rId3" cstate="print"/>
          <a:srcRect/>
          <a:stretch>
            <a:fillRect/>
          </a:stretch>
        </p:blipFill>
        <p:spPr bwMode="auto">
          <a:xfrm flipH="1">
            <a:off x="8264525" y="3978275"/>
            <a:ext cx="336550" cy="687388"/>
          </a:xfrm>
          <a:prstGeom prst="rect">
            <a:avLst/>
          </a:prstGeom>
          <a:noFill/>
          <a:ln w="9525">
            <a:noFill/>
            <a:miter lim="800000"/>
            <a:headEnd/>
            <a:tailEnd/>
          </a:ln>
        </p:spPr>
      </p:pic>
      <p:pic>
        <p:nvPicPr>
          <p:cNvPr id="29751" name="Picture 71" descr="j0078622"/>
          <p:cNvPicPr>
            <a:picLocks noChangeAspect="1" noChangeArrowheads="1"/>
          </p:cNvPicPr>
          <p:nvPr/>
        </p:nvPicPr>
        <p:blipFill>
          <a:blip r:embed="rId3" cstate="print"/>
          <a:srcRect/>
          <a:stretch>
            <a:fillRect/>
          </a:stretch>
        </p:blipFill>
        <p:spPr bwMode="auto">
          <a:xfrm flipH="1">
            <a:off x="3959225" y="2043113"/>
            <a:ext cx="336550" cy="687387"/>
          </a:xfrm>
          <a:prstGeom prst="rect">
            <a:avLst/>
          </a:prstGeom>
          <a:noFill/>
          <a:ln w="9525">
            <a:noFill/>
            <a:miter lim="800000"/>
            <a:headEnd/>
            <a:tailEnd/>
          </a:ln>
        </p:spPr>
      </p:pic>
      <p:sp>
        <p:nvSpPr>
          <p:cNvPr id="29752" name="Line 56"/>
          <p:cNvSpPr>
            <a:spLocks noChangeShapeType="1"/>
          </p:cNvSpPr>
          <p:nvPr/>
        </p:nvSpPr>
        <p:spPr bwMode="auto">
          <a:xfrm>
            <a:off x="1509713" y="4852988"/>
            <a:ext cx="520700" cy="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45463BB-9B11-4CEC-BE23-C864EF2F94D4}" type="slidenum">
              <a:rPr lang="en-US"/>
              <a:pPr>
                <a:defRPr/>
              </a:pPr>
              <a:t>15</a:t>
            </a:fld>
            <a:endParaRPr lang="en-US"/>
          </a:p>
        </p:txBody>
      </p:sp>
      <p:sp>
        <p:nvSpPr>
          <p:cNvPr id="1155074" name="Rectangle 2"/>
          <p:cNvSpPr>
            <a:spLocks noGrp="1" noChangeArrowheads="1"/>
          </p:cNvSpPr>
          <p:nvPr>
            <p:ph type="title"/>
          </p:nvPr>
        </p:nvSpPr>
        <p:spPr/>
        <p:txBody>
          <a:bodyPr/>
          <a:lstStyle/>
          <a:p>
            <a:pPr>
              <a:defRPr/>
            </a:pPr>
            <a:r>
              <a:rPr lang="en-US"/>
              <a:t>Lessons Learned</a:t>
            </a:r>
          </a:p>
        </p:txBody>
      </p:sp>
      <p:sp>
        <p:nvSpPr>
          <p:cNvPr id="30723" name="Rectangle 3"/>
          <p:cNvSpPr>
            <a:spLocks noGrp="1" noChangeArrowheads="1"/>
          </p:cNvSpPr>
          <p:nvPr>
            <p:ph type="body" idx="1"/>
          </p:nvPr>
        </p:nvSpPr>
        <p:spPr>
          <a:xfrm>
            <a:off x="2940050" y="5387975"/>
            <a:ext cx="5732463" cy="482600"/>
          </a:xfrm>
        </p:spPr>
        <p:txBody>
          <a:bodyPr/>
          <a:lstStyle/>
          <a:p>
            <a:pPr>
              <a:buFont typeface="Wingdings" pitchFamily="2" charset="2"/>
              <a:buNone/>
            </a:pPr>
            <a:r>
              <a:rPr lang="en-US" smtClean="0"/>
              <a:t>More details in [WebDB-03, ICDE-08a]</a:t>
            </a:r>
          </a:p>
        </p:txBody>
      </p:sp>
      <p:sp>
        <p:nvSpPr>
          <p:cNvPr id="30726" name="Rectangle 3"/>
          <p:cNvSpPr>
            <a:spLocks noChangeArrowheads="1"/>
          </p:cNvSpPr>
          <p:nvPr/>
        </p:nvSpPr>
        <p:spPr bwMode="auto">
          <a:xfrm>
            <a:off x="228600" y="1584325"/>
            <a:ext cx="8686800" cy="3033713"/>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Use algorithm + humans whenever possible</a:t>
            </a:r>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Tasks should be easy for humans, hard for algorithm</a:t>
            </a:r>
          </a:p>
          <a:p>
            <a:pPr marL="742950" lvl="1" indent="-285750" eaLnBrk="0" hangingPunct="0">
              <a:spcBef>
                <a:spcPct val="20000"/>
              </a:spcBef>
              <a:buClr>
                <a:schemeClr val="accent2"/>
              </a:buClr>
              <a:buFontTx/>
              <a:buChar char="–"/>
            </a:pPr>
            <a:r>
              <a:rPr lang="en-US" sz="2000"/>
              <a:t>e.g., cognitive tasks, tasks that require domain semantics</a:t>
            </a:r>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Optimization is crucial</a:t>
            </a:r>
          </a:p>
          <a:p>
            <a:pPr marL="742950" lvl="1" indent="-285750" eaLnBrk="0" hangingPunct="0">
              <a:spcBef>
                <a:spcPct val="20000"/>
              </a:spcBef>
              <a:buClr>
                <a:schemeClr val="accent2"/>
              </a:buClr>
              <a:buFontTx/>
              <a:buChar char="–"/>
            </a:pPr>
            <a:r>
              <a:rPr lang="en-US" sz="2000"/>
              <a:t>exploit constraints among tasks</a:t>
            </a:r>
          </a:p>
          <a:p>
            <a:pPr marL="742950" lvl="1" indent="-285750" eaLnBrk="0" hangingPunct="0">
              <a:spcBef>
                <a:spcPct val="20000"/>
              </a:spcBef>
              <a:buClr>
                <a:schemeClr val="accent2"/>
              </a:buClr>
              <a:buFontTx/>
              <a:buChar char="–"/>
            </a:pPr>
            <a:r>
              <a:rPr lang="en-US" sz="2000"/>
              <a:t>humans are probabilistic oracles</a:t>
            </a:r>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User modeling is tricky. More is not necessarily better.</a:t>
            </a: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pPr>
              <a:defRPr/>
            </a:pPr>
            <a:fld id="{9DD389EB-1541-4BAA-B193-897662B3CB15}" type="slidenum">
              <a:rPr lang="en-US"/>
              <a:pPr>
                <a:defRPr/>
              </a:pPr>
              <a:t>16</a:t>
            </a:fld>
            <a:endParaRPr lang="en-US"/>
          </a:p>
        </p:txBody>
      </p:sp>
      <p:sp>
        <p:nvSpPr>
          <p:cNvPr id="1158146" name="Rectangle 2"/>
          <p:cNvSpPr>
            <a:spLocks noGrp="1" noChangeArrowheads="1"/>
          </p:cNvSpPr>
          <p:nvPr>
            <p:ph type="title"/>
          </p:nvPr>
        </p:nvSpPr>
        <p:spPr>
          <a:xfrm>
            <a:off x="574675" y="206375"/>
            <a:ext cx="8134350" cy="685800"/>
          </a:xfrm>
        </p:spPr>
        <p:txBody>
          <a:bodyPr/>
          <a:lstStyle/>
          <a:p>
            <a:pPr>
              <a:defRPr/>
            </a:pPr>
            <a:r>
              <a:rPr lang="en-US"/>
              <a:t>Data Matching (Aka. Entity Resolution)</a:t>
            </a:r>
          </a:p>
        </p:txBody>
      </p:sp>
      <p:sp>
        <p:nvSpPr>
          <p:cNvPr id="31747" name="Rectangle 3"/>
          <p:cNvSpPr>
            <a:spLocks noGrp="1" noChangeArrowheads="1"/>
          </p:cNvSpPr>
          <p:nvPr>
            <p:ph type="body" idx="1"/>
          </p:nvPr>
        </p:nvSpPr>
        <p:spPr>
          <a:xfrm>
            <a:off x="228600" y="4210050"/>
            <a:ext cx="8686800" cy="2098675"/>
          </a:xfrm>
        </p:spPr>
        <p:txBody>
          <a:bodyPr/>
          <a:lstStyle/>
          <a:p>
            <a:r>
              <a:rPr lang="en-US" smtClean="0"/>
              <a:t>No single matcher does well</a:t>
            </a:r>
          </a:p>
          <a:p>
            <a:pPr lvl="1"/>
            <a:r>
              <a:rPr lang="en-US" smtClean="0"/>
              <a:t>use just the name </a:t>
            </a:r>
            <a:r>
              <a:rPr lang="en-US" smtClean="0">
                <a:sym typeface="Wingdings" pitchFamily="2" charset="2"/>
              </a:rPr>
              <a:t> do badly on Chen Li</a:t>
            </a:r>
          </a:p>
          <a:p>
            <a:pPr lvl="1"/>
            <a:r>
              <a:rPr lang="en-US" smtClean="0">
                <a:sym typeface="Wingdings" pitchFamily="2" charset="2"/>
              </a:rPr>
              <a:t>use name + co-authors  do badly on Luis Gravano </a:t>
            </a:r>
          </a:p>
          <a:p>
            <a:r>
              <a:rPr lang="en-US" smtClean="0"/>
              <a:t>Fundamentally</a:t>
            </a:r>
          </a:p>
          <a:p>
            <a:pPr lvl="1"/>
            <a:r>
              <a:rPr lang="en-US" smtClean="0">
                <a:solidFill>
                  <a:srgbClr val="FF0000"/>
                </a:solidFill>
              </a:rPr>
              <a:t>different data portions have different degrees of semantic ambiguity</a:t>
            </a:r>
          </a:p>
        </p:txBody>
      </p:sp>
      <p:sp>
        <p:nvSpPr>
          <p:cNvPr id="31748" name="Rectangle 6"/>
          <p:cNvSpPr>
            <a:spLocks noChangeArrowheads="1"/>
          </p:cNvSpPr>
          <p:nvPr/>
        </p:nvSpPr>
        <p:spPr bwMode="auto">
          <a:xfrm>
            <a:off x="228600" y="914400"/>
            <a:ext cx="8686800" cy="471488"/>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Consider data matching for DBLP</a:t>
            </a:r>
          </a:p>
        </p:txBody>
      </p:sp>
      <p:graphicFrame>
        <p:nvGraphicFramePr>
          <p:cNvPr id="1158202" name="Group 58"/>
          <p:cNvGraphicFramePr>
            <a:graphicFrameLocks noGrp="1"/>
          </p:cNvGraphicFramePr>
          <p:nvPr/>
        </p:nvGraphicFramePr>
        <p:xfrm>
          <a:off x="1087438" y="1541463"/>
          <a:ext cx="2959100" cy="2462088"/>
        </p:xfrm>
        <a:graphic>
          <a:graphicData uri="http://schemas.openxmlformats.org/drawingml/2006/table">
            <a:tbl>
              <a:tblPr/>
              <a:tblGrid>
                <a:gridCol w="2959100"/>
              </a:tblGrid>
              <a:tr h="2762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2000" b="1" i="0" u="none" strike="noStrike" cap="none" normalizeH="0" baseline="0" smtClean="0">
                          <a:ln>
                            <a:noFill/>
                          </a:ln>
                          <a:solidFill>
                            <a:srgbClr val="0000DC"/>
                          </a:solidFill>
                          <a:effectLst/>
                          <a:latin typeface="Arial" charset="0"/>
                        </a:rPr>
                        <a:t>Luis Gravano</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6159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Luis Gravano, Ken Ross</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Digital libraries. SIGMOD-04</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75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Luis Gravano, Jingren Zhou</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Fuzzy matching. VLDB-01</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Luis Gravano, Jorge Sanz</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Packet routing. SPAA-91</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58208" name="Group 64"/>
          <p:cNvGraphicFramePr>
            <a:graphicFrameLocks noGrp="1"/>
          </p:cNvGraphicFramePr>
          <p:nvPr/>
        </p:nvGraphicFramePr>
        <p:xfrm>
          <a:off x="4430713" y="1547813"/>
          <a:ext cx="2884487" cy="2443163"/>
        </p:xfrm>
        <a:graphic>
          <a:graphicData uri="http://schemas.openxmlformats.org/drawingml/2006/table">
            <a:tbl>
              <a:tblPr/>
              <a:tblGrid>
                <a:gridCol w="2884487"/>
              </a:tblGrid>
              <a:tr h="4032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2000" b="1" i="0" u="none" strike="noStrike" cap="none" normalizeH="0" baseline="0" smtClean="0">
                          <a:ln>
                            <a:noFill/>
                          </a:ln>
                          <a:solidFill>
                            <a:srgbClr val="0000DC"/>
                          </a:solidFill>
                          <a:effectLst/>
                          <a:latin typeface="Arial" charset="0"/>
                        </a:rPr>
                        <a:t>Chen Li</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6413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Chen Li, Jian Zhou</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Entity matching. KDD-03</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13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Chen Li, Chris Brown</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Interfaces. HCI-99</a:t>
                      </a:r>
                      <a:endParaRPr kumimoji="1" lang="en-US" sz="1600" b="1" i="0" u="none" strike="noStrike" cap="none" normalizeH="0" baseline="0" smtClean="0">
                        <a:ln>
                          <a:noFill/>
                        </a:ln>
                        <a:solidFill>
                          <a:srgbClr val="0000DC"/>
                        </a:solidFill>
                        <a:effectLst/>
                        <a:latin typeface="Arial" charset="0"/>
                      </a:endParaRP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72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Chen Li, Hu Weifeng</a:t>
                      </a: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sz="1600" b="0" i="0" u="none" strike="noStrike" cap="none" normalizeH="0" baseline="0" smtClean="0">
                          <a:ln>
                            <a:noFill/>
                          </a:ln>
                          <a:solidFill>
                            <a:schemeClr val="tx1"/>
                          </a:solidFill>
                          <a:effectLst/>
                          <a:latin typeface="Arial" charset="0"/>
                        </a:rPr>
                        <a:t>Automobile. ICNC-10</a:t>
                      </a:r>
                    </a:p>
                  </a:txBody>
                  <a:tcPr marL="92075" marR="92075" marT="46038" marB="4603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A51C65E-06DF-4722-960C-F0992DBCB3F4}" type="slidenum">
              <a:rPr lang="en-US"/>
              <a:pPr>
                <a:defRPr/>
              </a:pPr>
              <a:t>17</a:t>
            </a:fld>
            <a:endParaRPr lang="en-US"/>
          </a:p>
        </p:txBody>
      </p:sp>
      <p:pic>
        <p:nvPicPr>
          <p:cNvPr id="32770" name="Picture 4"/>
          <p:cNvPicPr>
            <a:picLocks noChangeAspect="1" noChangeArrowheads="1"/>
          </p:cNvPicPr>
          <p:nvPr/>
        </p:nvPicPr>
        <p:blipFill>
          <a:blip r:embed="rId2" cstate="print"/>
          <a:srcRect/>
          <a:stretch>
            <a:fillRect/>
          </a:stretch>
        </p:blipFill>
        <p:spPr bwMode="auto">
          <a:xfrm>
            <a:off x="122238" y="103188"/>
            <a:ext cx="7161212" cy="6688137"/>
          </a:xfrm>
          <a:prstGeom prst="rect">
            <a:avLst/>
          </a:prstGeom>
          <a:noFill/>
          <a:ln w="9525" algn="ctr">
            <a:noFill/>
            <a:miter lim="800000"/>
            <a:headEnd/>
            <a:tailEnd/>
          </a:ln>
        </p:spPr>
      </p:pic>
      <p:sp>
        <p:nvSpPr>
          <p:cNvPr id="32771" name="Freeform 5"/>
          <p:cNvSpPr>
            <a:spLocks/>
          </p:cNvSpPr>
          <p:nvPr/>
        </p:nvSpPr>
        <p:spPr bwMode="auto">
          <a:xfrm>
            <a:off x="242888" y="1747838"/>
            <a:ext cx="5649912" cy="1517650"/>
          </a:xfrm>
          <a:custGeom>
            <a:avLst/>
            <a:gdLst>
              <a:gd name="T0" fmla="*/ 1111 w 3559"/>
              <a:gd name="T1" fmla="*/ 71 h 956"/>
              <a:gd name="T2" fmla="*/ 864 w 3559"/>
              <a:gd name="T3" fmla="*/ 18 h 956"/>
              <a:gd name="T4" fmla="*/ 408 w 3559"/>
              <a:gd name="T5" fmla="*/ 18 h 956"/>
              <a:gd name="T6" fmla="*/ 107 w 3559"/>
              <a:gd name="T7" fmla="*/ 125 h 956"/>
              <a:gd name="T8" fmla="*/ 26 w 3559"/>
              <a:gd name="T9" fmla="*/ 386 h 956"/>
              <a:gd name="T10" fmla="*/ 6 w 3559"/>
              <a:gd name="T11" fmla="*/ 580 h 956"/>
              <a:gd name="T12" fmla="*/ 60 w 3559"/>
              <a:gd name="T13" fmla="*/ 848 h 956"/>
              <a:gd name="T14" fmla="*/ 274 w 3559"/>
              <a:gd name="T15" fmla="*/ 888 h 956"/>
              <a:gd name="T16" fmla="*/ 589 w 3559"/>
              <a:gd name="T17" fmla="*/ 888 h 956"/>
              <a:gd name="T18" fmla="*/ 3101 w 3559"/>
              <a:gd name="T19" fmla="*/ 888 h 956"/>
              <a:gd name="T20" fmla="*/ 3335 w 3559"/>
              <a:gd name="T21" fmla="*/ 480 h 956"/>
              <a:gd name="T22" fmla="*/ 2565 w 3559"/>
              <a:gd name="T23" fmla="*/ 272 h 956"/>
              <a:gd name="T24" fmla="*/ 1111 w 3559"/>
              <a:gd name="T25" fmla="*/ 71 h 9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59"/>
              <a:gd name="T40" fmla="*/ 0 h 956"/>
              <a:gd name="T41" fmla="*/ 3559 w 3559"/>
              <a:gd name="T42" fmla="*/ 956 h 9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59" h="956">
                <a:moveTo>
                  <a:pt x="1111" y="71"/>
                </a:moveTo>
                <a:cubicBezTo>
                  <a:pt x="828" y="29"/>
                  <a:pt x="981" y="27"/>
                  <a:pt x="864" y="18"/>
                </a:cubicBezTo>
                <a:cubicBezTo>
                  <a:pt x="747" y="9"/>
                  <a:pt x="534" y="0"/>
                  <a:pt x="408" y="18"/>
                </a:cubicBezTo>
                <a:cubicBezTo>
                  <a:pt x="282" y="36"/>
                  <a:pt x="171" y="64"/>
                  <a:pt x="107" y="125"/>
                </a:cubicBezTo>
                <a:cubicBezTo>
                  <a:pt x="43" y="186"/>
                  <a:pt x="43" y="310"/>
                  <a:pt x="26" y="386"/>
                </a:cubicBezTo>
                <a:cubicBezTo>
                  <a:pt x="9" y="462"/>
                  <a:pt x="0" y="503"/>
                  <a:pt x="6" y="580"/>
                </a:cubicBezTo>
                <a:cubicBezTo>
                  <a:pt x="12" y="657"/>
                  <a:pt x="15" y="797"/>
                  <a:pt x="60" y="848"/>
                </a:cubicBezTo>
                <a:cubicBezTo>
                  <a:pt x="105" y="899"/>
                  <a:pt x="186" y="881"/>
                  <a:pt x="274" y="888"/>
                </a:cubicBezTo>
                <a:cubicBezTo>
                  <a:pt x="362" y="895"/>
                  <a:pt x="118" y="888"/>
                  <a:pt x="589" y="888"/>
                </a:cubicBezTo>
                <a:cubicBezTo>
                  <a:pt x="1060" y="888"/>
                  <a:pt x="2643" y="956"/>
                  <a:pt x="3101" y="888"/>
                </a:cubicBezTo>
                <a:cubicBezTo>
                  <a:pt x="3559" y="820"/>
                  <a:pt x="3424" y="583"/>
                  <a:pt x="3335" y="480"/>
                </a:cubicBezTo>
                <a:cubicBezTo>
                  <a:pt x="3246" y="377"/>
                  <a:pt x="2934" y="337"/>
                  <a:pt x="2565" y="272"/>
                </a:cubicBezTo>
                <a:cubicBezTo>
                  <a:pt x="2196" y="207"/>
                  <a:pt x="1394" y="113"/>
                  <a:pt x="1111" y="71"/>
                </a:cubicBezTo>
                <a:close/>
              </a:path>
            </a:pathLst>
          </a:custGeom>
          <a:noFill/>
          <a:ln w="28575">
            <a:solidFill>
              <a:schemeClr val="hlink"/>
            </a:solidFill>
            <a:round/>
            <a:headEnd/>
            <a:tailEnd/>
          </a:ln>
        </p:spPr>
        <p:txBody>
          <a:bodyPr lIns="92075" tIns="46038" rIns="92075" bIns="46038"/>
          <a:lstStyle/>
          <a:p>
            <a:pPr eaLnBrk="0" hangingPunct="0">
              <a:spcBef>
                <a:spcPct val="20000"/>
              </a:spcBef>
              <a:buClr>
                <a:schemeClr val="accent2"/>
              </a:buClr>
              <a:buFontTx/>
              <a:buChar char="–"/>
            </a:pPr>
            <a:endParaRPr lang="en-US" sz="2000"/>
          </a:p>
        </p:txBody>
      </p:sp>
      <p:sp>
        <p:nvSpPr>
          <p:cNvPr id="32772" name="Freeform 6"/>
          <p:cNvSpPr>
            <a:spLocks/>
          </p:cNvSpPr>
          <p:nvPr/>
        </p:nvSpPr>
        <p:spPr bwMode="auto">
          <a:xfrm>
            <a:off x="195263" y="5638800"/>
            <a:ext cx="4603750" cy="1092200"/>
          </a:xfrm>
          <a:custGeom>
            <a:avLst/>
            <a:gdLst>
              <a:gd name="T0" fmla="*/ 1275 w 2900"/>
              <a:gd name="T1" fmla="*/ 65 h 688"/>
              <a:gd name="T2" fmla="*/ 385 w 2900"/>
              <a:gd name="T3" fmla="*/ 51 h 688"/>
              <a:gd name="T4" fmla="*/ 90 w 2900"/>
              <a:gd name="T5" fmla="*/ 172 h 688"/>
              <a:gd name="T6" fmla="*/ 50 w 2900"/>
              <a:gd name="T7" fmla="*/ 513 h 688"/>
              <a:gd name="T8" fmla="*/ 391 w 2900"/>
              <a:gd name="T9" fmla="*/ 647 h 688"/>
              <a:gd name="T10" fmla="*/ 1604 w 2900"/>
              <a:gd name="T11" fmla="*/ 654 h 688"/>
              <a:gd name="T12" fmla="*/ 2695 w 2900"/>
              <a:gd name="T13" fmla="*/ 621 h 688"/>
              <a:gd name="T14" fmla="*/ 2836 w 2900"/>
              <a:gd name="T15" fmla="*/ 252 h 688"/>
              <a:gd name="T16" fmla="*/ 2568 w 2900"/>
              <a:gd name="T17" fmla="*/ 31 h 688"/>
              <a:gd name="T18" fmla="*/ 1275 w 2900"/>
              <a:gd name="T19" fmla="*/ 65 h 6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0"/>
              <a:gd name="T31" fmla="*/ 0 h 688"/>
              <a:gd name="T32" fmla="*/ 2900 w 2900"/>
              <a:gd name="T33" fmla="*/ 688 h 6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0" h="688">
                <a:moveTo>
                  <a:pt x="1275" y="65"/>
                </a:moveTo>
                <a:cubicBezTo>
                  <a:pt x="911" y="68"/>
                  <a:pt x="582" y="33"/>
                  <a:pt x="385" y="51"/>
                </a:cubicBezTo>
                <a:cubicBezTo>
                  <a:pt x="188" y="69"/>
                  <a:pt x="146" y="95"/>
                  <a:pt x="90" y="172"/>
                </a:cubicBezTo>
                <a:cubicBezTo>
                  <a:pt x="34" y="249"/>
                  <a:pt x="0" y="434"/>
                  <a:pt x="50" y="513"/>
                </a:cubicBezTo>
                <a:cubicBezTo>
                  <a:pt x="100" y="592"/>
                  <a:pt x="132" y="623"/>
                  <a:pt x="391" y="647"/>
                </a:cubicBezTo>
                <a:cubicBezTo>
                  <a:pt x="650" y="671"/>
                  <a:pt x="1220" y="658"/>
                  <a:pt x="1604" y="654"/>
                </a:cubicBezTo>
                <a:cubicBezTo>
                  <a:pt x="1988" y="650"/>
                  <a:pt x="2490" y="688"/>
                  <a:pt x="2695" y="621"/>
                </a:cubicBezTo>
                <a:cubicBezTo>
                  <a:pt x="2900" y="554"/>
                  <a:pt x="2857" y="350"/>
                  <a:pt x="2836" y="252"/>
                </a:cubicBezTo>
                <a:cubicBezTo>
                  <a:pt x="2815" y="154"/>
                  <a:pt x="2831" y="62"/>
                  <a:pt x="2568" y="31"/>
                </a:cubicBezTo>
                <a:cubicBezTo>
                  <a:pt x="2305" y="0"/>
                  <a:pt x="1639" y="62"/>
                  <a:pt x="1275" y="65"/>
                </a:cubicBezTo>
                <a:close/>
              </a:path>
            </a:pathLst>
          </a:custGeom>
          <a:noFill/>
          <a:ln w="28575">
            <a:solidFill>
              <a:schemeClr val="hlink"/>
            </a:solidFill>
            <a:round/>
            <a:headEnd/>
            <a:tailEnd/>
          </a:ln>
        </p:spPr>
        <p:txBody>
          <a:bodyPr lIns="92075" tIns="46038" rIns="92075" bIns="46038"/>
          <a:lstStyle/>
          <a:p>
            <a:pPr eaLnBrk="0" hangingPunct="0">
              <a:spcBef>
                <a:spcPct val="20000"/>
              </a:spcBef>
              <a:buClr>
                <a:schemeClr val="accent2"/>
              </a:buClr>
              <a:buFontTx/>
              <a:buChar char="–"/>
            </a:pPr>
            <a:endParaRPr lang="en-US" sz="2000"/>
          </a:p>
        </p:txBody>
      </p:sp>
      <p:sp>
        <p:nvSpPr>
          <p:cNvPr id="32773" name="Text Box 7"/>
          <p:cNvSpPr txBox="1">
            <a:spLocks noChangeArrowheads="1"/>
          </p:cNvSpPr>
          <p:nvPr/>
        </p:nvSpPr>
        <p:spPr bwMode="auto">
          <a:xfrm>
            <a:off x="7335838" y="2843213"/>
            <a:ext cx="1851025" cy="149225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solidFill>
                  <a:srgbClr val="FF0000"/>
                </a:solidFill>
              </a:rPr>
              <a:t>Key challenge:</a:t>
            </a:r>
          </a:p>
          <a:p>
            <a:pPr marL="285750" indent="-285750" eaLnBrk="0" hangingPunct="0">
              <a:spcBef>
                <a:spcPct val="20000"/>
              </a:spcBef>
              <a:buClr>
                <a:schemeClr val="accent2"/>
              </a:buClr>
            </a:pPr>
            <a:r>
              <a:rPr lang="en-US" sz="2000">
                <a:solidFill>
                  <a:srgbClr val="FF0000"/>
                </a:solidFill>
              </a:rPr>
              <a:t>clean DBLP</a:t>
            </a:r>
          </a:p>
          <a:p>
            <a:pPr marL="285750" indent="-285750" eaLnBrk="0" hangingPunct="0">
              <a:spcBef>
                <a:spcPct val="20000"/>
              </a:spcBef>
              <a:buClr>
                <a:schemeClr val="accent2"/>
              </a:buClr>
            </a:pPr>
            <a:r>
              <a:rPr lang="en-US" sz="2000">
                <a:solidFill>
                  <a:srgbClr val="FF0000"/>
                </a:solidFill>
              </a:rPr>
              <a:t>and keep it</a:t>
            </a:r>
          </a:p>
          <a:p>
            <a:pPr marL="285750" indent="-285750" eaLnBrk="0" hangingPunct="0">
              <a:spcBef>
                <a:spcPct val="20000"/>
              </a:spcBef>
              <a:buClr>
                <a:schemeClr val="accent2"/>
              </a:buClr>
            </a:pPr>
            <a:r>
              <a:rPr lang="en-US" sz="2000">
                <a:solidFill>
                  <a:srgbClr val="FF0000"/>
                </a:solidFill>
              </a:rPr>
              <a:t>clean</a:t>
            </a:r>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p:txBody>
          <a:bodyPr/>
          <a:lstStyle/>
          <a:p>
            <a:pPr>
              <a:defRPr/>
            </a:pPr>
            <a:fld id="{FB17CDD2-EBBE-4EA7-AB34-AA33830262E9}" type="slidenum">
              <a:rPr lang="en-US"/>
              <a:pPr>
                <a:defRPr/>
              </a:pPr>
              <a:t>18</a:t>
            </a:fld>
            <a:endParaRPr lang="en-US"/>
          </a:p>
        </p:txBody>
      </p:sp>
      <p:sp>
        <p:nvSpPr>
          <p:cNvPr id="1160194" name="Rectangle 2"/>
          <p:cNvSpPr>
            <a:spLocks noGrp="1" noChangeArrowheads="1"/>
          </p:cNvSpPr>
          <p:nvPr>
            <p:ph type="title"/>
          </p:nvPr>
        </p:nvSpPr>
        <p:spPr/>
        <p:txBody>
          <a:bodyPr/>
          <a:lstStyle/>
          <a:p>
            <a:r>
              <a:rPr lang="en-US" smtClean="0"/>
              <a:t>Current Solution [ICDE-07]</a:t>
            </a:r>
          </a:p>
        </p:txBody>
      </p:sp>
      <p:sp>
        <p:nvSpPr>
          <p:cNvPr id="33795" name="Rectangle 3"/>
          <p:cNvSpPr>
            <a:spLocks noGrp="1" noChangeArrowheads="1"/>
          </p:cNvSpPr>
          <p:nvPr>
            <p:ph type="body" idx="1"/>
          </p:nvPr>
        </p:nvSpPr>
        <p:spPr>
          <a:xfrm>
            <a:off x="228600" y="5961063"/>
            <a:ext cx="8686800" cy="461962"/>
          </a:xfrm>
        </p:spPr>
        <p:txBody>
          <a:bodyPr/>
          <a:lstStyle/>
          <a:p>
            <a:r>
              <a:rPr lang="en-US" smtClean="0"/>
              <a:t>Problem: tens of thousands of DBLP homepages </a:t>
            </a:r>
          </a:p>
        </p:txBody>
      </p:sp>
      <p:grpSp>
        <p:nvGrpSpPr>
          <p:cNvPr id="33796" name="Group 18"/>
          <p:cNvGrpSpPr>
            <a:grpSpLocks/>
          </p:cNvGrpSpPr>
          <p:nvPr/>
        </p:nvGrpSpPr>
        <p:grpSpPr bwMode="auto">
          <a:xfrm>
            <a:off x="4554538" y="1998663"/>
            <a:ext cx="296862" cy="282575"/>
            <a:chOff x="489" y="2070"/>
            <a:chExt cx="187" cy="178"/>
          </a:xfrm>
        </p:grpSpPr>
        <p:sp>
          <p:nvSpPr>
            <p:cNvPr id="33834" name="Rectangle 16"/>
            <p:cNvSpPr>
              <a:spLocks noChangeArrowheads="1"/>
            </p:cNvSpPr>
            <p:nvPr/>
          </p:nvSpPr>
          <p:spPr bwMode="auto">
            <a:xfrm>
              <a:off x="489" y="2070"/>
              <a:ext cx="187" cy="6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3835" name="Rectangle 17"/>
            <p:cNvSpPr>
              <a:spLocks noChangeArrowheads="1"/>
            </p:cNvSpPr>
            <p:nvPr/>
          </p:nvSpPr>
          <p:spPr bwMode="auto">
            <a:xfrm>
              <a:off x="489" y="2141"/>
              <a:ext cx="187" cy="107"/>
            </a:xfrm>
            <a:prstGeom prst="rect">
              <a:avLst/>
            </a:prstGeom>
            <a:no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grpSp>
      <p:grpSp>
        <p:nvGrpSpPr>
          <p:cNvPr id="33797" name="Group 19"/>
          <p:cNvGrpSpPr>
            <a:grpSpLocks/>
          </p:cNvGrpSpPr>
          <p:nvPr/>
        </p:nvGrpSpPr>
        <p:grpSpPr bwMode="auto">
          <a:xfrm>
            <a:off x="5343525" y="1998663"/>
            <a:ext cx="296863" cy="282575"/>
            <a:chOff x="489" y="2070"/>
            <a:chExt cx="187" cy="178"/>
          </a:xfrm>
        </p:grpSpPr>
        <p:sp>
          <p:nvSpPr>
            <p:cNvPr id="33832" name="Rectangle 20"/>
            <p:cNvSpPr>
              <a:spLocks noChangeArrowheads="1"/>
            </p:cNvSpPr>
            <p:nvPr/>
          </p:nvSpPr>
          <p:spPr bwMode="auto">
            <a:xfrm>
              <a:off x="489" y="2070"/>
              <a:ext cx="187" cy="6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3833" name="Rectangle 21"/>
            <p:cNvSpPr>
              <a:spLocks noChangeArrowheads="1"/>
            </p:cNvSpPr>
            <p:nvPr/>
          </p:nvSpPr>
          <p:spPr bwMode="auto">
            <a:xfrm>
              <a:off x="489" y="2141"/>
              <a:ext cx="187" cy="107"/>
            </a:xfrm>
            <a:prstGeom prst="rect">
              <a:avLst/>
            </a:prstGeom>
            <a:no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grpSp>
      <p:grpSp>
        <p:nvGrpSpPr>
          <p:cNvPr id="33798" name="Group 22"/>
          <p:cNvGrpSpPr>
            <a:grpSpLocks/>
          </p:cNvGrpSpPr>
          <p:nvPr/>
        </p:nvGrpSpPr>
        <p:grpSpPr bwMode="auto">
          <a:xfrm>
            <a:off x="6851650" y="1998663"/>
            <a:ext cx="296863" cy="282575"/>
            <a:chOff x="489" y="2070"/>
            <a:chExt cx="187" cy="178"/>
          </a:xfrm>
        </p:grpSpPr>
        <p:sp>
          <p:nvSpPr>
            <p:cNvPr id="33830" name="Rectangle 23"/>
            <p:cNvSpPr>
              <a:spLocks noChangeArrowheads="1"/>
            </p:cNvSpPr>
            <p:nvPr/>
          </p:nvSpPr>
          <p:spPr bwMode="auto">
            <a:xfrm>
              <a:off x="489" y="2070"/>
              <a:ext cx="187" cy="6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3831" name="Rectangle 24"/>
            <p:cNvSpPr>
              <a:spLocks noChangeArrowheads="1"/>
            </p:cNvSpPr>
            <p:nvPr/>
          </p:nvSpPr>
          <p:spPr bwMode="auto">
            <a:xfrm>
              <a:off x="489" y="2141"/>
              <a:ext cx="187" cy="107"/>
            </a:xfrm>
            <a:prstGeom prst="rect">
              <a:avLst/>
            </a:prstGeom>
            <a:no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grpSp>
      <p:grpSp>
        <p:nvGrpSpPr>
          <p:cNvPr id="33799" name="Group 25"/>
          <p:cNvGrpSpPr>
            <a:grpSpLocks/>
          </p:cNvGrpSpPr>
          <p:nvPr/>
        </p:nvGrpSpPr>
        <p:grpSpPr bwMode="auto">
          <a:xfrm>
            <a:off x="3630613" y="1998663"/>
            <a:ext cx="296862" cy="282575"/>
            <a:chOff x="489" y="2070"/>
            <a:chExt cx="187" cy="178"/>
          </a:xfrm>
        </p:grpSpPr>
        <p:sp>
          <p:nvSpPr>
            <p:cNvPr id="33828" name="Rectangle 26"/>
            <p:cNvSpPr>
              <a:spLocks noChangeArrowheads="1"/>
            </p:cNvSpPr>
            <p:nvPr/>
          </p:nvSpPr>
          <p:spPr bwMode="auto">
            <a:xfrm>
              <a:off x="489" y="2070"/>
              <a:ext cx="187" cy="6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3829" name="Rectangle 27"/>
            <p:cNvSpPr>
              <a:spLocks noChangeArrowheads="1"/>
            </p:cNvSpPr>
            <p:nvPr/>
          </p:nvSpPr>
          <p:spPr bwMode="auto">
            <a:xfrm>
              <a:off x="489" y="2141"/>
              <a:ext cx="187" cy="107"/>
            </a:xfrm>
            <a:prstGeom prst="rect">
              <a:avLst/>
            </a:prstGeom>
            <a:no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grpSp>
      <p:sp>
        <p:nvSpPr>
          <p:cNvPr id="33800" name="Text Box 28"/>
          <p:cNvSpPr txBox="1">
            <a:spLocks noChangeArrowheads="1"/>
          </p:cNvSpPr>
          <p:nvPr/>
        </p:nvSpPr>
        <p:spPr bwMode="auto">
          <a:xfrm>
            <a:off x="6059488" y="1838325"/>
            <a:ext cx="438150"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b="1"/>
              <a:t>…</a:t>
            </a:r>
          </a:p>
        </p:txBody>
      </p:sp>
      <p:sp>
        <p:nvSpPr>
          <p:cNvPr id="33801" name="Line 29"/>
          <p:cNvSpPr>
            <a:spLocks noChangeShapeType="1"/>
          </p:cNvSpPr>
          <p:nvPr/>
        </p:nvSpPr>
        <p:spPr bwMode="auto">
          <a:xfrm flipH="1">
            <a:off x="3959225" y="1489075"/>
            <a:ext cx="1435100" cy="457200"/>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3802" name="Line 30"/>
          <p:cNvSpPr>
            <a:spLocks noChangeShapeType="1"/>
          </p:cNvSpPr>
          <p:nvPr/>
        </p:nvSpPr>
        <p:spPr bwMode="auto">
          <a:xfrm flipH="1">
            <a:off x="4810125" y="1489075"/>
            <a:ext cx="574675" cy="403225"/>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3803" name="Line 31"/>
          <p:cNvSpPr>
            <a:spLocks noChangeShapeType="1"/>
          </p:cNvSpPr>
          <p:nvPr/>
        </p:nvSpPr>
        <p:spPr bwMode="auto">
          <a:xfrm>
            <a:off x="5373688" y="1489075"/>
            <a:ext cx="117475" cy="446088"/>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3804" name="Line 32"/>
          <p:cNvSpPr>
            <a:spLocks noChangeShapeType="1"/>
          </p:cNvSpPr>
          <p:nvPr/>
        </p:nvSpPr>
        <p:spPr bwMode="auto">
          <a:xfrm>
            <a:off x="5373688" y="1498600"/>
            <a:ext cx="1446212" cy="404813"/>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3805" name="Text Box 33"/>
          <p:cNvSpPr txBox="1">
            <a:spLocks noChangeArrowheads="1"/>
          </p:cNvSpPr>
          <p:nvPr/>
        </p:nvSpPr>
        <p:spPr bwMode="auto">
          <a:xfrm>
            <a:off x="4484688" y="2206625"/>
            <a:ext cx="487362"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m</a:t>
            </a:r>
            <a:r>
              <a:rPr lang="en-US" sz="2000" baseline="-25000"/>
              <a:t>2</a:t>
            </a:r>
          </a:p>
        </p:txBody>
      </p:sp>
      <p:sp>
        <p:nvSpPr>
          <p:cNvPr id="33806" name="Text Box 34"/>
          <p:cNvSpPr txBox="1">
            <a:spLocks noChangeArrowheads="1"/>
          </p:cNvSpPr>
          <p:nvPr/>
        </p:nvSpPr>
        <p:spPr bwMode="auto">
          <a:xfrm>
            <a:off x="5281613" y="2206625"/>
            <a:ext cx="487362"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m</a:t>
            </a:r>
            <a:r>
              <a:rPr lang="en-US" sz="2000" baseline="-25000"/>
              <a:t>1</a:t>
            </a:r>
          </a:p>
        </p:txBody>
      </p:sp>
      <p:sp>
        <p:nvSpPr>
          <p:cNvPr id="33807" name="Text Box 35"/>
          <p:cNvSpPr txBox="1">
            <a:spLocks noChangeArrowheads="1"/>
          </p:cNvSpPr>
          <p:nvPr/>
        </p:nvSpPr>
        <p:spPr bwMode="auto">
          <a:xfrm>
            <a:off x="6802438" y="2206625"/>
            <a:ext cx="487362"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m</a:t>
            </a:r>
            <a:r>
              <a:rPr lang="en-US" sz="2000" baseline="-25000"/>
              <a:t>3</a:t>
            </a:r>
          </a:p>
        </p:txBody>
      </p:sp>
      <p:sp>
        <p:nvSpPr>
          <p:cNvPr id="33808" name="Text Box 36"/>
          <p:cNvSpPr txBox="1">
            <a:spLocks noChangeArrowheads="1"/>
          </p:cNvSpPr>
          <p:nvPr/>
        </p:nvSpPr>
        <p:spPr bwMode="auto">
          <a:xfrm>
            <a:off x="3581400" y="2206625"/>
            <a:ext cx="487363" cy="396875"/>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000"/>
              <a:t>m</a:t>
            </a:r>
            <a:r>
              <a:rPr lang="en-US" sz="2000" baseline="-25000"/>
              <a:t>1</a:t>
            </a:r>
          </a:p>
        </p:txBody>
      </p:sp>
      <p:sp>
        <p:nvSpPr>
          <p:cNvPr id="33809" name="Rectangle 37"/>
          <p:cNvSpPr>
            <a:spLocks noChangeArrowheads="1"/>
          </p:cNvSpPr>
          <p:nvPr/>
        </p:nvSpPr>
        <p:spPr bwMode="auto">
          <a:xfrm>
            <a:off x="228600" y="977900"/>
            <a:ext cx="8686800" cy="461963"/>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Measure ambiguity degree of each data portion</a:t>
            </a:r>
          </a:p>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Apply the right matcher</a:t>
            </a:r>
          </a:p>
        </p:txBody>
      </p:sp>
      <p:sp>
        <p:nvSpPr>
          <p:cNvPr id="33810" name="Text Box 3"/>
          <p:cNvSpPr txBox="1">
            <a:spLocks noChangeArrowheads="1"/>
          </p:cNvSpPr>
          <p:nvPr/>
        </p:nvSpPr>
        <p:spPr bwMode="auto">
          <a:xfrm>
            <a:off x="6083300" y="2887663"/>
            <a:ext cx="411163" cy="336550"/>
          </a:xfrm>
          <a:prstGeom prst="rect">
            <a:avLst/>
          </a:prstGeom>
          <a:noFill/>
          <a:ln w="9525">
            <a:noFill/>
            <a:miter lim="800000"/>
            <a:headEnd/>
            <a:tailEnd/>
          </a:ln>
        </p:spPr>
        <p:txBody>
          <a:bodyPr wrap="none">
            <a:spAutoFit/>
          </a:bodyPr>
          <a:lstStyle/>
          <a:p>
            <a:pPr defTabSz="457200"/>
            <a:r>
              <a:rPr kumimoji="0" lang="en-US" b="1"/>
              <a:t>all</a:t>
            </a:r>
          </a:p>
        </p:txBody>
      </p:sp>
      <p:sp>
        <p:nvSpPr>
          <p:cNvPr id="33811" name="Text Box 4"/>
          <p:cNvSpPr txBox="1">
            <a:spLocks noChangeArrowheads="1"/>
          </p:cNvSpPr>
          <p:nvPr/>
        </p:nvSpPr>
        <p:spPr bwMode="auto">
          <a:xfrm>
            <a:off x="6265863" y="3359150"/>
            <a:ext cx="838200" cy="336550"/>
          </a:xfrm>
          <a:prstGeom prst="rect">
            <a:avLst/>
          </a:prstGeom>
          <a:noFill/>
          <a:ln w="9525">
            <a:noFill/>
            <a:miter lim="800000"/>
            <a:headEnd/>
            <a:tailEnd/>
          </a:ln>
        </p:spPr>
        <p:txBody>
          <a:bodyPr wrap="none">
            <a:spAutoFit/>
          </a:bodyPr>
          <a:lstStyle/>
          <a:p>
            <a:pPr defTabSz="457200"/>
            <a:r>
              <a:rPr kumimoji="0" lang="en-US" b="1"/>
              <a:t>people</a:t>
            </a:r>
          </a:p>
        </p:txBody>
      </p:sp>
      <p:sp>
        <p:nvSpPr>
          <p:cNvPr id="33812" name="Text Box 5"/>
          <p:cNvSpPr txBox="1">
            <a:spLocks noChangeArrowheads="1"/>
          </p:cNvSpPr>
          <p:nvPr/>
        </p:nvSpPr>
        <p:spPr bwMode="auto">
          <a:xfrm>
            <a:off x="4283075" y="3871913"/>
            <a:ext cx="1608138" cy="336550"/>
          </a:xfrm>
          <a:prstGeom prst="rect">
            <a:avLst/>
          </a:prstGeom>
          <a:noFill/>
          <a:ln w="9525">
            <a:noFill/>
            <a:miter lim="800000"/>
            <a:headEnd/>
            <a:tailEnd/>
          </a:ln>
        </p:spPr>
        <p:txBody>
          <a:bodyPr wrap="none">
            <a:spAutoFit/>
          </a:bodyPr>
          <a:lstStyle/>
          <a:p>
            <a:pPr defTabSz="457200"/>
            <a:r>
              <a:rPr kumimoji="0" lang="en-US" b="1"/>
              <a:t>Mountain View</a:t>
            </a:r>
          </a:p>
        </p:txBody>
      </p:sp>
      <p:sp>
        <p:nvSpPr>
          <p:cNvPr id="33813" name="Text Box 6"/>
          <p:cNvSpPr txBox="1">
            <a:spLocks noChangeArrowheads="1"/>
          </p:cNvSpPr>
          <p:nvPr/>
        </p:nvSpPr>
        <p:spPr bwMode="auto">
          <a:xfrm>
            <a:off x="5294313" y="4389438"/>
            <a:ext cx="1438275" cy="336550"/>
          </a:xfrm>
          <a:prstGeom prst="rect">
            <a:avLst/>
          </a:prstGeom>
          <a:noFill/>
          <a:ln w="9525">
            <a:noFill/>
            <a:miter lim="800000"/>
            <a:headEnd/>
            <a:tailEnd/>
          </a:ln>
        </p:spPr>
        <p:txBody>
          <a:bodyPr wrap="none">
            <a:spAutoFit/>
          </a:bodyPr>
          <a:lstStyle/>
          <a:p>
            <a:pPr defTabSz="457200"/>
            <a:r>
              <a:rPr kumimoji="0" lang="en-US" b="1"/>
              <a:t>Angelia Jolie</a:t>
            </a:r>
          </a:p>
        </p:txBody>
      </p:sp>
      <p:sp>
        <p:nvSpPr>
          <p:cNvPr id="33814" name="Text Box 7"/>
          <p:cNvSpPr txBox="1">
            <a:spLocks noChangeArrowheads="1"/>
          </p:cNvSpPr>
          <p:nvPr/>
        </p:nvSpPr>
        <p:spPr bwMode="auto">
          <a:xfrm>
            <a:off x="6684963" y="4389438"/>
            <a:ext cx="1281112" cy="336550"/>
          </a:xfrm>
          <a:prstGeom prst="rect">
            <a:avLst/>
          </a:prstGeom>
          <a:noFill/>
          <a:ln w="9525">
            <a:noFill/>
            <a:miter lim="800000"/>
            <a:headEnd/>
            <a:tailEnd/>
          </a:ln>
        </p:spPr>
        <p:txBody>
          <a:bodyPr wrap="none">
            <a:spAutoFit/>
          </a:bodyPr>
          <a:lstStyle/>
          <a:p>
            <a:pPr defTabSz="457200"/>
            <a:r>
              <a:rPr kumimoji="0" lang="en-US" b="1"/>
              <a:t>Mel Gibson</a:t>
            </a:r>
          </a:p>
        </p:txBody>
      </p:sp>
      <p:sp>
        <p:nvSpPr>
          <p:cNvPr id="33815" name="Text Box 8"/>
          <p:cNvSpPr txBox="1">
            <a:spLocks noChangeArrowheads="1"/>
          </p:cNvSpPr>
          <p:nvPr/>
        </p:nvSpPr>
        <p:spPr bwMode="auto">
          <a:xfrm>
            <a:off x="5427663" y="3359150"/>
            <a:ext cx="815975" cy="336550"/>
          </a:xfrm>
          <a:prstGeom prst="rect">
            <a:avLst/>
          </a:prstGeom>
          <a:noFill/>
          <a:ln w="9525">
            <a:noFill/>
            <a:miter lim="800000"/>
            <a:headEnd/>
            <a:tailEnd/>
          </a:ln>
        </p:spPr>
        <p:txBody>
          <a:bodyPr wrap="none">
            <a:spAutoFit/>
          </a:bodyPr>
          <a:lstStyle/>
          <a:p>
            <a:pPr defTabSz="457200"/>
            <a:r>
              <a:rPr kumimoji="0" lang="en-US" b="1"/>
              <a:t>places</a:t>
            </a:r>
          </a:p>
        </p:txBody>
      </p:sp>
      <p:sp>
        <p:nvSpPr>
          <p:cNvPr id="33816" name="Line 9"/>
          <p:cNvSpPr>
            <a:spLocks noChangeShapeType="1"/>
          </p:cNvSpPr>
          <p:nvPr/>
        </p:nvSpPr>
        <p:spPr bwMode="auto">
          <a:xfrm>
            <a:off x="6651625" y="3686175"/>
            <a:ext cx="200025" cy="250825"/>
          </a:xfrm>
          <a:prstGeom prst="line">
            <a:avLst/>
          </a:prstGeom>
          <a:noFill/>
          <a:ln w="9525">
            <a:solidFill>
              <a:schemeClr val="tx1"/>
            </a:solidFill>
            <a:round/>
            <a:headEnd/>
            <a:tailEnd type="triangle" w="med" len="med"/>
          </a:ln>
        </p:spPr>
        <p:txBody>
          <a:bodyPr/>
          <a:lstStyle/>
          <a:p>
            <a:endParaRPr lang="en-US"/>
          </a:p>
        </p:txBody>
      </p:sp>
      <p:sp>
        <p:nvSpPr>
          <p:cNvPr id="33817" name="Line 10"/>
          <p:cNvSpPr>
            <a:spLocks noChangeShapeType="1"/>
          </p:cNvSpPr>
          <p:nvPr/>
        </p:nvSpPr>
        <p:spPr bwMode="auto">
          <a:xfrm>
            <a:off x="7004050" y="4170363"/>
            <a:ext cx="200025" cy="250825"/>
          </a:xfrm>
          <a:prstGeom prst="line">
            <a:avLst/>
          </a:prstGeom>
          <a:noFill/>
          <a:ln w="9525">
            <a:solidFill>
              <a:schemeClr val="tx1"/>
            </a:solidFill>
            <a:round/>
            <a:headEnd/>
            <a:tailEnd type="triangle" w="med" len="med"/>
          </a:ln>
        </p:spPr>
        <p:txBody>
          <a:bodyPr/>
          <a:lstStyle/>
          <a:p>
            <a:endParaRPr lang="en-US"/>
          </a:p>
        </p:txBody>
      </p:sp>
      <p:sp>
        <p:nvSpPr>
          <p:cNvPr id="33818" name="Line 11"/>
          <p:cNvSpPr>
            <a:spLocks noChangeShapeType="1"/>
          </p:cNvSpPr>
          <p:nvPr/>
        </p:nvSpPr>
        <p:spPr bwMode="auto">
          <a:xfrm>
            <a:off x="6284913" y="3175000"/>
            <a:ext cx="200025" cy="250825"/>
          </a:xfrm>
          <a:prstGeom prst="line">
            <a:avLst/>
          </a:prstGeom>
          <a:noFill/>
          <a:ln w="9525">
            <a:solidFill>
              <a:schemeClr val="tx1"/>
            </a:solidFill>
            <a:round/>
            <a:headEnd/>
            <a:tailEnd type="triangle" w="med" len="med"/>
          </a:ln>
        </p:spPr>
        <p:txBody>
          <a:bodyPr/>
          <a:lstStyle/>
          <a:p>
            <a:endParaRPr lang="en-US"/>
          </a:p>
        </p:txBody>
      </p:sp>
      <p:sp>
        <p:nvSpPr>
          <p:cNvPr id="33819" name="Line 12"/>
          <p:cNvSpPr>
            <a:spLocks noChangeShapeType="1"/>
          </p:cNvSpPr>
          <p:nvPr/>
        </p:nvSpPr>
        <p:spPr bwMode="auto">
          <a:xfrm flipH="1">
            <a:off x="5719763" y="3175000"/>
            <a:ext cx="447675" cy="250825"/>
          </a:xfrm>
          <a:prstGeom prst="line">
            <a:avLst/>
          </a:prstGeom>
          <a:noFill/>
          <a:ln w="9525">
            <a:solidFill>
              <a:schemeClr val="tx1"/>
            </a:solidFill>
            <a:round/>
            <a:headEnd/>
            <a:tailEnd type="triangle" w="med" len="med"/>
          </a:ln>
        </p:spPr>
        <p:txBody>
          <a:bodyPr/>
          <a:lstStyle/>
          <a:p>
            <a:endParaRPr lang="en-US"/>
          </a:p>
        </p:txBody>
      </p:sp>
      <p:sp>
        <p:nvSpPr>
          <p:cNvPr id="33820" name="Line 13"/>
          <p:cNvSpPr>
            <a:spLocks noChangeShapeType="1"/>
          </p:cNvSpPr>
          <p:nvPr/>
        </p:nvSpPr>
        <p:spPr bwMode="auto">
          <a:xfrm flipH="1">
            <a:off x="6494463" y="4170363"/>
            <a:ext cx="357187" cy="250825"/>
          </a:xfrm>
          <a:prstGeom prst="line">
            <a:avLst/>
          </a:prstGeom>
          <a:noFill/>
          <a:ln w="9525">
            <a:solidFill>
              <a:schemeClr val="tx1"/>
            </a:solidFill>
            <a:round/>
            <a:headEnd/>
            <a:tailEnd type="triangle" w="med" len="med"/>
          </a:ln>
        </p:spPr>
        <p:txBody>
          <a:bodyPr/>
          <a:lstStyle/>
          <a:p>
            <a:endParaRPr lang="en-US"/>
          </a:p>
        </p:txBody>
      </p:sp>
      <p:pic>
        <p:nvPicPr>
          <p:cNvPr id="33821" name="Picture 42" descr="ico-tw"/>
          <p:cNvPicPr>
            <a:picLocks noChangeAspect="1" noChangeArrowheads="1"/>
          </p:cNvPicPr>
          <p:nvPr/>
        </p:nvPicPr>
        <p:blipFill>
          <a:blip r:embed="rId2" cstate="print"/>
          <a:srcRect/>
          <a:stretch>
            <a:fillRect/>
          </a:stretch>
        </p:blipFill>
        <p:spPr bwMode="auto">
          <a:xfrm>
            <a:off x="4225925" y="5159375"/>
            <a:ext cx="485775" cy="466725"/>
          </a:xfrm>
          <a:prstGeom prst="rect">
            <a:avLst/>
          </a:prstGeom>
          <a:noFill/>
          <a:ln w="9525">
            <a:noFill/>
            <a:miter lim="800000"/>
            <a:headEnd/>
            <a:tailEnd/>
          </a:ln>
        </p:spPr>
      </p:pic>
      <p:sp>
        <p:nvSpPr>
          <p:cNvPr id="33822" name="Text Box 53"/>
          <p:cNvSpPr txBox="1">
            <a:spLocks noChangeArrowheads="1"/>
          </p:cNvSpPr>
          <p:nvPr/>
        </p:nvSpPr>
        <p:spPr bwMode="auto">
          <a:xfrm>
            <a:off x="4695825" y="5214938"/>
            <a:ext cx="4332288" cy="336550"/>
          </a:xfrm>
          <a:prstGeom prst="rect">
            <a:avLst/>
          </a:prstGeom>
          <a:noFill/>
          <a:ln w="9525">
            <a:noFill/>
            <a:miter lim="800000"/>
            <a:headEnd/>
            <a:tailEnd/>
          </a:ln>
        </p:spPr>
        <p:txBody>
          <a:bodyPr wrap="none">
            <a:spAutoFit/>
          </a:bodyPr>
          <a:lstStyle/>
          <a:p>
            <a:r>
              <a:rPr kumimoji="0" lang="en-US" b="1"/>
              <a:t>@mfan: saw salt last nite in Mountain View</a:t>
            </a:r>
          </a:p>
        </p:txBody>
      </p:sp>
      <p:sp>
        <p:nvSpPr>
          <p:cNvPr id="33823" name="Freeform 56"/>
          <p:cNvSpPr>
            <a:spLocks/>
          </p:cNvSpPr>
          <p:nvPr/>
        </p:nvSpPr>
        <p:spPr bwMode="auto">
          <a:xfrm>
            <a:off x="7366000" y="5203825"/>
            <a:ext cx="1697038" cy="347663"/>
          </a:xfrm>
          <a:custGeom>
            <a:avLst/>
            <a:gdLst>
              <a:gd name="T0" fmla="*/ 140985 w 325"/>
              <a:gd name="T1" fmla="*/ 50800 h 219"/>
              <a:gd name="T2" fmla="*/ 203645 w 325"/>
              <a:gd name="T3" fmla="*/ 303213 h 219"/>
              <a:gd name="T4" fmla="*/ 663150 w 325"/>
              <a:gd name="T5" fmla="*/ 320675 h 219"/>
              <a:gd name="T6" fmla="*/ 1550832 w 325"/>
              <a:gd name="T7" fmla="*/ 303213 h 219"/>
              <a:gd name="T8" fmla="*/ 1550832 w 325"/>
              <a:gd name="T9" fmla="*/ 96838 h 219"/>
              <a:gd name="T10" fmla="*/ 1059996 w 325"/>
              <a:gd name="T11" fmla="*/ 12700 h 219"/>
              <a:gd name="T12" fmla="*/ 140985 w 325"/>
              <a:gd name="T13" fmla="*/ 50800 h 219"/>
              <a:gd name="T14" fmla="*/ 0 60000 65536"/>
              <a:gd name="T15" fmla="*/ 0 60000 65536"/>
              <a:gd name="T16" fmla="*/ 0 60000 65536"/>
              <a:gd name="T17" fmla="*/ 0 60000 65536"/>
              <a:gd name="T18" fmla="*/ 0 60000 65536"/>
              <a:gd name="T19" fmla="*/ 0 60000 65536"/>
              <a:gd name="T20" fmla="*/ 0 60000 65536"/>
              <a:gd name="T21" fmla="*/ 0 w 325"/>
              <a:gd name="T22" fmla="*/ 0 h 219"/>
              <a:gd name="T23" fmla="*/ 325 w 325"/>
              <a:gd name="T24" fmla="*/ 219 h 2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5" h="219">
                <a:moveTo>
                  <a:pt x="27" y="32"/>
                </a:moveTo>
                <a:cubicBezTo>
                  <a:pt x="0" y="62"/>
                  <a:pt x="22" y="163"/>
                  <a:pt x="39" y="191"/>
                </a:cubicBezTo>
                <a:cubicBezTo>
                  <a:pt x="56" y="219"/>
                  <a:pt x="84" y="202"/>
                  <a:pt x="127" y="202"/>
                </a:cubicBezTo>
                <a:cubicBezTo>
                  <a:pt x="170" y="202"/>
                  <a:pt x="269" y="214"/>
                  <a:pt x="297" y="191"/>
                </a:cubicBezTo>
                <a:cubicBezTo>
                  <a:pt x="325" y="168"/>
                  <a:pt x="313" y="91"/>
                  <a:pt x="297" y="61"/>
                </a:cubicBezTo>
                <a:cubicBezTo>
                  <a:pt x="281" y="31"/>
                  <a:pt x="250" y="16"/>
                  <a:pt x="203" y="8"/>
                </a:cubicBezTo>
                <a:cubicBezTo>
                  <a:pt x="156" y="0"/>
                  <a:pt x="54" y="2"/>
                  <a:pt x="27" y="32"/>
                </a:cubicBezTo>
                <a:close/>
              </a:path>
            </a:pathLst>
          </a:custGeom>
          <a:solidFill>
            <a:schemeClr val="bg1">
              <a:alpha val="0"/>
            </a:schemeClr>
          </a:solidFill>
          <a:ln w="15875">
            <a:solidFill>
              <a:srgbClr val="FF0000"/>
            </a:solidFill>
            <a:round/>
            <a:headEnd/>
            <a:tailEnd/>
          </a:ln>
        </p:spPr>
        <p:txBody>
          <a:bodyPr/>
          <a:lstStyle/>
          <a:p>
            <a:pPr defTabSz="457200"/>
            <a:endParaRPr kumimoji="0" lang="en-US" b="1"/>
          </a:p>
        </p:txBody>
      </p:sp>
      <p:sp>
        <p:nvSpPr>
          <p:cNvPr id="33824" name="Freeform 56"/>
          <p:cNvSpPr>
            <a:spLocks/>
          </p:cNvSpPr>
          <p:nvPr/>
        </p:nvSpPr>
        <p:spPr bwMode="auto">
          <a:xfrm>
            <a:off x="5967413" y="5227638"/>
            <a:ext cx="515937" cy="347662"/>
          </a:xfrm>
          <a:custGeom>
            <a:avLst/>
            <a:gdLst>
              <a:gd name="T0" fmla="*/ 42862 w 325"/>
              <a:gd name="T1" fmla="*/ 50800 h 219"/>
              <a:gd name="T2" fmla="*/ 61912 w 325"/>
              <a:gd name="T3" fmla="*/ 303212 h 219"/>
              <a:gd name="T4" fmla="*/ 201612 w 325"/>
              <a:gd name="T5" fmla="*/ 320675 h 219"/>
              <a:gd name="T6" fmla="*/ 471487 w 325"/>
              <a:gd name="T7" fmla="*/ 303212 h 219"/>
              <a:gd name="T8" fmla="*/ 471487 w 325"/>
              <a:gd name="T9" fmla="*/ 96837 h 219"/>
              <a:gd name="T10" fmla="*/ 322262 w 325"/>
              <a:gd name="T11" fmla="*/ 12700 h 219"/>
              <a:gd name="T12" fmla="*/ 42862 w 325"/>
              <a:gd name="T13" fmla="*/ 50800 h 219"/>
              <a:gd name="T14" fmla="*/ 0 60000 65536"/>
              <a:gd name="T15" fmla="*/ 0 60000 65536"/>
              <a:gd name="T16" fmla="*/ 0 60000 65536"/>
              <a:gd name="T17" fmla="*/ 0 60000 65536"/>
              <a:gd name="T18" fmla="*/ 0 60000 65536"/>
              <a:gd name="T19" fmla="*/ 0 60000 65536"/>
              <a:gd name="T20" fmla="*/ 0 60000 65536"/>
              <a:gd name="T21" fmla="*/ 0 w 325"/>
              <a:gd name="T22" fmla="*/ 0 h 219"/>
              <a:gd name="T23" fmla="*/ 325 w 325"/>
              <a:gd name="T24" fmla="*/ 219 h 2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5" h="219">
                <a:moveTo>
                  <a:pt x="27" y="32"/>
                </a:moveTo>
                <a:cubicBezTo>
                  <a:pt x="0" y="62"/>
                  <a:pt x="22" y="163"/>
                  <a:pt x="39" y="191"/>
                </a:cubicBezTo>
                <a:cubicBezTo>
                  <a:pt x="56" y="219"/>
                  <a:pt x="84" y="202"/>
                  <a:pt x="127" y="202"/>
                </a:cubicBezTo>
                <a:cubicBezTo>
                  <a:pt x="170" y="202"/>
                  <a:pt x="269" y="214"/>
                  <a:pt x="297" y="191"/>
                </a:cubicBezTo>
                <a:cubicBezTo>
                  <a:pt x="325" y="168"/>
                  <a:pt x="313" y="91"/>
                  <a:pt x="297" y="61"/>
                </a:cubicBezTo>
                <a:cubicBezTo>
                  <a:pt x="281" y="31"/>
                  <a:pt x="250" y="16"/>
                  <a:pt x="203" y="8"/>
                </a:cubicBezTo>
                <a:cubicBezTo>
                  <a:pt x="156" y="0"/>
                  <a:pt x="54" y="2"/>
                  <a:pt x="27" y="32"/>
                </a:cubicBezTo>
                <a:close/>
              </a:path>
            </a:pathLst>
          </a:custGeom>
          <a:solidFill>
            <a:schemeClr val="bg1">
              <a:alpha val="0"/>
            </a:schemeClr>
          </a:solidFill>
          <a:ln w="15875">
            <a:solidFill>
              <a:srgbClr val="FF0000"/>
            </a:solidFill>
            <a:round/>
            <a:headEnd/>
            <a:tailEnd/>
          </a:ln>
        </p:spPr>
        <p:txBody>
          <a:bodyPr/>
          <a:lstStyle/>
          <a:p>
            <a:pPr defTabSz="457200"/>
            <a:endParaRPr kumimoji="0" lang="en-US" b="1"/>
          </a:p>
        </p:txBody>
      </p:sp>
      <p:sp>
        <p:nvSpPr>
          <p:cNvPr id="33825" name="Text Box 5"/>
          <p:cNvSpPr txBox="1">
            <a:spLocks noChangeArrowheads="1"/>
          </p:cNvSpPr>
          <p:nvPr/>
        </p:nvSpPr>
        <p:spPr bwMode="auto">
          <a:xfrm>
            <a:off x="6478588" y="3871913"/>
            <a:ext cx="793750" cy="336550"/>
          </a:xfrm>
          <a:prstGeom prst="rect">
            <a:avLst/>
          </a:prstGeom>
          <a:noFill/>
          <a:ln w="9525">
            <a:noFill/>
            <a:miter lim="800000"/>
            <a:headEnd/>
            <a:tailEnd/>
          </a:ln>
        </p:spPr>
        <p:txBody>
          <a:bodyPr wrap="none">
            <a:spAutoFit/>
          </a:bodyPr>
          <a:lstStyle/>
          <a:p>
            <a:pPr defTabSz="457200"/>
            <a:r>
              <a:rPr kumimoji="0" lang="en-US" b="1"/>
              <a:t>actors</a:t>
            </a:r>
          </a:p>
        </p:txBody>
      </p:sp>
      <p:sp>
        <p:nvSpPr>
          <p:cNvPr id="33826" name="Line 56"/>
          <p:cNvSpPr>
            <a:spLocks noChangeShapeType="1"/>
          </p:cNvSpPr>
          <p:nvPr/>
        </p:nvSpPr>
        <p:spPr bwMode="auto">
          <a:xfrm flipH="1">
            <a:off x="5033963" y="3644900"/>
            <a:ext cx="415925" cy="255588"/>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3827" name="Rectangle 57"/>
          <p:cNvSpPr>
            <a:spLocks noChangeArrowheads="1"/>
          </p:cNvSpPr>
          <p:nvPr/>
        </p:nvSpPr>
        <p:spPr bwMode="auto">
          <a:xfrm>
            <a:off x="228600" y="2849563"/>
            <a:ext cx="8686800" cy="461962"/>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Similar solution at Kosmix</a:t>
            </a:r>
          </a:p>
          <a:p>
            <a:pPr marL="742950" lvl="1" indent="-285750" eaLnBrk="0" hangingPunct="0">
              <a:spcBef>
                <a:spcPct val="20000"/>
              </a:spcBef>
              <a:buClr>
                <a:schemeClr val="accent2"/>
              </a:buClr>
              <a:buFontTx/>
              <a:buChar char="–"/>
            </a:pPr>
            <a:r>
              <a:rPr lang="en-US" sz="2000"/>
              <a:t>also in Web Fountain @ IBM </a:t>
            </a:r>
          </a:p>
        </p:txBody>
      </p:sp>
      <p:sp>
        <p:nvSpPr>
          <p:cNvPr id="33837" name="Freeform 45"/>
          <p:cNvSpPr>
            <a:spLocks/>
          </p:cNvSpPr>
          <p:nvPr/>
        </p:nvSpPr>
        <p:spPr bwMode="auto">
          <a:xfrm>
            <a:off x="5383213" y="3365500"/>
            <a:ext cx="849312" cy="369888"/>
          </a:xfrm>
          <a:custGeom>
            <a:avLst/>
            <a:gdLst/>
            <a:ahLst/>
            <a:cxnLst>
              <a:cxn ang="0">
                <a:pos x="105" y="10"/>
              </a:cxn>
              <a:cxn ang="0">
                <a:pos x="11" y="70"/>
              </a:cxn>
              <a:cxn ang="0">
                <a:pos x="58" y="211"/>
              </a:cxn>
              <a:cxn ang="0">
                <a:pos x="360" y="204"/>
              </a:cxn>
              <a:cxn ang="0">
                <a:pos x="514" y="171"/>
              </a:cxn>
              <a:cxn ang="0">
                <a:pos x="487" y="37"/>
              </a:cxn>
              <a:cxn ang="0">
                <a:pos x="360" y="10"/>
              </a:cxn>
              <a:cxn ang="0">
                <a:pos x="105" y="10"/>
              </a:cxn>
            </a:cxnLst>
            <a:rect l="0" t="0" r="r" b="b"/>
            <a:pathLst>
              <a:path w="535" h="233">
                <a:moveTo>
                  <a:pt x="105" y="10"/>
                </a:moveTo>
                <a:cubicBezTo>
                  <a:pt x="47" y="20"/>
                  <a:pt x="19" y="37"/>
                  <a:pt x="11" y="70"/>
                </a:cubicBezTo>
                <a:cubicBezTo>
                  <a:pt x="3" y="103"/>
                  <a:pt x="0" y="189"/>
                  <a:pt x="58" y="211"/>
                </a:cubicBezTo>
                <a:cubicBezTo>
                  <a:pt x="116" y="233"/>
                  <a:pt x="284" y="211"/>
                  <a:pt x="360" y="204"/>
                </a:cubicBezTo>
                <a:cubicBezTo>
                  <a:pt x="436" y="197"/>
                  <a:pt x="493" y="199"/>
                  <a:pt x="514" y="171"/>
                </a:cubicBezTo>
                <a:cubicBezTo>
                  <a:pt x="535" y="143"/>
                  <a:pt x="513" y="64"/>
                  <a:pt x="487" y="37"/>
                </a:cubicBezTo>
                <a:cubicBezTo>
                  <a:pt x="461" y="10"/>
                  <a:pt x="425" y="14"/>
                  <a:pt x="360" y="10"/>
                </a:cubicBezTo>
                <a:cubicBezTo>
                  <a:pt x="295" y="6"/>
                  <a:pt x="163" y="0"/>
                  <a:pt x="105" y="10"/>
                </a:cubicBezTo>
                <a:close/>
              </a:path>
            </a:pathLst>
          </a:custGeom>
          <a:solidFill>
            <a:schemeClr val="bg1">
              <a:alpha val="0"/>
            </a:schemeClr>
          </a:solidFill>
          <a:ln w="15875" cap="flat" cmpd="sng">
            <a:solidFill>
              <a:srgbClr val="FF0000"/>
            </a:solidFill>
            <a:prstDash val="solid"/>
            <a:round/>
            <a:headEnd type="none" w="med" len="med"/>
            <a:tailEnd type="none" w="med" len="med"/>
          </a:ln>
          <a:effectLst/>
        </p:spPr>
        <p:txBody>
          <a:bodyPr/>
          <a:lstStyle/>
          <a:p>
            <a:endParaRPr lang="en-US"/>
          </a:p>
        </p:txBody>
      </p:sp>
      <p:sp>
        <p:nvSpPr>
          <p:cNvPr id="33838" name="Freeform 46"/>
          <p:cNvSpPr>
            <a:spLocks/>
          </p:cNvSpPr>
          <p:nvPr/>
        </p:nvSpPr>
        <p:spPr bwMode="auto">
          <a:xfrm>
            <a:off x="6283325" y="3376613"/>
            <a:ext cx="796925" cy="312737"/>
          </a:xfrm>
          <a:custGeom>
            <a:avLst/>
            <a:gdLst/>
            <a:ahLst/>
            <a:cxnLst>
              <a:cxn ang="0">
                <a:pos x="208" y="16"/>
              </a:cxn>
              <a:cxn ang="0">
                <a:pos x="74" y="16"/>
              </a:cxn>
              <a:cxn ang="0">
                <a:pos x="20" y="50"/>
              </a:cxn>
              <a:cxn ang="0">
                <a:pos x="20" y="164"/>
              </a:cxn>
              <a:cxn ang="0">
                <a:pos x="141" y="177"/>
              </a:cxn>
              <a:cxn ang="0">
                <a:pos x="369" y="190"/>
              </a:cxn>
              <a:cxn ang="0">
                <a:pos x="489" y="137"/>
              </a:cxn>
              <a:cxn ang="0">
                <a:pos x="449" y="36"/>
              </a:cxn>
              <a:cxn ang="0">
                <a:pos x="262" y="3"/>
              </a:cxn>
              <a:cxn ang="0">
                <a:pos x="208" y="16"/>
              </a:cxn>
            </a:cxnLst>
            <a:rect l="0" t="0" r="r" b="b"/>
            <a:pathLst>
              <a:path w="502" h="197">
                <a:moveTo>
                  <a:pt x="208" y="16"/>
                </a:moveTo>
                <a:cubicBezTo>
                  <a:pt x="177" y="18"/>
                  <a:pt x="105" y="10"/>
                  <a:pt x="74" y="16"/>
                </a:cubicBezTo>
                <a:cubicBezTo>
                  <a:pt x="43" y="22"/>
                  <a:pt x="29" y="25"/>
                  <a:pt x="20" y="50"/>
                </a:cubicBezTo>
                <a:cubicBezTo>
                  <a:pt x="11" y="75"/>
                  <a:pt x="0" y="143"/>
                  <a:pt x="20" y="164"/>
                </a:cubicBezTo>
                <a:cubicBezTo>
                  <a:pt x="40" y="185"/>
                  <a:pt x="83" y="173"/>
                  <a:pt x="141" y="177"/>
                </a:cubicBezTo>
                <a:cubicBezTo>
                  <a:pt x="199" y="181"/>
                  <a:pt x="311" y="197"/>
                  <a:pt x="369" y="190"/>
                </a:cubicBezTo>
                <a:cubicBezTo>
                  <a:pt x="427" y="183"/>
                  <a:pt x="476" y="163"/>
                  <a:pt x="489" y="137"/>
                </a:cubicBezTo>
                <a:cubicBezTo>
                  <a:pt x="502" y="111"/>
                  <a:pt x="487" y="58"/>
                  <a:pt x="449" y="36"/>
                </a:cubicBezTo>
                <a:cubicBezTo>
                  <a:pt x="411" y="14"/>
                  <a:pt x="304" y="6"/>
                  <a:pt x="262" y="3"/>
                </a:cubicBezTo>
                <a:cubicBezTo>
                  <a:pt x="220" y="0"/>
                  <a:pt x="239" y="14"/>
                  <a:pt x="208" y="16"/>
                </a:cubicBezTo>
                <a:close/>
              </a:path>
            </a:pathLst>
          </a:custGeom>
          <a:solidFill>
            <a:schemeClr val="bg1">
              <a:alpha val="0"/>
            </a:schemeClr>
          </a:solidFill>
          <a:ln w="15875" cap="flat" cmpd="sng">
            <a:solidFill>
              <a:srgbClr val="FF0000"/>
            </a:solidFill>
            <a:prstDash val="solid"/>
            <a:round/>
            <a:headEnd type="none" w="med" len="med"/>
            <a:tailEnd type="none" w="med" len="med"/>
          </a:ln>
          <a:effectLst/>
        </p:spPr>
        <p:txBody>
          <a:bodyPr/>
          <a:lstStyle/>
          <a:p>
            <a:endParaRPr lang="en-US"/>
          </a:p>
        </p:txBody>
      </p:sp>
    </p:spTree>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5"/>
          <p:cNvSpPr>
            <a:spLocks noGrp="1"/>
          </p:cNvSpPr>
          <p:nvPr>
            <p:ph type="sldNum" sz="quarter" idx="12"/>
          </p:nvPr>
        </p:nvSpPr>
        <p:spPr/>
        <p:txBody>
          <a:bodyPr/>
          <a:lstStyle/>
          <a:p>
            <a:pPr>
              <a:defRPr/>
            </a:pPr>
            <a:fld id="{FC7CB27D-A6E7-4409-A34E-021D256B3743}" type="slidenum">
              <a:rPr lang="en-US"/>
              <a:pPr>
                <a:defRPr/>
              </a:pPr>
              <a:t>19</a:t>
            </a:fld>
            <a:endParaRPr lang="en-US"/>
          </a:p>
        </p:txBody>
      </p:sp>
      <p:sp>
        <p:nvSpPr>
          <p:cNvPr id="34818" name="Rectangle 52"/>
          <p:cNvSpPr>
            <a:spLocks noChangeArrowheads="1"/>
          </p:cNvSpPr>
          <p:nvPr/>
        </p:nvSpPr>
        <p:spPr bwMode="auto">
          <a:xfrm>
            <a:off x="5497513" y="4891088"/>
            <a:ext cx="2700337" cy="41433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4819" name="Rectangle 51"/>
          <p:cNvSpPr>
            <a:spLocks noChangeArrowheads="1"/>
          </p:cNvSpPr>
          <p:nvPr/>
        </p:nvSpPr>
        <p:spPr bwMode="auto">
          <a:xfrm>
            <a:off x="5519738" y="4370388"/>
            <a:ext cx="2009775" cy="222250"/>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1161218" name="Rectangle 2"/>
          <p:cNvSpPr>
            <a:spLocks noGrp="1" noChangeArrowheads="1"/>
          </p:cNvSpPr>
          <p:nvPr>
            <p:ph type="title"/>
          </p:nvPr>
        </p:nvSpPr>
        <p:spPr/>
        <p:txBody>
          <a:bodyPr/>
          <a:lstStyle/>
          <a:p>
            <a:pPr>
              <a:defRPr/>
            </a:pPr>
            <a:r>
              <a:rPr lang="en-US"/>
              <a:t>Proposed Crowdsourcing Solution</a:t>
            </a:r>
          </a:p>
        </p:txBody>
      </p:sp>
      <p:sp>
        <p:nvSpPr>
          <p:cNvPr id="34821" name="Rectangle 3"/>
          <p:cNvSpPr>
            <a:spLocks noGrp="1" noChangeArrowheads="1"/>
          </p:cNvSpPr>
          <p:nvPr>
            <p:ph type="body" idx="1"/>
          </p:nvPr>
        </p:nvSpPr>
        <p:spPr>
          <a:xfrm>
            <a:off x="144463" y="5732463"/>
            <a:ext cx="8686800" cy="439737"/>
          </a:xfrm>
        </p:spPr>
        <p:txBody>
          <a:bodyPr/>
          <a:lstStyle/>
          <a:p>
            <a:r>
              <a:rPr lang="en-US" smtClean="0"/>
              <a:t>Similar solution for Twitter event monitoring @ Kosmix</a:t>
            </a:r>
          </a:p>
        </p:txBody>
      </p:sp>
      <p:pic>
        <p:nvPicPr>
          <p:cNvPr id="34822" name="Picture 40"/>
          <p:cNvPicPr>
            <a:picLocks noChangeAspect="1" noChangeArrowheads="1"/>
          </p:cNvPicPr>
          <p:nvPr/>
        </p:nvPicPr>
        <p:blipFill>
          <a:blip r:embed="rId2" cstate="print"/>
          <a:srcRect/>
          <a:stretch>
            <a:fillRect/>
          </a:stretch>
        </p:blipFill>
        <p:spPr bwMode="auto">
          <a:xfrm>
            <a:off x="633413" y="1557338"/>
            <a:ext cx="2724150" cy="2543175"/>
          </a:xfrm>
          <a:prstGeom prst="rect">
            <a:avLst/>
          </a:prstGeom>
          <a:noFill/>
          <a:ln w="9525" algn="ctr">
            <a:noFill/>
            <a:miter lim="800000"/>
            <a:headEnd/>
            <a:tailEnd/>
          </a:ln>
        </p:spPr>
      </p:pic>
      <p:pic>
        <p:nvPicPr>
          <p:cNvPr id="34823" name="Picture 41"/>
          <p:cNvPicPr>
            <a:picLocks noChangeAspect="1" noChangeArrowheads="1"/>
          </p:cNvPicPr>
          <p:nvPr/>
        </p:nvPicPr>
        <p:blipFill>
          <a:blip r:embed="rId3" cstate="print"/>
          <a:srcRect/>
          <a:stretch>
            <a:fillRect/>
          </a:stretch>
        </p:blipFill>
        <p:spPr bwMode="auto">
          <a:xfrm>
            <a:off x="4275138" y="1544638"/>
            <a:ext cx="2759075" cy="2576512"/>
          </a:xfrm>
          <a:prstGeom prst="rect">
            <a:avLst/>
          </a:prstGeom>
          <a:noFill/>
          <a:ln w="9525" algn="ctr">
            <a:noFill/>
            <a:miter lim="800000"/>
            <a:headEnd/>
            <a:tailEnd/>
          </a:ln>
        </p:spPr>
      </p:pic>
      <p:sp>
        <p:nvSpPr>
          <p:cNvPr id="34824" name="Line 42"/>
          <p:cNvSpPr>
            <a:spLocks noChangeShapeType="1"/>
          </p:cNvSpPr>
          <p:nvPr/>
        </p:nvSpPr>
        <p:spPr bwMode="auto">
          <a:xfrm flipH="1">
            <a:off x="2254250" y="949325"/>
            <a:ext cx="2093913" cy="531813"/>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4825" name="Line 43"/>
          <p:cNvSpPr>
            <a:spLocks noChangeShapeType="1"/>
          </p:cNvSpPr>
          <p:nvPr/>
        </p:nvSpPr>
        <p:spPr bwMode="auto">
          <a:xfrm>
            <a:off x="4338638" y="958850"/>
            <a:ext cx="796925" cy="468313"/>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4826" name="Line 44"/>
          <p:cNvSpPr>
            <a:spLocks noChangeShapeType="1"/>
          </p:cNvSpPr>
          <p:nvPr/>
        </p:nvSpPr>
        <p:spPr bwMode="auto">
          <a:xfrm>
            <a:off x="4327525" y="938213"/>
            <a:ext cx="3594100" cy="574675"/>
          </a:xfrm>
          <a:prstGeom prst="line">
            <a:avLst/>
          </a:prstGeom>
          <a:noFill/>
          <a:ln w="9525">
            <a:solidFill>
              <a:schemeClr val="tx1"/>
            </a:solidFill>
            <a:round/>
            <a:headEnd/>
            <a:tailEnd type="triangle" w="med" len="med"/>
          </a:ln>
        </p:spPr>
        <p:txBody>
          <a:bodyPr lIns="92075" tIns="46038" rIns="92075" bIns="46038"/>
          <a:lstStyle/>
          <a:p>
            <a:endParaRPr lang="en-US"/>
          </a:p>
        </p:txBody>
      </p:sp>
      <p:sp>
        <p:nvSpPr>
          <p:cNvPr id="34827" name="Text Box 45"/>
          <p:cNvSpPr txBox="1">
            <a:spLocks noChangeArrowheads="1"/>
          </p:cNvSpPr>
          <p:nvPr/>
        </p:nvSpPr>
        <p:spPr bwMode="auto">
          <a:xfrm>
            <a:off x="7664450" y="2830513"/>
            <a:ext cx="488950" cy="457200"/>
          </a:xfrm>
          <a:prstGeom prst="rect">
            <a:avLst/>
          </a:prstGeom>
          <a:noFill/>
          <a:ln w="9525" algn="ctr">
            <a:noFill/>
            <a:miter lim="800000"/>
            <a:headEnd/>
            <a:tailEnd/>
          </a:ln>
        </p:spPr>
        <p:txBody>
          <a:bodyPr wrap="none" lIns="92075" tIns="46038" rIns="92075" bIns="46038">
            <a:spAutoFit/>
          </a:bodyPr>
          <a:lstStyle/>
          <a:p>
            <a:pPr marL="285750" indent="-285750" eaLnBrk="0" hangingPunct="0">
              <a:spcBef>
                <a:spcPct val="20000"/>
              </a:spcBef>
              <a:buClr>
                <a:schemeClr val="accent2"/>
              </a:buClr>
            </a:pPr>
            <a:r>
              <a:rPr lang="en-US" sz="2400" b="1"/>
              <a:t>…</a:t>
            </a:r>
          </a:p>
        </p:txBody>
      </p:sp>
      <p:sp>
        <p:nvSpPr>
          <p:cNvPr id="34828" name="TextBox 19"/>
          <p:cNvSpPr txBox="1">
            <a:spLocks noChangeArrowheads="1"/>
          </p:cNvSpPr>
          <p:nvPr/>
        </p:nvSpPr>
        <p:spPr bwMode="auto">
          <a:xfrm>
            <a:off x="4337050" y="4589463"/>
            <a:ext cx="1039813" cy="3048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400" b="1"/>
              <a:t>filter pubs</a:t>
            </a:r>
          </a:p>
        </p:txBody>
      </p:sp>
      <p:sp>
        <p:nvSpPr>
          <p:cNvPr id="34829" name="TextBox 20"/>
          <p:cNvSpPr txBox="1">
            <a:spLocks noChangeArrowheads="1"/>
          </p:cNvSpPr>
          <p:nvPr/>
        </p:nvSpPr>
        <p:spPr bwMode="auto">
          <a:xfrm>
            <a:off x="5441950" y="4322763"/>
            <a:ext cx="2879725" cy="10287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400" b="1"/>
              <a:t>using just author name</a:t>
            </a:r>
          </a:p>
          <a:p>
            <a:pPr eaLnBrk="0" hangingPunct="0">
              <a:spcBef>
                <a:spcPct val="20000"/>
              </a:spcBef>
              <a:buClr>
                <a:schemeClr val="accent2"/>
              </a:buClr>
            </a:pPr>
            <a:r>
              <a:rPr lang="en-US" sz="1400" b="1"/>
              <a:t> </a:t>
            </a:r>
          </a:p>
          <a:p>
            <a:pPr eaLnBrk="0" hangingPunct="0">
              <a:spcBef>
                <a:spcPct val="20000"/>
              </a:spcBef>
              <a:buClr>
                <a:schemeClr val="accent2"/>
              </a:buClr>
            </a:pPr>
            <a:r>
              <a:rPr lang="en-US" sz="1400" b="1"/>
              <a:t>using author name, co-authors, </a:t>
            </a:r>
            <a:br>
              <a:rPr lang="en-US" sz="1400" b="1"/>
            </a:br>
            <a:r>
              <a:rPr lang="en-US" sz="1400" b="1"/>
              <a:t>conf proximity</a:t>
            </a:r>
          </a:p>
        </p:txBody>
      </p:sp>
      <p:cxnSp>
        <p:nvCxnSpPr>
          <p:cNvPr id="34830" name="Straight Arrow Connector 21"/>
          <p:cNvCxnSpPr>
            <a:cxnSpLocks noChangeShapeType="1"/>
          </p:cNvCxnSpPr>
          <p:nvPr/>
        </p:nvCxnSpPr>
        <p:spPr bwMode="auto">
          <a:xfrm flipV="1">
            <a:off x="5299075" y="4502150"/>
            <a:ext cx="211138" cy="239713"/>
          </a:xfrm>
          <a:prstGeom prst="straightConnector1">
            <a:avLst/>
          </a:prstGeom>
          <a:noFill/>
          <a:ln w="9525" algn="ctr">
            <a:solidFill>
              <a:schemeClr val="tx1"/>
            </a:solidFill>
            <a:round/>
            <a:headEnd/>
            <a:tailEnd type="arrow" w="med" len="med"/>
          </a:ln>
        </p:spPr>
      </p:cxnSp>
      <p:cxnSp>
        <p:nvCxnSpPr>
          <p:cNvPr id="34831" name="Straight Arrow Connector 23"/>
          <p:cNvCxnSpPr>
            <a:cxnSpLocks noChangeShapeType="1"/>
          </p:cNvCxnSpPr>
          <p:nvPr/>
        </p:nvCxnSpPr>
        <p:spPr bwMode="auto">
          <a:xfrm>
            <a:off x="5299075" y="4741863"/>
            <a:ext cx="192088" cy="255587"/>
          </a:xfrm>
          <a:prstGeom prst="straightConnector1">
            <a:avLst/>
          </a:prstGeom>
          <a:noFill/>
          <a:ln w="9525" algn="ctr">
            <a:solidFill>
              <a:schemeClr val="tx1"/>
            </a:solidFill>
            <a:round/>
            <a:headEnd/>
            <a:tailEnd type="arrow" w="med" len="med"/>
          </a:ln>
        </p:spPr>
      </p:cxnSp>
      <p:sp>
        <p:nvSpPr>
          <p:cNvPr id="34832" name="Left Arrow 25"/>
          <p:cNvSpPr>
            <a:spLocks noChangeArrowheads="1"/>
          </p:cNvSpPr>
          <p:nvPr/>
        </p:nvSpPr>
        <p:spPr bwMode="auto">
          <a:xfrm>
            <a:off x="7551738" y="4427538"/>
            <a:ext cx="323850" cy="142875"/>
          </a:xfrm>
          <a:prstGeom prst="leftArrow">
            <a:avLst>
              <a:gd name="adj1" fmla="val 50000"/>
              <a:gd name="adj2" fmla="val 50003"/>
            </a:avLst>
          </a:prstGeom>
          <a:solidFill>
            <a:srgbClr val="FF0000"/>
          </a:solidFill>
          <a:ln w="9525" algn="ctr">
            <a:solidFill>
              <a:schemeClr val="tx1"/>
            </a:solidFill>
            <a:round/>
            <a:headEnd/>
            <a:tailEnd/>
          </a:ln>
        </p:spPr>
        <p:txBody>
          <a:bodyPr lIns="92075" tIns="46038" rIns="92075" bIns="46038"/>
          <a:lstStyle/>
          <a:p>
            <a:pPr marL="285750" indent="-285750" eaLnBrk="0" hangingPunct="0">
              <a:spcBef>
                <a:spcPct val="20000"/>
              </a:spcBef>
              <a:buClr>
                <a:schemeClr val="accent2"/>
              </a:buClr>
              <a:buFontTx/>
              <a:buChar char="–"/>
            </a:pPr>
            <a:endParaRPr lang="en-US" sz="2000">
              <a:solidFill>
                <a:srgbClr val="FF0000"/>
              </a:solidFill>
            </a:endParaRPr>
          </a:p>
        </p:txBody>
      </p:sp>
      <p:sp>
        <p:nvSpPr>
          <p:cNvPr id="34833" name="Rectangle 53"/>
          <p:cNvSpPr>
            <a:spLocks noChangeArrowheads="1"/>
          </p:cNvSpPr>
          <p:nvPr/>
        </p:nvSpPr>
        <p:spPr bwMode="auto">
          <a:xfrm>
            <a:off x="1169988" y="4891088"/>
            <a:ext cx="2700337" cy="414337"/>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4834" name="Rectangle 54"/>
          <p:cNvSpPr>
            <a:spLocks noChangeArrowheads="1"/>
          </p:cNvSpPr>
          <p:nvPr/>
        </p:nvSpPr>
        <p:spPr bwMode="auto">
          <a:xfrm>
            <a:off x="1192213" y="4370388"/>
            <a:ext cx="2009775" cy="222250"/>
          </a:xfrm>
          <a:prstGeom prst="rect">
            <a:avLst/>
          </a:prstGeom>
          <a:solidFill>
            <a:srgbClr val="FFFF99"/>
          </a:solidFill>
          <a:ln w="9525" algn="ctr">
            <a:solidFill>
              <a:schemeClr val="tx1"/>
            </a:solidFill>
            <a:miter lim="800000"/>
            <a:headEnd/>
            <a:tailEnd/>
          </a:ln>
        </p:spPr>
        <p:txBody>
          <a:bodyPr wrap="none" lIns="92075" tIns="46038" rIns="92075" bIns="46038" anchor="ctr"/>
          <a:lstStyle/>
          <a:p>
            <a:pPr eaLnBrk="0" hangingPunct="0">
              <a:spcBef>
                <a:spcPct val="20000"/>
              </a:spcBef>
              <a:buClr>
                <a:schemeClr val="accent2"/>
              </a:buClr>
              <a:buFontTx/>
              <a:buChar char="–"/>
            </a:pPr>
            <a:endParaRPr lang="en-US" sz="2000"/>
          </a:p>
        </p:txBody>
      </p:sp>
      <p:sp>
        <p:nvSpPr>
          <p:cNvPr id="34835" name="TextBox 19"/>
          <p:cNvSpPr txBox="1">
            <a:spLocks noChangeArrowheads="1"/>
          </p:cNvSpPr>
          <p:nvPr/>
        </p:nvSpPr>
        <p:spPr bwMode="auto">
          <a:xfrm>
            <a:off x="9525" y="4589463"/>
            <a:ext cx="1039813" cy="3048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400" b="1"/>
              <a:t>filter pubs</a:t>
            </a:r>
          </a:p>
        </p:txBody>
      </p:sp>
      <p:sp>
        <p:nvSpPr>
          <p:cNvPr id="34836" name="TextBox 20"/>
          <p:cNvSpPr txBox="1">
            <a:spLocks noChangeArrowheads="1"/>
          </p:cNvSpPr>
          <p:nvPr/>
        </p:nvSpPr>
        <p:spPr bwMode="auto">
          <a:xfrm>
            <a:off x="1114425" y="4322763"/>
            <a:ext cx="2879725" cy="10287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400" b="1"/>
              <a:t>using just author name</a:t>
            </a:r>
          </a:p>
          <a:p>
            <a:pPr eaLnBrk="0" hangingPunct="0">
              <a:spcBef>
                <a:spcPct val="20000"/>
              </a:spcBef>
              <a:buClr>
                <a:schemeClr val="accent2"/>
              </a:buClr>
            </a:pPr>
            <a:r>
              <a:rPr lang="en-US" sz="1400" b="1"/>
              <a:t> </a:t>
            </a:r>
          </a:p>
          <a:p>
            <a:pPr eaLnBrk="0" hangingPunct="0">
              <a:spcBef>
                <a:spcPct val="20000"/>
              </a:spcBef>
              <a:buClr>
                <a:schemeClr val="accent2"/>
              </a:buClr>
            </a:pPr>
            <a:r>
              <a:rPr lang="en-US" sz="1400" b="1"/>
              <a:t>using author name, co-authors, </a:t>
            </a:r>
            <a:br>
              <a:rPr lang="en-US" sz="1400" b="1"/>
            </a:br>
            <a:r>
              <a:rPr lang="en-US" sz="1400" b="1"/>
              <a:t>conf proximity</a:t>
            </a:r>
          </a:p>
        </p:txBody>
      </p:sp>
      <p:cxnSp>
        <p:nvCxnSpPr>
          <p:cNvPr id="34837" name="Straight Arrow Connector 21"/>
          <p:cNvCxnSpPr>
            <a:cxnSpLocks noChangeShapeType="1"/>
          </p:cNvCxnSpPr>
          <p:nvPr/>
        </p:nvCxnSpPr>
        <p:spPr bwMode="auto">
          <a:xfrm flipV="1">
            <a:off x="971550" y="4502150"/>
            <a:ext cx="211138" cy="239713"/>
          </a:xfrm>
          <a:prstGeom prst="straightConnector1">
            <a:avLst/>
          </a:prstGeom>
          <a:noFill/>
          <a:ln w="9525" algn="ctr">
            <a:solidFill>
              <a:schemeClr val="tx1"/>
            </a:solidFill>
            <a:round/>
            <a:headEnd/>
            <a:tailEnd type="arrow" w="med" len="med"/>
          </a:ln>
        </p:spPr>
      </p:cxnSp>
      <p:cxnSp>
        <p:nvCxnSpPr>
          <p:cNvPr id="34838" name="Straight Arrow Connector 23"/>
          <p:cNvCxnSpPr>
            <a:cxnSpLocks noChangeShapeType="1"/>
          </p:cNvCxnSpPr>
          <p:nvPr/>
        </p:nvCxnSpPr>
        <p:spPr bwMode="auto">
          <a:xfrm>
            <a:off x="971550" y="4741863"/>
            <a:ext cx="192088" cy="255587"/>
          </a:xfrm>
          <a:prstGeom prst="straightConnector1">
            <a:avLst/>
          </a:prstGeom>
          <a:noFill/>
          <a:ln w="9525" algn="ctr">
            <a:solidFill>
              <a:schemeClr val="tx1"/>
            </a:solidFill>
            <a:round/>
            <a:headEnd/>
            <a:tailEnd type="arrow" w="med" len="med"/>
          </a:ln>
        </p:spPr>
      </p:cxnSp>
      <p:sp>
        <p:nvSpPr>
          <p:cNvPr id="34839" name="Left Arrow 25"/>
          <p:cNvSpPr>
            <a:spLocks noChangeArrowheads="1"/>
          </p:cNvSpPr>
          <p:nvPr/>
        </p:nvSpPr>
        <p:spPr bwMode="auto">
          <a:xfrm>
            <a:off x="3224213" y="4427538"/>
            <a:ext cx="323850" cy="142875"/>
          </a:xfrm>
          <a:prstGeom prst="leftArrow">
            <a:avLst>
              <a:gd name="adj1" fmla="val 50000"/>
              <a:gd name="adj2" fmla="val 50003"/>
            </a:avLst>
          </a:prstGeom>
          <a:solidFill>
            <a:srgbClr val="FF0000"/>
          </a:solidFill>
          <a:ln w="9525" algn="ctr">
            <a:solidFill>
              <a:schemeClr val="tx1"/>
            </a:solidFill>
            <a:round/>
            <a:headEnd/>
            <a:tailEnd/>
          </a:ln>
        </p:spPr>
        <p:txBody>
          <a:bodyPr lIns="92075" tIns="46038" rIns="92075" bIns="46038"/>
          <a:lstStyle/>
          <a:p>
            <a:pPr marL="285750" indent="-285750" eaLnBrk="0" hangingPunct="0">
              <a:spcBef>
                <a:spcPct val="20000"/>
              </a:spcBef>
              <a:buClr>
                <a:schemeClr val="accent2"/>
              </a:buClr>
              <a:buFontTx/>
              <a:buChar char="–"/>
            </a:pPr>
            <a:endParaRPr lang="en-US" sz="2000">
              <a:solidFill>
                <a:srgbClr val="FF0000"/>
              </a:solidFill>
            </a:endParaRP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8D6E8330-1F05-4B88-96DC-39613B8CE2DF}" type="slidenum">
              <a:rPr lang="en-US"/>
              <a:pPr>
                <a:defRPr/>
              </a:pPr>
              <a:t>20</a:t>
            </a:fld>
            <a:endParaRPr lang="en-US"/>
          </a:p>
        </p:txBody>
      </p:sp>
      <p:sp>
        <p:nvSpPr>
          <p:cNvPr id="1162242" name="Rectangle 2"/>
          <p:cNvSpPr>
            <a:spLocks noGrp="1" noChangeArrowheads="1"/>
          </p:cNvSpPr>
          <p:nvPr>
            <p:ph type="title"/>
          </p:nvPr>
        </p:nvSpPr>
        <p:spPr/>
        <p:txBody>
          <a:bodyPr/>
          <a:lstStyle/>
          <a:p>
            <a:pPr>
              <a:defRPr/>
            </a:pPr>
            <a:r>
              <a:rPr lang="en-US"/>
              <a:t>Lessons Learned</a:t>
            </a:r>
          </a:p>
        </p:txBody>
      </p:sp>
      <p:sp>
        <p:nvSpPr>
          <p:cNvPr id="35843" name="Rectangle 3"/>
          <p:cNvSpPr>
            <a:spLocks noGrp="1" noChangeArrowheads="1"/>
          </p:cNvSpPr>
          <p:nvPr>
            <p:ph type="body" idx="1"/>
          </p:nvPr>
        </p:nvSpPr>
        <p:spPr>
          <a:xfrm>
            <a:off x="228600" y="1328738"/>
            <a:ext cx="8686800" cy="3925887"/>
          </a:xfrm>
        </p:spPr>
        <p:txBody>
          <a:bodyPr/>
          <a:lstStyle/>
          <a:p>
            <a:r>
              <a:rPr lang="en-US" smtClean="0"/>
              <a:t>For large-scale data integration, humans are essential</a:t>
            </a:r>
          </a:p>
          <a:p>
            <a:pPr lvl="1"/>
            <a:r>
              <a:rPr lang="en-US" smtClean="0"/>
              <a:t>in fact, for any large-scale semantics-intensive problem?</a:t>
            </a:r>
          </a:p>
          <a:p>
            <a:r>
              <a:rPr lang="en-US" smtClean="0"/>
              <a:t>In today crowdsourcing tasks, human users</a:t>
            </a:r>
          </a:p>
          <a:p>
            <a:pPr lvl="1"/>
            <a:r>
              <a:rPr lang="en-US" smtClean="0"/>
              <a:t>verify claims, label images, recognize faces, write text, edit data</a:t>
            </a:r>
          </a:p>
          <a:p>
            <a:r>
              <a:rPr lang="en-US" smtClean="0"/>
              <a:t>But they can also help edit “code”</a:t>
            </a:r>
          </a:p>
          <a:p>
            <a:pPr lvl="1"/>
            <a:r>
              <a:rPr lang="en-US" smtClean="0"/>
              <a:t>select the right code module for each data portion</a:t>
            </a:r>
          </a:p>
          <a:p>
            <a:pPr lvl="1"/>
            <a:r>
              <a:rPr lang="en-US" smtClean="0"/>
              <a:t>change the control flow of the code?</a:t>
            </a:r>
            <a:br>
              <a:rPr lang="en-US" smtClean="0"/>
            </a:br>
            <a:endParaRPr lang="en-US" smtClean="0"/>
          </a:p>
          <a:p>
            <a:pPr lvl="1"/>
            <a:r>
              <a:rPr lang="en-US" smtClean="0"/>
              <a:t>do all of these without knowing how to write code </a:t>
            </a:r>
          </a:p>
          <a:p>
            <a:pPr lvl="1"/>
            <a:r>
              <a:rPr lang="en-US" smtClean="0"/>
              <a:t>only need to know domain semantics</a:t>
            </a:r>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5B050786-987C-43BB-B296-5BC746E358A3}" type="slidenum">
              <a:rPr kumimoji="0" lang="en-US" sz="1400">
                <a:latin typeface="+mj-lt"/>
              </a:rPr>
              <a:pPr algn="r" eaLnBrk="0" hangingPunct="0">
                <a:defRPr/>
              </a:pPr>
              <a:t>21</a:t>
            </a:fld>
            <a:endParaRPr kumimoji="0" lang="en-US" sz="1400">
              <a:latin typeface="+mj-lt"/>
            </a:endParaRPr>
          </a:p>
        </p:txBody>
      </p:sp>
      <p:sp>
        <p:nvSpPr>
          <p:cNvPr id="1127426" name="Rectangle 2"/>
          <p:cNvSpPr>
            <a:spLocks noGrp="1" noChangeArrowheads="1"/>
          </p:cNvSpPr>
          <p:nvPr>
            <p:ph type="title" idx="4294967295"/>
          </p:nvPr>
        </p:nvSpPr>
        <p:spPr/>
        <p:txBody>
          <a:bodyPr/>
          <a:lstStyle/>
          <a:p>
            <a:r>
              <a:rPr lang="en-US" smtClean="0"/>
              <a:t>Rest of the Talk</a:t>
            </a:r>
          </a:p>
        </p:txBody>
      </p:sp>
      <p:sp>
        <p:nvSpPr>
          <p:cNvPr id="75780" name="Rectangle 3"/>
          <p:cNvSpPr>
            <a:spLocks noGrp="1" noChangeArrowheads="1"/>
          </p:cNvSpPr>
          <p:nvPr>
            <p:ph type="body" idx="4294967295"/>
          </p:nvPr>
        </p:nvSpPr>
        <p:spPr>
          <a:xfrm>
            <a:off x="228600" y="1423988"/>
            <a:ext cx="8686800" cy="3937000"/>
          </a:xfrm>
        </p:spPr>
        <p:txBody>
          <a:bodyPr/>
          <a:lstStyle/>
          <a:p>
            <a:r>
              <a:rPr lang="en-US" smtClean="0"/>
              <a:t>Building the database</a:t>
            </a:r>
          </a:p>
          <a:p>
            <a:pPr lvl="1"/>
            <a:r>
              <a:rPr lang="en-US" smtClean="0"/>
              <a:t>schema matching</a:t>
            </a:r>
          </a:p>
          <a:p>
            <a:pPr lvl="1"/>
            <a:r>
              <a:rPr lang="en-US" smtClean="0"/>
              <a:t>data matching</a:t>
            </a:r>
          </a:p>
          <a:p>
            <a:pPr lvl="1"/>
            <a:r>
              <a:rPr lang="en-US" smtClean="0"/>
              <a:t>editing data of workflow</a:t>
            </a:r>
          </a:p>
          <a:p>
            <a:pPr lvl="1"/>
            <a:r>
              <a:rPr lang="en-US" smtClean="0"/>
              <a:t>editing the end database / build structured “wikipedia”</a:t>
            </a:r>
          </a:p>
          <a:p>
            <a:r>
              <a:rPr lang="en-US" smtClean="0"/>
              <a:t>Using the database</a:t>
            </a:r>
          </a:p>
          <a:p>
            <a:pPr lvl="1"/>
            <a:r>
              <a:rPr lang="en-US" smtClean="0"/>
              <a:t>how to let naïve users query the database</a:t>
            </a:r>
          </a:p>
          <a:p>
            <a:pPr lvl="1"/>
            <a:r>
              <a:rPr lang="en-US" smtClean="0"/>
              <a:t>generating text from the database</a:t>
            </a:r>
          </a:p>
          <a:p>
            <a:pPr lvl="1"/>
            <a:r>
              <a:rPr lang="en-US" smtClean="0"/>
              <a:t>opportunistic querying / make pages computable</a:t>
            </a:r>
          </a:p>
          <a:p>
            <a:r>
              <a:rPr lang="en-US" smtClean="0"/>
              <a:t>Wrapping up</a:t>
            </a:r>
          </a:p>
        </p:txBody>
      </p:sp>
      <p:sp>
        <p:nvSpPr>
          <p:cNvPr id="75781" name="AutoShape 5"/>
          <p:cNvSpPr>
            <a:spLocks noChangeArrowheads="1"/>
          </p:cNvSpPr>
          <p:nvPr/>
        </p:nvSpPr>
        <p:spPr bwMode="auto">
          <a:xfrm>
            <a:off x="3829050" y="2668588"/>
            <a:ext cx="414338" cy="287337"/>
          </a:xfrm>
          <a:prstGeom prst="leftArrow">
            <a:avLst>
              <a:gd name="adj1" fmla="val 50000"/>
              <a:gd name="adj2" fmla="val 36050"/>
            </a:avLst>
          </a:prstGeom>
          <a:solidFill>
            <a:schemeClr val="hlink"/>
          </a:solidFill>
          <a:ln w="9525">
            <a:solidFill>
              <a:schemeClr val="hlink"/>
            </a:solidFill>
            <a:miter lim="800000"/>
            <a:headEnd/>
            <a:tailEnd/>
          </a:ln>
          <a:effectLst/>
        </p:spPr>
        <p:txBody>
          <a:bodyPr wrap="none" anchor="ctr"/>
          <a:lstStyle/>
          <a:p>
            <a:endParaRPr lang="en-US"/>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Line 2"/>
          <p:cNvSpPr>
            <a:spLocks noChangeShapeType="1"/>
          </p:cNvSpPr>
          <p:nvPr/>
        </p:nvSpPr>
        <p:spPr bwMode="auto">
          <a:xfrm flipV="1">
            <a:off x="3451225" y="4725988"/>
            <a:ext cx="0" cy="257175"/>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sp>
        <p:nvSpPr>
          <p:cNvPr id="961538" name="Rectangle 2"/>
          <p:cNvSpPr>
            <a:spLocks noGrp="1" noChangeArrowheads="1"/>
          </p:cNvSpPr>
          <p:nvPr>
            <p:ph type="title" idx="4294967295"/>
          </p:nvPr>
        </p:nvSpPr>
        <p:spPr>
          <a:xfrm>
            <a:off x="242888" y="200025"/>
            <a:ext cx="8543925" cy="685800"/>
          </a:xfrm>
        </p:spPr>
        <p:txBody>
          <a:bodyPr/>
          <a:lstStyle/>
          <a:p>
            <a:r>
              <a:rPr lang="en-US" altLang="zh-CN" sz="3200" smtClean="0">
                <a:latin typeface="Arial" charset="0"/>
                <a:ea typeface="宋体" charset="-122"/>
              </a:rPr>
              <a:t>Editing Data of the Workflow </a:t>
            </a:r>
            <a:r>
              <a:rPr lang="en-US" altLang="zh-CN" sz="2800" smtClean="0">
                <a:latin typeface="Arial" charset="0"/>
                <a:ea typeface="宋体" charset="-122"/>
              </a:rPr>
              <a:t>[SIGMOD-09a]</a:t>
            </a:r>
          </a:p>
        </p:txBody>
      </p:sp>
      <p:sp>
        <p:nvSpPr>
          <p:cNvPr id="36867" name="Text Box 5"/>
          <p:cNvSpPr txBox="1">
            <a:spLocks noChangeArrowheads="1"/>
          </p:cNvSpPr>
          <p:nvPr/>
        </p:nvSpPr>
        <p:spPr bwMode="auto">
          <a:xfrm>
            <a:off x="2778125" y="5676900"/>
            <a:ext cx="1277938" cy="304800"/>
          </a:xfrm>
          <a:prstGeom prst="rect">
            <a:avLst/>
          </a:prstGeom>
          <a:no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dataSources</a:t>
            </a:r>
          </a:p>
        </p:txBody>
      </p:sp>
      <p:cxnSp>
        <p:nvCxnSpPr>
          <p:cNvPr id="36868" name="AutoShape 6"/>
          <p:cNvCxnSpPr>
            <a:cxnSpLocks noChangeShapeType="1"/>
            <a:stCxn id="36881" idx="0"/>
            <a:endCxn id="36883" idx="4"/>
          </p:cNvCxnSpPr>
          <p:nvPr/>
        </p:nvCxnSpPr>
        <p:spPr bwMode="auto">
          <a:xfrm flipH="1" flipV="1">
            <a:off x="3421063" y="2916238"/>
            <a:ext cx="811212" cy="403225"/>
          </a:xfrm>
          <a:prstGeom prst="straightConnector1">
            <a:avLst/>
          </a:prstGeom>
          <a:noFill/>
          <a:ln w="9525">
            <a:solidFill>
              <a:schemeClr val="tx1"/>
            </a:solidFill>
            <a:round/>
            <a:headEnd/>
            <a:tailEnd type="triangle" w="med" len="med"/>
          </a:ln>
        </p:spPr>
      </p:cxnSp>
      <p:cxnSp>
        <p:nvCxnSpPr>
          <p:cNvPr id="36869" name="AutoShape 7"/>
          <p:cNvCxnSpPr>
            <a:cxnSpLocks noChangeShapeType="1"/>
            <a:stCxn id="36876" idx="0"/>
            <a:endCxn id="36875" idx="4"/>
          </p:cNvCxnSpPr>
          <p:nvPr/>
        </p:nvCxnSpPr>
        <p:spPr bwMode="auto">
          <a:xfrm flipH="1" flipV="1">
            <a:off x="2605088" y="3676650"/>
            <a:ext cx="838200" cy="731838"/>
          </a:xfrm>
          <a:prstGeom prst="straightConnector1">
            <a:avLst/>
          </a:prstGeom>
          <a:noFill/>
          <a:ln w="9525">
            <a:solidFill>
              <a:schemeClr val="tx1"/>
            </a:solidFill>
            <a:round/>
            <a:headEnd/>
            <a:tailEnd type="triangle" w="med" len="med"/>
          </a:ln>
        </p:spPr>
      </p:cxnSp>
      <p:cxnSp>
        <p:nvCxnSpPr>
          <p:cNvPr id="36870" name="AutoShape 8"/>
          <p:cNvCxnSpPr>
            <a:cxnSpLocks noChangeShapeType="1"/>
            <a:stCxn id="36879" idx="0"/>
            <a:endCxn id="36881" idx="4"/>
          </p:cNvCxnSpPr>
          <p:nvPr/>
        </p:nvCxnSpPr>
        <p:spPr bwMode="auto">
          <a:xfrm flipV="1">
            <a:off x="4227513" y="3675063"/>
            <a:ext cx="4762" cy="198437"/>
          </a:xfrm>
          <a:prstGeom prst="straightConnector1">
            <a:avLst/>
          </a:prstGeom>
          <a:noFill/>
          <a:ln w="9525">
            <a:solidFill>
              <a:schemeClr val="tx1"/>
            </a:solidFill>
            <a:round/>
            <a:headEnd/>
            <a:tailEnd type="triangle" w="med" len="med"/>
          </a:ln>
        </p:spPr>
      </p:cxnSp>
      <p:cxnSp>
        <p:nvCxnSpPr>
          <p:cNvPr id="36871" name="AutoShape 9"/>
          <p:cNvCxnSpPr>
            <a:cxnSpLocks noChangeShapeType="1"/>
            <a:stCxn id="36876" idx="0"/>
            <a:endCxn id="36879" idx="4"/>
          </p:cNvCxnSpPr>
          <p:nvPr/>
        </p:nvCxnSpPr>
        <p:spPr bwMode="auto">
          <a:xfrm flipV="1">
            <a:off x="3443288" y="4229100"/>
            <a:ext cx="784225" cy="179388"/>
          </a:xfrm>
          <a:prstGeom prst="straightConnector1">
            <a:avLst/>
          </a:prstGeom>
          <a:noFill/>
          <a:ln w="9525">
            <a:solidFill>
              <a:schemeClr val="tx1"/>
            </a:solidFill>
            <a:round/>
            <a:headEnd/>
            <a:tailEnd type="triangle" w="med" len="med"/>
          </a:ln>
        </p:spPr>
      </p:cxnSp>
      <p:sp>
        <p:nvSpPr>
          <p:cNvPr id="36872" name="Text Box 10"/>
          <p:cNvSpPr txBox="1">
            <a:spLocks noChangeArrowheads="1"/>
          </p:cNvSpPr>
          <p:nvPr/>
        </p:nvSpPr>
        <p:spPr bwMode="auto">
          <a:xfrm>
            <a:off x="2819400" y="1422400"/>
            <a:ext cx="1277938" cy="304800"/>
          </a:xfrm>
          <a:prstGeom prst="rect">
            <a:avLst/>
          </a:prstGeom>
          <a:no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services</a:t>
            </a:r>
          </a:p>
        </p:txBody>
      </p:sp>
      <p:sp>
        <p:nvSpPr>
          <p:cNvPr id="36873" name="Line 17"/>
          <p:cNvSpPr>
            <a:spLocks noChangeShapeType="1"/>
          </p:cNvSpPr>
          <p:nvPr/>
        </p:nvSpPr>
        <p:spPr bwMode="auto">
          <a:xfrm flipV="1">
            <a:off x="3424238" y="2476500"/>
            <a:ext cx="0" cy="287338"/>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sp>
        <p:nvSpPr>
          <p:cNvPr id="36874" name="Text Box 18"/>
          <p:cNvSpPr txBox="1">
            <a:spLocks noChangeArrowheads="1"/>
          </p:cNvSpPr>
          <p:nvPr/>
        </p:nvSpPr>
        <p:spPr bwMode="auto">
          <a:xfrm>
            <a:off x="1990725" y="3351213"/>
            <a:ext cx="1190625" cy="284162"/>
          </a:xfrm>
          <a:prstGeom prst="rect">
            <a:avLst/>
          </a:prstGeom>
          <a:noFill/>
          <a:ln w="9525">
            <a:noFill/>
            <a:miter lim="800000"/>
            <a:headEnd/>
            <a:tailEnd/>
          </a:ln>
        </p:spPr>
        <p:txBody>
          <a:bodyPr lIns="0" tIns="0" rIns="0" bIns="0" anchor="ctr" anchorCtr="1"/>
          <a:lstStyle/>
          <a:p>
            <a:pPr algn="ctr">
              <a:spcBef>
                <a:spcPct val="50000"/>
              </a:spcBef>
            </a:pPr>
            <a:r>
              <a:rPr kumimoji="0" lang="en-US" altLang="zh-CN" sz="1800">
                <a:solidFill>
                  <a:srgbClr val="000000"/>
                </a:solidFill>
                <a:latin typeface="Times New Roman" pitchFamily="18" charset="0"/>
                <a:ea typeface="宋体" charset="-122"/>
              </a:rPr>
              <a:t>extractConf</a:t>
            </a:r>
          </a:p>
        </p:txBody>
      </p:sp>
      <p:sp>
        <p:nvSpPr>
          <p:cNvPr id="36875" name="Oval 19"/>
          <p:cNvSpPr>
            <a:spLocks noChangeArrowheads="1"/>
          </p:cNvSpPr>
          <p:nvPr/>
        </p:nvSpPr>
        <p:spPr bwMode="auto">
          <a:xfrm>
            <a:off x="1874838" y="3321050"/>
            <a:ext cx="1460500" cy="355600"/>
          </a:xfrm>
          <a:prstGeom prst="ellipse">
            <a:avLst/>
          </a:prstGeom>
          <a:noFill/>
          <a:ln w="9525" algn="ctr">
            <a:solidFill>
              <a:schemeClr val="tx1"/>
            </a:solidFill>
            <a:round/>
            <a:headEnd/>
            <a:tailEnd/>
          </a:ln>
        </p:spPr>
        <p:txBody>
          <a:bodyPr lIns="0" tIns="0" rIns="0" bIns="0" anchor="ctr" anchorCtr="1">
            <a:spAutoFit/>
          </a:bodyPr>
          <a:lstStyle/>
          <a:p>
            <a:pPr algn="ctr">
              <a:spcBef>
                <a:spcPct val="50000"/>
              </a:spcBef>
            </a:pPr>
            <a:endParaRPr kumimoji="0" lang="en-US" altLang="zh-CN">
              <a:solidFill>
                <a:srgbClr val="000000"/>
              </a:solidFill>
              <a:latin typeface="Times New Roman" pitchFamily="18" charset="0"/>
              <a:ea typeface="宋体" charset="-122"/>
            </a:endParaRPr>
          </a:p>
        </p:txBody>
      </p:sp>
      <p:sp>
        <p:nvSpPr>
          <p:cNvPr id="36876" name="Text Box 20"/>
          <p:cNvSpPr txBox="1">
            <a:spLocks noChangeArrowheads="1"/>
          </p:cNvSpPr>
          <p:nvPr/>
        </p:nvSpPr>
        <p:spPr bwMode="auto">
          <a:xfrm>
            <a:off x="3086100" y="4408488"/>
            <a:ext cx="712788" cy="274637"/>
          </a:xfrm>
          <a:prstGeom prst="rect">
            <a:avLst/>
          </a:prstGeom>
          <a:noFill/>
          <a:ln w="9525">
            <a:noFill/>
            <a:miter lim="800000"/>
            <a:headEnd/>
            <a:tailEnd/>
          </a:ln>
        </p:spPr>
        <p:txBody>
          <a:bodyPr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crawl</a:t>
            </a:r>
          </a:p>
        </p:txBody>
      </p:sp>
      <p:sp>
        <p:nvSpPr>
          <p:cNvPr id="36877" name="Oval 21"/>
          <p:cNvSpPr>
            <a:spLocks noChangeArrowheads="1"/>
          </p:cNvSpPr>
          <p:nvPr/>
        </p:nvSpPr>
        <p:spPr bwMode="auto">
          <a:xfrm>
            <a:off x="2951163" y="4421188"/>
            <a:ext cx="973137" cy="300037"/>
          </a:xfrm>
          <a:prstGeom prst="ellipse">
            <a:avLst/>
          </a:prstGeom>
          <a:noFill/>
          <a:ln w="9525" algn="ctr">
            <a:solidFill>
              <a:schemeClr val="tx1"/>
            </a:solidFill>
            <a:round/>
            <a:headEnd/>
            <a:tailEnd/>
          </a:ln>
        </p:spPr>
        <p:txBody>
          <a:bodyPr lIns="0" tIns="0" rIns="0" bIns="0" anchor="ctr">
            <a:spAutoFit/>
          </a:bodyPr>
          <a:lstStyle/>
          <a:p>
            <a:pPr algn="ctr">
              <a:spcBef>
                <a:spcPct val="50000"/>
              </a:spcBef>
            </a:pPr>
            <a:endParaRPr kumimoji="0" lang="en-US" sz="1800">
              <a:solidFill>
                <a:srgbClr val="000000"/>
              </a:solidFill>
              <a:latin typeface="Times New Roman" pitchFamily="18" charset="0"/>
              <a:ea typeface="宋体" charset="-122"/>
            </a:endParaRPr>
          </a:p>
        </p:txBody>
      </p:sp>
      <p:sp>
        <p:nvSpPr>
          <p:cNvPr id="36878" name="Text Box 22"/>
          <p:cNvSpPr txBox="1">
            <a:spLocks noChangeArrowheads="1"/>
          </p:cNvSpPr>
          <p:nvPr/>
        </p:nvSpPr>
        <p:spPr bwMode="auto">
          <a:xfrm>
            <a:off x="3587750" y="3894138"/>
            <a:ext cx="1325563" cy="284162"/>
          </a:xfrm>
          <a:prstGeom prst="rect">
            <a:avLst/>
          </a:prstGeom>
          <a:noFill/>
          <a:ln w="9525">
            <a:noFill/>
            <a:miter lim="800000"/>
            <a:headEnd/>
            <a:tailEnd/>
          </a:ln>
        </p:spPr>
        <p:txBody>
          <a:bodyPr lIns="0" tIns="0" rIns="0" bIns="0" anchor="ctr" anchorCtr="1"/>
          <a:lstStyle/>
          <a:p>
            <a:pPr algn="ctr">
              <a:spcBef>
                <a:spcPct val="50000"/>
              </a:spcBef>
            </a:pPr>
            <a:r>
              <a:rPr kumimoji="0" lang="en-US" altLang="zh-CN" sz="1800">
                <a:solidFill>
                  <a:srgbClr val="000000"/>
                </a:solidFill>
                <a:latin typeface="Times New Roman" pitchFamily="18" charset="0"/>
                <a:ea typeface="宋体" charset="-122"/>
              </a:rPr>
              <a:t>extractNames</a:t>
            </a:r>
          </a:p>
        </p:txBody>
      </p:sp>
      <p:sp>
        <p:nvSpPr>
          <p:cNvPr id="36879" name="Oval 23"/>
          <p:cNvSpPr>
            <a:spLocks noChangeArrowheads="1"/>
          </p:cNvSpPr>
          <p:nvPr/>
        </p:nvSpPr>
        <p:spPr bwMode="auto">
          <a:xfrm>
            <a:off x="3500438" y="3873500"/>
            <a:ext cx="1454150" cy="355600"/>
          </a:xfrm>
          <a:prstGeom prst="ellipse">
            <a:avLst/>
          </a:prstGeom>
          <a:noFill/>
          <a:ln w="9525" algn="ctr">
            <a:solidFill>
              <a:schemeClr val="tx1"/>
            </a:solidFill>
            <a:round/>
            <a:headEnd/>
            <a:tailEnd/>
          </a:ln>
        </p:spPr>
        <p:txBody>
          <a:bodyPr lIns="0" tIns="0" rIns="0" bIns="0" anchor="ctr">
            <a:spAutoFit/>
          </a:bodyPr>
          <a:lstStyle/>
          <a:p>
            <a:pPr algn="ctr">
              <a:spcBef>
                <a:spcPct val="50000"/>
              </a:spcBef>
            </a:pPr>
            <a:endParaRPr kumimoji="0" lang="zh-CN" altLang="en-US">
              <a:solidFill>
                <a:srgbClr val="000000"/>
              </a:solidFill>
              <a:latin typeface="Times New Roman" pitchFamily="18" charset="0"/>
              <a:ea typeface="宋体" charset="-122"/>
            </a:endParaRPr>
          </a:p>
        </p:txBody>
      </p:sp>
      <p:sp>
        <p:nvSpPr>
          <p:cNvPr id="36880" name="Text Box 24"/>
          <p:cNvSpPr txBox="1">
            <a:spLocks noChangeArrowheads="1"/>
          </p:cNvSpPr>
          <p:nvPr/>
        </p:nvSpPr>
        <p:spPr bwMode="auto">
          <a:xfrm>
            <a:off x="3592513" y="3340100"/>
            <a:ext cx="1325562" cy="284163"/>
          </a:xfrm>
          <a:prstGeom prst="rect">
            <a:avLst/>
          </a:prstGeom>
          <a:noFill/>
          <a:ln w="9525">
            <a:noFill/>
            <a:miter lim="800000"/>
            <a:headEnd/>
            <a:tailEnd/>
          </a:ln>
        </p:spPr>
        <p:txBody>
          <a:bodyPr lIns="0" tIns="0" rIns="0" bIns="0" anchor="ctr" anchorCtr="1"/>
          <a:lstStyle/>
          <a:p>
            <a:pPr algn="ctr">
              <a:spcBef>
                <a:spcPct val="50000"/>
              </a:spcBef>
            </a:pPr>
            <a:r>
              <a:rPr kumimoji="0" lang="en-US" altLang="zh-CN" sz="1800">
                <a:solidFill>
                  <a:srgbClr val="000000"/>
                </a:solidFill>
                <a:latin typeface="Times New Roman" pitchFamily="18" charset="0"/>
                <a:ea typeface="宋体" charset="-122"/>
              </a:rPr>
              <a:t>findRoles</a:t>
            </a:r>
          </a:p>
        </p:txBody>
      </p:sp>
      <p:sp>
        <p:nvSpPr>
          <p:cNvPr id="36881" name="Oval 25"/>
          <p:cNvSpPr>
            <a:spLocks noChangeArrowheads="1"/>
          </p:cNvSpPr>
          <p:nvPr/>
        </p:nvSpPr>
        <p:spPr bwMode="auto">
          <a:xfrm>
            <a:off x="3505200" y="3319463"/>
            <a:ext cx="1454150" cy="355600"/>
          </a:xfrm>
          <a:prstGeom prst="ellipse">
            <a:avLst/>
          </a:prstGeom>
          <a:noFill/>
          <a:ln w="9525" algn="ctr">
            <a:solidFill>
              <a:schemeClr val="tx1"/>
            </a:solidFill>
            <a:round/>
            <a:headEnd/>
            <a:tailEnd/>
          </a:ln>
        </p:spPr>
        <p:txBody>
          <a:bodyPr lIns="0" tIns="0" rIns="0" bIns="0" anchor="ctr">
            <a:spAutoFit/>
          </a:bodyPr>
          <a:lstStyle/>
          <a:p>
            <a:pPr algn="ctr">
              <a:spcBef>
                <a:spcPct val="50000"/>
              </a:spcBef>
            </a:pPr>
            <a:endParaRPr kumimoji="0" lang="zh-CN" altLang="en-US">
              <a:solidFill>
                <a:srgbClr val="000000"/>
              </a:solidFill>
              <a:latin typeface="Times New Roman" pitchFamily="18" charset="0"/>
              <a:ea typeface="宋体" charset="-122"/>
            </a:endParaRPr>
          </a:p>
        </p:txBody>
      </p:sp>
      <p:grpSp>
        <p:nvGrpSpPr>
          <p:cNvPr id="36882" name="Group 26"/>
          <p:cNvGrpSpPr>
            <a:grpSpLocks/>
          </p:cNvGrpSpPr>
          <p:nvPr/>
        </p:nvGrpSpPr>
        <p:grpSpPr bwMode="auto">
          <a:xfrm>
            <a:off x="3243263" y="2732088"/>
            <a:ext cx="355600" cy="220662"/>
            <a:chOff x="3246" y="1397"/>
            <a:chExt cx="139" cy="91"/>
          </a:xfrm>
        </p:grpSpPr>
        <p:sp>
          <p:nvSpPr>
            <p:cNvPr id="36960" name="Line 27"/>
            <p:cNvSpPr>
              <a:spLocks noChangeShapeType="1"/>
            </p:cNvSpPr>
            <p:nvPr/>
          </p:nvSpPr>
          <p:spPr bwMode="auto">
            <a:xfrm>
              <a:off x="3246" y="1397"/>
              <a:ext cx="1" cy="91"/>
            </a:xfrm>
            <a:prstGeom prst="line">
              <a:avLst/>
            </a:prstGeom>
            <a:noFill/>
            <a:ln w="9525">
              <a:solidFill>
                <a:schemeClr val="tx1"/>
              </a:solidFill>
              <a:round/>
              <a:headEnd/>
              <a:tailEnd/>
            </a:ln>
          </p:spPr>
          <p:txBody>
            <a:bodyPr/>
            <a:lstStyle/>
            <a:p>
              <a:endParaRPr lang="en-US"/>
            </a:p>
          </p:txBody>
        </p:sp>
        <p:sp>
          <p:nvSpPr>
            <p:cNvPr id="36961" name="Line 28"/>
            <p:cNvSpPr>
              <a:spLocks noChangeShapeType="1"/>
            </p:cNvSpPr>
            <p:nvPr/>
          </p:nvSpPr>
          <p:spPr bwMode="auto">
            <a:xfrm>
              <a:off x="3384" y="1397"/>
              <a:ext cx="1" cy="91"/>
            </a:xfrm>
            <a:prstGeom prst="line">
              <a:avLst/>
            </a:prstGeom>
            <a:noFill/>
            <a:ln w="9525">
              <a:solidFill>
                <a:schemeClr val="tx1"/>
              </a:solidFill>
              <a:round/>
              <a:headEnd/>
              <a:tailEnd/>
            </a:ln>
          </p:spPr>
          <p:txBody>
            <a:bodyPr/>
            <a:lstStyle/>
            <a:p>
              <a:endParaRPr lang="en-US"/>
            </a:p>
          </p:txBody>
        </p:sp>
        <p:cxnSp>
          <p:nvCxnSpPr>
            <p:cNvPr id="36962" name="AutoShape 29"/>
            <p:cNvCxnSpPr>
              <a:cxnSpLocks noChangeShapeType="1"/>
              <a:stCxn id="36960" idx="0"/>
              <a:endCxn id="36961" idx="1"/>
            </p:cNvCxnSpPr>
            <p:nvPr/>
          </p:nvCxnSpPr>
          <p:spPr bwMode="auto">
            <a:xfrm>
              <a:off x="3246" y="1397"/>
              <a:ext cx="139" cy="91"/>
            </a:xfrm>
            <a:prstGeom prst="straightConnector1">
              <a:avLst/>
            </a:prstGeom>
            <a:noFill/>
            <a:ln w="9525">
              <a:solidFill>
                <a:schemeClr val="tx1"/>
              </a:solidFill>
              <a:round/>
              <a:headEnd/>
              <a:tailEnd/>
            </a:ln>
          </p:spPr>
        </p:cxnSp>
        <p:cxnSp>
          <p:nvCxnSpPr>
            <p:cNvPr id="36963" name="AutoShape 30"/>
            <p:cNvCxnSpPr>
              <a:cxnSpLocks noChangeShapeType="1"/>
              <a:stCxn id="36960" idx="1"/>
              <a:endCxn id="36961" idx="0"/>
            </p:cNvCxnSpPr>
            <p:nvPr/>
          </p:nvCxnSpPr>
          <p:spPr bwMode="auto">
            <a:xfrm flipV="1">
              <a:off x="3247" y="1397"/>
              <a:ext cx="137" cy="91"/>
            </a:xfrm>
            <a:prstGeom prst="straightConnector1">
              <a:avLst/>
            </a:prstGeom>
            <a:noFill/>
            <a:ln w="9525">
              <a:solidFill>
                <a:schemeClr val="tx1"/>
              </a:solidFill>
              <a:round/>
              <a:headEnd/>
              <a:tailEnd/>
            </a:ln>
          </p:spPr>
        </p:cxnSp>
      </p:grpSp>
      <p:sp>
        <p:nvSpPr>
          <p:cNvPr id="36883" name="Oval 31"/>
          <p:cNvSpPr>
            <a:spLocks noChangeArrowheads="1"/>
          </p:cNvSpPr>
          <p:nvPr/>
        </p:nvSpPr>
        <p:spPr bwMode="auto">
          <a:xfrm>
            <a:off x="3341688" y="2770188"/>
            <a:ext cx="158750" cy="146050"/>
          </a:xfrm>
          <a:prstGeom prst="ellipse">
            <a:avLst/>
          </a:prstGeom>
          <a:noFill/>
          <a:ln w="9525" algn="ctr">
            <a:noFill/>
            <a:round/>
            <a:headEnd/>
            <a:tailEnd/>
          </a:ln>
        </p:spPr>
        <p:txBody>
          <a:bodyPr lIns="0" tIns="0" rIns="0" bIns="0" anchor="ctr">
            <a:spAutoFit/>
          </a:bodyPr>
          <a:lstStyle/>
          <a:p>
            <a:pPr algn="ctr">
              <a:spcBef>
                <a:spcPct val="50000"/>
              </a:spcBef>
            </a:pPr>
            <a:endParaRPr kumimoji="0" lang="en-US" sz="1800">
              <a:solidFill>
                <a:srgbClr val="000000"/>
              </a:solidFill>
              <a:latin typeface="Times New Roman" pitchFamily="18" charset="0"/>
              <a:ea typeface="宋体" charset="-122"/>
            </a:endParaRPr>
          </a:p>
        </p:txBody>
      </p:sp>
      <p:cxnSp>
        <p:nvCxnSpPr>
          <p:cNvPr id="36884" name="AutoShape 32"/>
          <p:cNvCxnSpPr>
            <a:cxnSpLocks noChangeShapeType="1"/>
            <a:stCxn id="36875" idx="0"/>
            <a:endCxn id="36883" idx="4"/>
          </p:cNvCxnSpPr>
          <p:nvPr/>
        </p:nvCxnSpPr>
        <p:spPr bwMode="auto">
          <a:xfrm flipV="1">
            <a:off x="2605088" y="2916238"/>
            <a:ext cx="815975" cy="404812"/>
          </a:xfrm>
          <a:prstGeom prst="straightConnector1">
            <a:avLst/>
          </a:prstGeom>
          <a:noFill/>
          <a:ln w="9525">
            <a:solidFill>
              <a:schemeClr val="tx1"/>
            </a:solidFill>
            <a:round/>
            <a:headEnd/>
            <a:tailEnd type="triangle" w="med" len="med"/>
          </a:ln>
        </p:spPr>
      </p:cxnSp>
      <p:grpSp>
        <p:nvGrpSpPr>
          <p:cNvPr id="36885" name="Group 33"/>
          <p:cNvGrpSpPr>
            <a:grpSpLocks/>
          </p:cNvGrpSpPr>
          <p:nvPr/>
        </p:nvGrpSpPr>
        <p:grpSpPr bwMode="auto">
          <a:xfrm>
            <a:off x="2230438" y="4994275"/>
            <a:ext cx="2322512" cy="701675"/>
            <a:chOff x="548" y="3330"/>
            <a:chExt cx="1463" cy="442"/>
          </a:xfrm>
        </p:grpSpPr>
        <p:sp>
          <p:nvSpPr>
            <p:cNvPr id="36945" name="Text Box 34"/>
            <p:cNvSpPr txBox="1">
              <a:spLocks noChangeArrowheads="1"/>
            </p:cNvSpPr>
            <p:nvPr/>
          </p:nvSpPr>
          <p:spPr bwMode="auto">
            <a:xfrm>
              <a:off x="905" y="3589"/>
              <a:ext cx="144" cy="173"/>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a:t>
              </a:r>
            </a:p>
          </p:txBody>
        </p:sp>
        <p:sp>
          <p:nvSpPr>
            <p:cNvPr id="36946" name="Rectangle 35"/>
            <p:cNvSpPr>
              <a:spLocks noChangeArrowheads="1"/>
            </p:cNvSpPr>
            <p:nvPr/>
          </p:nvSpPr>
          <p:spPr bwMode="auto">
            <a:xfrm>
              <a:off x="1399" y="3503"/>
              <a:ext cx="612" cy="154"/>
            </a:xfrm>
            <a:prstGeom prst="rect">
              <a:avLst/>
            </a:prstGeom>
            <a:no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09/01/2008</a:t>
              </a:r>
            </a:p>
          </p:txBody>
        </p:sp>
        <p:sp>
          <p:nvSpPr>
            <p:cNvPr id="36947" name="Rectangle 36"/>
            <p:cNvSpPr>
              <a:spLocks noChangeArrowheads="1"/>
            </p:cNvSpPr>
            <p:nvPr/>
          </p:nvSpPr>
          <p:spPr bwMode="auto">
            <a:xfrm>
              <a:off x="548" y="3503"/>
              <a:ext cx="851" cy="154"/>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http://.../cidr09/</a:t>
              </a:r>
            </a:p>
          </p:txBody>
        </p:sp>
        <p:sp>
          <p:nvSpPr>
            <p:cNvPr id="36948" name="Rectangle 37"/>
            <p:cNvSpPr>
              <a:spLocks noChangeArrowheads="1"/>
            </p:cNvSpPr>
            <p:nvPr/>
          </p:nvSpPr>
          <p:spPr bwMode="auto">
            <a:xfrm>
              <a:off x="1399" y="3657"/>
              <a:ext cx="612" cy="115"/>
            </a:xfrm>
            <a:prstGeom prst="rect">
              <a:avLst/>
            </a:prstGeom>
            <a:no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endParaRPr lang="en-US" altLang="zh-CN" sz="1200">
                <a:solidFill>
                  <a:srgbClr val="000000"/>
                </a:solidFill>
                <a:latin typeface="Times New Roman" pitchFamily="18" charset="0"/>
                <a:ea typeface="宋体" charset="-122"/>
              </a:endParaRPr>
            </a:p>
          </p:txBody>
        </p:sp>
        <p:sp>
          <p:nvSpPr>
            <p:cNvPr id="36949" name="Rectangle 38"/>
            <p:cNvSpPr>
              <a:spLocks noChangeArrowheads="1"/>
            </p:cNvSpPr>
            <p:nvPr/>
          </p:nvSpPr>
          <p:spPr bwMode="auto">
            <a:xfrm>
              <a:off x="548" y="3657"/>
              <a:ext cx="851" cy="115"/>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200">
                <a:solidFill>
                  <a:srgbClr val="000000"/>
                </a:solidFill>
                <a:latin typeface="Times New Roman" pitchFamily="18" charset="0"/>
                <a:ea typeface="宋体" charset="-122"/>
              </a:endParaRPr>
            </a:p>
          </p:txBody>
        </p:sp>
        <p:sp>
          <p:nvSpPr>
            <p:cNvPr id="36950" name="Rectangle 39"/>
            <p:cNvSpPr>
              <a:spLocks noChangeArrowheads="1"/>
            </p:cNvSpPr>
            <p:nvPr/>
          </p:nvSpPr>
          <p:spPr bwMode="auto">
            <a:xfrm>
              <a:off x="1399" y="3330"/>
              <a:ext cx="612"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date</a:t>
              </a:r>
            </a:p>
          </p:txBody>
        </p:sp>
        <p:sp>
          <p:nvSpPr>
            <p:cNvPr id="36951" name="Rectangle 40"/>
            <p:cNvSpPr>
              <a:spLocks noChangeArrowheads="1"/>
            </p:cNvSpPr>
            <p:nvPr/>
          </p:nvSpPr>
          <p:spPr bwMode="auto">
            <a:xfrm>
              <a:off x="548" y="3330"/>
              <a:ext cx="851"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url</a:t>
              </a:r>
            </a:p>
          </p:txBody>
        </p:sp>
        <p:sp>
          <p:nvSpPr>
            <p:cNvPr id="36952" name="Line 41"/>
            <p:cNvSpPr>
              <a:spLocks noChangeShapeType="1"/>
            </p:cNvSpPr>
            <p:nvPr/>
          </p:nvSpPr>
          <p:spPr bwMode="auto">
            <a:xfrm>
              <a:off x="548" y="3330"/>
              <a:ext cx="1463" cy="0"/>
            </a:xfrm>
            <a:prstGeom prst="line">
              <a:avLst/>
            </a:prstGeom>
            <a:noFill/>
            <a:ln w="12700" cap="sq">
              <a:solidFill>
                <a:schemeClr val="tx1"/>
              </a:solidFill>
              <a:round/>
              <a:headEnd/>
              <a:tailEnd/>
            </a:ln>
          </p:spPr>
          <p:txBody>
            <a:bodyPr/>
            <a:lstStyle/>
            <a:p>
              <a:endParaRPr lang="en-US"/>
            </a:p>
          </p:txBody>
        </p:sp>
        <p:sp>
          <p:nvSpPr>
            <p:cNvPr id="36953" name="Line 42"/>
            <p:cNvSpPr>
              <a:spLocks noChangeShapeType="1"/>
            </p:cNvSpPr>
            <p:nvPr/>
          </p:nvSpPr>
          <p:spPr bwMode="auto">
            <a:xfrm>
              <a:off x="548" y="3503"/>
              <a:ext cx="1463" cy="0"/>
            </a:xfrm>
            <a:prstGeom prst="line">
              <a:avLst/>
            </a:prstGeom>
            <a:noFill/>
            <a:ln w="12700">
              <a:solidFill>
                <a:schemeClr val="tx1"/>
              </a:solidFill>
              <a:round/>
              <a:headEnd/>
              <a:tailEnd/>
            </a:ln>
          </p:spPr>
          <p:txBody>
            <a:bodyPr/>
            <a:lstStyle/>
            <a:p>
              <a:endParaRPr lang="en-US"/>
            </a:p>
          </p:txBody>
        </p:sp>
        <p:sp>
          <p:nvSpPr>
            <p:cNvPr id="36954" name="Line 43"/>
            <p:cNvSpPr>
              <a:spLocks noChangeShapeType="1"/>
            </p:cNvSpPr>
            <p:nvPr/>
          </p:nvSpPr>
          <p:spPr bwMode="auto">
            <a:xfrm>
              <a:off x="548" y="3772"/>
              <a:ext cx="1463" cy="0"/>
            </a:xfrm>
            <a:prstGeom prst="line">
              <a:avLst/>
            </a:prstGeom>
            <a:noFill/>
            <a:ln w="12700" cap="sq">
              <a:solidFill>
                <a:schemeClr val="tx1"/>
              </a:solidFill>
              <a:round/>
              <a:headEnd/>
              <a:tailEnd/>
            </a:ln>
          </p:spPr>
          <p:txBody>
            <a:bodyPr/>
            <a:lstStyle/>
            <a:p>
              <a:endParaRPr lang="en-US"/>
            </a:p>
          </p:txBody>
        </p:sp>
        <p:sp>
          <p:nvSpPr>
            <p:cNvPr id="36955" name="Line 44"/>
            <p:cNvSpPr>
              <a:spLocks noChangeShapeType="1"/>
            </p:cNvSpPr>
            <p:nvPr/>
          </p:nvSpPr>
          <p:spPr bwMode="auto">
            <a:xfrm>
              <a:off x="548" y="3330"/>
              <a:ext cx="0" cy="442"/>
            </a:xfrm>
            <a:prstGeom prst="line">
              <a:avLst/>
            </a:prstGeom>
            <a:noFill/>
            <a:ln w="12700" cap="sq">
              <a:solidFill>
                <a:schemeClr val="tx1"/>
              </a:solidFill>
              <a:round/>
              <a:headEnd/>
              <a:tailEnd/>
            </a:ln>
          </p:spPr>
          <p:txBody>
            <a:bodyPr/>
            <a:lstStyle/>
            <a:p>
              <a:endParaRPr lang="en-US"/>
            </a:p>
          </p:txBody>
        </p:sp>
        <p:sp>
          <p:nvSpPr>
            <p:cNvPr id="36956" name="Line 45"/>
            <p:cNvSpPr>
              <a:spLocks noChangeShapeType="1"/>
            </p:cNvSpPr>
            <p:nvPr/>
          </p:nvSpPr>
          <p:spPr bwMode="auto">
            <a:xfrm>
              <a:off x="1399" y="3330"/>
              <a:ext cx="0" cy="442"/>
            </a:xfrm>
            <a:prstGeom prst="line">
              <a:avLst/>
            </a:prstGeom>
            <a:noFill/>
            <a:ln w="12700">
              <a:solidFill>
                <a:schemeClr val="tx1"/>
              </a:solidFill>
              <a:round/>
              <a:headEnd/>
              <a:tailEnd/>
            </a:ln>
          </p:spPr>
          <p:txBody>
            <a:bodyPr/>
            <a:lstStyle/>
            <a:p>
              <a:endParaRPr lang="en-US"/>
            </a:p>
          </p:txBody>
        </p:sp>
        <p:sp>
          <p:nvSpPr>
            <p:cNvPr id="36957" name="Line 46"/>
            <p:cNvSpPr>
              <a:spLocks noChangeShapeType="1"/>
            </p:cNvSpPr>
            <p:nvPr/>
          </p:nvSpPr>
          <p:spPr bwMode="auto">
            <a:xfrm>
              <a:off x="2011" y="3330"/>
              <a:ext cx="0" cy="442"/>
            </a:xfrm>
            <a:prstGeom prst="line">
              <a:avLst/>
            </a:prstGeom>
            <a:noFill/>
            <a:ln w="12700" cap="sq">
              <a:solidFill>
                <a:schemeClr val="tx1"/>
              </a:solidFill>
              <a:round/>
              <a:headEnd/>
              <a:tailEnd/>
            </a:ln>
          </p:spPr>
          <p:txBody>
            <a:bodyPr/>
            <a:lstStyle/>
            <a:p>
              <a:endParaRPr lang="en-US"/>
            </a:p>
          </p:txBody>
        </p:sp>
        <p:sp>
          <p:nvSpPr>
            <p:cNvPr id="36958" name="Line 47"/>
            <p:cNvSpPr>
              <a:spLocks noChangeShapeType="1"/>
            </p:cNvSpPr>
            <p:nvPr/>
          </p:nvSpPr>
          <p:spPr bwMode="auto">
            <a:xfrm>
              <a:off x="548" y="3657"/>
              <a:ext cx="1463" cy="0"/>
            </a:xfrm>
            <a:prstGeom prst="line">
              <a:avLst/>
            </a:prstGeom>
            <a:noFill/>
            <a:ln w="12700">
              <a:solidFill>
                <a:schemeClr val="tx1"/>
              </a:solidFill>
              <a:round/>
              <a:headEnd/>
              <a:tailEnd/>
            </a:ln>
          </p:spPr>
          <p:txBody>
            <a:bodyPr lIns="0" tIns="0" rIns="0" bIns="0" anchor="ctr">
              <a:spAutoFit/>
            </a:bodyPr>
            <a:lstStyle/>
            <a:p>
              <a:endParaRPr lang="en-US"/>
            </a:p>
          </p:txBody>
        </p:sp>
        <p:sp>
          <p:nvSpPr>
            <p:cNvPr id="36959" name="Text Box 48"/>
            <p:cNvSpPr txBox="1">
              <a:spLocks noChangeArrowheads="1"/>
            </p:cNvSpPr>
            <p:nvPr/>
          </p:nvSpPr>
          <p:spPr bwMode="auto">
            <a:xfrm>
              <a:off x="1622" y="3586"/>
              <a:ext cx="144" cy="173"/>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a:t>
              </a:r>
            </a:p>
          </p:txBody>
        </p:sp>
      </p:grpSp>
      <p:grpSp>
        <p:nvGrpSpPr>
          <p:cNvPr id="36886" name="Group 49"/>
          <p:cNvGrpSpPr>
            <a:grpSpLocks/>
          </p:cNvGrpSpPr>
          <p:nvPr/>
        </p:nvGrpSpPr>
        <p:grpSpPr bwMode="auto">
          <a:xfrm>
            <a:off x="1887538" y="1762125"/>
            <a:ext cx="3086100" cy="701675"/>
            <a:chOff x="332" y="1137"/>
            <a:chExt cx="1944" cy="442"/>
          </a:xfrm>
        </p:grpSpPr>
        <p:sp>
          <p:nvSpPr>
            <p:cNvPr id="36925" name="Rectangle 50"/>
            <p:cNvSpPr>
              <a:spLocks noChangeArrowheads="1"/>
            </p:cNvSpPr>
            <p:nvPr/>
          </p:nvSpPr>
          <p:spPr bwMode="auto">
            <a:xfrm>
              <a:off x="1759" y="1464"/>
              <a:ext cx="517" cy="115"/>
            </a:xfrm>
            <a:prstGeom prst="rect">
              <a:avLst/>
            </a:prstGeom>
            <a:no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endParaRPr lang="en-US" altLang="zh-CN" sz="1200">
                <a:solidFill>
                  <a:srgbClr val="000000"/>
                </a:solidFill>
                <a:latin typeface="Times New Roman" pitchFamily="18" charset="0"/>
                <a:ea typeface="宋体" charset="-122"/>
              </a:endParaRPr>
            </a:p>
          </p:txBody>
        </p:sp>
        <p:sp>
          <p:nvSpPr>
            <p:cNvPr id="36926" name="Rectangle 51"/>
            <p:cNvSpPr>
              <a:spLocks noChangeArrowheads="1"/>
            </p:cNvSpPr>
            <p:nvPr/>
          </p:nvSpPr>
          <p:spPr bwMode="auto">
            <a:xfrm>
              <a:off x="1136" y="1464"/>
              <a:ext cx="623" cy="115"/>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200">
                <a:solidFill>
                  <a:srgbClr val="000000"/>
                </a:solidFill>
                <a:latin typeface="Times New Roman" pitchFamily="18" charset="0"/>
                <a:ea typeface="宋体" charset="-122"/>
              </a:endParaRPr>
            </a:p>
          </p:txBody>
        </p:sp>
        <p:sp>
          <p:nvSpPr>
            <p:cNvPr id="36927" name="Rectangle 52"/>
            <p:cNvSpPr>
              <a:spLocks noChangeArrowheads="1"/>
            </p:cNvSpPr>
            <p:nvPr/>
          </p:nvSpPr>
          <p:spPr bwMode="auto">
            <a:xfrm>
              <a:off x="332" y="1464"/>
              <a:ext cx="804" cy="115"/>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200">
                <a:solidFill>
                  <a:srgbClr val="000000"/>
                </a:solidFill>
                <a:latin typeface="Times New Roman" pitchFamily="18" charset="0"/>
                <a:ea typeface="宋体" charset="-122"/>
              </a:endParaRPr>
            </a:p>
          </p:txBody>
        </p:sp>
        <p:sp>
          <p:nvSpPr>
            <p:cNvPr id="36928" name="Rectangle 53"/>
            <p:cNvSpPr>
              <a:spLocks noChangeArrowheads="1"/>
            </p:cNvSpPr>
            <p:nvPr/>
          </p:nvSpPr>
          <p:spPr bwMode="auto">
            <a:xfrm>
              <a:off x="332" y="1310"/>
              <a:ext cx="804" cy="154"/>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Joe Hellerstein</a:t>
              </a:r>
            </a:p>
          </p:txBody>
        </p:sp>
        <p:sp>
          <p:nvSpPr>
            <p:cNvPr id="36929" name="Rectangle 54"/>
            <p:cNvSpPr>
              <a:spLocks noChangeArrowheads="1"/>
            </p:cNvSpPr>
            <p:nvPr/>
          </p:nvSpPr>
          <p:spPr bwMode="auto">
            <a:xfrm>
              <a:off x="332" y="1137"/>
              <a:ext cx="804"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name</a:t>
              </a:r>
            </a:p>
          </p:txBody>
        </p:sp>
        <p:sp>
          <p:nvSpPr>
            <p:cNvPr id="36930" name="Rectangle 55"/>
            <p:cNvSpPr>
              <a:spLocks noChangeArrowheads="1"/>
            </p:cNvSpPr>
            <p:nvPr/>
          </p:nvSpPr>
          <p:spPr bwMode="auto">
            <a:xfrm>
              <a:off x="1759" y="1310"/>
              <a:ext cx="517" cy="154"/>
            </a:xfrm>
            <a:prstGeom prst="rect">
              <a:avLst/>
            </a:prstGeom>
            <a:no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PC Chair</a:t>
              </a:r>
            </a:p>
          </p:txBody>
        </p:sp>
        <p:sp>
          <p:nvSpPr>
            <p:cNvPr id="36931" name="Rectangle 56"/>
            <p:cNvSpPr>
              <a:spLocks noChangeArrowheads="1"/>
            </p:cNvSpPr>
            <p:nvPr/>
          </p:nvSpPr>
          <p:spPr bwMode="auto">
            <a:xfrm>
              <a:off x="1136" y="1310"/>
              <a:ext cx="623" cy="154"/>
            </a:xfrm>
            <a:prstGeom prst="rect">
              <a:avLst/>
            </a:prstGeom>
            <a:no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CIDR 2009</a:t>
              </a:r>
            </a:p>
          </p:txBody>
        </p:sp>
        <p:sp>
          <p:nvSpPr>
            <p:cNvPr id="36932" name="Rectangle 57"/>
            <p:cNvSpPr>
              <a:spLocks noChangeArrowheads="1"/>
            </p:cNvSpPr>
            <p:nvPr/>
          </p:nvSpPr>
          <p:spPr bwMode="auto">
            <a:xfrm>
              <a:off x="1759" y="1137"/>
              <a:ext cx="517"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role</a:t>
              </a:r>
            </a:p>
          </p:txBody>
        </p:sp>
        <p:sp>
          <p:nvSpPr>
            <p:cNvPr id="36933" name="Rectangle 58"/>
            <p:cNvSpPr>
              <a:spLocks noChangeArrowheads="1"/>
            </p:cNvSpPr>
            <p:nvPr/>
          </p:nvSpPr>
          <p:spPr bwMode="auto">
            <a:xfrm>
              <a:off x="1136" y="1137"/>
              <a:ext cx="623"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conf</a:t>
              </a:r>
            </a:p>
          </p:txBody>
        </p:sp>
        <p:sp>
          <p:nvSpPr>
            <p:cNvPr id="36934" name="Line 59"/>
            <p:cNvSpPr>
              <a:spLocks noChangeShapeType="1"/>
            </p:cNvSpPr>
            <p:nvPr/>
          </p:nvSpPr>
          <p:spPr bwMode="auto">
            <a:xfrm>
              <a:off x="332" y="1137"/>
              <a:ext cx="1944" cy="0"/>
            </a:xfrm>
            <a:prstGeom prst="line">
              <a:avLst/>
            </a:prstGeom>
            <a:noFill/>
            <a:ln w="12700" cap="sq">
              <a:solidFill>
                <a:schemeClr val="tx1"/>
              </a:solidFill>
              <a:round/>
              <a:headEnd/>
              <a:tailEnd/>
            </a:ln>
          </p:spPr>
          <p:txBody>
            <a:bodyPr/>
            <a:lstStyle/>
            <a:p>
              <a:endParaRPr lang="en-US"/>
            </a:p>
          </p:txBody>
        </p:sp>
        <p:sp>
          <p:nvSpPr>
            <p:cNvPr id="36935" name="Line 60"/>
            <p:cNvSpPr>
              <a:spLocks noChangeShapeType="1"/>
            </p:cNvSpPr>
            <p:nvPr/>
          </p:nvSpPr>
          <p:spPr bwMode="auto">
            <a:xfrm>
              <a:off x="332" y="1310"/>
              <a:ext cx="1944" cy="0"/>
            </a:xfrm>
            <a:prstGeom prst="line">
              <a:avLst/>
            </a:prstGeom>
            <a:noFill/>
            <a:ln w="12700">
              <a:solidFill>
                <a:schemeClr val="tx1"/>
              </a:solidFill>
              <a:round/>
              <a:headEnd/>
              <a:tailEnd/>
            </a:ln>
          </p:spPr>
          <p:txBody>
            <a:bodyPr/>
            <a:lstStyle/>
            <a:p>
              <a:endParaRPr lang="en-US"/>
            </a:p>
          </p:txBody>
        </p:sp>
        <p:sp>
          <p:nvSpPr>
            <p:cNvPr id="36936" name="Line 61"/>
            <p:cNvSpPr>
              <a:spLocks noChangeShapeType="1"/>
            </p:cNvSpPr>
            <p:nvPr/>
          </p:nvSpPr>
          <p:spPr bwMode="auto">
            <a:xfrm>
              <a:off x="332" y="1579"/>
              <a:ext cx="1944" cy="0"/>
            </a:xfrm>
            <a:prstGeom prst="line">
              <a:avLst/>
            </a:prstGeom>
            <a:noFill/>
            <a:ln w="12700" cap="sq">
              <a:solidFill>
                <a:schemeClr val="tx1"/>
              </a:solidFill>
              <a:round/>
              <a:headEnd/>
              <a:tailEnd/>
            </a:ln>
          </p:spPr>
          <p:txBody>
            <a:bodyPr/>
            <a:lstStyle/>
            <a:p>
              <a:endParaRPr lang="en-US"/>
            </a:p>
          </p:txBody>
        </p:sp>
        <p:sp>
          <p:nvSpPr>
            <p:cNvPr id="36937" name="Line 62"/>
            <p:cNvSpPr>
              <a:spLocks noChangeShapeType="1"/>
            </p:cNvSpPr>
            <p:nvPr/>
          </p:nvSpPr>
          <p:spPr bwMode="auto">
            <a:xfrm>
              <a:off x="332" y="1137"/>
              <a:ext cx="0" cy="442"/>
            </a:xfrm>
            <a:prstGeom prst="line">
              <a:avLst/>
            </a:prstGeom>
            <a:noFill/>
            <a:ln w="12700" cap="sq">
              <a:solidFill>
                <a:schemeClr val="tx1"/>
              </a:solidFill>
              <a:round/>
              <a:headEnd/>
              <a:tailEnd/>
            </a:ln>
          </p:spPr>
          <p:txBody>
            <a:bodyPr/>
            <a:lstStyle/>
            <a:p>
              <a:endParaRPr lang="en-US"/>
            </a:p>
          </p:txBody>
        </p:sp>
        <p:sp>
          <p:nvSpPr>
            <p:cNvPr id="36938" name="Line 63"/>
            <p:cNvSpPr>
              <a:spLocks noChangeShapeType="1"/>
            </p:cNvSpPr>
            <p:nvPr/>
          </p:nvSpPr>
          <p:spPr bwMode="auto">
            <a:xfrm>
              <a:off x="1759" y="1137"/>
              <a:ext cx="0" cy="442"/>
            </a:xfrm>
            <a:prstGeom prst="line">
              <a:avLst/>
            </a:prstGeom>
            <a:noFill/>
            <a:ln w="12700">
              <a:solidFill>
                <a:schemeClr val="tx1"/>
              </a:solidFill>
              <a:round/>
              <a:headEnd/>
              <a:tailEnd/>
            </a:ln>
          </p:spPr>
          <p:txBody>
            <a:bodyPr/>
            <a:lstStyle/>
            <a:p>
              <a:endParaRPr lang="en-US"/>
            </a:p>
          </p:txBody>
        </p:sp>
        <p:sp>
          <p:nvSpPr>
            <p:cNvPr id="36939" name="Line 64"/>
            <p:cNvSpPr>
              <a:spLocks noChangeShapeType="1"/>
            </p:cNvSpPr>
            <p:nvPr/>
          </p:nvSpPr>
          <p:spPr bwMode="auto">
            <a:xfrm>
              <a:off x="2276" y="1137"/>
              <a:ext cx="0" cy="442"/>
            </a:xfrm>
            <a:prstGeom prst="line">
              <a:avLst/>
            </a:prstGeom>
            <a:noFill/>
            <a:ln w="12700" cap="sq">
              <a:solidFill>
                <a:schemeClr val="tx1"/>
              </a:solidFill>
              <a:round/>
              <a:headEnd/>
              <a:tailEnd/>
            </a:ln>
          </p:spPr>
          <p:txBody>
            <a:bodyPr/>
            <a:lstStyle/>
            <a:p>
              <a:endParaRPr lang="en-US"/>
            </a:p>
          </p:txBody>
        </p:sp>
        <p:sp>
          <p:nvSpPr>
            <p:cNvPr id="36940" name="Line 65"/>
            <p:cNvSpPr>
              <a:spLocks noChangeShapeType="1"/>
            </p:cNvSpPr>
            <p:nvPr/>
          </p:nvSpPr>
          <p:spPr bwMode="auto">
            <a:xfrm>
              <a:off x="332" y="1464"/>
              <a:ext cx="1944" cy="0"/>
            </a:xfrm>
            <a:prstGeom prst="line">
              <a:avLst/>
            </a:prstGeom>
            <a:noFill/>
            <a:ln w="12700">
              <a:solidFill>
                <a:schemeClr val="tx1"/>
              </a:solidFill>
              <a:round/>
              <a:headEnd/>
              <a:tailEnd/>
            </a:ln>
          </p:spPr>
          <p:txBody>
            <a:bodyPr lIns="0" tIns="0" rIns="0" bIns="0" anchor="ctr">
              <a:spAutoFit/>
            </a:bodyPr>
            <a:lstStyle/>
            <a:p>
              <a:endParaRPr lang="en-US"/>
            </a:p>
          </p:txBody>
        </p:sp>
        <p:sp>
          <p:nvSpPr>
            <p:cNvPr id="36941" name="Line 66"/>
            <p:cNvSpPr>
              <a:spLocks noChangeShapeType="1"/>
            </p:cNvSpPr>
            <p:nvPr/>
          </p:nvSpPr>
          <p:spPr bwMode="auto">
            <a:xfrm>
              <a:off x="1136" y="1137"/>
              <a:ext cx="0" cy="442"/>
            </a:xfrm>
            <a:prstGeom prst="line">
              <a:avLst/>
            </a:prstGeom>
            <a:noFill/>
            <a:ln w="12700">
              <a:solidFill>
                <a:schemeClr val="tx1"/>
              </a:solidFill>
              <a:round/>
              <a:headEnd/>
              <a:tailEnd/>
            </a:ln>
          </p:spPr>
          <p:txBody>
            <a:bodyPr lIns="0" tIns="0" rIns="0" bIns="0" anchor="ctr">
              <a:spAutoFit/>
            </a:bodyPr>
            <a:lstStyle/>
            <a:p>
              <a:endParaRPr lang="en-US"/>
            </a:p>
          </p:txBody>
        </p:sp>
        <p:sp>
          <p:nvSpPr>
            <p:cNvPr id="36942" name="Text Box 67"/>
            <p:cNvSpPr txBox="1">
              <a:spLocks noChangeArrowheads="1"/>
            </p:cNvSpPr>
            <p:nvPr/>
          </p:nvSpPr>
          <p:spPr bwMode="auto">
            <a:xfrm>
              <a:off x="652" y="1389"/>
              <a:ext cx="144" cy="173"/>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a:t>
              </a:r>
            </a:p>
          </p:txBody>
        </p:sp>
        <p:sp>
          <p:nvSpPr>
            <p:cNvPr id="36943" name="Text Box 68"/>
            <p:cNvSpPr txBox="1">
              <a:spLocks noChangeArrowheads="1"/>
            </p:cNvSpPr>
            <p:nvPr/>
          </p:nvSpPr>
          <p:spPr bwMode="auto">
            <a:xfrm>
              <a:off x="1387" y="1386"/>
              <a:ext cx="144" cy="173"/>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a:t>
              </a:r>
            </a:p>
          </p:txBody>
        </p:sp>
        <p:sp>
          <p:nvSpPr>
            <p:cNvPr id="36944" name="Text Box 69"/>
            <p:cNvSpPr txBox="1">
              <a:spLocks noChangeArrowheads="1"/>
            </p:cNvSpPr>
            <p:nvPr/>
          </p:nvSpPr>
          <p:spPr bwMode="auto">
            <a:xfrm>
              <a:off x="1999" y="1386"/>
              <a:ext cx="144" cy="173"/>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800">
                  <a:solidFill>
                    <a:srgbClr val="000000"/>
                  </a:solidFill>
                  <a:latin typeface="Times New Roman" pitchFamily="18" charset="0"/>
                  <a:ea typeface="宋体" charset="-122"/>
                </a:rPr>
                <a:t>…</a:t>
              </a:r>
            </a:p>
          </p:txBody>
        </p:sp>
      </p:grpSp>
      <p:sp>
        <p:nvSpPr>
          <p:cNvPr id="36887" name="Rectangle 73"/>
          <p:cNvSpPr>
            <a:spLocks noChangeArrowheads="1"/>
          </p:cNvSpPr>
          <p:nvPr/>
        </p:nvSpPr>
        <p:spPr bwMode="auto">
          <a:xfrm>
            <a:off x="6056313" y="4148138"/>
            <a:ext cx="465137" cy="152400"/>
          </a:xfrm>
          <a:prstGeom prst="rect">
            <a:avLst/>
          </a:prstGeom>
          <a:solidFill>
            <a:schemeClr val="bg1"/>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grpSp>
        <p:nvGrpSpPr>
          <p:cNvPr id="36888" name="Group 158"/>
          <p:cNvGrpSpPr>
            <a:grpSpLocks/>
          </p:cNvGrpSpPr>
          <p:nvPr/>
        </p:nvGrpSpPr>
        <p:grpSpPr bwMode="auto">
          <a:xfrm>
            <a:off x="5121275" y="3573463"/>
            <a:ext cx="990600" cy="411162"/>
            <a:chOff x="5099732" y="3888695"/>
            <a:chExt cx="989921" cy="411164"/>
          </a:xfrm>
        </p:grpSpPr>
        <p:sp>
          <p:nvSpPr>
            <p:cNvPr id="36913" name="Rectangle 71"/>
            <p:cNvSpPr>
              <a:spLocks noChangeArrowheads="1"/>
            </p:cNvSpPr>
            <p:nvPr/>
          </p:nvSpPr>
          <p:spPr bwMode="auto">
            <a:xfrm>
              <a:off x="5099732" y="4147458"/>
              <a:ext cx="522288" cy="152400"/>
            </a:xfrm>
            <a:prstGeom prst="rect">
              <a:avLst/>
            </a:prstGeom>
            <a:solidFill>
              <a:schemeClr val="bg1"/>
            </a:solid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sp>
          <p:nvSpPr>
            <p:cNvPr id="36914" name="Rectangle 72"/>
            <p:cNvSpPr>
              <a:spLocks noChangeArrowheads="1"/>
            </p:cNvSpPr>
            <p:nvPr/>
          </p:nvSpPr>
          <p:spPr bwMode="auto">
            <a:xfrm>
              <a:off x="5099732" y="3888696"/>
              <a:ext cx="522288" cy="258762"/>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name</a:t>
              </a:r>
            </a:p>
          </p:txBody>
        </p:sp>
        <p:sp>
          <p:nvSpPr>
            <p:cNvPr id="36915" name="Rectangle 74"/>
            <p:cNvSpPr>
              <a:spLocks noChangeArrowheads="1"/>
            </p:cNvSpPr>
            <p:nvPr/>
          </p:nvSpPr>
          <p:spPr bwMode="auto">
            <a:xfrm>
              <a:off x="5622020" y="4147458"/>
              <a:ext cx="434975" cy="152400"/>
            </a:xfrm>
            <a:prstGeom prst="rect">
              <a:avLst/>
            </a:prstGeom>
            <a:solidFill>
              <a:schemeClr val="bg1"/>
            </a:solid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sp>
          <p:nvSpPr>
            <p:cNvPr id="36916" name="Rectangle 75"/>
            <p:cNvSpPr>
              <a:spLocks noChangeArrowheads="1"/>
            </p:cNvSpPr>
            <p:nvPr/>
          </p:nvSpPr>
          <p:spPr bwMode="auto">
            <a:xfrm>
              <a:off x="5621567" y="3888695"/>
              <a:ext cx="465138" cy="258762"/>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page</a:t>
              </a:r>
            </a:p>
          </p:txBody>
        </p:sp>
        <p:sp>
          <p:nvSpPr>
            <p:cNvPr id="36917" name="Line 77"/>
            <p:cNvSpPr>
              <a:spLocks noChangeShapeType="1"/>
            </p:cNvSpPr>
            <p:nvPr/>
          </p:nvSpPr>
          <p:spPr bwMode="auto">
            <a:xfrm>
              <a:off x="5099732" y="3888696"/>
              <a:ext cx="963611" cy="0"/>
            </a:xfrm>
            <a:prstGeom prst="line">
              <a:avLst/>
            </a:prstGeom>
            <a:noFill/>
            <a:ln w="12700" cap="sq">
              <a:solidFill>
                <a:schemeClr val="tx1"/>
              </a:solidFill>
              <a:round/>
              <a:headEnd/>
              <a:tailEnd/>
            </a:ln>
          </p:spPr>
          <p:txBody>
            <a:bodyPr/>
            <a:lstStyle/>
            <a:p>
              <a:endParaRPr lang="en-US"/>
            </a:p>
          </p:txBody>
        </p:sp>
        <p:sp>
          <p:nvSpPr>
            <p:cNvPr id="36918" name="Line 78"/>
            <p:cNvSpPr>
              <a:spLocks noChangeShapeType="1"/>
            </p:cNvSpPr>
            <p:nvPr/>
          </p:nvSpPr>
          <p:spPr bwMode="auto">
            <a:xfrm>
              <a:off x="5099732" y="4147458"/>
              <a:ext cx="985382" cy="0"/>
            </a:xfrm>
            <a:prstGeom prst="line">
              <a:avLst/>
            </a:prstGeom>
            <a:noFill/>
            <a:ln w="12700">
              <a:solidFill>
                <a:schemeClr val="tx1"/>
              </a:solidFill>
              <a:round/>
              <a:headEnd/>
              <a:tailEnd/>
            </a:ln>
          </p:spPr>
          <p:txBody>
            <a:bodyPr/>
            <a:lstStyle/>
            <a:p>
              <a:endParaRPr lang="en-US"/>
            </a:p>
          </p:txBody>
        </p:sp>
        <p:sp>
          <p:nvSpPr>
            <p:cNvPr id="36919" name="Line 79"/>
            <p:cNvSpPr>
              <a:spLocks noChangeShapeType="1"/>
            </p:cNvSpPr>
            <p:nvPr/>
          </p:nvSpPr>
          <p:spPr bwMode="auto">
            <a:xfrm>
              <a:off x="5099732" y="4299858"/>
              <a:ext cx="974497" cy="0"/>
            </a:xfrm>
            <a:prstGeom prst="line">
              <a:avLst/>
            </a:prstGeom>
            <a:noFill/>
            <a:ln w="12700" cap="sq">
              <a:solidFill>
                <a:schemeClr val="tx1"/>
              </a:solidFill>
              <a:round/>
              <a:headEnd/>
              <a:tailEnd/>
            </a:ln>
          </p:spPr>
          <p:txBody>
            <a:bodyPr/>
            <a:lstStyle/>
            <a:p>
              <a:endParaRPr lang="en-US"/>
            </a:p>
          </p:txBody>
        </p:sp>
        <p:sp>
          <p:nvSpPr>
            <p:cNvPr id="36920" name="Line 80"/>
            <p:cNvSpPr>
              <a:spLocks noChangeShapeType="1"/>
            </p:cNvSpPr>
            <p:nvPr/>
          </p:nvSpPr>
          <p:spPr bwMode="auto">
            <a:xfrm>
              <a:off x="5099732" y="3888696"/>
              <a:ext cx="0" cy="411162"/>
            </a:xfrm>
            <a:prstGeom prst="line">
              <a:avLst/>
            </a:prstGeom>
            <a:noFill/>
            <a:ln w="12700" cap="sq">
              <a:solidFill>
                <a:schemeClr val="tx1"/>
              </a:solidFill>
              <a:round/>
              <a:headEnd/>
              <a:tailEnd/>
            </a:ln>
          </p:spPr>
          <p:txBody>
            <a:bodyPr/>
            <a:lstStyle/>
            <a:p>
              <a:endParaRPr lang="en-US"/>
            </a:p>
          </p:txBody>
        </p:sp>
        <p:sp>
          <p:nvSpPr>
            <p:cNvPr id="36921" name="Line 81"/>
            <p:cNvSpPr>
              <a:spLocks noChangeShapeType="1"/>
            </p:cNvSpPr>
            <p:nvPr/>
          </p:nvSpPr>
          <p:spPr bwMode="auto">
            <a:xfrm>
              <a:off x="6089653" y="3888697"/>
              <a:ext cx="0" cy="411162"/>
            </a:xfrm>
            <a:prstGeom prst="line">
              <a:avLst/>
            </a:prstGeom>
            <a:noFill/>
            <a:ln w="12700">
              <a:solidFill>
                <a:schemeClr val="tx1"/>
              </a:solidFill>
              <a:round/>
              <a:headEnd/>
              <a:tailEnd/>
            </a:ln>
          </p:spPr>
          <p:txBody>
            <a:bodyPr/>
            <a:lstStyle/>
            <a:p>
              <a:endParaRPr lang="en-US"/>
            </a:p>
          </p:txBody>
        </p:sp>
        <p:sp>
          <p:nvSpPr>
            <p:cNvPr id="36922" name="Line 83"/>
            <p:cNvSpPr>
              <a:spLocks noChangeShapeType="1"/>
            </p:cNvSpPr>
            <p:nvPr/>
          </p:nvSpPr>
          <p:spPr bwMode="auto">
            <a:xfrm>
              <a:off x="5622020" y="3888696"/>
              <a:ext cx="0" cy="411162"/>
            </a:xfrm>
            <a:prstGeom prst="line">
              <a:avLst/>
            </a:prstGeom>
            <a:noFill/>
            <a:ln w="12700">
              <a:solidFill>
                <a:schemeClr val="tx1"/>
              </a:solidFill>
              <a:round/>
              <a:headEnd/>
              <a:tailEnd/>
            </a:ln>
          </p:spPr>
          <p:txBody>
            <a:bodyPr wrap="none" lIns="0" tIns="0" rIns="0" bIns="0" anchor="ctr" anchorCtr="1">
              <a:spAutoFit/>
            </a:bodyPr>
            <a:lstStyle/>
            <a:p>
              <a:endParaRPr lang="en-US"/>
            </a:p>
          </p:txBody>
        </p:sp>
        <p:sp>
          <p:nvSpPr>
            <p:cNvPr id="36923" name="Text Box 84"/>
            <p:cNvSpPr txBox="1">
              <a:spLocks noChangeArrowheads="1"/>
            </p:cNvSpPr>
            <p:nvPr/>
          </p:nvSpPr>
          <p:spPr bwMode="auto">
            <a:xfrm>
              <a:off x="5264832" y="4066496"/>
              <a:ext cx="177800" cy="212725"/>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400">
                  <a:solidFill>
                    <a:srgbClr val="000000"/>
                  </a:solidFill>
                  <a:latin typeface="Times New Roman" pitchFamily="18" charset="0"/>
                  <a:ea typeface="宋体" charset="-122"/>
                </a:rPr>
                <a:t>…</a:t>
              </a:r>
            </a:p>
          </p:txBody>
        </p:sp>
        <p:sp>
          <p:nvSpPr>
            <p:cNvPr id="36924" name="Text Box 86"/>
            <p:cNvSpPr txBox="1">
              <a:spLocks noChangeArrowheads="1"/>
            </p:cNvSpPr>
            <p:nvPr/>
          </p:nvSpPr>
          <p:spPr bwMode="auto">
            <a:xfrm>
              <a:off x="5731557" y="4065136"/>
              <a:ext cx="177800" cy="212725"/>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400">
                  <a:solidFill>
                    <a:srgbClr val="000000"/>
                  </a:solidFill>
                  <a:latin typeface="Times New Roman" pitchFamily="18" charset="0"/>
                  <a:ea typeface="宋体" charset="-122"/>
                </a:rPr>
                <a:t>…</a:t>
              </a:r>
            </a:p>
          </p:txBody>
        </p:sp>
      </p:grpSp>
      <p:sp>
        <p:nvSpPr>
          <p:cNvPr id="36889" name="Text Box 134"/>
          <p:cNvSpPr txBox="1">
            <a:spLocks noChangeArrowheads="1"/>
          </p:cNvSpPr>
          <p:nvPr/>
        </p:nvSpPr>
        <p:spPr bwMode="auto">
          <a:xfrm>
            <a:off x="5254625" y="3284538"/>
            <a:ext cx="654050" cy="307975"/>
          </a:xfrm>
          <a:prstGeom prst="rect">
            <a:avLst/>
          </a:prstGeom>
          <a:noFill/>
          <a:ln w="9525" algn="ctr">
            <a:noFill/>
            <a:miter lim="800000"/>
            <a:headEnd/>
            <a:tailEnd/>
          </a:ln>
        </p:spPr>
        <p:txBody>
          <a:bodyPr wrap="none" lIns="0" tIns="0" rIns="0" bIns="0" anchorCtr="1">
            <a:spAutoFit/>
          </a:bodyPr>
          <a:lstStyle/>
          <a:p>
            <a:pPr algn="ctr">
              <a:spcBef>
                <a:spcPct val="50000"/>
              </a:spcBef>
            </a:pPr>
            <a:r>
              <a:rPr kumimoji="0" lang="en-US" altLang="zh-CN" sz="2000">
                <a:solidFill>
                  <a:srgbClr val="000000"/>
                </a:solidFill>
                <a:latin typeface="Times New Roman" pitchFamily="18" charset="0"/>
                <a:ea typeface="宋体" charset="-122"/>
              </a:rPr>
              <a:t>names</a:t>
            </a:r>
          </a:p>
        </p:txBody>
      </p:sp>
      <p:sp>
        <p:nvSpPr>
          <p:cNvPr id="36890" name="Rectangle 3"/>
          <p:cNvSpPr>
            <a:spLocks noChangeArrowheads="1"/>
          </p:cNvSpPr>
          <p:nvPr/>
        </p:nvSpPr>
        <p:spPr bwMode="auto">
          <a:xfrm>
            <a:off x="176213" y="947738"/>
            <a:ext cx="8540750" cy="515937"/>
          </a:xfrm>
          <a:prstGeom prst="rect">
            <a:avLst/>
          </a:prstGeom>
          <a:noFill/>
          <a:ln w="9525">
            <a:noFill/>
            <a:miter lim="800000"/>
            <a:headEnd/>
            <a:tailEnd/>
          </a:ln>
        </p:spPr>
        <p:txBody>
          <a:bodyPr lIns="92075" tIns="46038" rIns="92075" bIns="46038"/>
          <a:lstStyle/>
          <a:p>
            <a:pPr marL="342900" indent="-342900" eaLnBrk="0" hangingPunct="0">
              <a:spcBef>
                <a:spcPct val="20000"/>
              </a:spcBef>
              <a:buClr>
                <a:srgbClr val="000099"/>
              </a:buClr>
              <a:buSzPct val="80000"/>
              <a:buFont typeface="Wingdings" pitchFamily="2" charset="2"/>
              <a:buChar char="l"/>
            </a:pPr>
            <a:r>
              <a:rPr lang="en-US" altLang="zh-CN" sz="2400">
                <a:solidFill>
                  <a:srgbClr val="0000DC"/>
                </a:solidFill>
                <a:ea typeface="宋体" charset="-122"/>
              </a:rPr>
              <a:t>Extracting conference services</a:t>
            </a:r>
          </a:p>
        </p:txBody>
      </p:sp>
      <p:sp>
        <p:nvSpPr>
          <p:cNvPr id="36891" name="Rectangle 3"/>
          <p:cNvSpPr>
            <a:spLocks noChangeArrowheads="1"/>
          </p:cNvSpPr>
          <p:nvPr/>
        </p:nvSpPr>
        <p:spPr bwMode="auto">
          <a:xfrm>
            <a:off x="328613" y="6107113"/>
            <a:ext cx="8540750" cy="515937"/>
          </a:xfrm>
          <a:prstGeom prst="rect">
            <a:avLst/>
          </a:prstGeom>
          <a:noFill/>
          <a:ln w="9525">
            <a:noFill/>
            <a:miter lim="800000"/>
            <a:headEnd/>
            <a:tailEnd/>
          </a:ln>
        </p:spPr>
        <p:txBody>
          <a:bodyPr lIns="92075" tIns="46038" rIns="92075" bIns="46038"/>
          <a:lstStyle/>
          <a:p>
            <a:pPr marL="342900" indent="-342900" eaLnBrk="0" hangingPunct="0">
              <a:spcBef>
                <a:spcPct val="20000"/>
              </a:spcBef>
              <a:buClr>
                <a:srgbClr val="000099"/>
              </a:buClr>
              <a:buSzPct val="80000"/>
              <a:buFont typeface="Wingdings" pitchFamily="2" charset="2"/>
              <a:buChar char="l"/>
            </a:pPr>
            <a:r>
              <a:rPr lang="en-US" altLang="zh-CN" sz="2400">
                <a:solidFill>
                  <a:srgbClr val="0000DC"/>
                </a:solidFill>
                <a:ea typeface="宋体" charset="-122"/>
              </a:rPr>
              <a:t>What happens to human edits when we refresh workflow?</a:t>
            </a:r>
          </a:p>
        </p:txBody>
      </p:sp>
      <p:pic>
        <p:nvPicPr>
          <p:cNvPr id="36892" name="Picture 71" descr="j0078622"/>
          <p:cNvPicPr>
            <a:picLocks noChangeAspect="1" noChangeArrowheads="1"/>
          </p:cNvPicPr>
          <p:nvPr/>
        </p:nvPicPr>
        <p:blipFill>
          <a:blip r:embed="rId4" cstate="print"/>
          <a:srcRect/>
          <a:stretch>
            <a:fillRect/>
          </a:stretch>
        </p:blipFill>
        <p:spPr bwMode="auto">
          <a:xfrm flipH="1">
            <a:off x="5105400" y="1301750"/>
            <a:ext cx="336550" cy="687388"/>
          </a:xfrm>
          <a:prstGeom prst="rect">
            <a:avLst/>
          </a:prstGeom>
          <a:noFill/>
          <a:ln w="9525">
            <a:noFill/>
            <a:miter lim="800000"/>
            <a:headEnd/>
            <a:tailEnd/>
          </a:ln>
        </p:spPr>
      </p:pic>
      <p:pic>
        <p:nvPicPr>
          <p:cNvPr id="36893" name="Picture 71" descr="j0078622"/>
          <p:cNvPicPr>
            <a:picLocks noChangeAspect="1" noChangeArrowheads="1"/>
          </p:cNvPicPr>
          <p:nvPr/>
        </p:nvPicPr>
        <p:blipFill>
          <a:blip r:embed="rId4" cstate="print"/>
          <a:srcRect/>
          <a:stretch>
            <a:fillRect/>
          </a:stretch>
        </p:blipFill>
        <p:spPr bwMode="auto">
          <a:xfrm flipH="1">
            <a:off x="6181725" y="3084513"/>
            <a:ext cx="336550" cy="687387"/>
          </a:xfrm>
          <a:prstGeom prst="rect">
            <a:avLst/>
          </a:prstGeom>
          <a:noFill/>
          <a:ln w="9525">
            <a:noFill/>
            <a:miter lim="800000"/>
            <a:headEnd/>
            <a:tailEnd/>
          </a:ln>
        </p:spPr>
      </p:pic>
      <p:pic>
        <p:nvPicPr>
          <p:cNvPr id="36894" name="Picture 71" descr="j0078622"/>
          <p:cNvPicPr>
            <a:picLocks noChangeAspect="1" noChangeArrowheads="1"/>
          </p:cNvPicPr>
          <p:nvPr/>
        </p:nvPicPr>
        <p:blipFill>
          <a:blip r:embed="rId4" cstate="print"/>
          <a:srcRect/>
          <a:stretch>
            <a:fillRect/>
          </a:stretch>
        </p:blipFill>
        <p:spPr bwMode="auto">
          <a:xfrm flipH="1">
            <a:off x="4811713" y="4519613"/>
            <a:ext cx="336550" cy="687387"/>
          </a:xfrm>
          <a:prstGeom prst="rect">
            <a:avLst/>
          </a:prstGeom>
          <a:noFill/>
          <a:ln w="9525">
            <a:noFill/>
            <a:miter lim="800000"/>
            <a:headEnd/>
            <a:tailEnd/>
          </a:ln>
        </p:spPr>
      </p:pic>
      <p:grpSp>
        <p:nvGrpSpPr>
          <p:cNvPr id="36895" name="Group 70"/>
          <p:cNvGrpSpPr>
            <a:grpSpLocks/>
          </p:cNvGrpSpPr>
          <p:nvPr/>
        </p:nvGrpSpPr>
        <p:grpSpPr bwMode="auto">
          <a:xfrm>
            <a:off x="4054475" y="2767013"/>
            <a:ext cx="1422400" cy="411162"/>
            <a:chOff x="1697" y="1781"/>
            <a:chExt cx="896" cy="259"/>
          </a:xfrm>
        </p:grpSpPr>
        <p:sp>
          <p:nvSpPr>
            <p:cNvPr id="36897" name="Rectangle 71"/>
            <p:cNvSpPr>
              <a:spLocks noChangeArrowheads="1"/>
            </p:cNvSpPr>
            <p:nvPr/>
          </p:nvSpPr>
          <p:spPr bwMode="auto">
            <a:xfrm>
              <a:off x="1697" y="1944"/>
              <a:ext cx="329" cy="96"/>
            </a:xfrm>
            <a:prstGeom prst="rect">
              <a:avLst/>
            </a:prstGeom>
            <a:solidFill>
              <a:schemeClr val="bg1"/>
            </a:solid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sp>
          <p:nvSpPr>
            <p:cNvPr id="36898" name="Rectangle 72"/>
            <p:cNvSpPr>
              <a:spLocks noChangeArrowheads="1"/>
            </p:cNvSpPr>
            <p:nvPr/>
          </p:nvSpPr>
          <p:spPr bwMode="auto">
            <a:xfrm>
              <a:off x="1697" y="1781"/>
              <a:ext cx="329" cy="16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name</a:t>
              </a:r>
            </a:p>
          </p:txBody>
        </p:sp>
        <p:sp>
          <p:nvSpPr>
            <p:cNvPr id="36899" name="Rectangle 73"/>
            <p:cNvSpPr>
              <a:spLocks noChangeArrowheads="1"/>
            </p:cNvSpPr>
            <p:nvPr/>
          </p:nvSpPr>
          <p:spPr bwMode="auto">
            <a:xfrm>
              <a:off x="2300" y="1944"/>
              <a:ext cx="293" cy="96"/>
            </a:xfrm>
            <a:prstGeom prst="rect">
              <a:avLst/>
            </a:prstGeom>
            <a:solidFill>
              <a:schemeClr val="bg1"/>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sp>
          <p:nvSpPr>
            <p:cNvPr id="36900" name="Rectangle 74"/>
            <p:cNvSpPr>
              <a:spLocks noChangeArrowheads="1"/>
            </p:cNvSpPr>
            <p:nvPr/>
          </p:nvSpPr>
          <p:spPr bwMode="auto">
            <a:xfrm>
              <a:off x="2026" y="1944"/>
              <a:ext cx="274" cy="96"/>
            </a:xfrm>
            <a:prstGeom prst="rect">
              <a:avLst/>
            </a:prstGeom>
            <a:solidFill>
              <a:schemeClr val="bg1"/>
            </a:solidFill>
            <a:ln w="9525">
              <a:noFill/>
              <a:miter lim="800000"/>
              <a:headEnd/>
              <a:tailEnd/>
            </a:ln>
          </p:spPr>
          <p:txBody>
            <a:bodyPr lIns="0" tIns="0" rIns="0" bIns="0" anchor="ctr" anchorCtr="1"/>
            <a:lstStyle/>
            <a:p>
              <a:pPr eaLnBrk="0" hangingPunct="0">
                <a:spcBef>
                  <a:spcPct val="20000"/>
                </a:spcBef>
                <a:buClr>
                  <a:srgbClr val="000099"/>
                </a:buClr>
                <a:buSzPct val="80000"/>
                <a:buFont typeface="Wingdings" pitchFamily="2" charset="2"/>
                <a:buNone/>
              </a:pPr>
              <a:endParaRPr lang="en-US" altLang="zh-CN" sz="1000">
                <a:solidFill>
                  <a:srgbClr val="000000"/>
                </a:solidFill>
                <a:latin typeface="Times New Roman" pitchFamily="18" charset="0"/>
                <a:ea typeface="宋体" charset="-122"/>
              </a:endParaRPr>
            </a:p>
          </p:txBody>
        </p:sp>
        <p:sp>
          <p:nvSpPr>
            <p:cNvPr id="36901" name="Rectangle 75"/>
            <p:cNvSpPr>
              <a:spLocks noChangeArrowheads="1"/>
            </p:cNvSpPr>
            <p:nvPr/>
          </p:nvSpPr>
          <p:spPr bwMode="auto">
            <a:xfrm>
              <a:off x="2300" y="1781"/>
              <a:ext cx="293" cy="16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page</a:t>
              </a:r>
            </a:p>
          </p:txBody>
        </p:sp>
        <p:sp>
          <p:nvSpPr>
            <p:cNvPr id="36902" name="Rectangle 76"/>
            <p:cNvSpPr>
              <a:spLocks noChangeArrowheads="1"/>
            </p:cNvSpPr>
            <p:nvPr/>
          </p:nvSpPr>
          <p:spPr bwMode="auto">
            <a:xfrm>
              <a:off x="2026" y="1781"/>
              <a:ext cx="274" cy="16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a:solidFill>
                    <a:srgbClr val="000000"/>
                  </a:solidFill>
                  <a:latin typeface="Times New Roman" pitchFamily="18" charset="0"/>
                  <a:ea typeface="宋体" charset="-122"/>
                </a:rPr>
                <a:t>role</a:t>
              </a:r>
            </a:p>
          </p:txBody>
        </p:sp>
        <p:sp>
          <p:nvSpPr>
            <p:cNvPr id="36903" name="Line 77"/>
            <p:cNvSpPr>
              <a:spLocks noChangeShapeType="1"/>
            </p:cNvSpPr>
            <p:nvPr/>
          </p:nvSpPr>
          <p:spPr bwMode="auto">
            <a:xfrm>
              <a:off x="1697" y="1781"/>
              <a:ext cx="896" cy="0"/>
            </a:xfrm>
            <a:prstGeom prst="line">
              <a:avLst/>
            </a:prstGeom>
            <a:noFill/>
            <a:ln w="12700" cap="sq">
              <a:solidFill>
                <a:schemeClr val="tx1"/>
              </a:solidFill>
              <a:round/>
              <a:headEnd/>
              <a:tailEnd/>
            </a:ln>
          </p:spPr>
          <p:txBody>
            <a:bodyPr/>
            <a:lstStyle/>
            <a:p>
              <a:endParaRPr lang="en-US"/>
            </a:p>
          </p:txBody>
        </p:sp>
        <p:sp>
          <p:nvSpPr>
            <p:cNvPr id="36904" name="Line 78"/>
            <p:cNvSpPr>
              <a:spLocks noChangeShapeType="1"/>
            </p:cNvSpPr>
            <p:nvPr/>
          </p:nvSpPr>
          <p:spPr bwMode="auto">
            <a:xfrm>
              <a:off x="1697" y="1944"/>
              <a:ext cx="896" cy="0"/>
            </a:xfrm>
            <a:prstGeom prst="line">
              <a:avLst/>
            </a:prstGeom>
            <a:noFill/>
            <a:ln w="12700">
              <a:solidFill>
                <a:schemeClr val="tx1"/>
              </a:solidFill>
              <a:round/>
              <a:headEnd/>
              <a:tailEnd/>
            </a:ln>
          </p:spPr>
          <p:txBody>
            <a:bodyPr/>
            <a:lstStyle/>
            <a:p>
              <a:endParaRPr lang="en-US"/>
            </a:p>
          </p:txBody>
        </p:sp>
        <p:sp>
          <p:nvSpPr>
            <p:cNvPr id="36905" name="Line 79"/>
            <p:cNvSpPr>
              <a:spLocks noChangeShapeType="1"/>
            </p:cNvSpPr>
            <p:nvPr/>
          </p:nvSpPr>
          <p:spPr bwMode="auto">
            <a:xfrm>
              <a:off x="1697" y="2040"/>
              <a:ext cx="896" cy="0"/>
            </a:xfrm>
            <a:prstGeom prst="line">
              <a:avLst/>
            </a:prstGeom>
            <a:noFill/>
            <a:ln w="12700" cap="sq">
              <a:solidFill>
                <a:schemeClr val="tx1"/>
              </a:solidFill>
              <a:round/>
              <a:headEnd/>
              <a:tailEnd/>
            </a:ln>
          </p:spPr>
          <p:txBody>
            <a:bodyPr/>
            <a:lstStyle/>
            <a:p>
              <a:endParaRPr lang="en-US"/>
            </a:p>
          </p:txBody>
        </p:sp>
        <p:sp>
          <p:nvSpPr>
            <p:cNvPr id="36906" name="Line 80"/>
            <p:cNvSpPr>
              <a:spLocks noChangeShapeType="1"/>
            </p:cNvSpPr>
            <p:nvPr/>
          </p:nvSpPr>
          <p:spPr bwMode="auto">
            <a:xfrm>
              <a:off x="1697" y="1781"/>
              <a:ext cx="0" cy="259"/>
            </a:xfrm>
            <a:prstGeom prst="line">
              <a:avLst/>
            </a:prstGeom>
            <a:noFill/>
            <a:ln w="12700" cap="sq">
              <a:solidFill>
                <a:schemeClr val="tx1"/>
              </a:solidFill>
              <a:round/>
              <a:headEnd/>
              <a:tailEnd/>
            </a:ln>
          </p:spPr>
          <p:txBody>
            <a:bodyPr/>
            <a:lstStyle/>
            <a:p>
              <a:endParaRPr lang="en-US"/>
            </a:p>
          </p:txBody>
        </p:sp>
        <p:sp>
          <p:nvSpPr>
            <p:cNvPr id="36907" name="Line 81"/>
            <p:cNvSpPr>
              <a:spLocks noChangeShapeType="1"/>
            </p:cNvSpPr>
            <p:nvPr/>
          </p:nvSpPr>
          <p:spPr bwMode="auto">
            <a:xfrm>
              <a:off x="2300" y="1781"/>
              <a:ext cx="0" cy="259"/>
            </a:xfrm>
            <a:prstGeom prst="line">
              <a:avLst/>
            </a:prstGeom>
            <a:noFill/>
            <a:ln w="12700">
              <a:solidFill>
                <a:schemeClr val="tx1"/>
              </a:solidFill>
              <a:round/>
              <a:headEnd/>
              <a:tailEnd/>
            </a:ln>
          </p:spPr>
          <p:txBody>
            <a:bodyPr/>
            <a:lstStyle/>
            <a:p>
              <a:endParaRPr lang="en-US"/>
            </a:p>
          </p:txBody>
        </p:sp>
        <p:sp>
          <p:nvSpPr>
            <p:cNvPr id="36908" name="Line 82"/>
            <p:cNvSpPr>
              <a:spLocks noChangeShapeType="1"/>
            </p:cNvSpPr>
            <p:nvPr/>
          </p:nvSpPr>
          <p:spPr bwMode="auto">
            <a:xfrm>
              <a:off x="2593" y="1781"/>
              <a:ext cx="0" cy="259"/>
            </a:xfrm>
            <a:prstGeom prst="line">
              <a:avLst/>
            </a:prstGeom>
            <a:noFill/>
            <a:ln w="12700" cap="sq">
              <a:solidFill>
                <a:schemeClr val="tx1"/>
              </a:solidFill>
              <a:round/>
              <a:headEnd/>
              <a:tailEnd/>
            </a:ln>
          </p:spPr>
          <p:txBody>
            <a:bodyPr/>
            <a:lstStyle/>
            <a:p>
              <a:endParaRPr lang="en-US"/>
            </a:p>
          </p:txBody>
        </p:sp>
        <p:sp>
          <p:nvSpPr>
            <p:cNvPr id="36909" name="Line 83"/>
            <p:cNvSpPr>
              <a:spLocks noChangeShapeType="1"/>
            </p:cNvSpPr>
            <p:nvPr/>
          </p:nvSpPr>
          <p:spPr bwMode="auto">
            <a:xfrm>
              <a:off x="2026" y="1781"/>
              <a:ext cx="0" cy="259"/>
            </a:xfrm>
            <a:prstGeom prst="line">
              <a:avLst/>
            </a:prstGeom>
            <a:noFill/>
            <a:ln w="12700">
              <a:solidFill>
                <a:schemeClr val="tx1"/>
              </a:solidFill>
              <a:round/>
              <a:headEnd/>
              <a:tailEnd/>
            </a:ln>
          </p:spPr>
          <p:txBody>
            <a:bodyPr wrap="none" lIns="0" tIns="0" rIns="0" bIns="0" anchor="ctr" anchorCtr="1">
              <a:spAutoFit/>
            </a:bodyPr>
            <a:lstStyle/>
            <a:p>
              <a:endParaRPr lang="en-US"/>
            </a:p>
          </p:txBody>
        </p:sp>
        <p:sp>
          <p:nvSpPr>
            <p:cNvPr id="36910" name="Text Box 84"/>
            <p:cNvSpPr txBox="1">
              <a:spLocks noChangeArrowheads="1"/>
            </p:cNvSpPr>
            <p:nvPr/>
          </p:nvSpPr>
          <p:spPr bwMode="auto">
            <a:xfrm>
              <a:off x="1801" y="1893"/>
              <a:ext cx="112" cy="134"/>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400">
                  <a:solidFill>
                    <a:srgbClr val="000000"/>
                  </a:solidFill>
                  <a:latin typeface="Times New Roman" pitchFamily="18" charset="0"/>
                  <a:ea typeface="宋体" charset="-122"/>
                </a:rPr>
                <a:t>…</a:t>
              </a:r>
            </a:p>
          </p:txBody>
        </p:sp>
        <p:sp>
          <p:nvSpPr>
            <p:cNvPr id="36911" name="Text Box 85"/>
            <p:cNvSpPr txBox="1">
              <a:spLocks noChangeArrowheads="1"/>
            </p:cNvSpPr>
            <p:nvPr/>
          </p:nvSpPr>
          <p:spPr bwMode="auto">
            <a:xfrm>
              <a:off x="2104" y="1899"/>
              <a:ext cx="112" cy="134"/>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400">
                  <a:solidFill>
                    <a:srgbClr val="000000"/>
                  </a:solidFill>
                  <a:latin typeface="Times New Roman" pitchFamily="18" charset="0"/>
                  <a:ea typeface="宋体" charset="-122"/>
                </a:rPr>
                <a:t>…</a:t>
              </a:r>
            </a:p>
          </p:txBody>
        </p:sp>
        <p:sp>
          <p:nvSpPr>
            <p:cNvPr id="36912" name="Text Box 86"/>
            <p:cNvSpPr txBox="1">
              <a:spLocks noChangeArrowheads="1"/>
            </p:cNvSpPr>
            <p:nvPr/>
          </p:nvSpPr>
          <p:spPr bwMode="auto">
            <a:xfrm>
              <a:off x="2383" y="1899"/>
              <a:ext cx="112" cy="134"/>
            </a:xfrm>
            <a:prstGeom prst="rect">
              <a:avLst/>
            </a:prstGeom>
            <a:noFill/>
            <a:ln w="9525" algn="ctr">
              <a:noFill/>
              <a:miter lim="800000"/>
              <a:headEnd/>
              <a:tailEnd/>
            </a:ln>
          </p:spPr>
          <p:txBody>
            <a:bodyPr wrap="none" lIns="0" tIns="0" rIns="0" bIns="0" anchor="ctr" anchorCtr="1">
              <a:spAutoFit/>
            </a:bodyPr>
            <a:lstStyle/>
            <a:p>
              <a:pPr algn="ctr">
                <a:spcBef>
                  <a:spcPct val="50000"/>
                </a:spcBef>
              </a:pPr>
              <a:r>
                <a:rPr kumimoji="0" lang="en-US" altLang="zh-CN" sz="1400">
                  <a:solidFill>
                    <a:srgbClr val="000000"/>
                  </a:solidFill>
                  <a:latin typeface="Times New Roman" pitchFamily="18" charset="0"/>
                  <a:ea typeface="宋体" charset="-122"/>
                </a:rPr>
                <a:t>…</a:t>
              </a:r>
            </a:p>
          </p:txBody>
        </p:sp>
      </p:grpSp>
      <p:sp>
        <p:nvSpPr>
          <p:cNvPr id="36896" name="Text Box 134"/>
          <p:cNvSpPr txBox="1">
            <a:spLocks noChangeArrowheads="1"/>
          </p:cNvSpPr>
          <p:nvPr/>
        </p:nvSpPr>
        <p:spPr bwMode="auto">
          <a:xfrm>
            <a:off x="4584700" y="2457450"/>
            <a:ext cx="492125" cy="304800"/>
          </a:xfrm>
          <a:prstGeom prst="rect">
            <a:avLst/>
          </a:prstGeom>
          <a:noFill/>
          <a:ln w="9525" algn="ctr">
            <a:noFill/>
            <a:miter lim="800000"/>
            <a:headEnd/>
            <a:tailEnd/>
          </a:ln>
        </p:spPr>
        <p:txBody>
          <a:bodyPr wrap="none" lIns="0" tIns="0" rIns="0" bIns="0" anchorCtr="1">
            <a:spAutoFit/>
          </a:bodyPr>
          <a:lstStyle/>
          <a:p>
            <a:pPr algn="ctr">
              <a:spcBef>
                <a:spcPct val="50000"/>
              </a:spcBef>
            </a:pPr>
            <a:r>
              <a:rPr kumimoji="0" lang="en-US" altLang="zh-CN" sz="2000">
                <a:solidFill>
                  <a:srgbClr val="000000"/>
                </a:solidFill>
                <a:latin typeface="Times New Roman" pitchFamily="18" charset="0"/>
                <a:ea typeface="宋体" charset="-122"/>
              </a:rPr>
              <a:t>roles</a:t>
            </a:r>
          </a:p>
        </p:txBody>
      </p:sp>
    </p:spTree>
    <p:custDataLst>
      <p:tags r:id="rId1"/>
    </p:custData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p:cNvSpPr txBox="1">
            <a:spLocks noGrp="1"/>
          </p:cNvSpPr>
          <p:nvPr/>
        </p:nvSpPr>
        <p:spPr bwMode="auto">
          <a:xfrm>
            <a:off x="6553200" y="6248400"/>
            <a:ext cx="1905000" cy="457200"/>
          </a:xfrm>
          <a:prstGeom prst="rect">
            <a:avLst/>
          </a:prstGeom>
          <a:noFill/>
          <a:ln w="12700" cap="sq">
            <a:noFill/>
            <a:miter lim="800000"/>
            <a:headEnd type="none" w="sm" len="sm"/>
            <a:tailEnd type="none" w="sm" len="sm"/>
          </a:ln>
        </p:spPr>
        <p:txBody>
          <a:bodyPr/>
          <a:lstStyle/>
          <a:p>
            <a:pPr algn="r" eaLnBrk="0" hangingPunct="0"/>
            <a:fld id="{FE90E2E8-1EDE-4C9E-B066-9EAD93E01926}" type="slidenum">
              <a:rPr kumimoji="0" lang="zh-CN" altLang="en-US" sz="1400">
                <a:solidFill>
                  <a:srgbClr val="000000"/>
                </a:solidFill>
                <a:latin typeface="Times New Roman" pitchFamily="18" charset="0"/>
                <a:ea typeface="宋体" charset="-122"/>
              </a:rPr>
              <a:pPr algn="r" eaLnBrk="0" hangingPunct="0"/>
              <a:t>23</a:t>
            </a:fld>
            <a:endParaRPr kumimoji="0" lang="en-US" altLang="zh-CN" sz="1400">
              <a:solidFill>
                <a:srgbClr val="000000"/>
              </a:solidFill>
              <a:latin typeface="Times New Roman" pitchFamily="18" charset="0"/>
              <a:ea typeface="宋体" charset="-122"/>
            </a:endParaRPr>
          </a:p>
        </p:txBody>
      </p:sp>
      <p:sp>
        <p:nvSpPr>
          <p:cNvPr id="961538" name="Rectangle 2"/>
          <p:cNvSpPr>
            <a:spLocks noGrp="1" noChangeArrowheads="1"/>
          </p:cNvSpPr>
          <p:nvPr>
            <p:ph type="title" idx="4294967295"/>
          </p:nvPr>
        </p:nvSpPr>
        <p:spPr>
          <a:xfrm>
            <a:off x="127000" y="358775"/>
            <a:ext cx="8788400" cy="685800"/>
          </a:xfrm>
        </p:spPr>
        <p:txBody>
          <a:bodyPr/>
          <a:lstStyle/>
          <a:p>
            <a:pPr>
              <a:defRPr/>
            </a:pPr>
            <a:r>
              <a:rPr lang="en-US" altLang="zh-CN" sz="3400" dirty="0" smtClean="0">
                <a:latin typeface="Arial" charset="0"/>
                <a:ea typeface="宋体" pitchFamily="18" charset="-122"/>
              </a:rPr>
              <a:t>Can’t Just Blindly Re-Apply Edits</a:t>
            </a:r>
          </a:p>
        </p:txBody>
      </p:sp>
      <p:sp>
        <p:nvSpPr>
          <p:cNvPr id="38915" name="Line 177"/>
          <p:cNvSpPr>
            <a:spLocks noChangeShapeType="1"/>
          </p:cNvSpPr>
          <p:nvPr/>
        </p:nvSpPr>
        <p:spPr bwMode="auto">
          <a:xfrm flipV="1">
            <a:off x="1017588" y="1690688"/>
            <a:ext cx="0" cy="819150"/>
          </a:xfrm>
          <a:prstGeom prst="line">
            <a:avLst/>
          </a:prstGeom>
          <a:noFill/>
          <a:ln w="9525">
            <a:solidFill>
              <a:schemeClr val="tx1"/>
            </a:solidFill>
            <a:round/>
            <a:headEnd/>
            <a:tailEnd type="triangle" w="med" len="med"/>
          </a:ln>
        </p:spPr>
        <p:txBody>
          <a:bodyPr/>
          <a:lstStyle/>
          <a:p>
            <a:endParaRPr lang="en-US"/>
          </a:p>
        </p:txBody>
      </p:sp>
      <p:sp>
        <p:nvSpPr>
          <p:cNvPr id="38916" name="Text Box 178"/>
          <p:cNvSpPr txBox="1">
            <a:spLocks noChangeArrowheads="1"/>
          </p:cNvSpPr>
          <p:nvPr/>
        </p:nvSpPr>
        <p:spPr bwMode="auto">
          <a:xfrm>
            <a:off x="835025" y="2500313"/>
            <a:ext cx="369888" cy="400050"/>
          </a:xfrm>
          <a:prstGeom prst="rect">
            <a:avLst/>
          </a:prstGeom>
          <a:noFill/>
          <a:ln w="9525">
            <a:noFill/>
            <a:miter lim="800000"/>
            <a:headEnd/>
            <a:tailEnd/>
          </a:ln>
        </p:spPr>
        <p:txBody>
          <a:bodyPr wrap="none">
            <a:spAutoFit/>
          </a:bodyPr>
          <a:lstStyle/>
          <a:p>
            <a:r>
              <a:rPr kumimoji="0" lang="en-US" altLang="zh-CN" sz="2000">
                <a:solidFill>
                  <a:srgbClr val="000000"/>
                </a:solidFill>
                <a:latin typeface="Times New Roman" pitchFamily="18" charset="0"/>
                <a:ea typeface="宋体" charset="-122"/>
              </a:rPr>
              <a:t>A</a:t>
            </a:r>
          </a:p>
        </p:txBody>
      </p:sp>
      <p:sp>
        <p:nvSpPr>
          <p:cNvPr id="38917" name="Text Box 179"/>
          <p:cNvSpPr txBox="1">
            <a:spLocks noChangeArrowheads="1"/>
          </p:cNvSpPr>
          <p:nvPr/>
        </p:nvSpPr>
        <p:spPr bwMode="auto">
          <a:xfrm>
            <a:off x="858838" y="1362075"/>
            <a:ext cx="355600" cy="400050"/>
          </a:xfrm>
          <a:prstGeom prst="rect">
            <a:avLst/>
          </a:prstGeom>
          <a:noFill/>
          <a:ln w="9525">
            <a:noFill/>
            <a:miter lim="800000"/>
            <a:headEnd/>
            <a:tailEnd/>
          </a:ln>
        </p:spPr>
        <p:txBody>
          <a:bodyPr wrap="none">
            <a:spAutoFit/>
          </a:bodyPr>
          <a:lstStyle/>
          <a:p>
            <a:r>
              <a:rPr kumimoji="0" lang="en-US" altLang="zh-CN" sz="2000">
                <a:solidFill>
                  <a:srgbClr val="000000"/>
                </a:solidFill>
                <a:latin typeface="Times New Roman" pitchFamily="18" charset="0"/>
                <a:ea typeface="宋体" charset="-122"/>
              </a:rPr>
              <a:t>B</a:t>
            </a:r>
          </a:p>
        </p:txBody>
      </p:sp>
      <p:sp>
        <p:nvSpPr>
          <p:cNvPr id="38918" name="Text Box 180"/>
          <p:cNvSpPr txBox="1">
            <a:spLocks noChangeArrowheads="1"/>
          </p:cNvSpPr>
          <p:nvPr/>
        </p:nvSpPr>
        <p:spPr bwMode="auto">
          <a:xfrm>
            <a:off x="1219200" y="1200150"/>
            <a:ext cx="790575" cy="396875"/>
          </a:xfrm>
          <a:prstGeom prst="rect">
            <a:avLst/>
          </a:prstGeom>
          <a:noFill/>
          <a:ln w="9525">
            <a:noFill/>
            <a:miter lim="800000"/>
            <a:headEnd/>
            <a:tailEnd/>
          </a:ln>
        </p:spPr>
        <p:txBody>
          <a:bodyPr>
            <a:spAutoFit/>
          </a:bodyPr>
          <a:lstStyle/>
          <a:p>
            <a:r>
              <a:rPr kumimoji="0" lang="en-US" altLang="zh-CN" sz="2000" i="1">
                <a:solidFill>
                  <a:srgbClr val="000000"/>
                </a:solidFill>
                <a:latin typeface="Times New Roman" pitchFamily="18" charset="0"/>
                <a:ea typeface="宋体" charset="-122"/>
              </a:rPr>
              <a:t>t</a:t>
            </a:r>
            <a:r>
              <a:rPr kumimoji="0" lang="en-US" altLang="zh-CN" sz="1800">
                <a:solidFill>
                  <a:srgbClr val="000000"/>
                </a:solidFill>
                <a:latin typeface="Times New Roman" pitchFamily="18" charset="0"/>
                <a:ea typeface="宋体" charset="-122"/>
              </a:rPr>
              <a:t> </a:t>
            </a:r>
            <a:r>
              <a:rPr kumimoji="0" lang="en-US" altLang="zh-CN" sz="1800">
                <a:solidFill>
                  <a:srgbClr val="000000"/>
                </a:solidFill>
                <a:latin typeface="Times New Roman" pitchFamily="18" charset="0"/>
                <a:ea typeface="宋体" charset="-122"/>
                <a:sym typeface="Symbol" pitchFamily="18" charset="2"/>
              </a:rPr>
              <a:t></a:t>
            </a:r>
            <a:r>
              <a:rPr kumimoji="0" lang="en-US" altLang="zh-CN" sz="1800">
                <a:solidFill>
                  <a:srgbClr val="000000"/>
                </a:solidFill>
                <a:latin typeface="Times New Roman" pitchFamily="18" charset="0"/>
                <a:ea typeface="宋体" charset="-122"/>
              </a:rPr>
              <a:t> </a:t>
            </a:r>
            <a:r>
              <a:rPr kumimoji="0" lang="en-US" altLang="zh-CN" sz="2000" i="1">
                <a:solidFill>
                  <a:srgbClr val="000000"/>
                </a:solidFill>
                <a:latin typeface="Times New Roman" pitchFamily="18" charset="0"/>
                <a:ea typeface="宋体" charset="-122"/>
              </a:rPr>
              <a:t>t’</a:t>
            </a:r>
            <a:endParaRPr kumimoji="0" lang="en-US" altLang="zh-CN" sz="2000">
              <a:solidFill>
                <a:srgbClr val="000000"/>
              </a:solidFill>
              <a:latin typeface="Times New Roman" pitchFamily="18" charset="0"/>
              <a:ea typeface="宋体" charset="-122"/>
            </a:endParaRPr>
          </a:p>
        </p:txBody>
      </p:sp>
      <p:sp>
        <p:nvSpPr>
          <p:cNvPr id="38919" name="Line 184"/>
          <p:cNvSpPr>
            <a:spLocks noChangeShapeType="1"/>
          </p:cNvSpPr>
          <p:nvPr/>
        </p:nvSpPr>
        <p:spPr bwMode="auto">
          <a:xfrm flipV="1">
            <a:off x="1150938" y="1579563"/>
            <a:ext cx="835025" cy="1587"/>
          </a:xfrm>
          <a:prstGeom prst="line">
            <a:avLst/>
          </a:prstGeom>
          <a:noFill/>
          <a:ln w="9525">
            <a:solidFill>
              <a:schemeClr val="tx1"/>
            </a:solidFill>
            <a:round/>
            <a:headEnd/>
            <a:tailEnd type="triangle" w="med" len="med"/>
          </a:ln>
        </p:spPr>
        <p:txBody>
          <a:bodyPr/>
          <a:lstStyle/>
          <a:p>
            <a:endParaRPr lang="en-US"/>
          </a:p>
        </p:txBody>
      </p:sp>
      <p:grpSp>
        <p:nvGrpSpPr>
          <p:cNvPr id="38920" name="Group 187"/>
          <p:cNvGrpSpPr>
            <a:grpSpLocks/>
          </p:cNvGrpSpPr>
          <p:nvPr/>
        </p:nvGrpSpPr>
        <p:grpSpPr bwMode="auto">
          <a:xfrm>
            <a:off x="827088" y="1855788"/>
            <a:ext cx="377825" cy="412750"/>
            <a:chOff x="1536" y="3141"/>
            <a:chExt cx="238" cy="260"/>
          </a:xfrm>
        </p:grpSpPr>
        <p:sp>
          <p:nvSpPr>
            <p:cNvPr id="38978" name="Oval 188"/>
            <p:cNvSpPr>
              <a:spLocks noChangeArrowheads="1"/>
            </p:cNvSpPr>
            <p:nvPr/>
          </p:nvSpPr>
          <p:spPr bwMode="auto">
            <a:xfrm>
              <a:off x="1536" y="3182"/>
              <a:ext cx="238" cy="219"/>
            </a:xfrm>
            <a:prstGeom prst="ellipse">
              <a:avLst/>
            </a:prstGeom>
            <a:solidFill>
              <a:schemeClr val="bg2"/>
            </a:solidFill>
            <a:ln w="12700" algn="ctr">
              <a:solidFill>
                <a:schemeClr val="tx1"/>
              </a:solidFill>
              <a:round/>
              <a:headEnd/>
              <a:tailEnd/>
            </a:ln>
          </p:spPr>
          <p:txBody>
            <a:bodyPr wrap="none" lIns="0" tIns="0" rIns="0" bIns="0" anchor="ctr">
              <a:spAutoFit/>
            </a:bodyPr>
            <a:lstStyle/>
            <a:p>
              <a:pPr algn="ctr">
                <a:spcBef>
                  <a:spcPct val="50000"/>
                </a:spcBef>
              </a:pPr>
              <a:endParaRPr kumimoji="0" lang="en-US" sz="1800">
                <a:solidFill>
                  <a:srgbClr val="000000"/>
                </a:solidFill>
                <a:latin typeface="Times New Roman" pitchFamily="18" charset="0"/>
                <a:ea typeface="宋体" charset="-122"/>
              </a:endParaRPr>
            </a:p>
          </p:txBody>
        </p:sp>
        <p:sp>
          <p:nvSpPr>
            <p:cNvPr id="38979" name="Text Box 189"/>
            <p:cNvSpPr txBox="1">
              <a:spLocks noChangeArrowheads="1"/>
            </p:cNvSpPr>
            <p:nvPr/>
          </p:nvSpPr>
          <p:spPr bwMode="auto">
            <a:xfrm>
              <a:off x="1571" y="3141"/>
              <a:ext cx="196" cy="250"/>
            </a:xfrm>
            <a:prstGeom prst="rect">
              <a:avLst/>
            </a:prstGeom>
            <a:noFill/>
            <a:ln w="9525">
              <a:noFill/>
              <a:miter lim="800000"/>
              <a:headEnd/>
              <a:tailEnd/>
            </a:ln>
          </p:spPr>
          <p:txBody>
            <a:bodyPr wrap="none">
              <a:spAutoFit/>
            </a:bodyPr>
            <a:lstStyle/>
            <a:p>
              <a:r>
                <a:rPr kumimoji="0" lang="en-US" altLang="zh-CN" sz="2000" i="1">
                  <a:solidFill>
                    <a:srgbClr val="000000"/>
                  </a:solidFill>
                  <a:latin typeface="Times New Roman" pitchFamily="18" charset="0"/>
                  <a:ea typeface="宋体" charset="-122"/>
                </a:rPr>
                <a:t>p</a:t>
              </a:r>
            </a:p>
          </p:txBody>
        </p:sp>
      </p:grpSp>
      <p:sp>
        <p:nvSpPr>
          <p:cNvPr id="38921" name="Rectangle 3"/>
          <p:cNvSpPr>
            <a:spLocks noChangeArrowheads="1"/>
          </p:cNvSpPr>
          <p:nvPr/>
        </p:nvSpPr>
        <p:spPr bwMode="auto">
          <a:xfrm>
            <a:off x="4430713" y="1574800"/>
            <a:ext cx="3832225" cy="962025"/>
          </a:xfrm>
          <a:prstGeom prst="rect">
            <a:avLst/>
          </a:prstGeom>
          <a:noFill/>
          <a:ln w="9525">
            <a:noFill/>
            <a:miter lim="800000"/>
            <a:headEnd/>
            <a:tailEnd/>
          </a:ln>
        </p:spPr>
        <p:txBody>
          <a:bodyPr lIns="92075" tIns="46038" rIns="92075" bIns="46038"/>
          <a:lstStyle/>
          <a:p>
            <a:pPr marL="742950" lvl="1" indent="-285750" eaLnBrk="0" hangingPunct="0">
              <a:spcBef>
                <a:spcPct val="20000"/>
              </a:spcBef>
              <a:buClr>
                <a:srgbClr val="000099"/>
              </a:buClr>
            </a:pPr>
            <a:r>
              <a:rPr lang="en-US" altLang="zh-CN" sz="2200">
                <a:solidFill>
                  <a:srgbClr val="FF3300"/>
                </a:solidFill>
                <a:ea typeface="宋体" charset="-122"/>
              </a:rPr>
              <a:t> </a:t>
            </a:r>
            <a:r>
              <a:rPr lang="en-US" altLang="zh-CN" sz="2200" i="1">
                <a:solidFill>
                  <a:srgbClr val="000000"/>
                </a:solidFill>
                <a:ea typeface="宋体" charset="-122"/>
              </a:rPr>
              <a:t>If t is in D, should we change it to t’? </a:t>
            </a:r>
          </a:p>
        </p:txBody>
      </p:sp>
      <p:sp>
        <p:nvSpPr>
          <p:cNvPr id="38922" name="Line 195"/>
          <p:cNvSpPr>
            <a:spLocks noChangeShapeType="1"/>
          </p:cNvSpPr>
          <p:nvPr/>
        </p:nvSpPr>
        <p:spPr bwMode="auto">
          <a:xfrm flipV="1">
            <a:off x="7364413" y="4392613"/>
            <a:ext cx="0" cy="1609725"/>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sp>
        <p:nvSpPr>
          <p:cNvPr id="38923" name="Line 196"/>
          <p:cNvSpPr>
            <a:spLocks noChangeShapeType="1"/>
          </p:cNvSpPr>
          <p:nvPr/>
        </p:nvSpPr>
        <p:spPr bwMode="auto">
          <a:xfrm flipV="1">
            <a:off x="3011488" y="4705350"/>
            <a:ext cx="0" cy="1335088"/>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graphicFrame>
        <p:nvGraphicFramePr>
          <p:cNvPr id="262341" name="Group 197"/>
          <p:cNvGraphicFramePr>
            <a:graphicFrameLocks noGrp="1"/>
          </p:cNvGraphicFramePr>
          <p:nvPr/>
        </p:nvGraphicFramePr>
        <p:xfrm>
          <a:off x="2484438" y="3851275"/>
          <a:ext cx="1062038" cy="850265"/>
        </p:xfrm>
        <a:graphic>
          <a:graphicData uri="http://schemas.openxmlformats.org/drawingml/2006/table">
            <a:tbl>
              <a:tblPr/>
              <a:tblGrid>
                <a:gridCol w="1062038"/>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name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rgbClr val="FF0000"/>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A. Jones</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62351" name="Group 207"/>
          <p:cNvGraphicFramePr>
            <a:graphicFrameLocks noGrp="1"/>
          </p:cNvGraphicFramePr>
          <p:nvPr/>
        </p:nvGraphicFramePr>
        <p:xfrm>
          <a:off x="2624138" y="5965825"/>
          <a:ext cx="820738" cy="548640"/>
        </p:xfrm>
        <a:graphic>
          <a:graphicData uri="http://schemas.openxmlformats.org/drawingml/2006/table">
            <a:tbl>
              <a:tblPr/>
              <a:tblGrid>
                <a:gridCol w="820738"/>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page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t>
                      </a:r>
                      <a:r>
                        <a:rPr kumimoji="1" lang="en-US" altLang="zh-CN" sz="1400" b="0" i="0" u="none" strike="noStrike" cap="none" normalizeH="0" baseline="0" smtClean="0">
                          <a:ln>
                            <a:noFill/>
                          </a:ln>
                          <a:solidFill>
                            <a:schemeClr val="tx1"/>
                          </a:solidFill>
                          <a:effectLst/>
                          <a:latin typeface="Times New Roman" pitchFamily="18" charset="0"/>
                          <a:ea typeface="宋体" pitchFamily="18" charset="-122"/>
                        </a:rPr>
                        <a:t>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942" name="AutoShape 215"/>
          <p:cNvSpPr>
            <a:spLocks noChangeArrowheads="1"/>
          </p:cNvSpPr>
          <p:nvPr/>
        </p:nvSpPr>
        <p:spPr bwMode="auto">
          <a:xfrm>
            <a:off x="577850" y="5849938"/>
            <a:ext cx="1852613" cy="665162"/>
          </a:xfrm>
          <a:prstGeom prst="wedgeRectCallout">
            <a:avLst>
              <a:gd name="adj1" fmla="val 59856"/>
              <a:gd name="adj2" fmla="val 30667"/>
            </a:avLst>
          </a:prstGeom>
          <a:noFill/>
          <a:ln w="9525" algn="ctr">
            <a:solidFill>
              <a:schemeClr val="tx1"/>
            </a:solidFill>
            <a:miter lim="800000"/>
            <a:headEnd/>
            <a:tailEnd/>
          </a:ln>
        </p:spPr>
        <p:txBody>
          <a:bodyPr lIns="0" tIns="0" rIns="0" bIns="0" anchor="ctr"/>
          <a:lstStyle/>
          <a:p>
            <a:pPr algn="ctr">
              <a:spcBef>
                <a:spcPct val="50000"/>
              </a:spcBef>
            </a:pPr>
            <a:endParaRPr kumimoji="0" lang="zh-CN" altLang="en-US" sz="1500">
              <a:solidFill>
                <a:srgbClr val="000000"/>
              </a:solidFill>
              <a:latin typeface="Times New Roman" pitchFamily="18" charset="0"/>
              <a:ea typeface="宋体" charset="-122"/>
            </a:endParaRPr>
          </a:p>
        </p:txBody>
      </p:sp>
      <p:sp>
        <p:nvSpPr>
          <p:cNvPr id="38943" name="Text Box 216"/>
          <p:cNvSpPr txBox="1">
            <a:spLocks noChangeArrowheads="1"/>
          </p:cNvSpPr>
          <p:nvPr/>
        </p:nvSpPr>
        <p:spPr bwMode="auto">
          <a:xfrm>
            <a:off x="612775" y="5905500"/>
            <a:ext cx="1741488" cy="549275"/>
          </a:xfrm>
          <a:prstGeom prst="rect">
            <a:avLst/>
          </a:prstGeom>
          <a:noFill/>
          <a:ln w="9525" algn="ctr">
            <a:noFill/>
            <a:miter lim="800000"/>
            <a:headEnd/>
            <a:tailEnd/>
          </a:ln>
        </p:spPr>
        <p:txBody>
          <a:bodyPr lIns="0" tIns="0" rIns="0" bIns="0">
            <a:spAutoFit/>
          </a:bodyPr>
          <a:lstStyle/>
          <a:p>
            <a:pPr algn="r">
              <a:spcBef>
                <a:spcPct val="50000"/>
              </a:spcBef>
            </a:pPr>
            <a:r>
              <a:rPr kumimoji="0" lang="en-US" altLang="zh-CN" sz="1800">
                <a:solidFill>
                  <a:srgbClr val="000000"/>
                </a:solidFill>
                <a:latin typeface="Times New Roman" pitchFamily="18" charset="0"/>
                <a:ea typeface="宋体" charset="-122"/>
              </a:rPr>
              <a:t>… D.</a:t>
            </a:r>
            <a:br>
              <a:rPr kumimoji="0" lang="en-US" altLang="zh-CN" sz="1800">
                <a:solidFill>
                  <a:srgbClr val="000000"/>
                </a:solidFill>
                <a:latin typeface="Times New Roman" pitchFamily="18" charset="0"/>
                <a:ea typeface="宋体" charset="-122"/>
              </a:rPr>
            </a:br>
            <a:r>
              <a:rPr kumimoji="0" lang="en-US" altLang="zh-CN" sz="1800">
                <a:solidFill>
                  <a:srgbClr val="FF0000"/>
                </a:solidFill>
                <a:latin typeface="Times New Roman" pitchFamily="18" charset="0"/>
                <a:ea typeface="宋体" charset="-122"/>
              </a:rPr>
              <a:t>Smith, A.</a:t>
            </a:r>
            <a:r>
              <a:rPr kumimoji="0" lang="en-US" altLang="zh-CN" sz="1800">
                <a:solidFill>
                  <a:srgbClr val="0000FF"/>
                </a:solidFill>
                <a:latin typeface="Times New Roman" pitchFamily="18" charset="0"/>
                <a:ea typeface="宋体" charset="-122"/>
              </a:rPr>
              <a:t> </a:t>
            </a:r>
            <a:r>
              <a:rPr kumimoji="0" lang="en-US" altLang="zh-CN" sz="1800">
                <a:solidFill>
                  <a:srgbClr val="000000"/>
                </a:solidFill>
                <a:latin typeface="Times New Roman" pitchFamily="18" charset="0"/>
                <a:ea typeface="宋体" charset="-122"/>
              </a:rPr>
              <a:t>Jones, ...</a:t>
            </a:r>
          </a:p>
        </p:txBody>
      </p:sp>
      <p:graphicFrame>
        <p:nvGraphicFramePr>
          <p:cNvPr id="262362" name="Group 218"/>
          <p:cNvGraphicFramePr>
            <a:graphicFrameLocks noGrp="1"/>
          </p:cNvGraphicFramePr>
          <p:nvPr/>
        </p:nvGraphicFramePr>
        <p:xfrm>
          <a:off x="6838950" y="3862388"/>
          <a:ext cx="1039812" cy="548640"/>
        </p:xfrm>
        <a:graphic>
          <a:graphicData uri="http://schemas.openxmlformats.org/drawingml/2006/table">
            <a:tbl>
              <a:tblPr/>
              <a:tblGrid>
                <a:gridCol w="1039812"/>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name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rgbClr val="0000FF"/>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62370" name="Group 226"/>
          <p:cNvGraphicFramePr>
            <a:graphicFrameLocks noGrp="1"/>
          </p:cNvGraphicFramePr>
          <p:nvPr/>
        </p:nvGraphicFramePr>
        <p:xfrm>
          <a:off x="6964363" y="5965825"/>
          <a:ext cx="820738" cy="548640"/>
        </p:xfrm>
        <a:graphic>
          <a:graphicData uri="http://schemas.openxmlformats.org/drawingml/2006/table">
            <a:tbl>
              <a:tblPr/>
              <a:tblGrid>
                <a:gridCol w="820738"/>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page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t>
                      </a:r>
                      <a:r>
                        <a:rPr kumimoji="1" lang="en-US" altLang="zh-CN" sz="1400" b="0" i="0" u="none" strike="noStrike" cap="none" normalizeH="0" baseline="0" smtClean="0">
                          <a:ln>
                            <a:noFill/>
                          </a:ln>
                          <a:solidFill>
                            <a:schemeClr val="tx1"/>
                          </a:solidFill>
                          <a:effectLst/>
                          <a:latin typeface="Times New Roman" pitchFamily="18" charset="0"/>
                          <a:ea typeface="宋体" pitchFamily="18" charset="-122"/>
                        </a:rPr>
                        <a:t>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960" name="AutoShape 234"/>
          <p:cNvSpPr>
            <a:spLocks noChangeArrowheads="1"/>
          </p:cNvSpPr>
          <p:nvPr/>
        </p:nvSpPr>
        <p:spPr bwMode="auto">
          <a:xfrm>
            <a:off x="4889500" y="5864225"/>
            <a:ext cx="1852613" cy="665163"/>
          </a:xfrm>
          <a:prstGeom prst="wedgeRectCallout">
            <a:avLst>
              <a:gd name="adj1" fmla="val 59940"/>
              <a:gd name="adj2" fmla="val 24222"/>
            </a:avLst>
          </a:prstGeom>
          <a:noFill/>
          <a:ln w="9525" algn="ctr">
            <a:solidFill>
              <a:schemeClr val="tx1"/>
            </a:solidFill>
            <a:miter lim="800000"/>
            <a:headEnd/>
            <a:tailEnd/>
          </a:ln>
        </p:spPr>
        <p:txBody>
          <a:bodyPr lIns="0" tIns="0" rIns="0" bIns="0" anchor="ctr"/>
          <a:lstStyle/>
          <a:p>
            <a:pPr algn="ctr">
              <a:spcBef>
                <a:spcPct val="50000"/>
              </a:spcBef>
            </a:pPr>
            <a:endParaRPr kumimoji="0" lang="zh-CN" altLang="en-US" sz="1500">
              <a:solidFill>
                <a:srgbClr val="000000"/>
              </a:solidFill>
              <a:latin typeface="Times New Roman" pitchFamily="18" charset="0"/>
              <a:ea typeface="宋体" charset="-122"/>
            </a:endParaRPr>
          </a:p>
        </p:txBody>
      </p:sp>
      <p:sp>
        <p:nvSpPr>
          <p:cNvPr id="38961" name="Text Box 235"/>
          <p:cNvSpPr txBox="1">
            <a:spLocks noChangeArrowheads="1"/>
          </p:cNvSpPr>
          <p:nvPr/>
        </p:nvSpPr>
        <p:spPr bwMode="auto">
          <a:xfrm>
            <a:off x="4995863" y="5932488"/>
            <a:ext cx="1741487" cy="549275"/>
          </a:xfrm>
          <a:prstGeom prst="rect">
            <a:avLst/>
          </a:prstGeom>
          <a:noFill/>
          <a:ln w="9525" algn="ctr">
            <a:noFill/>
            <a:miter lim="800000"/>
            <a:headEnd/>
            <a:tailEnd/>
          </a:ln>
        </p:spPr>
        <p:txBody>
          <a:bodyPr lIns="0" tIns="0" rIns="0" bIns="0">
            <a:spAutoFit/>
          </a:bodyPr>
          <a:lstStyle/>
          <a:p>
            <a:pPr>
              <a:spcBef>
                <a:spcPct val="50000"/>
              </a:spcBef>
            </a:pPr>
            <a:r>
              <a:rPr kumimoji="0" lang="en-US" altLang="zh-CN" sz="1800">
                <a:solidFill>
                  <a:srgbClr val="000000"/>
                </a:solidFill>
                <a:latin typeface="Times New Roman" pitchFamily="18" charset="0"/>
                <a:ea typeface="宋体" charset="-122"/>
              </a:rPr>
              <a:t>Dr. </a:t>
            </a:r>
            <a:r>
              <a:rPr kumimoji="0" lang="en-US" altLang="zh-CN" sz="1800">
                <a:solidFill>
                  <a:srgbClr val="0000FF"/>
                </a:solidFill>
                <a:latin typeface="Times New Roman" pitchFamily="18" charset="0"/>
                <a:ea typeface="宋体" charset="-122"/>
              </a:rPr>
              <a:t>A. Smith</a:t>
            </a:r>
            <a:r>
              <a:rPr kumimoji="0" lang="en-US" altLang="zh-CN" sz="1800">
                <a:solidFill>
                  <a:srgbClr val="000000"/>
                </a:solidFill>
                <a:latin typeface="Times New Roman" pitchFamily="18" charset="0"/>
                <a:ea typeface="宋体" charset="-122"/>
              </a:rPr>
              <a:t> is ...</a:t>
            </a:r>
            <a:br>
              <a:rPr kumimoji="0" lang="en-US" altLang="zh-CN" sz="1800">
                <a:solidFill>
                  <a:srgbClr val="000000"/>
                </a:solidFill>
                <a:latin typeface="Times New Roman" pitchFamily="18" charset="0"/>
                <a:ea typeface="宋体" charset="-122"/>
              </a:rPr>
            </a:br>
            <a:r>
              <a:rPr kumimoji="0" lang="en-US" altLang="zh-CN" sz="1800">
                <a:solidFill>
                  <a:srgbClr val="000000"/>
                </a:solidFill>
                <a:latin typeface="Times New Roman" pitchFamily="18" charset="0"/>
                <a:ea typeface="宋体" charset="-122"/>
              </a:rPr>
              <a:t>… …</a:t>
            </a:r>
          </a:p>
        </p:txBody>
      </p:sp>
      <p:sp>
        <p:nvSpPr>
          <p:cNvPr id="38962" name="Text Box 237"/>
          <p:cNvSpPr txBox="1">
            <a:spLocks noChangeArrowheads="1"/>
          </p:cNvSpPr>
          <p:nvPr/>
        </p:nvSpPr>
        <p:spPr bwMode="auto">
          <a:xfrm>
            <a:off x="252413" y="3706813"/>
            <a:ext cx="2025650" cy="641350"/>
          </a:xfrm>
          <a:prstGeom prst="rect">
            <a:avLst/>
          </a:prstGeom>
          <a:noFill/>
          <a:ln w="9525">
            <a:noFill/>
            <a:miter lim="800000"/>
            <a:headEnd/>
            <a:tailEnd/>
          </a:ln>
        </p:spPr>
        <p:txBody>
          <a:bodyPr wrap="none">
            <a:spAutoFit/>
          </a:bodyPr>
          <a:lstStyle/>
          <a:p>
            <a:pPr algn="ctr"/>
            <a:r>
              <a:rPr kumimoji="0" lang="en-US" altLang="zh-CN" sz="1800">
                <a:solidFill>
                  <a:srgbClr val="000000"/>
                </a:solidFill>
                <a:latin typeface="Times New Roman" pitchFamily="18" charset="0"/>
                <a:ea typeface="宋体" charset="-122"/>
              </a:rPr>
              <a:t>Change “A. Smith” </a:t>
            </a:r>
          </a:p>
          <a:p>
            <a:pPr algn="ctr"/>
            <a:r>
              <a:rPr kumimoji="0" lang="en-US" altLang="zh-CN" sz="1800">
                <a:solidFill>
                  <a:srgbClr val="000000"/>
                </a:solidFill>
                <a:latin typeface="Times New Roman" pitchFamily="18" charset="0"/>
                <a:ea typeface="宋体" charset="-122"/>
              </a:rPr>
              <a:t>to “D. Smith”</a:t>
            </a:r>
          </a:p>
        </p:txBody>
      </p:sp>
      <p:sp>
        <p:nvSpPr>
          <p:cNvPr id="38963" name="Oval 242"/>
          <p:cNvSpPr>
            <a:spLocks noChangeArrowheads="1"/>
          </p:cNvSpPr>
          <p:nvPr/>
        </p:nvSpPr>
        <p:spPr bwMode="auto">
          <a:xfrm>
            <a:off x="2151063" y="5127625"/>
            <a:ext cx="1690687" cy="401638"/>
          </a:xfrm>
          <a:prstGeom prst="ellipse">
            <a:avLst/>
          </a:prstGeom>
          <a:solidFill>
            <a:schemeClr val="bg2"/>
          </a:solidFill>
          <a:ln w="12700" algn="ctr">
            <a:solidFill>
              <a:schemeClr val="tx1"/>
            </a:solidFill>
            <a:round/>
            <a:headEnd/>
            <a:tailEnd/>
          </a:ln>
        </p:spPr>
        <p:txBody>
          <a:bodyPr lIns="0" tIns="0" rIns="0" bIns="0" anchor="ctr">
            <a:spAutoFit/>
          </a:bodyPr>
          <a:lstStyle/>
          <a:p>
            <a:pPr algn="ctr">
              <a:spcBef>
                <a:spcPct val="50000"/>
              </a:spcBef>
            </a:pPr>
            <a:r>
              <a:rPr kumimoji="0" lang="en-US" altLang="zh-CN" sz="1800">
                <a:solidFill>
                  <a:srgbClr val="000000"/>
                </a:solidFill>
                <a:latin typeface="Times New Roman" pitchFamily="18" charset="0"/>
                <a:ea typeface="宋体" charset="-122"/>
              </a:rPr>
              <a:t> </a:t>
            </a:r>
          </a:p>
        </p:txBody>
      </p:sp>
      <p:sp>
        <p:nvSpPr>
          <p:cNvPr id="38964" name="Text Box 243"/>
          <p:cNvSpPr txBox="1">
            <a:spLocks noChangeArrowheads="1"/>
          </p:cNvSpPr>
          <p:nvPr/>
        </p:nvSpPr>
        <p:spPr bwMode="auto">
          <a:xfrm>
            <a:off x="2255838" y="5140325"/>
            <a:ext cx="1474787" cy="304800"/>
          </a:xfrm>
          <a:prstGeom prst="rect">
            <a:avLst/>
          </a:prstGeom>
          <a:solidFill>
            <a:schemeClr val="bg2">
              <a:alpha val="0"/>
            </a:schemeClr>
          </a:solid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extractNames</a:t>
            </a:r>
          </a:p>
        </p:txBody>
      </p:sp>
      <p:sp>
        <p:nvSpPr>
          <p:cNvPr id="38965" name="Oval 244"/>
          <p:cNvSpPr>
            <a:spLocks noChangeArrowheads="1"/>
          </p:cNvSpPr>
          <p:nvPr/>
        </p:nvSpPr>
        <p:spPr bwMode="auto">
          <a:xfrm>
            <a:off x="6535738" y="5094288"/>
            <a:ext cx="1690687" cy="401637"/>
          </a:xfrm>
          <a:prstGeom prst="ellipse">
            <a:avLst/>
          </a:prstGeom>
          <a:solidFill>
            <a:schemeClr val="bg2"/>
          </a:solidFill>
          <a:ln w="12700" algn="ctr">
            <a:solidFill>
              <a:schemeClr val="tx1"/>
            </a:solidFill>
            <a:round/>
            <a:headEnd/>
            <a:tailEnd/>
          </a:ln>
        </p:spPr>
        <p:txBody>
          <a:bodyPr lIns="0" tIns="0" rIns="0" bIns="0" anchor="ctr">
            <a:spAutoFit/>
          </a:bodyPr>
          <a:lstStyle/>
          <a:p>
            <a:pPr algn="ctr">
              <a:spcBef>
                <a:spcPct val="50000"/>
              </a:spcBef>
            </a:pPr>
            <a:r>
              <a:rPr kumimoji="0" lang="en-US" altLang="zh-CN" sz="1800">
                <a:solidFill>
                  <a:srgbClr val="000000"/>
                </a:solidFill>
                <a:latin typeface="Times New Roman" pitchFamily="18" charset="0"/>
                <a:ea typeface="宋体" charset="-122"/>
              </a:rPr>
              <a:t> </a:t>
            </a:r>
          </a:p>
        </p:txBody>
      </p:sp>
      <p:sp>
        <p:nvSpPr>
          <p:cNvPr id="38966" name="Text Box 245"/>
          <p:cNvSpPr txBox="1">
            <a:spLocks noChangeArrowheads="1"/>
          </p:cNvSpPr>
          <p:nvPr/>
        </p:nvSpPr>
        <p:spPr bwMode="auto">
          <a:xfrm>
            <a:off x="6640513" y="5121275"/>
            <a:ext cx="1474787" cy="304800"/>
          </a:xfrm>
          <a:prstGeom prst="rect">
            <a:avLst/>
          </a:prstGeom>
          <a:solidFill>
            <a:schemeClr val="bg2">
              <a:alpha val="0"/>
            </a:schemeClr>
          </a:solid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extractNames</a:t>
            </a:r>
          </a:p>
        </p:txBody>
      </p:sp>
      <p:sp>
        <p:nvSpPr>
          <p:cNvPr id="38967" name="Text Box 249"/>
          <p:cNvSpPr txBox="1">
            <a:spLocks noChangeArrowheads="1"/>
          </p:cNvSpPr>
          <p:nvPr/>
        </p:nvSpPr>
        <p:spPr bwMode="auto">
          <a:xfrm>
            <a:off x="1931988" y="1368425"/>
            <a:ext cx="571500" cy="396875"/>
          </a:xfrm>
          <a:prstGeom prst="rect">
            <a:avLst/>
          </a:prstGeom>
          <a:noFill/>
          <a:ln w="9525">
            <a:noFill/>
            <a:miter lim="800000"/>
            <a:headEnd/>
            <a:tailEnd/>
          </a:ln>
        </p:spPr>
        <p:txBody>
          <a:bodyPr>
            <a:spAutoFit/>
          </a:bodyPr>
          <a:lstStyle/>
          <a:p>
            <a:r>
              <a:rPr kumimoji="0" lang="en-US" altLang="zh-CN" sz="2000">
                <a:solidFill>
                  <a:srgbClr val="000000"/>
                </a:solidFill>
                <a:latin typeface="Times New Roman" pitchFamily="18" charset="0"/>
                <a:ea typeface="宋体" charset="-122"/>
              </a:rPr>
              <a:t>B’</a:t>
            </a:r>
          </a:p>
        </p:txBody>
      </p:sp>
      <p:sp>
        <p:nvSpPr>
          <p:cNvPr id="38968" name="Line 250"/>
          <p:cNvSpPr>
            <a:spLocks noChangeShapeType="1"/>
          </p:cNvSpPr>
          <p:nvPr/>
        </p:nvSpPr>
        <p:spPr bwMode="auto">
          <a:xfrm flipV="1">
            <a:off x="4351338" y="1685925"/>
            <a:ext cx="0" cy="819150"/>
          </a:xfrm>
          <a:prstGeom prst="line">
            <a:avLst/>
          </a:prstGeom>
          <a:noFill/>
          <a:ln w="9525">
            <a:solidFill>
              <a:schemeClr val="tx1"/>
            </a:solidFill>
            <a:round/>
            <a:headEnd/>
            <a:tailEnd type="triangle" w="med" len="med"/>
          </a:ln>
        </p:spPr>
        <p:txBody>
          <a:bodyPr/>
          <a:lstStyle/>
          <a:p>
            <a:endParaRPr lang="en-US"/>
          </a:p>
        </p:txBody>
      </p:sp>
      <p:sp>
        <p:nvSpPr>
          <p:cNvPr id="38969" name="Text Box 251"/>
          <p:cNvSpPr txBox="1">
            <a:spLocks noChangeArrowheads="1"/>
          </p:cNvSpPr>
          <p:nvPr/>
        </p:nvSpPr>
        <p:spPr bwMode="auto">
          <a:xfrm>
            <a:off x="4200525" y="2495550"/>
            <a:ext cx="355600" cy="400050"/>
          </a:xfrm>
          <a:prstGeom prst="rect">
            <a:avLst/>
          </a:prstGeom>
          <a:noFill/>
          <a:ln w="9525">
            <a:noFill/>
            <a:miter lim="800000"/>
            <a:headEnd/>
            <a:tailEnd/>
          </a:ln>
        </p:spPr>
        <p:txBody>
          <a:bodyPr wrap="none">
            <a:spAutoFit/>
          </a:bodyPr>
          <a:lstStyle/>
          <a:p>
            <a:r>
              <a:rPr kumimoji="0" lang="en-US" altLang="zh-CN" sz="2000">
                <a:solidFill>
                  <a:srgbClr val="000000"/>
                </a:solidFill>
                <a:latin typeface="Times New Roman" pitchFamily="18" charset="0"/>
                <a:ea typeface="宋体" charset="-122"/>
              </a:rPr>
              <a:t>C</a:t>
            </a:r>
          </a:p>
        </p:txBody>
      </p:sp>
      <p:sp>
        <p:nvSpPr>
          <p:cNvPr id="38970" name="Text Box 252"/>
          <p:cNvSpPr txBox="1">
            <a:spLocks noChangeArrowheads="1"/>
          </p:cNvSpPr>
          <p:nvPr/>
        </p:nvSpPr>
        <p:spPr bwMode="auto">
          <a:xfrm>
            <a:off x="4191000" y="1357313"/>
            <a:ext cx="371475" cy="400050"/>
          </a:xfrm>
          <a:prstGeom prst="rect">
            <a:avLst/>
          </a:prstGeom>
          <a:noFill/>
          <a:ln w="9525">
            <a:noFill/>
            <a:miter lim="800000"/>
            <a:headEnd/>
            <a:tailEnd/>
          </a:ln>
        </p:spPr>
        <p:txBody>
          <a:bodyPr wrap="none">
            <a:spAutoFit/>
          </a:bodyPr>
          <a:lstStyle/>
          <a:p>
            <a:r>
              <a:rPr kumimoji="0" lang="en-US" altLang="zh-CN" sz="2000">
                <a:solidFill>
                  <a:srgbClr val="000000"/>
                </a:solidFill>
                <a:latin typeface="Times New Roman" pitchFamily="18" charset="0"/>
                <a:ea typeface="宋体" charset="-122"/>
              </a:rPr>
              <a:t>D</a:t>
            </a:r>
          </a:p>
        </p:txBody>
      </p:sp>
      <p:grpSp>
        <p:nvGrpSpPr>
          <p:cNvPr id="38971" name="Group 253"/>
          <p:cNvGrpSpPr>
            <a:grpSpLocks/>
          </p:cNvGrpSpPr>
          <p:nvPr/>
        </p:nvGrpSpPr>
        <p:grpSpPr bwMode="auto">
          <a:xfrm>
            <a:off x="4160838" y="1851025"/>
            <a:ext cx="377825" cy="412750"/>
            <a:chOff x="1536" y="3141"/>
            <a:chExt cx="238" cy="260"/>
          </a:xfrm>
        </p:grpSpPr>
        <p:sp>
          <p:nvSpPr>
            <p:cNvPr id="38976" name="Oval 254"/>
            <p:cNvSpPr>
              <a:spLocks noChangeArrowheads="1"/>
            </p:cNvSpPr>
            <p:nvPr/>
          </p:nvSpPr>
          <p:spPr bwMode="auto">
            <a:xfrm>
              <a:off x="1536" y="3182"/>
              <a:ext cx="238" cy="219"/>
            </a:xfrm>
            <a:prstGeom prst="ellipse">
              <a:avLst/>
            </a:prstGeom>
            <a:solidFill>
              <a:schemeClr val="bg2"/>
            </a:solidFill>
            <a:ln w="12700" algn="ctr">
              <a:solidFill>
                <a:schemeClr val="tx1"/>
              </a:solidFill>
              <a:round/>
              <a:headEnd/>
              <a:tailEnd/>
            </a:ln>
          </p:spPr>
          <p:txBody>
            <a:bodyPr wrap="none" lIns="0" tIns="0" rIns="0" bIns="0" anchor="ctr">
              <a:spAutoFit/>
            </a:bodyPr>
            <a:lstStyle/>
            <a:p>
              <a:pPr algn="ctr">
                <a:spcBef>
                  <a:spcPct val="50000"/>
                </a:spcBef>
              </a:pPr>
              <a:endParaRPr kumimoji="0" lang="en-US" sz="1800">
                <a:solidFill>
                  <a:srgbClr val="000000"/>
                </a:solidFill>
                <a:latin typeface="Times New Roman" pitchFamily="18" charset="0"/>
                <a:ea typeface="宋体" charset="-122"/>
              </a:endParaRPr>
            </a:p>
          </p:txBody>
        </p:sp>
        <p:sp>
          <p:nvSpPr>
            <p:cNvPr id="38977" name="Text Box 255"/>
            <p:cNvSpPr txBox="1">
              <a:spLocks noChangeArrowheads="1"/>
            </p:cNvSpPr>
            <p:nvPr/>
          </p:nvSpPr>
          <p:spPr bwMode="auto">
            <a:xfrm>
              <a:off x="1571" y="3141"/>
              <a:ext cx="196" cy="250"/>
            </a:xfrm>
            <a:prstGeom prst="rect">
              <a:avLst/>
            </a:prstGeom>
            <a:noFill/>
            <a:ln w="9525">
              <a:noFill/>
              <a:miter lim="800000"/>
              <a:headEnd/>
              <a:tailEnd/>
            </a:ln>
          </p:spPr>
          <p:txBody>
            <a:bodyPr wrap="none">
              <a:spAutoFit/>
            </a:bodyPr>
            <a:lstStyle/>
            <a:p>
              <a:r>
                <a:rPr kumimoji="0" lang="en-US" altLang="zh-CN" sz="2000" i="1">
                  <a:solidFill>
                    <a:srgbClr val="000000"/>
                  </a:solidFill>
                  <a:latin typeface="Times New Roman" pitchFamily="18" charset="0"/>
                  <a:ea typeface="宋体" charset="-122"/>
                </a:rPr>
                <a:t>p</a:t>
              </a:r>
            </a:p>
          </p:txBody>
        </p:sp>
      </p:grpSp>
      <p:pic>
        <p:nvPicPr>
          <p:cNvPr id="38972" name="Picture 71" descr="j0078622"/>
          <p:cNvPicPr>
            <a:picLocks noChangeAspect="1" noChangeArrowheads="1"/>
          </p:cNvPicPr>
          <p:nvPr/>
        </p:nvPicPr>
        <p:blipFill>
          <a:blip r:embed="rId4" cstate="print"/>
          <a:srcRect/>
          <a:stretch>
            <a:fillRect/>
          </a:stretch>
        </p:blipFill>
        <p:spPr bwMode="auto">
          <a:xfrm flipH="1">
            <a:off x="509588" y="777875"/>
            <a:ext cx="336550" cy="687388"/>
          </a:xfrm>
          <a:prstGeom prst="rect">
            <a:avLst/>
          </a:prstGeom>
          <a:noFill/>
          <a:ln w="9525">
            <a:noFill/>
            <a:miter lim="800000"/>
            <a:headEnd/>
            <a:tailEnd/>
          </a:ln>
        </p:spPr>
      </p:pic>
      <p:pic>
        <p:nvPicPr>
          <p:cNvPr id="38973" name="Picture 71" descr="j0078622"/>
          <p:cNvPicPr>
            <a:picLocks noChangeAspect="1" noChangeArrowheads="1"/>
          </p:cNvPicPr>
          <p:nvPr/>
        </p:nvPicPr>
        <p:blipFill>
          <a:blip r:embed="rId4" cstate="print"/>
          <a:srcRect/>
          <a:stretch>
            <a:fillRect/>
          </a:stretch>
        </p:blipFill>
        <p:spPr bwMode="auto">
          <a:xfrm flipH="1">
            <a:off x="227013" y="4075113"/>
            <a:ext cx="336550" cy="687387"/>
          </a:xfrm>
          <a:prstGeom prst="rect">
            <a:avLst/>
          </a:prstGeom>
          <a:noFill/>
          <a:ln w="9525">
            <a:noFill/>
            <a:miter lim="800000"/>
            <a:headEnd/>
            <a:tailEnd/>
          </a:ln>
        </p:spPr>
      </p:pic>
      <p:sp>
        <p:nvSpPr>
          <p:cNvPr id="38974" name="TextBox 37"/>
          <p:cNvSpPr txBox="1">
            <a:spLocks noChangeArrowheads="1"/>
          </p:cNvSpPr>
          <p:nvPr/>
        </p:nvSpPr>
        <p:spPr bwMode="auto">
          <a:xfrm>
            <a:off x="3146425" y="1862138"/>
            <a:ext cx="981075" cy="4000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t>refresh</a:t>
            </a:r>
          </a:p>
        </p:txBody>
      </p:sp>
      <p:cxnSp>
        <p:nvCxnSpPr>
          <p:cNvPr id="38975" name="Straight Arrow Connector 39"/>
          <p:cNvCxnSpPr>
            <a:cxnSpLocks noChangeShapeType="1"/>
          </p:cNvCxnSpPr>
          <p:nvPr/>
        </p:nvCxnSpPr>
        <p:spPr bwMode="auto">
          <a:xfrm>
            <a:off x="1992313" y="4148138"/>
            <a:ext cx="412750" cy="107950"/>
          </a:xfrm>
          <a:prstGeom prst="straightConnector1">
            <a:avLst/>
          </a:prstGeom>
          <a:noFill/>
          <a:ln w="9525">
            <a:solidFill>
              <a:schemeClr val="tx1"/>
            </a:solidFill>
            <a:round/>
            <a:headEnd/>
            <a:tailEnd type="triangle" w="med" len="med"/>
          </a:ln>
        </p:spPr>
      </p:cxnSp>
    </p:spTree>
    <p:custDataLst>
      <p:tags r:id="rId1"/>
    </p:custDataLst>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p:cNvSpPr txBox="1">
            <a:spLocks noGrp="1"/>
          </p:cNvSpPr>
          <p:nvPr/>
        </p:nvSpPr>
        <p:spPr bwMode="auto">
          <a:xfrm>
            <a:off x="6553200" y="6248400"/>
            <a:ext cx="1905000" cy="457200"/>
          </a:xfrm>
          <a:prstGeom prst="rect">
            <a:avLst/>
          </a:prstGeom>
          <a:noFill/>
          <a:ln w="12700" cap="sq">
            <a:noFill/>
            <a:miter lim="800000"/>
            <a:headEnd type="none" w="sm" len="sm"/>
            <a:tailEnd type="none" w="sm" len="sm"/>
          </a:ln>
        </p:spPr>
        <p:txBody>
          <a:bodyPr/>
          <a:lstStyle/>
          <a:p>
            <a:pPr algn="r" eaLnBrk="0" hangingPunct="0"/>
            <a:fld id="{FAE59914-336E-4C29-947A-D45C91074DB9}" type="slidenum">
              <a:rPr kumimoji="0" lang="zh-CN" altLang="en-US" sz="1400">
                <a:solidFill>
                  <a:srgbClr val="000000"/>
                </a:solidFill>
                <a:latin typeface="Times New Roman" pitchFamily="18" charset="0"/>
                <a:ea typeface="宋体" charset="-122"/>
              </a:rPr>
              <a:pPr algn="r" eaLnBrk="0" hangingPunct="0"/>
              <a:t>24</a:t>
            </a:fld>
            <a:endParaRPr kumimoji="0" lang="en-US" altLang="zh-CN" sz="1400">
              <a:solidFill>
                <a:srgbClr val="000000"/>
              </a:solidFill>
              <a:latin typeface="Times New Roman" pitchFamily="18" charset="0"/>
              <a:ea typeface="宋体" charset="-122"/>
            </a:endParaRPr>
          </a:p>
        </p:txBody>
      </p:sp>
      <p:sp>
        <p:nvSpPr>
          <p:cNvPr id="40962" name="Rectangle 3"/>
          <p:cNvSpPr>
            <a:spLocks noChangeArrowheads="1"/>
          </p:cNvSpPr>
          <p:nvPr/>
        </p:nvSpPr>
        <p:spPr bwMode="auto">
          <a:xfrm>
            <a:off x="195263" y="1265238"/>
            <a:ext cx="8774112" cy="809625"/>
          </a:xfrm>
          <a:prstGeom prst="rect">
            <a:avLst/>
          </a:prstGeom>
          <a:noFill/>
          <a:ln w="9525">
            <a:noFill/>
            <a:miter lim="800000"/>
            <a:headEnd/>
            <a:tailEnd/>
          </a:ln>
        </p:spPr>
        <p:txBody>
          <a:bodyPr lIns="92075" tIns="46038" rIns="92075" bIns="46038"/>
          <a:lstStyle/>
          <a:p>
            <a:pPr marL="342900" indent="-342900" eaLnBrk="0" hangingPunct="0">
              <a:spcBef>
                <a:spcPct val="20000"/>
              </a:spcBef>
              <a:buClr>
                <a:srgbClr val="000099"/>
              </a:buClr>
              <a:buSzPct val="80000"/>
              <a:buFont typeface="Wingdings" pitchFamily="2" charset="2"/>
              <a:buChar char="l"/>
            </a:pPr>
            <a:r>
              <a:rPr lang="en-US" altLang="zh-CN" sz="2400">
                <a:solidFill>
                  <a:srgbClr val="0000DC"/>
                </a:solidFill>
                <a:ea typeface="宋体" charset="-122"/>
              </a:rPr>
              <a:t>Example: use provenance of output tuple </a:t>
            </a:r>
            <a:r>
              <a:rPr lang="en-US" altLang="zh-CN" sz="2400" i="1">
                <a:solidFill>
                  <a:srgbClr val="0000DC"/>
                </a:solidFill>
                <a:latin typeface="Times New Roman" pitchFamily="18" charset="0"/>
                <a:ea typeface="宋体" charset="-122"/>
              </a:rPr>
              <a:t>t </a:t>
            </a:r>
            <a:r>
              <a:rPr lang="en-US" altLang="zh-CN" sz="2400">
                <a:solidFill>
                  <a:srgbClr val="0000DC"/>
                </a:solidFill>
                <a:latin typeface="Times New Roman" pitchFamily="18" charset="0"/>
                <a:ea typeface="宋体" charset="-122"/>
              </a:rPr>
              <a:t>:</a:t>
            </a:r>
          </a:p>
          <a:p>
            <a:pPr marL="742950" lvl="1" indent="-285750" eaLnBrk="0" hangingPunct="0">
              <a:spcBef>
                <a:spcPct val="20000"/>
              </a:spcBef>
              <a:buClr>
                <a:srgbClr val="000099"/>
              </a:buClr>
              <a:buFontTx/>
              <a:buChar char="–"/>
            </a:pPr>
            <a:r>
              <a:rPr lang="en-US" altLang="zh-CN" sz="2000">
                <a:solidFill>
                  <a:srgbClr val="000000"/>
                </a:solidFill>
                <a:ea typeface="宋体" charset="-122"/>
                <a:sym typeface="Symbol" pitchFamily="18" charset="2"/>
              </a:rPr>
              <a:t>the set of input tuples that operator </a:t>
            </a:r>
            <a:r>
              <a:rPr lang="en-US" altLang="zh-CN" sz="2200" i="1">
                <a:solidFill>
                  <a:srgbClr val="000000"/>
                </a:solidFill>
                <a:latin typeface="Times New Roman" pitchFamily="18" charset="0"/>
                <a:ea typeface="宋体" charset="-122"/>
                <a:sym typeface="Symbol" pitchFamily="18" charset="2"/>
              </a:rPr>
              <a:t>p</a:t>
            </a:r>
            <a:r>
              <a:rPr lang="en-US" altLang="zh-CN" sz="2000">
                <a:solidFill>
                  <a:srgbClr val="000000"/>
                </a:solidFill>
                <a:ea typeface="宋体" charset="-122"/>
                <a:sym typeface="Symbol" pitchFamily="18" charset="2"/>
              </a:rPr>
              <a:t> used to produce </a:t>
            </a:r>
            <a:r>
              <a:rPr lang="en-US" altLang="zh-CN" sz="2200" i="1">
                <a:solidFill>
                  <a:srgbClr val="000000"/>
                </a:solidFill>
                <a:latin typeface="Times New Roman" pitchFamily="18" charset="0"/>
                <a:ea typeface="宋体" charset="-122"/>
                <a:sym typeface="Symbol" pitchFamily="18" charset="2"/>
              </a:rPr>
              <a:t>t</a:t>
            </a:r>
          </a:p>
        </p:txBody>
      </p:sp>
      <p:sp>
        <p:nvSpPr>
          <p:cNvPr id="40963" name="Line 6"/>
          <p:cNvSpPr>
            <a:spLocks noChangeShapeType="1"/>
          </p:cNvSpPr>
          <p:nvPr/>
        </p:nvSpPr>
        <p:spPr bwMode="auto">
          <a:xfrm flipV="1">
            <a:off x="1019175" y="3659188"/>
            <a:ext cx="0" cy="1320800"/>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graphicFrame>
        <p:nvGraphicFramePr>
          <p:cNvPr id="373851" name="Group 91"/>
          <p:cNvGraphicFramePr>
            <a:graphicFrameLocks noGrp="1"/>
          </p:cNvGraphicFramePr>
          <p:nvPr/>
        </p:nvGraphicFramePr>
        <p:xfrm>
          <a:off x="534988" y="2817813"/>
          <a:ext cx="936625" cy="850265"/>
        </p:xfrm>
        <a:graphic>
          <a:graphicData uri="http://schemas.openxmlformats.org/drawingml/2006/table">
            <a:tbl>
              <a:tblPr/>
              <a:tblGrid>
                <a:gridCol w="936625"/>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name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rgbClr val="FF0000"/>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A. Jones</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73777" name="Group 17"/>
          <p:cNvGraphicFramePr>
            <a:graphicFrameLocks noGrp="1"/>
          </p:cNvGraphicFramePr>
          <p:nvPr/>
        </p:nvGraphicFramePr>
        <p:xfrm>
          <a:off x="688975" y="4989513"/>
          <a:ext cx="654050" cy="548640"/>
        </p:xfrm>
        <a:graphic>
          <a:graphicData uri="http://schemas.openxmlformats.org/drawingml/2006/table">
            <a:tbl>
              <a:tblPr/>
              <a:tblGrid>
                <a:gridCol w="654050"/>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page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t>
                      </a:r>
                      <a:r>
                        <a:rPr kumimoji="1" lang="en-US" altLang="zh-CN" sz="1400" b="0" i="0" u="none" strike="noStrike" cap="none" normalizeH="0" baseline="0" smtClean="0">
                          <a:ln>
                            <a:noFill/>
                          </a:ln>
                          <a:solidFill>
                            <a:schemeClr val="tx1"/>
                          </a:solidFill>
                          <a:effectLst/>
                          <a:latin typeface="Times New Roman" pitchFamily="18" charset="0"/>
                          <a:ea typeface="宋体" pitchFamily="18" charset="-122"/>
                        </a:rPr>
                        <a:t>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0982" name="Oval 25"/>
          <p:cNvSpPr>
            <a:spLocks noChangeArrowheads="1"/>
          </p:cNvSpPr>
          <p:nvPr/>
        </p:nvSpPr>
        <p:spPr bwMode="auto">
          <a:xfrm>
            <a:off x="200025" y="4113213"/>
            <a:ext cx="1620838" cy="379412"/>
          </a:xfrm>
          <a:prstGeom prst="ellipse">
            <a:avLst/>
          </a:prstGeom>
          <a:solidFill>
            <a:schemeClr val="bg2"/>
          </a:solidFill>
          <a:ln w="12700" algn="ctr">
            <a:solidFill>
              <a:schemeClr val="tx1"/>
            </a:solidFill>
            <a:round/>
            <a:headEnd/>
            <a:tailEnd/>
          </a:ln>
        </p:spPr>
        <p:txBody>
          <a:bodyPr lIns="0" tIns="0" rIns="0" bIns="0" anchor="ctr">
            <a:spAutoFit/>
          </a:bodyPr>
          <a:lstStyle/>
          <a:p>
            <a:pPr algn="ctr">
              <a:spcBef>
                <a:spcPct val="50000"/>
              </a:spcBef>
            </a:pPr>
            <a:r>
              <a:rPr kumimoji="0" lang="en-US" altLang="zh-CN" sz="1700">
                <a:solidFill>
                  <a:srgbClr val="000000"/>
                </a:solidFill>
                <a:latin typeface="Times New Roman" pitchFamily="18" charset="0"/>
                <a:ea typeface="宋体" charset="-122"/>
              </a:rPr>
              <a:t> </a:t>
            </a:r>
          </a:p>
        </p:txBody>
      </p:sp>
      <p:sp>
        <p:nvSpPr>
          <p:cNvPr id="40983" name="Text Box 26"/>
          <p:cNvSpPr txBox="1">
            <a:spLocks noChangeArrowheads="1"/>
          </p:cNvSpPr>
          <p:nvPr/>
        </p:nvSpPr>
        <p:spPr bwMode="auto">
          <a:xfrm>
            <a:off x="292100" y="4121150"/>
            <a:ext cx="1474788" cy="304800"/>
          </a:xfrm>
          <a:prstGeom prst="rect">
            <a:avLst/>
          </a:prstGeom>
          <a:solidFill>
            <a:schemeClr val="bg2">
              <a:alpha val="0"/>
            </a:schemeClr>
          </a:solid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extractNames</a:t>
            </a:r>
          </a:p>
        </p:txBody>
      </p:sp>
      <p:sp>
        <p:nvSpPr>
          <p:cNvPr id="40984" name="Text Box 57"/>
          <p:cNvSpPr txBox="1">
            <a:spLocks noChangeArrowheads="1"/>
          </p:cNvSpPr>
          <p:nvPr/>
        </p:nvSpPr>
        <p:spPr bwMode="auto">
          <a:xfrm>
            <a:off x="1371600" y="3078163"/>
            <a:ext cx="609600" cy="274637"/>
          </a:xfrm>
          <a:prstGeom prst="rect">
            <a:avLst/>
          </a:prstGeom>
          <a:noFill/>
          <a:ln w="9525" algn="ctr">
            <a:noFill/>
            <a:miter lim="800000"/>
            <a:headEnd/>
            <a:tailEnd/>
          </a:ln>
        </p:spPr>
        <p:txBody>
          <a:bodyPr lIns="0" tIns="0" rIns="0" bIns="0" anchorCtr="1">
            <a:spAutoFit/>
          </a:bodyPr>
          <a:lstStyle/>
          <a:p>
            <a:pPr algn="ctr">
              <a:spcBef>
                <a:spcPct val="50000"/>
              </a:spcBef>
            </a:pPr>
            <a:r>
              <a:rPr kumimoji="0" lang="en-US" altLang="zh-CN" sz="1800">
                <a:solidFill>
                  <a:srgbClr val="000000"/>
                </a:solidFill>
                <a:latin typeface="Times New Roman" pitchFamily="18" charset="0"/>
                <a:ea typeface="宋体" charset="-122"/>
              </a:rPr>
              <a:t>p</a:t>
            </a:r>
            <a:r>
              <a:rPr kumimoji="0" lang="en-US" altLang="zh-CN" sz="1400">
                <a:solidFill>
                  <a:srgbClr val="000000"/>
                </a:solidFill>
                <a:latin typeface="Times New Roman" pitchFamily="18" charset="0"/>
                <a:ea typeface="宋体" charset="-122"/>
              </a:rPr>
              <a:t>1</a:t>
            </a:r>
          </a:p>
        </p:txBody>
      </p:sp>
      <p:sp>
        <p:nvSpPr>
          <p:cNvPr id="40985" name="Text Box 58"/>
          <p:cNvSpPr txBox="1">
            <a:spLocks noChangeArrowheads="1"/>
          </p:cNvSpPr>
          <p:nvPr/>
        </p:nvSpPr>
        <p:spPr bwMode="auto">
          <a:xfrm>
            <a:off x="1366838" y="3330575"/>
            <a:ext cx="609600" cy="274638"/>
          </a:xfrm>
          <a:prstGeom prst="rect">
            <a:avLst/>
          </a:prstGeom>
          <a:noFill/>
          <a:ln w="9525" algn="ctr">
            <a:noFill/>
            <a:miter lim="800000"/>
            <a:headEnd/>
            <a:tailEnd/>
          </a:ln>
        </p:spPr>
        <p:txBody>
          <a:bodyPr lIns="0" tIns="0" rIns="0" bIns="0" anchorCtr="1">
            <a:spAutoFit/>
          </a:bodyPr>
          <a:lstStyle/>
          <a:p>
            <a:pPr algn="ctr">
              <a:spcBef>
                <a:spcPct val="50000"/>
              </a:spcBef>
            </a:pPr>
            <a:r>
              <a:rPr kumimoji="0" lang="en-US" altLang="zh-CN" sz="1800">
                <a:solidFill>
                  <a:srgbClr val="000000"/>
                </a:solidFill>
                <a:latin typeface="Times New Roman" pitchFamily="18" charset="0"/>
                <a:ea typeface="宋体" charset="-122"/>
              </a:rPr>
              <a:t>p</a:t>
            </a:r>
            <a:r>
              <a:rPr kumimoji="0" lang="en-US" altLang="zh-CN" sz="1400">
                <a:solidFill>
                  <a:srgbClr val="000000"/>
                </a:solidFill>
                <a:latin typeface="Times New Roman" pitchFamily="18" charset="0"/>
                <a:ea typeface="宋体" charset="-122"/>
              </a:rPr>
              <a:t>1</a:t>
            </a:r>
          </a:p>
        </p:txBody>
      </p:sp>
      <p:sp>
        <p:nvSpPr>
          <p:cNvPr id="40986" name="Text Box 59"/>
          <p:cNvSpPr txBox="1">
            <a:spLocks noChangeArrowheads="1"/>
          </p:cNvSpPr>
          <p:nvPr/>
        </p:nvSpPr>
        <p:spPr bwMode="auto">
          <a:xfrm>
            <a:off x="2071688" y="2781300"/>
            <a:ext cx="3535362" cy="366713"/>
          </a:xfrm>
          <a:prstGeom prst="rect">
            <a:avLst/>
          </a:prstGeom>
          <a:noFill/>
          <a:ln w="9525">
            <a:noFill/>
            <a:miter lim="800000"/>
            <a:headEnd/>
            <a:tailEnd/>
          </a:ln>
        </p:spPr>
        <p:txBody>
          <a:bodyPr>
            <a:spAutoFit/>
          </a:bodyPr>
          <a:lstStyle/>
          <a:p>
            <a:pPr algn="ctr"/>
            <a:r>
              <a:rPr kumimoji="0" lang="en-US" altLang="zh-CN" sz="1800">
                <a:solidFill>
                  <a:srgbClr val="000000"/>
                </a:solidFill>
                <a:latin typeface="Times New Roman" pitchFamily="18" charset="0"/>
                <a:ea typeface="宋体" charset="-122"/>
              </a:rPr>
              <a:t>Change “</a:t>
            </a:r>
            <a:r>
              <a:rPr lang="en-US" altLang="zh-CN" sz="1800">
                <a:solidFill>
                  <a:srgbClr val="FF0000"/>
                </a:solidFill>
                <a:latin typeface="Times New Roman" pitchFamily="18" charset="0"/>
                <a:ea typeface="宋体" charset="-122"/>
              </a:rPr>
              <a:t>A. Smith</a:t>
            </a:r>
            <a:r>
              <a:rPr kumimoji="0" lang="en-US" altLang="zh-CN" sz="1800">
                <a:solidFill>
                  <a:srgbClr val="000000"/>
                </a:solidFill>
                <a:latin typeface="Times New Roman" pitchFamily="18" charset="0"/>
                <a:ea typeface="宋体" charset="-122"/>
              </a:rPr>
              <a:t>” to “</a:t>
            </a:r>
            <a:r>
              <a:rPr kumimoji="0" lang="en-US" altLang="zh-CN" sz="1800">
                <a:solidFill>
                  <a:srgbClr val="0000FF"/>
                </a:solidFill>
                <a:latin typeface="Times New Roman" pitchFamily="18" charset="0"/>
                <a:ea typeface="宋体" charset="-122"/>
              </a:rPr>
              <a:t>D. Smith</a:t>
            </a:r>
            <a:r>
              <a:rPr kumimoji="0" lang="en-US" altLang="zh-CN" sz="1800">
                <a:solidFill>
                  <a:srgbClr val="000000"/>
                </a:solidFill>
                <a:latin typeface="Times New Roman" pitchFamily="18" charset="0"/>
                <a:ea typeface="宋体" charset="-122"/>
              </a:rPr>
              <a:t>”</a:t>
            </a:r>
          </a:p>
        </p:txBody>
      </p:sp>
      <p:sp>
        <p:nvSpPr>
          <p:cNvPr id="40987" name="Line 60"/>
          <p:cNvSpPr>
            <a:spLocks noChangeShapeType="1"/>
          </p:cNvSpPr>
          <p:nvPr/>
        </p:nvSpPr>
        <p:spPr bwMode="auto">
          <a:xfrm flipH="1">
            <a:off x="1519238" y="2987675"/>
            <a:ext cx="722312" cy="144463"/>
          </a:xfrm>
          <a:prstGeom prst="line">
            <a:avLst/>
          </a:prstGeom>
          <a:noFill/>
          <a:ln w="9525">
            <a:solidFill>
              <a:schemeClr val="tx1"/>
            </a:solidFill>
            <a:round/>
            <a:headEnd/>
            <a:tailEnd type="triangle" w="med" len="med"/>
          </a:ln>
        </p:spPr>
        <p:txBody>
          <a:bodyPr lIns="0" tIns="0" rIns="0" bIns="0" anchor="ctr">
            <a:spAutoFit/>
          </a:bodyPr>
          <a:lstStyle/>
          <a:p>
            <a:endParaRPr lang="en-US"/>
          </a:p>
        </p:txBody>
      </p:sp>
      <p:sp>
        <p:nvSpPr>
          <p:cNvPr id="40988" name="Text Box 61"/>
          <p:cNvSpPr txBox="1">
            <a:spLocks noChangeArrowheads="1"/>
          </p:cNvSpPr>
          <p:nvPr/>
        </p:nvSpPr>
        <p:spPr bwMode="auto">
          <a:xfrm>
            <a:off x="2112963" y="3668713"/>
            <a:ext cx="3892550" cy="579437"/>
          </a:xfrm>
          <a:prstGeom prst="rect">
            <a:avLst/>
          </a:prstGeom>
          <a:noFill/>
          <a:ln w="9525" algn="ctr">
            <a:noFill/>
            <a:miter lim="800000"/>
            <a:headEnd/>
            <a:tailEnd/>
          </a:ln>
        </p:spPr>
        <p:txBody>
          <a:bodyPr lIns="0" tIns="0" rIns="0" bIns="0" anchor="ctr">
            <a:spAutoFit/>
          </a:bodyPr>
          <a:lstStyle/>
          <a:p>
            <a:pPr>
              <a:spcBef>
                <a:spcPct val="50000"/>
              </a:spcBef>
            </a:pPr>
            <a:r>
              <a:rPr kumimoji="0" lang="en-US" altLang="zh-CN" sz="2000">
                <a:solidFill>
                  <a:srgbClr val="000000"/>
                </a:solidFill>
                <a:latin typeface="Times New Roman" pitchFamily="18" charset="0"/>
                <a:ea typeface="宋体" charset="-122"/>
              </a:rPr>
              <a:t>   </a:t>
            </a:r>
            <a:r>
              <a:rPr kumimoji="0" lang="en-US" altLang="zh-CN" sz="1800" i="1">
                <a:solidFill>
                  <a:srgbClr val="000000"/>
                </a:solidFill>
                <a:latin typeface="Times New Roman" pitchFamily="18" charset="0"/>
                <a:ea typeface="宋体" charset="-122"/>
              </a:rPr>
              <a:t>If  the operator produces</a:t>
            </a:r>
            <a:br>
              <a:rPr kumimoji="0" lang="en-US" altLang="zh-CN" sz="1800" i="1">
                <a:solidFill>
                  <a:srgbClr val="000000"/>
                </a:solidFill>
                <a:latin typeface="Times New Roman" pitchFamily="18" charset="0"/>
                <a:ea typeface="宋体" charset="-122"/>
              </a:rPr>
            </a:br>
            <a:r>
              <a:rPr kumimoji="0" lang="en-US" altLang="zh-CN" sz="1800" i="1">
                <a:solidFill>
                  <a:srgbClr val="000000"/>
                </a:solidFill>
                <a:latin typeface="Times New Roman" pitchFamily="18" charset="0"/>
                <a:ea typeface="宋体" charset="-122"/>
              </a:rPr>
              <a:t>       {“</a:t>
            </a:r>
            <a:r>
              <a:rPr kumimoji="0" lang="en-US" altLang="zh-CN" sz="1800" i="1">
                <a:solidFill>
                  <a:srgbClr val="FF0000"/>
                </a:solidFill>
                <a:latin typeface="Times New Roman" pitchFamily="18" charset="0"/>
                <a:ea typeface="宋体" charset="-122"/>
              </a:rPr>
              <a:t>A. Smith</a:t>
            </a:r>
            <a:r>
              <a:rPr kumimoji="0" lang="en-US" altLang="zh-CN" sz="1800" i="1">
                <a:solidFill>
                  <a:srgbClr val="000000"/>
                </a:solidFill>
                <a:latin typeface="Times New Roman" pitchFamily="18" charset="0"/>
                <a:ea typeface="宋体" charset="-122"/>
              </a:rPr>
              <a:t>”, “A. Jones”} from p1,</a:t>
            </a:r>
            <a:endParaRPr kumimoji="0" lang="en-US" altLang="zh-CN" sz="1800" i="1">
              <a:solidFill>
                <a:srgbClr val="FF3300"/>
              </a:solidFill>
              <a:latin typeface="Times New Roman" pitchFamily="18" charset="0"/>
              <a:ea typeface="宋体" charset="-122"/>
            </a:endParaRPr>
          </a:p>
        </p:txBody>
      </p:sp>
      <p:sp>
        <p:nvSpPr>
          <p:cNvPr id="40989" name="Text Box 62"/>
          <p:cNvSpPr txBox="1">
            <a:spLocks noChangeArrowheads="1"/>
          </p:cNvSpPr>
          <p:nvPr/>
        </p:nvSpPr>
        <p:spPr bwMode="auto">
          <a:xfrm>
            <a:off x="2305050" y="4348163"/>
            <a:ext cx="3746500" cy="549275"/>
          </a:xfrm>
          <a:prstGeom prst="rect">
            <a:avLst/>
          </a:prstGeom>
          <a:noFill/>
          <a:ln w="9525" algn="ctr">
            <a:noFill/>
            <a:miter lim="800000"/>
            <a:headEnd/>
            <a:tailEnd/>
          </a:ln>
        </p:spPr>
        <p:txBody>
          <a:bodyPr lIns="0" tIns="0" rIns="0" bIns="0" anchor="ctr">
            <a:spAutoFit/>
          </a:bodyPr>
          <a:lstStyle/>
          <a:p>
            <a:pPr>
              <a:spcBef>
                <a:spcPct val="50000"/>
              </a:spcBef>
            </a:pPr>
            <a:r>
              <a:rPr kumimoji="0" lang="en-US" altLang="zh-CN" sz="1800" i="1">
                <a:solidFill>
                  <a:srgbClr val="000000"/>
                </a:solidFill>
                <a:latin typeface="Times New Roman" pitchFamily="18" charset="0"/>
                <a:ea typeface="宋体" charset="-122"/>
              </a:rPr>
              <a:t>then  replace</a:t>
            </a:r>
            <a:r>
              <a:rPr kumimoji="0" lang="en-US" altLang="zh-CN" sz="1800" i="1">
                <a:solidFill>
                  <a:srgbClr val="000000"/>
                </a:solidFill>
                <a:latin typeface="Times New Roman" pitchFamily="18" charset="0"/>
                <a:ea typeface="宋体" charset="-122"/>
                <a:sym typeface="Wingdings" pitchFamily="2" charset="2"/>
              </a:rPr>
              <a:t> </a:t>
            </a:r>
            <a:r>
              <a:rPr kumimoji="0" lang="en-US" altLang="zh-CN" sz="1800" i="1">
                <a:solidFill>
                  <a:srgbClr val="000000"/>
                </a:solidFill>
                <a:latin typeface="Times New Roman" pitchFamily="18" charset="0"/>
                <a:ea typeface="宋体" charset="-122"/>
              </a:rPr>
              <a:t>{“</a:t>
            </a:r>
            <a:r>
              <a:rPr kumimoji="0" lang="en-US" altLang="zh-CN" sz="1800" i="1">
                <a:solidFill>
                  <a:srgbClr val="FF0000"/>
                </a:solidFill>
                <a:latin typeface="Times New Roman" pitchFamily="18" charset="0"/>
                <a:ea typeface="宋体" charset="-122"/>
              </a:rPr>
              <a:t>A. Smith</a:t>
            </a:r>
            <a:r>
              <a:rPr kumimoji="0" lang="en-US" altLang="zh-CN" sz="1800" i="1">
                <a:solidFill>
                  <a:srgbClr val="000000"/>
                </a:solidFill>
                <a:latin typeface="Times New Roman" pitchFamily="18" charset="0"/>
                <a:ea typeface="宋体" charset="-122"/>
              </a:rPr>
              <a:t>”, “A. Jones”}</a:t>
            </a:r>
            <a:br>
              <a:rPr kumimoji="0" lang="en-US" altLang="zh-CN" sz="1800" i="1">
                <a:solidFill>
                  <a:srgbClr val="000000"/>
                </a:solidFill>
                <a:latin typeface="Times New Roman" pitchFamily="18" charset="0"/>
                <a:ea typeface="宋体" charset="-122"/>
              </a:rPr>
            </a:br>
            <a:r>
              <a:rPr kumimoji="0" lang="en-US" altLang="zh-CN" sz="1800" i="1">
                <a:solidFill>
                  <a:srgbClr val="000000"/>
                </a:solidFill>
                <a:latin typeface="Times New Roman" pitchFamily="18" charset="0"/>
                <a:ea typeface="宋体" charset="-122"/>
              </a:rPr>
              <a:t>         with     {“</a:t>
            </a:r>
            <a:r>
              <a:rPr kumimoji="0" lang="en-US" altLang="zh-CN" sz="1800" i="1">
                <a:solidFill>
                  <a:srgbClr val="0000FF"/>
                </a:solidFill>
                <a:latin typeface="Times New Roman" pitchFamily="18" charset="0"/>
                <a:ea typeface="宋体" charset="-122"/>
              </a:rPr>
              <a:t>D. Smith</a:t>
            </a:r>
            <a:r>
              <a:rPr kumimoji="0" lang="en-US" altLang="zh-CN" sz="1800" i="1">
                <a:solidFill>
                  <a:srgbClr val="000000"/>
                </a:solidFill>
                <a:latin typeface="Times New Roman" pitchFamily="18" charset="0"/>
                <a:ea typeface="宋体" charset="-122"/>
              </a:rPr>
              <a:t>”, “A. Jones”}</a:t>
            </a:r>
          </a:p>
        </p:txBody>
      </p:sp>
      <p:sp>
        <p:nvSpPr>
          <p:cNvPr id="40990" name="AutoShape 63"/>
          <p:cNvSpPr>
            <a:spLocks noChangeArrowheads="1"/>
          </p:cNvSpPr>
          <p:nvPr/>
        </p:nvSpPr>
        <p:spPr bwMode="auto">
          <a:xfrm>
            <a:off x="3614738" y="3262313"/>
            <a:ext cx="217487" cy="347662"/>
          </a:xfrm>
          <a:prstGeom prst="downArrow">
            <a:avLst>
              <a:gd name="adj1" fmla="val 50000"/>
              <a:gd name="adj2" fmla="val 39964"/>
            </a:avLst>
          </a:prstGeom>
          <a:noFill/>
          <a:ln w="9525" algn="ctr">
            <a:solidFill>
              <a:schemeClr val="tx1"/>
            </a:solidFill>
            <a:miter lim="800000"/>
            <a:headEnd/>
            <a:tailEnd/>
          </a:ln>
        </p:spPr>
        <p:txBody>
          <a:bodyPr lIns="0" tIns="0" rIns="0" bIns="0" anchor="ctr">
            <a:spAutoFit/>
          </a:bodyPr>
          <a:lstStyle/>
          <a:p>
            <a:pPr algn="ctr">
              <a:spcBef>
                <a:spcPct val="50000"/>
              </a:spcBef>
            </a:pPr>
            <a:endParaRPr kumimoji="0" lang="en-US" sz="1800">
              <a:solidFill>
                <a:srgbClr val="000000"/>
              </a:solidFill>
              <a:latin typeface="Times New Roman" pitchFamily="18" charset="0"/>
              <a:ea typeface="宋体" charset="-122"/>
            </a:endParaRPr>
          </a:p>
        </p:txBody>
      </p:sp>
      <p:sp>
        <p:nvSpPr>
          <p:cNvPr id="40991" name="Line 65"/>
          <p:cNvSpPr>
            <a:spLocks noChangeShapeType="1"/>
          </p:cNvSpPr>
          <p:nvPr/>
        </p:nvSpPr>
        <p:spPr bwMode="auto">
          <a:xfrm flipV="1">
            <a:off x="7767638" y="3787775"/>
            <a:ext cx="0" cy="1117600"/>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grpSp>
        <p:nvGrpSpPr>
          <p:cNvPr id="40992" name="Group 119"/>
          <p:cNvGrpSpPr>
            <a:grpSpLocks/>
          </p:cNvGrpSpPr>
          <p:nvPr/>
        </p:nvGrpSpPr>
        <p:grpSpPr bwMode="auto">
          <a:xfrm>
            <a:off x="7437438" y="4914900"/>
            <a:ext cx="654050" cy="823913"/>
            <a:chOff x="4109" y="3096"/>
            <a:chExt cx="412" cy="519"/>
          </a:xfrm>
        </p:grpSpPr>
        <p:sp>
          <p:nvSpPr>
            <p:cNvPr id="41011" name="Rectangle 77"/>
            <p:cNvSpPr>
              <a:spLocks noChangeArrowheads="1"/>
            </p:cNvSpPr>
            <p:nvPr/>
          </p:nvSpPr>
          <p:spPr bwMode="auto">
            <a:xfrm>
              <a:off x="4109" y="3269"/>
              <a:ext cx="412" cy="173"/>
            </a:xfrm>
            <a:prstGeom prst="rect">
              <a:avLst/>
            </a:prstGeom>
            <a:noFill/>
            <a:ln w="9525">
              <a:noFill/>
              <a:miter lim="800000"/>
              <a:headEnd/>
              <a:tailEnd/>
            </a:ln>
          </p:spPr>
          <p:txBody>
            <a:bodyPr lIns="0" tIns="0" rIns="0" bIns="0" anchor="ctr" anchorCtr="1"/>
            <a:lstStyle/>
            <a:p>
              <a:pPr marL="381000" indent="-381000"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p</a:t>
              </a:r>
              <a:r>
                <a:rPr lang="en-US" altLang="zh-CN" sz="1400">
                  <a:solidFill>
                    <a:srgbClr val="000000"/>
                  </a:solidFill>
                  <a:latin typeface="Times New Roman" pitchFamily="18" charset="0"/>
                  <a:ea typeface="宋体" charset="-122"/>
                </a:rPr>
                <a:t>1</a:t>
              </a:r>
            </a:p>
          </p:txBody>
        </p:sp>
        <p:sp>
          <p:nvSpPr>
            <p:cNvPr id="41012" name="Rectangle 78"/>
            <p:cNvSpPr>
              <a:spLocks noChangeArrowheads="1"/>
            </p:cNvSpPr>
            <p:nvPr/>
          </p:nvSpPr>
          <p:spPr bwMode="auto">
            <a:xfrm>
              <a:off x="4109" y="3442"/>
              <a:ext cx="412" cy="173"/>
            </a:xfrm>
            <a:prstGeom prst="rect">
              <a:avLst/>
            </a:prstGeom>
            <a:noFill/>
            <a:ln w="9525">
              <a:noFill/>
              <a:miter lim="800000"/>
              <a:headEnd/>
              <a:tailEnd/>
            </a:ln>
          </p:spPr>
          <p:txBody>
            <a:bodyPr lIns="0" tIns="0" rIns="0" bIns="0" anchor="ctr" anchorCtr="1"/>
            <a:lstStyle/>
            <a:p>
              <a:pPr marL="381000" indent="-381000"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p</a:t>
              </a:r>
              <a:r>
                <a:rPr lang="en-US" altLang="zh-CN" sz="1400">
                  <a:solidFill>
                    <a:srgbClr val="000000"/>
                  </a:solidFill>
                  <a:latin typeface="Times New Roman" pitchFamily="18" charset="0"/>
                  <a:ea typeface="宋体" charset="-122"/>
                </a:rPr>
                <a:t>2</a:t>
              </a:r>
            </a:p>
          </p:txBody>
        </p:sp>
        <p:sp>
          <p:nvSpPr>
            <p:cNvPr id="41013" name="Rectangle 79"/>
            <p:cNvSpPr>
              <a:spLocks noChangeArrowheads="1"/>
            </p:cNvSpPr>
            <p:nvPr/>
          </p:nvSpPr>
          <p:spPr bwMode="auto">
            <a:xfrm>
              <a:off x="4109" y="3096"/>
              <a:ext cx="412" cy="173"/>
            </a:xfrm>
            <a:prstGeom prst="rect">
              <a:avLst/>
            </a:prstGeom>
            <a:solidFill>
              <a:srgbClr val="FFFF99"/>
            </a:solidFill>
            <a:ln w="9525">
              <a:noFill/>
              <a:miter lim="800000"/>
              <a:headEnd/>
              <a:tailEnd/>
            </a:ln>
          </p:spPr>
          <p:txBody>
            <a:bodyPr lIns="0" tIns="0" rIns="0" bIns="0" anchor="ctr" anchorCtr="1"/>
            <a:lstStyle/>
            <a:p>
              <a:pPr algn="ctr" eaLnBrk="0" hangingPunct="0">
                <a:spcBef>
                  <a:spcPct val="20000"/>
                </a:spcBef>
                <a:buClr>
                  <a:srgbClr val="000099"/>
                </a:buClr>
                <a:buSzPct val="80000"/>
                <a:buFont typeface="Wingdings" pitchFamily="2" charset="2"/>
                <a:buNone/>
              </a:pPr>
              <a:r>
                <a:rPr lang="en-US" altLang="zh-CN" sz="1800">
                  <a:solidFill>
                    <a:srgbClr val="000000"/>
                  </a:solidFill>
                  <a:latin typeface="Times New Roman" pitchFamily="18" charset="0"/>
                  <a:ea typeface="宋体" charset="-122"/>
                </a:rPr>
                <a:t>page</a:t>
              </a:r>
            </a:p>
          </p:txBody>
        </p:sp>
        <p:sp>
          <p:nvSpPr>
            <p:cNvPr id="41014" name="Line 80"/>
            <p:cNvSpPr>
              <a:spLocks noChangeShapeType="1"/>
            </p:cNvSpPr>
            <p:nvPr/>
          </p:nvSpPr>
          <p:spPr bwMode="auto">
            <a:xfrm>
              <a:off x="4109" y="3096"/>
              <a:ext cx="412" cy="0"/>
            </a:xfrm>
            <a:prstGeom prst="line">
              <a:avLst/>
            </a:prstGeom>
            <a:noFill/>
            <a:ln w="12700" cap="sq">
              <a:solidFill>
                <a:schemeClr val="tx1"/>
              </a:solidFill>
              <a:round/>
              <a:headEnd/>
              <a:tailEnd/>
            </a:ln>
          </p:spPr>
          <p:txBody>
            <a:bodyPr/>
            <a:lstStyle/>
            <a:p>
              <a:endParaRPr lang="en-US"/>
            </a:p>
          </p:txBody>
        </p:sp>
        <p:sp>
          <p:nvSpPr>
            <p:cNvPr id="41015" name="Line 81"/>
            <p:cNvSpPr>
              <a:spLocks noChangeShapeType="1"/>
            </p:cNvSpPr>
            <p:nvPr/>
          </p:nvSpPr>
          <p:spPr bwMode="auto">
            <a:xfrm>
              <a:off x="4109" y="3269"/>
              <a:ext cx="412" cy="0"/>
            </a:xfrm>
            <a:prstGeom prst="line">
              <a:avLst/>
            </a:prstGeom>
            <a:noFill/>
            <a:ln w="12700">
              <a:solidFill>
                <a:schemeClr val="tx1"/>
              </a:solidFill>
              <a:round/>
              <a:headEnd/>
              <a:tailEnd/>
            </a:ln>
          </p:spPr>
          <p:txBody>
            <a:bodyPr/>
            <a:lstStyle/>
            <a:p>
              <a:endParaRPr lang="en-US"/>
            </a:p>
          </p:txBody>
        </p:sp>
        <p:sp>
          <p:nvSpPr>
            <p:cNvPr id="41016" name="Line 82"/>
            <p:cNvSpPr>
              <a:spLocks noChangeShapeType="1"/>
            </p:cNvSpPr>
            <p:nvPr/>
          </p:nvSpPr>
          <p:spPr bwMode="auto">
            <a:xfrm>
              <a:off x="4109" y="3615"/>
              <a:ext cx="412" cy="0"/>
            </a:xfrm>
            <a:prstGeom prst="line">
              <a:avLst/>
            </a:prstGeom>
            <a:noFill/>
            <a:ln w="12700" cap="sq">
              <a:solidFill>
                <a:schemeClr val="tx1"/>
              </a:solidFill>
              <a:round/>
              <a:headEnd/>
              <a:tailEnd/>
            </a:ln>
          </p:spPr>
          <p:txBody>
            <a:bodyPr/>
            <a:lstStyle/>
            <a:p>
              <a:endParaRPr lang="en-US"/>
            </a:p>
          </p:txBody>
        </p:sp>
        <p:sp>
          <p:nvSpPr>
            <p:cNvPr id="41017" name="Line 83"/>
            <p:cNvSpPr>
              <a:spLocks noChangeShapeType="1"/>
            </p:cNvSpPr>
            <p:nvPr/>
          </p:nvSpPr>
          <p:spPr bwMode="auto">
            <a:xfrm>
              <a:off x="4109" y="3096"/>
              <a:ext cx="0" cy="519"/>
            </a:xfrm>
            <a:prstGeom prst="line">
              <a:avLst/>
            </a:prstGeom>
            <a:noFill/>
            <a:ln w="12700" cap="sq">
              <a:solidFill>
                <a:schemeClr val="tx1"/>
              </a:solidFill>
              <a:round/>
              <a:headEnd/>
              <a:tailEnd/>
            </a:ln>
          </p:spPr>
          <p:txBody>
            <a:bodyPr/>
            <a:lstStyle/>
            <a:p>
              <a:endParaRPr lang="en-US"/>
            </a:p>
          </p:txBody>
        </p:sp>
        <p:sp>
          <p:nvSpPr>
            <p:cNvPr id="41018" name="Line 84"/>
            <p:cNvSpPr>
              <a:spLocks noChangeShapeType="1"/>
            </p:cNvSpPr>
            <p:nvPr/>
          </p:nvSpPr>
          <p:spPr bwMode="auto">
            <a:xfrm>
              <a:off x="4521" y="3096"/>
              <a:ext cx="0" cy="519"/>
            </a:xfrm>
            <a:prstGeom prst="line">
              <a:avLst/>
            </a:prstGeom>
            <a:noFill/>
            <a:ln w="12700" cap="sq">
              <a:solidFill>
                <a:schemeClr val="tx1"/>
              </a:solidFill>
              <a:round/>
              <a:headEnd/>
              <a:tailEnd/>
            </a:ln>
          </p:spPr>
          <p:txBody>
            <a:bodyPr/>
            <a:lstStyle/>
            <a:p>
              <a:endParaRPr lang="en-US"/>
            </a:p>
          </p:txBody>
        </p:sp>
        <p:sp>
          <p:nvSpPr>
            <p:cNvPr id="41019" name="Line 85"/>
            <p:cNvSpPr>
              <a:spLocks noChangeShapeType="1"/>
            </p:cNvSpPr>
            <p:nvPr/>
          </p:nvSpPr>
          <p:spPr bwMode="auto">
            <a:xfrm>
              <a:off x="4109" y="3442"/>
              <a:ext cx="412" cy="0"/>
            </a:xfrm>
            <a:prstGeom prst="line">
              <a:avLst/>
            </a:prstGeom>
            <a:noFill/>
            <a:ln w="12700">
              <a:solidFill>
                <a:schemeClr val="tx1"/>
              </a:solidFill>
              <a:round/>
              <a:headEnd/>
              <a:tailEnd/>
            </a:ln>
          </p:spPr>
          <p:txBody>
            <a:bodyPr wrap="none" lIns="0" tIns="0" rIns="0" bIns="0" anchor="ctr" anchorCtr="1">
              <a:spAutoFit/>
            </a:bodyPr>
            <a:lstStyle/>
            <a:p>
              <a:endParaRPr lang="en-US"/>
            </a:p>
          </p:txBody>
        </p:sp>
      </p:grpSp>
      <p:sp>
        <p:nvSpPr>
          <p:cNvPr id="40993" name="Oval 86"/>
          <p:cNvSpPr>
            <a:spLocks noChangeArrowheads="1"/>
          </p:cNvSpPr>
          <p:nvPr/>
        </p:nvSpPr>
        <p:spPr bwMode="auto">
          <a:xfrm>
            <a:off x="6948488" y="4140200"/>
            <a:ext cx="1620837" cy="379413"/>
          </a:xfrm>
          <a:prstGeom prst="ellipse">
            <a:avLst/>
          </a:prstGeom>
          <a:solidFill>
            <a:schemeClr val="bg2"/>
          </a:solidFill>
          <a:ln w="12700" algn="ctr">
            <a:solidFill>
              <a:schemeClr val="tx1"/>
            </a:solidFill>
            <a:round/>
            <a:headEnd/>
            <a:tailEnd/>
          </a:ln>
        </p:spPr>
        <p:txBody>
          <a:bodyPr lIns="0" tIns="0" rIns="0" bIns="0" anchor="ctr">
            <a:spAutoFit/>
          </a:bodyPr>
          <a:lstStyle/>
          <a:p>
            <a:pPr algn="ctr">
              <a:spcBef>
                <a:spcPct val="50000"/>
              </a:spcBef>
            </a:pPr>
            <a:r>
              <a:rPr kumimoji="0" lang="en-US" altLang="zh-CN" sz="1700">
                <a:solidFill>
                  <a:srgbClr val="000000"/>
                </a:solidFill>
                <a:latin typeface="Times New Roman" pitchFamily="18" charset="0"/>
                <a:ea typeface="宋体" charset="-122"/>
              </a:rPr>
              <a:t> </a:t>
            </a:r>
          </a:p>
        </p:txBody>
      </p:sp>
      <p:sp>
        <p:nvSpPr>
          <p:cNvPr id="40994" name="Text Box 87"/>
          <p:cNvSpPr txBox="1">
            <a:spLocks noChangeArrowheads="1"/>
          </p:cNvSpPr>
          <p:nvPr/>
        </p:nvSpPr>
        <p:spPr bwMode="auto">
          <a:xfrm>
            <a:off x="7040563" y="4148138"/>
            <a:ext cx="1474787" cy="304800"/>
          </a:xfrm>
          <a:prstGeom prst="rect">
            <a:avLst/>
          </a:prstGeom>
          <a:solidFill>
            <a:schemeClr val="bg2">
              <a:alpha val="0"/>
            </a:schemeClr>
          </a:solid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extractNames</a:t>
            </a:r>
          </a:p>
        </p:txBody>
      </p:sp>
      <p:sp>
        <p:nvSpPr>
          <p:cNvPr id="40995" name="Text Box 88"/>
          <p:cNvSpPr txBox="1">
            <a:spLocks noChangeArrowheads="1"/>
          </p:cNvSpPr>
          <p:nvPr/>
        </p:nvSpPr>
        <p:spPr bwMode="auto">
          <a:xfrm>
            <a:off x="8132763" y="2887663"/>
            <a:ext cx="609600" cy="274637"/>
          </a:xfrm>
          <a:prstGeom prst="rect">
            <a:avLst/>
          </a:prstGeom>
          <a:noFill/>
          <a:ln w="9525" algn="ctr">
            <a:noFill/>
            <a:miter lim="800000"/>
            <a:headEnd/>
            <a:tailEnd/>
          </a:ln>
        </p:spPr>
        <p:txBody>
          <a:bodyPr lIns="0" tIns="0" rIns="0" bIns="0" anchorCtr="1">
            <a:spAutoFit/>
          </a:bodyPr>
          <a:lstStyle/>
          <a:p>
            <a:pPr algn="ctr">
              <a:spcBef>
                <a:spcPct val="50000"/>
              </a:spcBef>
            </a:pPr>
            <a:r>
              <a:rPr kumimoji="0" lang="en-US" altLang="zh-CN" sz="1800">
                <a:solidFill>
                  <a:srgbClr val="000000"/>
                </a:solidFill>
                <a:latin typeface="Times New Roman" pitchFamily="18" charset="0"/>
                <a:ea typeface="宋体" charset="-122"/>
              </a:rPr>
              <a:t>p</a:t>
            </a:r>
            <a:r>
              <a:rPr kumimoji="0" lang="en-US" altLang="zh-CN" sz="1400">
                <a:solidFill>
                  <a:srgbClr val="000000"/>
                </a:solidFill>
                <a:latin typeface="Times New Roman" pitchFamily="18" charset="0"/>
                <a:ea typeface="宋体" charset="-122"/>
              </a:rPr>
              <a:t>1</a:t>
            </a:r>
          </a:p>
        </p:txBody>
      </p:sp>
      <p:sp>
        <p:nvSpPr>
          <p:cNvPr id="40996" name="Text Box 89"/>
          <p:cNvSpPr txBox="1">
            <a:spLocks noChangeArrowheads="1"/>
          </p:cNvSpPr>
          <p:nvPr/>
        </p:nvSpPr>
        <p:spPr bwMode="auto">
          <a:xfrm>
            <a:off x="8128000" y="3154363"/>
            <a:ext cx="609600" cy="274637"/>
          </a:xfrm>
          <a:prstGeom prst="rect">
            <a:avLst/>
          </a:prstGeom>
          <a:noFill/>
          <a:ln w="9525" algn="ctr">
            <a:noFill/>
            <a:miter lim="800000"/>
            <a:headEnd/>
            <a:tailEnd/>
          </a:ln>
        </p:spPr>
        <p:txBody>
          <a:bodyPr lIns="0" tIns="0" rIns="0" bIns="0" anchorCtr="1">
            <a:spAutoFit/>
          </a:bodyPr>
          <a:lstStyle/>
          <a:p>
            <a:pPr algn="ctr">
              <a:spcBef>
                <a:spcPct val="50000"/>
              </a:spcBef>
            </a:pPr>
            <a:r>
              <a:rPr kumimoji="0" lang="en-US" altLang="zh-CN" sz="1800">
                <a:solidFill>
                  <a:srgbClr val="000000"/>
                </a:solidFill>
                <a:latin typeface="Times New Roman" pitchFamily="18" charset="0"/>
                <a:ea typeface="宋体" charset="-122"/>
              </a:rPr>
              <a:t>p</a:t>
            </a:r>
            <a:r>
              <a:rPr kumimoji="0" lang="en-US" altLang="zh-CN" sz="1400">
                <a:solidFill>
                  <a:srgbClr val="000000"/>
                </a:solidFill>
                <a:latin typeface="Times New Roman" pitchFamily="18" charset="0"/>
                <a:ea typeface="宋体" charset="-122"/>
              </a:rPr>
              <a:t>1</a:t>
            </a:r>
          </a:p>
        </p:txBody>
      </p:sp>
      <p:sp>
        <p:nvSpPr>
          <p:cNvPr id="40997" name="Text Box 90"/>
          <p:cNvSpPr txBox="1">
            <a:spLocks noChangeArrowheads="1"/>
          </p:cNvSpPr>
          <p:nvPr/>
        </p:nvSpPr>
        <p:spPr bwMode="auto">
          <a:xfrm>
            <a:off x="8113713" y="3425825"/>
            <a:ext cx="609600" cy="274638"/>
          </a:xfrm>
          <a:prstGeom prst="rect">
            <a:avLst/>
          </a:prstGeom>
          <a:noFill/>
          <a:ln w="9525" algn="ctr">
            <a:noFill/>
            <a:miter lim="800000"/>
            <a:headEnd/>
            <a:tailEnd/>
          </a:ln>
        </p:spPr>
        <p:txBody>
          <a:bodyPr lIns="0" tIns="0" rIns="0" bIns="0" anchorCtr="1">
            <a:spAutoFit/>
          </a:bodyPr>
          <a:lstStyle/>
          <a:p>
            <a:pPr algn="ctr">
              <a:spcBef>
                <a:spcPct val="50000"/>
              </a:spcBef>
            </a:pPr>
            <a:r>
              <a:rPr kumimoji="0" lang="en-US" altLang="zh-CN" sz="1800">
                <a:solidFill>
                  <a:srgbClr val="000000"/>
                </a:solidFill>
                <a:latin typeface="Times New Roman" pitchFamily="18" charset="0"/>
                <a:ea typeface="宋体" charset="-122"/>
              </a:rPr>
              <a:t>p</a:t>
            </a:r>
            <a:r>
              <a:rPr kumimoji="0" lang="en-US" altLang="zh-CN" sz="1400">
                <a:solidFill>
                  <a:srgbClr val="000000"/>
                </a:solidFill>
                <a:latin typeface="Times New Roman" pitchFamily="18" charset="0"/>
                <a:ea typeface="宋体" charset="-122"/>
              </a:rPr>
              <a:t>2</a:t>
            </a:r>
          </a:p>
        </p:txBody>
      </p:sp>
      <p:graphicFrame>
        <p:nvGraphicFramePr>
          <p:cNvPr id="373864" name="Group 104"/>
          <p:cNvGraphicFramePr>
            <a:graphicFrameLocks noGrp="1"/>
          </p:cNvGraphicFramePr>
          <p:nvPr/>
        </p:nvGraphicFramePr>
        <p:xfrm>
          <a:off x="7296150" y="2620963"/>
          <a:ext cx="936625" cy="1151890"/>
        </p:xfrm>
        <a:graphic>
          <a:graphicData uri="http://schemas.openxmlformats.org/drawingml/2006/table">
            <a:tbl>
              <a:tblPr/>
              <a:tblGrid>
                <a:gridCol w="936625"/>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name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rgbClr val="FF0000"/>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381000" marR="0" lvl="0" indent="-38100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A. Jones</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381000" marR="0" lvl="0" indent="-38100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4" name="Rectangle 2"/>
          <p:cNvSpPr txBox="1">
            <a:spLocks noChangeArrowheads="1"/>
          </p:cNvSpPr>
          <p:nvPr/>
        </p:nvSpPr>
        <p:spPr bwMode="auto">
          <a:xfrm>
            <a:off x="127000" y="358775"/>
            <a:ext cx="8788400" cy="685800"/>
          </a:xfrm>
          <a:prstGeom prst="rect">
            <a:avLst/>
          </a:prstGeom>
          <a:noFill/>
          <a:ln w="9525">
            <a:noFill/>
            <a:miter lim="800000"/>
            <a:headEnd/>
            <a:tailEnd/>
          </a:ln>
          <a:effectLst/>
        </p:spPr>
        <p:txBody>
          <a:bodyPr lIns="92075" tIns="46038" rIns="92075" bIns="46038" anchor="ctr"/>
          <a:lstStyle/>
          <a:p>
            <a:pPr algn="ctr" eaLnBrk="0" hangingPunct="0">
              <a:defRPr/>
            </a:pPr>
            <a:r>
              <a:rPr lang="en-US" altLang="zh-CN" sz="3400" b="1" kern="0" dirty="0">
                <a:solidFill>
                  <a:schemeClr val="accent2"/>
                </a:solidFill>
                <a:effectLst>
                  <a:outerShdw blurRad="38100" dist="38100" dir="2700000" algn="tl">
                    <a:srgbClr val="C0C0C0"/>
                  </a:outerShdw>
                </a:effectLst>
                <a:ea typeface="宋体" pitchFamily="18" charset="-122"/>
                <a:cs typeface="+mj-cs"/>
              </a:rPr>
              <a:t>Must Interpret Human Edits</a:t>
            </a:r>
          </a:p>
        </p:txBody>
      </p:sp>
    </p:spTree>
    <p:custDataLst>
      <p:tags r:id="rId1"/>
    </p:custDataLst>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smtClean="0"/>
              <a:t>Kosmix</a:t>
            </a:r>
            <a:r>
              <a:rPr lang="en-US" dirty="0" smtClean="0"/>
              <a:t> Solution</a:t>
            </a:r>
            <a:endParaRPr lang="en-US" dirty="0"/>
          </a:p>
        </p:txBody>
      </p:sp>
      <p:sp>
        <p:nvSpPr>
          <p:cNvPr id="4" name="Slide Number Placeholder 3"/>
          <p:cNvSpPr>
            <a:spLocks noGrp="1"/>
          </p:cNvSpPr>
          <p:nvPr>
            <p:ph type="sldNum" sz="quarter" idx="12"/>
          </p:nvPr>
        </p:nvSpPr>
        <p:spPr/>
        <p:txBody>
          <a:bodyPr/>
          <a:lstStyle/>
          <a:p>
            <a:pPr>
              <a:defRPr/>
            </a:pPr>
            <a:fld id="{5CA214E9-31D2-4955-B4BA-1FC99EFEA709}" type="slidenum">
              <a:rPr lang="en-US" smtClean="0"/>
              <a:pPr>
                <a:defRPr/>
              </a:pPr>
              <a:t>25</a:t>
            </a:fld>
            <a:endParaRPr lang="en-US"/>
          </a:p>
        </p:txBody>
      </p:sp>
      <p:sp>
        <p:nvSpPr>
          <p:cNvPr id="43011" name="Line 196"/>
          <p:cNvSpPr>
            <a:spLocks noChangeShapeType="1"/>
          </p:cNvSpPr>
          <p:nvPr/>
        </p:nvSpPr>
        <p:spPr bwMode="auto">
          <a:xfrm flipV="1">
            <a:off x="3197225" y="2898775"/>
            <a:ext cx="0" cy="1335088"/>
          </a:xfrm>
          <a:prstGeom prst="line">
            <a:avLst/>
          </a:prstGeom>
          <a:noFill/>
          <a:ln w="9525">
            <a:solidFill>
              <a:schemeClr val="tx1"/>
            </a:solidFill>
            <a:round/>
            <a:headEnd/>
            <a:tailEnd type="triangle" w="med" len="med"/>
          </a:ln>
        </p:spPr>
        <p:txBody>
          <a:bodyPr lIns="0" tIns="0" rIns="0" bIns="0" anchor="ctr" anchorCtr="1">
            <a:spAutoFit/>
          </a:bodyPr>
          <a:lstStyle/>
          <a:p>
            <a:endParaRPr lang="en-US"/>
          </a:p>
        </p:txBody>
      </p:sp>
      <p:graphicFrame>
        <p:nvGraphicFramePr>
          <p:cNvPr id="6" name="Group 197"/>
          <p:cNvGraphicFramePr>
            <a:graphicFrameLocks noGrp="1"/>
          </p:cNvGraphicFramePr>
          <p:nvPr/>
        </p:nvGraphicFramePr>
        <p:xfrm>
          <a:off x="2670175" y="2044700"/>
          <a:ext cx="1062038" cy="850265"/>
        </p:xfrm>
        <a:graphic>
          <a:graphicData uri="http://schemas.openxmlformats.org/drawingml/2006/table">
            <a:tbl>
              <a:tblPr/>
              <a:tblGrid>
                <a:gridCol w="1062038"/>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name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rgbClr val="FF0000"/>
                          </a:solidFill>
                          <a:effectLst/>
                          <a:latin typeface="Times New Roman" pitchFamily="18" charset="0"/>
                          <a:ea typeface="宋体" pitchFamily="18" charset="-122"/>
                        </a:rPr>
                        <a:t>A. Smith</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A. Jones</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7" name="Group 207"/>
          <p:cNvGraphicFramePr>
            <a:graphicFrameLocks noGrp="1"/>
          </p:cNvGraphicFramePr>
          <p:nvPr/>
        </p:nvGraphicFramePr>
        <p:xfrm>
          <a:off x="2809875" y="4159250"/>
          <a:ext cx="820738" cy="548640"/>
        </p:xfrm>
        <a:graphic>
          <a:graphicData uri="http://schemas.openxmlformats.org/drawingml/2006/table">
            <a:tbl>
              <a:tblPr/>
              <a:tblGrid>
                <a:gridCol w="820738"/>
              </a:tblGrid>
              <a:tr h="217488">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page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52400">
                <a:tc>
                  <a:txBody>
                    <a:bodyPr/>
                    <a:lstStyle/>
                    <a:p>
                      <a:pPr marL="381000" marR="0" lvl="0" indent="-381000" algn="ctr" defTabSz="914400" rtl="0" eaLnBrk="0" fontAlgn="base" latinLnBrk="0" hangingPunct="0">
                        <a:lnSpc>
                          <a:spcPct val="100000"/>
                        </a:lnSpc>
                        <a:spcBef>
                          <a:spcPct val="20000"/>
                        </a:spcBef>
                        <a:spcAft>
                          <a:spcPct val="0"/>
                        </a:spcAft>
                        <a:buClr>
                          <a:schemeClr val="accent2"/>
                        </a:buClr>
                        <a:buSzPct val="80000"/>
                        <a:buFont typeface="Wingdings" pitchFamily="2" charset="2"/>
                        <a:buNone/>
                        <a:tabLst/>
                      </a:pPr>
                      <a:r>
                        <a:rPr kumimoji="1" lang="en-US" altLang="zh-CN" sz="1800" b="0" i="0" u="none" strike="noStrike" cap="none" normalizeH="0" baseline="0" smtClean="0">
                          <a:ln>
                            <a:noFill/>
                          </a:ln>
                          <a:solidFill>
                            <a:schemeClr val="tx1"/>
                          </a:solidFill>
                          <a:effectLst/>
                          <a:latin typeface="Times New Roman" pitchFamily="18" charset="0"/>
                          <a:ea typeface="宋体" pitchFamily="18" charset="-122"/>
                        </a:rPr>
                        <a:t>p</a:t>
                      </a:r>
                      <a:r>
                        <a:rPr kumimoji="1" lang="en-US" altLang="zh-CN" sz="1400" b="0" i="0" u="none" strike="noStrike" cap="none" normalizeH="0" baseline="0" smtClean="0">
                          <a:ln>
                            <a:noFill/>
                          </a:ln>
                          <a:solidFill>
                            <a:schemeClr val="tx1"/>
                          </a:solidFill>
                          <a:effectLst/>
                          <a:latin typeface="Times New Roman" pitchFamily="18" charset="0"/>
                          <a:ea typeface="宋体" pitchFamily="18" charset="-122"/>
                        </a:rPr>
                        <a:t>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3030" name="AutoShape 215"/>
          <p:cNvSpPr>
            <a:spLocks noChangeArrowheads="1"/>
          </p:cNvSpPr>
          <p:nvPr/>
        </p:nvSpPr>
        <p:spPr bwMode="auto">
          <a:xfrm>
            <a:off x="763588" y="4043363"/>
            <a:ext cx="1852612" cy="665162"/>
          </a:xfrm>
          <a:prstGeom prst="wedgeRectCallout">
            <a:avLst>
              <a:gd name="adj1" fmla="val 59856"/>
              <a:gd name="adj2" fmla="val 30667"/>
            </a:avLst>
          </a:prstGeom>
          <a:noFill/>
          <a:ln w="9525" algn="ctr">
            <a:solidFill>
              <a:schemeClr val="tx1"/>
            </a:solidFill>
            <a:miter lim="800000"/>
            <a:headEnd/>
            <a:tailEnd/>
          </a:ln>
        </p:spPr>
        <p:txBody>
          <a:bodyPr lIns="0" tIns="0" rIns="0" bIns="0" anchor="ctr"/>
          <a:lstStyle/>
          <a:p>
            <a:pPr algn="ctr">
              <a:spcBef>
                <a:spcPct val="50000"/>
              </a:spcBef>
            </a:pPr>
            <a:endParaRPr kumimoji="0" lang="zh-CN" altLang="en-US" sz="1500">
              <a:solidFill>
                <a:srgbClr val="000000"/>
              </a:solidFill>
              <a:latin typeface="Times New Roman" pitchFamily="18" charset="0"/>
              <a:ea typeface="宋体" charset="-122"/>
            </a:endParaRPr>
          </a:p>
        </p:txBody>
      </p:sp>
      <p:sp>
        <p:nvSpPr>
          <p:cNvPr id="43031" name="Text Box 216"/>
          <p:cNvSpPr txBox="1">
            <a:spLocks noChangeArrowheads="1"/>
          </p:cNvSpPr>
          <p:nvPr/>
        </p:nvSpPr>
        <p:spPr bwMode="auto">
          <a:xfrm>
            <a:off x="798513" y="4098925"/>
            <a:ext cx="1741487" cy="549275"/>
          </a:xfrm>
          <a:prstGeom prst="rect">
            <a:avLst/>
          </a:prstGeom>
          <a:noFill/>
          <a:ln w="9525" algn="ctr">
            <a:noFill/>
            <a:miter lim="800000"/>
            <a:headEnd/>
            <a:tailEnd/>
          </a:ln>
        </p:spPr>
        <p:txBody>
          <a:bodyPr lIns="0" tIns="0" rIns="0" bIns="0">
            <a:spAutoFit/>
          </a:bodyPr>
          <a:lstStyle/>
          <a:p>
            <a:pPr algn="r">
              <a:spcBef>
                <a:spcPct val="50000"/>
              </a:spcBef>
            </a:pPr>
            <a:r>
              <a:rPr kumimoji="0" lang="en-US" altLang="zh-CN" sz="1800">
                <a:solidFill>
                  <a:srgbClr val="000000"/>
                </a:solidFill>
                <a:latin typeface="Times New Roman" pitchFamily="18" charset="0"/>
                <a:ea typeface="宋体" charset="-122"/>
              </a:rPr>
              <a:t>… D.</a:t>
            </a:r>
            <a:br>
              <a:rPr kumimoji="0" lang="en-US" altLang="zh-CN" sz="1800">
                <a:solidFill>
                  <a:srgbClr val="000000"/>
                </a:solidFill>
                <a:latin typeface="Times New Roman" pitchFamily="18" charset="0"/>
                <a:ea typeface="宋体" charset="-122"/>
              </a:rPr>
            </a:br>
            <a:r>
              <a:rPr kumimoji="0" lang="en-US" altLang="zh-CN" sz="1800">
                <a:solidFill>
                  <a:srgbClr val="FF0000"/>
                </a:solidFill>
                <a:latin typeface="Times New Roman" pitchFamily="18" charset="0"/>
                <a:ea typeface="宋体" charset="-122"/>
              </a:rPr>
              <a:t>Smith, A.</a:t>
            </a:r>
            <a:r>
              <a:rPr kumimoji="0" lang="en-US" altLang="zh-CN" sz="1800">
                <a:solidFill>
                  <a:srgbClr val="0000FF"/>
                </a:solidFill>
                <a:latin typeface="Times New Roman" pitchFamily="18" charset="0"/>
                <a:ea typeface="宋体" charset="-122"/>
              </a:rPr>
              <a:t> </a:t>
            </a:r>
            <a:r>
              <a:rPr kumimoji="0" lang="en-US" altLang="zh-CN" sz="1800">
                <a:solidFill>
                  <a:srgbClr val="000000"/>
                </a:solidFill>
                <a:latin typeface="Times New Roman" pitchFamily="18" charset="0"/>
                <a:ea typeface="宋体" charset="-122"/>
              </a:rPr>
              <a:t>Jones, ...</a:t>
            </a:r>
          </a:p>
        </p:txBody>
      </p:sp>
      <p:sp>
        <p:nvSpPr>
          <p:cNvPr id="43032" name="Oval 242"/>
          <p:cNvSpPr>
            <a:spLocks noChangeArrowheads="1"/>
          </p:cNvSpPr>
          <p:nvPr/>
        </p:nvSpPr>
        <p:spPr bwMode="auto">
          <a:xfrm>
            <a:off x="2336800" y="3321050"/>
            <a:ext cx="1690688" cy="401638"/>
          </a:xfrm>
          <a:prstGeom prst="ellipse">
            <a:avLst/>
          </a:prstGeom>
          <a:solidFill>
            <a:schemeClr val="bg2"/>
          </a:solidFill>
          <a:ln w="12700" algn="ctr">
            <a:solidFill>
              <a:schemeClr val="tx1"/>
            </a:solidFill>
            <a:round/>
            <a:headEnd/>
            <a:tailEnd/>
          </a:ln>
        </p:spPr>
        <p:txBody>
          <a:bodyPr lIns="0" tIns="0" rIns="0" bIns="0" anchor="ctr">
            <a:spAutoFit/>
          </a:bodyPr>
          <a:lstStyle/>
          <a:p>
            <a:pPr algn="ctr">
              <a:spcBef>
                <a:spcPct val="50000"/>
              </a:spcBef>
            </a:pPr>
            <a:r>
              <a:rPr kumimoji="0" lang="en-US" altLang="zh-CN" sz="1800">
                <a:solidFill>
                  <a:srgbClr val="000000"/>
                </a:solidFill>
                <a:latin typeface="Times New Roman" pitchFamily="18" charset="0"/>
                <a:ea typeface="宋体" charset="-122"/>
              </a:rPr>
              <a:t> </a:t>
            </a:r>
          </a:p>
        </p:txBody>
      </p:sp>
      <p:sp>
        <p:nvSpPr>
          <p:cNvPr id="43033" name="Text Box 243"/>
          <p:cNvSpPr txBox="1">
            <a:spLocks noChangeArrowheads="1"/>
          </p:cNvSpPr>
          <p:nvPr/>
        </p:nvSpPr>
        <p:spPr bwMode="auto">
          <a:xfrm>
            <a:off x="2441575" y="3333750"/>
            <a:ext cx="1474788" cy="304800"/>
          </a:xfrm>
          <a:prstGeom prst="rect">
            <a:avLst/>
          </a:prstGeom>
          <a:solidFill>
            <a:schemeClr val="bg2">
              <a:alpha val="0"/>
            </a:schemeClr>
          </a:solidFill>
          <a:ln w="9525">
            <a:noFill/>
            <a:miter lim="800000"/>
            <a:headEnd/>
            <a:tailEnd/>
          </a:ln>
        </p:spPr>
        <p:txBody>
          <a:bodyPr lIns="0" tIns="0" rIns="0" bIns="0" anchor="ctr" anchorCtr="1">
            <a:spAutoFit/>
          </a:bodyPr>
          <a:lstStyle/>
          <a:p>
            <a:pPr algn="ctr">
              <a:spcBef>
                <a:spcPct val="50000"/>
              </a:spcBef>
            </a:pPr>
            <a:r>
              <a:rPr kumimoji="0" lang="en-US" altLang="zh-CN" sz="2000">
                <a:solidFill>
                  <a:srgbClr val="000000"/>
                </a:solidFill>
                <a:latin typeface="Times New Roman" pitchFamily="18" charset="0"/>
                <a:ea typeface="宋体" charset="-122"/>
              </a:rPr>
              <a:t>extractNames</a:t>
            </a:r>
          </a:p>
        </p:txBody>
      </p:sp>
      <p:sp>
        <p:nvSpPr>
          <p:cNvPr id="43034" name="TextBox 11"/>
          <p:cNvSpPr txBox="1">
            <a:spLocks noChangeArrowheads="1"/>
          </p:cNvSpPr>
          <p:nvPr/>
        </p:nvSpPr>
        <p:spPr bwMode="auto">
          <a:xfrm>
            <a:off x="4386263" y="3167063"/>
            <a:ext cx="4054475" cy="70802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i="1"/>
              <a:t>Name ends with “, INITIAL.”, then </a:t>
            </a:r>
            <a:br>
              <a:rPr lang="en-US" sz="2000" i="1"/>
            </a:br>
            <a:r>
              <a:rPr lang="en-US" sz="2000" i="1"/>
              <a:t>followed by “WORD,” </a:t>
            </a:r>
            <a:r>
              <a:rPr lang="en-US" sz="2000" i="1">
                <a:sym typeface="Wingdings" pitchFamily="2" charset="2"/>
              </a:rPr>
              <a:t> remove</a:t>
            </a:r>
            <a:endParaRPr lang="en-US" sz="2000" i="1"/>
          </a:p>
        </p:txBody>
      </p:sp>
      <p:sp>
        <p:nvSpPr>
          <p:cNvPr id="13" name="Content Placeholder 2"/>
          <p:cNvSpPr txBox="1">
            <a:spLocks/>
          </p:cNvSpPr>
          <p:nvPr/>
        </p:nvSpPr>
        <p:spPr bwMode="auto">
          <a:xfrm>
            <a:off x="228600" y="914400"/>
            <a:ext cx="8686800" cy="914400"/>
          </a:xfrm>
          <a:prstGeom prst="rect">
            <a:avLst/>
          </a:prstGeom>
          <a:noFill/>
          <a:ln w="9525">
            <a:noFill/>
            <a:miter lim="800000"/>
            <a:headEnd/>
            <a:tailEnd/>
          </a:ln>
          <a:effectLst/>
        </p:spPr>
        <p:txBody>
          <a:bodyPr lIns="92075" tIns="46038" rIns="92075" bIns="46038"/>
          <a:lstStyle/>
          <a:p>
            <a:pPr marL="342900" indent="-342900" eaLnBrk="0" hangingPunct="0">
              <a:spcBef>
                <a:spcPct val="20000"/>
              </a:spcBef>
              <a:buClr>
                <a:schemeClr val="accent2"/>
              </a:buClr>
              <a:buSzPct val="80000"/>
              <a:buFont typeface="Wingdings" pitchFamily="2" charset="2"/>
              <a:buChar char="l"/>
              <a:defRPr/>
            </a:pPr>
            <a:r>
              <a:rPr lang="en-US" sz="2400" b="1" kern="0" dirty="0">
                <a:solidFill>
                  <a:srgbClr val="0000DC"/>
                </a:solidFill>
                <a:latin typeface="+mn-lt"/>
              </a:rPr>
              <a:t>A</a:t>
            </a:r>
            <a:r>
              <a:rPr lang="en-US" sz="2400" b="1" kern="0" dirty="0" err="1">
                <a:solidFill>
                  <a:srgbClr val="0000DC"/>
                </a:solidFill>
                <a:latin typeface="+mn-lt"/>
              </a:rPr>
              <a:t>sk</a:t>
            </a:r>
            <a:r>
              <a:rPr lang="en-US" sz="2400" b="1" kern="0" dirty="0">
                <a:solidFill>
                  <a:srgbClr val="0000DC"/>
                </a:solidFill>
                <a:latin typeface="+mn-lt"/>
              </a:rPr>
              <a:t> humans to provide constraints</a:t>
            </a:r>
          </a:p>
          <a:p>
            <a:pPr marL="742950" lvl="1" indent="-285750" eaLnBrk="0" hangingPunct="0">
              <a:spcBef>
                <a:spcPct val="20000"/>
              </a:spcBef>
              <a:buClr>
                <a:schemeClr val="accent2"/>
              </a:buClr>
              <a:buFontTx/>
              <a:buChar char="–"/>
              <a:defRPr/>
            </a:pPr>
            <a:r>
              <a:rPr lang="en-US" sz="2000" kern="0" dirty="0">
                <a:latin typeface="+mn-lt"/>
              </a:rPr>
              <a:t>invariant under any workflow refreshing</a:t>
            </a:r>
          </a:p>
        </p:txBody>
      </p:sp>
      <p:sp>
        <p:nvSpPr>
          <p:cNvPr id="43036" name="Text Box 3"/>
          <p:cNvSpPr txBox="1">
            <a:spLocks noChangeArrowheads="1"/>
          </p:cNvSpPr>
          <p:nvPr/>
        </p:nvSpPr>
        <p:spPr bwMode="auto">
          <a:xfrm>
            <a:off x="6757988" y="4346575"/>
            <a:ext cx="411162" cy="336550"/>
          </a:xfrm>
          <a:prstGeom prst="rect">
            <a:avLst/>
          </a:prstGeom>
          <a:noFill/>
          <a:ln w="9525">
            <a:noFill/>
            <a:miter lim="800000"/>
            <a:headEnd/>
            <a:tailEnd/>
          </a:ln>
        </p:spPr>
        <p:txBody>
          <a:bodyPr wrap="none">
            <a:spAutoFit/>
          </a:bodyPr>
          <a:lstStyle/>
          <a:p>
            <a:pPr defTabSz="457200"/>
            <a:r>
              <a:rPr kumimoji="0" lang="en-US" b="1"/>
              <a:t>all</a:t>
            </a:r>
          </a:p>
        </p:txBody>
      </p:sp>
      <p:sp>
        <p:nvSpPr>
          <p:cNvPr id="43037" name="Text Box 4"/>
          <p:cNvSpPr txBox="1">
            <a:spLocks noChangeArrowheads="1"/>
          </p:cNvSpPr>
          <p:nvPr/>
        </p:nvSpPr>
        <p:spPr bwMode="auto">
          <a:xfrm>
            <a:off x="6940550" y="4818063"/>
            <a:ext cx="838200" cy="336550"/>
          </a:xfrm>
          <a:prstGeom prst="rect">
            <a:avLst/>
          </a:prstGeom>
          <a:noFill/>
          <a:ln w="9525">
            <a:noFill/>
            <a:miter lim="800000"/>
            <a:headEnd/>
            <a:tailEnd/>
          </a:ln>
        </p:spPr>
        <p:txBody>
          <a:bodyPr wrap="none">
            <a:spAutoFit/>
          </a:bodyPr>
          <a:lstStyle/>
          <a:p>
            <a:pPr defTabSz="457200"/>
            <a:r>
              <a:rPr kumimoji="0" lang="en-US" b="1"/>
              <a:t>people</a:t>
            </a:r>
          </a:p>
        </p:txBody>
      </p:sp>
      <p:sp>
        <p:nvSpPr>
          <p:cNvPr id="43038" name="Text Box 5"/>
          <p:cNvSpPr txBox="1">
            <a:spLocks noChangeArrowheads="1"/>
          </p:cNvSpPr>
          <p:nvPr/>
        </p:nvSpPr>
        <p:spPr bwMode="auto">
          <a:xfrm>
            <a:off x="4957763" y="5330825"/>
            <a:ext cx="1608137" cy="336550"/>
          </a:xfrm>
          <a:prstGeom prst="rect">
            <a:avLst/>
          </a:prstGeom>
          <a:noFill/>
          <a:ln w="9525">
            <a:noFill/>
            <a:miter lim="800000"/>
            <a:headEnd/>
            <a:tailEnd/>
          </a:ln>
        </p:spPr>
        <p:txBody>
          <a:bodyPr wrap="none">
            <a:spAutoFit/>
          </a:bodyPr>
          <a:lstStyle/>
          <a:p>
            <a:pPr defTabSz="457200"/>
            <a:r>
              <a:rPr kumimoji="0" lang="en-US" b="1"/>
              <a:t>Mountain View</a:t>
            </a:r>
          </a:p>
        </p:txBody>
      </p:sp>
      <p:sp>
        <p:nvSpPr>
          <p:cNvPr id="43039" name="Text Box 6"/>
          <p:cNvSpPr txBox="1">
            <a:spLocks noChangeArrowheads="1"/>
          </p:cNvSpPr>
          <p:nvPr/>
        </p:nvSpPr>
        <p:spPr bwMode="auto">
          <a:xfrm>
            <a:off x="5969000" y="5848350"/>
            <a:ext cx="1438275" cy="336550"/>
          </a:xfrm>
          <a:prstGeom prst="rect">
            <a:avLst/>
          </a:prstGeom>
          <a:noFill/>
          <a:ln w="9525">
            <a:noFill/>
            <a:miter lim="800000"/>
            <a:headEnd/>
            <a:tailEnd/>
          </a:ln>
        </p:spPr>
        <p:txBody>
          <a:bodyPr wrap="none">
            <a:spAutoFit/>
          </a:bodyPr>
          <a:lstStyle/>
          <a:p>
            <a:pPr defTabSz="457200"/>
            <a:r>
              <a:rPr kumimoji="0" lang="en-US" b="1"/>
              <a:t>Angelia Jolie</a:t>
            </a:r>
          </a:p>
        </p:txBody>
      </p:sp>
      <p:sp>
        <p:nvSpPr>
          <p:cNvPr id="43040" name="Text Box 7"/>
          <p:cNvSpPr txBox="1">
            <a:spLocks noChangeArrowheads="1"/>
          </p:cNvSpPr>
          <p:nvPr/>
        </p:nvSpPr>
        <p:spPr bwMode="auto">
          <a:xfrm>
            <a:off x="7359650" y="5848350"/>
            <a:ext cx="1281113" cy="336550"/>
          </a:xfrm>
          <a:prstGeom prst="rect">
            <a:avLst/>
          </a:prstGeom>
          <a:noFill/>
          <a:ln w="9525">
            <a:noFill/>
            <a:miter lim="800000"/>
            <a:headEnd/>
            <a:tailEnd/>
          </a:ln>
        </p:spPr>
        <p:txBody>
          <a:bodyPr wrap="none">
            <a:spAutoFit/>
          </a:bodyPr>
          <a:lstStyle/>
          <a:p>
            <a:pPr defTabSz="457200"/>
            <a:r>
              <a:rPr kumimoji="0" lang="en-US" b="1"/>
              <a:t>Mel Gibson</a:t>
            </a:r>
          </a:p>
        </p:txBody>
      </p:sp>
      <p:sp>
        <p:nvSpPr>
          <p:cNvPr id="43041" name="Text Box 8"/>
          <p:cNvSpPr txBox="1">
            <a:spLocks noChangeArrowheads="1"/>
          </p:cNvSpPr>
          <p:nvPr/>
        </p:nvSpPr>
        <p:spPr bwMode="auto">
          <a:xfrm>
            <a:off x="6102350" y="4818063"/>
            <a:ext cx="815975" cy="336550"/>
          </a:xfrm>
          <a:prstGeom prst="rect">
            <a:avLst/>
          </a:prstGeom>
          <a:noFill/>
          <a:ln w="9525">
            <a:noFill/>
            <a:miter lim="800000"/>
            <a:headEnd/>
            <a:tailEnd/>
          </a:ln>
        </p:spPr>
        <p:txBody>
          <a:bodyPr wrap="none">
            <a:spAutoFit/>
          </a:bodyPr>
          <a:lstStyle/>
          <a:p>
            <a:pPr defTabSz="457200"/>
            <a:r>
              <a:rPr kumimoji="0" lang="en-US" b="1"/>
              <a:t>places</a:t>
            </a:r>
          </a:p>
        </p:txBody>
      </p:sp>
      <p:sp>
        <p:nvSpPr>
          <p:cNvPr id="43042" name="Line 9"/>
          <p:cNvSpPr>
            <a:spLocks noChangeShapeType="1"/>
          </p:cNvSpPr>
          <p:nvPr/>
        </p:nvSpPr>
        <p:spPr bwMode="auto">
          <a:xfrm>
            <a:off x="7326313" y="5145088"/>
            <a:ext cx="200025" cy="250825"/>
          </a:xfrm>
          <a:prstGeom prst="line">
            <a:avLst/>
          </a:prstGeom>
          <a:noFill/>
          <a:ln w="9525">
            <a:solidFill>
              <a:schemeClr val="tx1"/>
            </a:solidFill>
            <a:round/>
            <a:headEnd/>
            <a:tailEnd type="triangle" w="med" len="med"/>
          </a:ln>
        </p:spPr>
        <p:txBody>
          <a:bodyPr/>
          <a:lstStyle/>
          <a:p>
            <a:endParaRPr lang="en-US"/>
          </a:p>
        </p:txBody>
      </p:sp>
      <p:sp>
        <p:nvSpPr>
          <p:cNvPr id="43043" name="Line 10"/>
          <p:cNvSpPr>
            <a:spLocks noChangeShapeType="1"/>
          </p:cNvSpPr>
          <p:nvPr/>
        </p:nvSpPr>
        <p:spPr bwMode="auto">
          <a:xfrm>
            <a:off x="7678738" y="5629275"/>
            <a:ext cx="200025" cy="250825"/>
          </a:xfrm>
          <a:prstGeom prst="line">
            <a:avLst/>
          </a:prstGeom>
          <a:noFill/>
          <a:ln w="9525">
            <a:solidFill>
              <a:schemeClr val="tx1"/>
            </a:solidFill>
            <a:round/>
            <a:headEnd/>
            <a:tailEnd type="triangle" w="med" len="med"/>
          </a:ln>
        </p:spPr>
        <p:txBody>
          <a:bodyPr/>
          <a:lstStyle/>
          <a:p>
            <a:endParaRPr lang="en-US"/>
          </a:p>
        </p:txBody>
      </p:sp>
      <p:sp>
        <p:nvSpPr>
          <p:cNvPr id="43044" name="Line 11"/>
          <p:cNvSpPr>
            <a:spLocks noChangeShapeType="1"/>
          </p:cNvSpPr>
          <p:nvPr/>
        </p:nvSpPr>
        <p:spPr bwMode="auto">
          <a:xfrm>
            <a:off x="6959600" y="4633913"/>
            <a:ext cx="200025" cy="250825"/>
          </a:xfrm>
          <a:prstGeom prst="line">
            <a:avLst/>
          </a:prstGeom>
          <a:noFill/>
          <a:ln w="9525">
            <a:solidFill>
              <a:schemeClr val="tx1"/>
            </a:solidFill>
            <a:round/>
            <a:headEnd/>
            <a:tailEnd type="triangle" w="med" len="med"/>
          </a:ln>
        </p:spPr>
        <p:txBody>
          <a:bodyPr/>
          <a:lstStyle/>
          <a:p>
            <a:endParaRPr lang="en-US"/>
          </a:p>
        </p:txBody>
      </p:sp>
      <p:sp>
        <p:nvSpPr>
          <p:cNvPr id="43045" name="Line 12"/>
          <p:cNvSpPr>
            <a:spLocks noChangeShapeType="1"/>
          </p:cNvSpPr>
          <p:nvPr/>
        </p:nvSpPr>
        <p:spPr bwMode="auto">
          <a:xfrm flipH="1">
            <a:off x="6394450" y="4633913"/>
            <a:ext cx="447675" cy="250825"/>
          </a:xfrm>
          <a:prstGeom prst="line">
            <a:avLst/>
          </a:prstGeom>
          <a:noFill/>
          <a:ln w="9525">
            <a:solidFill>
              <a:schemeClr val="tx1"/>
            </a:solidFill>
            <a:round/>
            <a:headEnd/>
            <a:tailEnd type="triangle" w="med" len="med"/>
          </a:ln>
        </p:spPr>
        <p:txBody>
          <a:bodyPr/>
          <a:lstStyle/>
          <a:p>
            <a:endParaRPr lang="en-US"/>
          </a:p>
        </p:txBody>
      </p:sp>
      <p:sp>
        <p:nvSpPr>
          <p:cNvPr id="43046" name="Line 13"/>
          <p:cNvSpPr>
            <a:spLocks noChangeShapeType="1"/>
          </p:cNvSpPr>
          <p:nvPr/>
        </p:nvSpPr>
        <p:spPr bwMode="auto">
          <a:xfrm>
            <a:off x="6672263" y="5127625"/>
            <a:ext cx="163512" cy="739775"/>
          </a:xfrm>
          <a:prstGeom prst="line">
            <a:avLst/>
          </a:prstGeom>
          <a:noFill/>
          <a:ln w="9525">
            <a:solidFill>
              <a:srgbClr val="FF0000"/>
            </a:solidFill>
            <a:round/>
            <a:headEnd/>
            <a:tailEnd type="triangle" w="med" len="med"/>
          </a:ln>
        </p:spPr>
        <p:txBody>
          <a:bodyPr/>
          <a:lstStyle/>
          <a:p>
            <a:endParaRPr lang="en-US"/>
          </a:p>
        </p:txBody>
      </p:sp>
      <p:sp>
        <p:nvSpPr>
          <p:cNvPr id="43047" name="Text Box 5"/>
          <p:cNvSpPr txBox="1">
            <a:spLocks noChangeArrowheads="1"/>
          </p:cNvSpPr>
          <p:nvPr/>
        </p:nvSpPr>
        <p:spPr bwMode="auto">
          <a:xfrm>
            <a:off x="7153275" y="5330825"/>
            <a:ext cx="793750" cy="336550"/>
          </a:xfrm>
          <a:prstGeom prst="rect">
            <a:avLst/>
          </a:prstGeom>
          <a:noFill/>
          <a:ln w="9525">
            <a:noFill/>
            <a:miter lim="800000"/>
            <a:headEnd/>
            <a:tailEnd/>
          </a:ln>
        </p:spPr>
        <p:txBody>
          <a:bodyPr wrap="none">
            <a:spAutoFit/>
          </a:bodyPr>
          <a:lstStyle/>
          <a:p>
            <a:pPr defTabSz="457200"/>
            <a:r>
              <a:rPr kumimoji="0" lang="en-US" b="1"/>
              <a:t>actors</a:t>
            </a:r>
          </a:p>
        </p:txBody>
      </p:sp>
      <p:sp>
        <p:nvSpPr>
          <p:cNvPr id="43048" name="Line 56"/>
          <p:cNvSpPr>
            <a:spLocks noChangeShapeType="1"/>
          </p:cNvSpPr>
          <p:nvPr/>
        </p:nvSpPr>
        <p:spPr bwMode="auto">
          <a:xfrm flipH="1">
            <a:off x="5708650" y="5103813"/>
            <a:ext cx="415925" cy="255587"/>
          </a:xfrm>
          <a:prstGeom prst="line">
            <a:avLst/>
          </a:prstGeom>
          <a:noFill/>
          <a:ln w="9525">
            <a:solidFill>
              <a:schemeClr val="tx1"/>
            </a:solidFill>
            <a:round/>
            <a:headEnd/>
            <a:tailEnd type="triangle" w="med" len="med"/>
          </a:ln>
        </p:spPr>
        <p:txBody>
          <a:bodyPr lIns="92075" tIns="46038" rIns="92075" bIns="46038"/>
          <a:lstStyle/>
          <a:p>
            <a:endParaRPr lang="en-US"/>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Editing the End Database [ICDE-08b]</a:t>
            </a:r>
          </a:p>
        </p:txBody>
      </p:sp>
      <p:sp>
        <p:nvSpPr>
          <p:cNvPr id="44034" name="Content Placeholder 2"/>
          <p:cNvSpPr>
            <a:spLocks noGrp="1"/>
          </p:cNvSpPr>
          <p:nvPr>
            <p:ph idx="1"/>
          </p:nvPr>
        </p:nvSpPr>
        <p:spPr>
          <a:xfrm>
            <a:off x="347663" y="3984625"/>
            <a:ext cx="8599487" cy="2057400"/>
          </a:xfrm>
        </p:spPr>
        <p:txBody>
          <a:bodyPr/>
          <a:lstStyle/>
          <a:p>
            <a:r>
              <a:rPr lang="en-US" smtClean="0"/>
              <a:t>To maximize participation, maximize what users can do</a:t>
            </a:r>
          </a:p>
          <a:p>
            <a:pPr lvl="1"/>
            <a:r>
              <a:rPr lang="en-US" smtClean="0"/>
              <a:t>can edit anything on any pages: records, lists, sets, ...</a:t>
            </a:r>
          </a:p>
          <a:p>
            <a:pPr lvl="1"/>
            <a:r>
              <a:rPr lang="en-US" smtClean="0"/>
              <a:t>can use any UI they like: form, excel, wiki, GUI, ...</a:t>
            </a:r>
          </a:p>
          <a:p>
            <a:pPr lvl="1"/>
            <a:r>
              <a:rPr lang="en-US" smtClean="0"/>
              <a:t>can edit page formats (not just page data)</a:t>
            </a:r>
          </a:p>
          <a:p>
            <a:pPr lvl="1"/>
            <a:r>
              <a:rPr lang="en-US" smtClean="0"/>
              <a:t>can add as much </a:t>
            </a:r>
            <a:r>
              <a:rPr lang="en-US" smtClean="0">
                <a:solidFill>
                  <a:srgbClr val="FF0000"/>
                </a:solidFill>
              </a:rPr>
              <a:t>text</a:t>
            </a:r>
            <a:r>
              <a:rPr lang="en-US" smtClean="0"/>
              <a:t> as they want, to any place </a:t>
            </a:r>
          </a:p>
          <a:p>
            <a:r>
              <a:rPr lang="en-US" smtClean="0"/>
              <a:t>Sharp contrast to current solutions</a:t>
            </a:r>
          </a:p>
        </p:txBody>
      </p:sp>
      <p:sp>
        <p:nvSpPr>
          <p:cNvPr id="4" name="Slide Number Placeholder 3"/>
          <p:cNvSpPr>
            <a:spLocks noGrp="1"/>
          </p:cNvSpPr>
          <p:nvPr>
            <p:ph type="sldNum" sz="quarter" idx="12"/>
          </p:nvPr>
        </p:nvSpPr>
        <p:spPr/>
        <p:txBody>
          <a:bodyPr/>
          <a:lstStyle/>
          <a:p>
            <a:pPr>
              <a:defRPr/>
            </a:pPr>
            <a:fld id="{DCE21EAD-6832-49E4-9B30-8921880751E2}" type="slidenum">
              <a:rPr lang="en-US" smtClean="0"/>
              <a:pPr>
                <a:defRPr/>
              </a:pPr>
              <a:t>26</a:t>
            </a:fld>
            <a:endParaRPr lang="en-US"/>
          </a:p>
        </p:txBody>
      </p:sp>
      <p:sp>
        <p:nvSpPr>
          <p:cNvPr id="44036" name="Oval 31"/>
          <p:cNvSpPr>
            <a:spLocks noChangeArrowheads="1"/>
          </p:cNvSpPr>
          <p:nvPr/>
        </p:nvSpPr>
        <p:spPr bwMode="auto">
          <a:xfrm>
            <a:off x="603250" y="22145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37" name="Oval 32"/>
          <p:cNvSpPr>
            <a:spLocks noChangeArrowheads="1"/>
          </p:cNvSpPr>
          <p:nvPr/>
        </p:nvSpPr>
        <p:spPr bwMode="auto">
          <a:xfrm>
            <a:off x="962025" y="242252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38" name="Oval 33"/>
          <p:cNvSpPr>
            <a:spLocks noChangeArrowheads="1"/>
          </p:cNvSpPr>
          <p:nvPr/>
        </p:nvSpPr>
        <p:spPr bwMode="auto">
          <a:xfrm>
            <a:off x="1141413" y="277018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39" name="Oval 34"/>
          <p:cNvSpPr>
            <a:spLocks noChangeArrowheads="1"/>
          </p:cNvSpPr>
          <p:nvPr/>
        </p:nvSpPr>
        <p:spPr bwMode="auto">
          <a:xfrm>
            <a:off x="782638" y="2978150"/>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40" name="Oval 35"/>
          <p:cNvSpPr>
            <a:spLocks noChangeArrowheads="1"/>
          </p:cNvSpPr>
          <p:nvPr/>
        </p:nvSpPr>
        <p:spPr bwMode="auto">
          <a:xfrm>
            <a:off x="468313" y="3394075"/>
            <a:ext cx="9048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41" name="Oval 36"/>
          <p:cNvSpPr>
            <a:spLocks noChangeArrowheads="1"/>
          </p:cNvSpPr>
          <p:nvPr/>
        </p:nvSpPr>
        <p:spPr bwMode="auto">
          <a:xfrm>
            <a:off x="738188" y="3603625"/>
            <a:ext cx="88900" cy="141288"/>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42" name="Oval 37"/>
          <p:cNvSpPr>
            <a:spLocks noChangeArrowheads="1"/>
          </p:cNvSpPr>
          <p:nvPr/>
        </p:nvSpPr>
        <p:spPr bwMode="auto">
          <a:xfrm>
            <a:off x="1252538" y="3267075"/>
            <a:ext cx="9048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4043" name="Line 38"/>
          <p:cNvSpPr>
            <a:spLocks noChangeShapeType="1"/>
          </p:cNvSpPr>
          <p:nvPr/>
        </p:nvSpPr>
        <p:spPr bwMode="auto">
          <a:xfrm flipH="1" flipV="1">
            <a:off x="685800" y="2317750"/>
            <a:ext cx="276225" cy="139700"/>
          </a:xfrm>
          <a:prstGeom prst="line">
            <a:avLst/>
          </a:prstGeom>
          <a:noFill/>
          <a:ln w="12700">
            <a:solidFill>
              <a:schemeClr val="tx1"/>
            </a:solidFill>
            <a:round/>
            <a:headEnd/>
            <a:tailEnd/>
          </a:ln>
        </p:spPr>
        <p:txBody>
          <a:bodyPr wrap="none" anchor="ctr"/>
          <a:lstStyle/>
          <a:p>
            <a:endParaRPr lang="en-US"/>
          </a:p>
        </p:txBody>
      </p:sp>
      <p:sp>
        <p:nvSpPr>
          <p:cNvPr id="44044" name="Line 39"/>
          <p:cNvSpPr>
            <a:spLocks noChangeShapeType="1"/>
          </p:cNvSpPr>
          <p:nvPr/>
        </p:nvSpPr>
        <p:spPr bwMode="auto">
          <a:xfrm flipV="1">
            <a:off x="1042988" y="2317750"/>
            <a:ext cx="330200" cy="152400"/>
          </a:xfrm>
          <a:prstGeom prst="line">
            <a:avLst/>
          </a:prstGeom>
          <a:noFill/>
          <a:ln w="12700">
            <a:solidFill>
              <a:schemeClr val="tx1"/>
            </a:solidFill>
            <a:round/>
            <a:headEnd/>
            <a:tailEnd/>
          </a:ln>
        </p:spPr>
        <p:txBody>
          <a:bodyPr wrap="none" anchor="ctr"/>
          <a:lstStyle/>
          <a:p>
            <a:endParaRPr lang="en-US"/>
          </a:p>
        </p:txBody>
      </p:sp>
      <p:sp>
        <p:nvSpPr>
          <p:cNvPr id="44045" name="Line 40"/>
          <p:cNvSpPr>
            <a:spLocks noChangeShapeType="1"/>
          </p:cNvSpPr>
          <p:nvPr/>
        </p:nvSpPr>
        <p:spPr bwMode="auto">
          <a:xfrm>
            <a:off x="1036638" y="2538413"/>
            <a:ext cx="119062" cy="254000"/>
          </a:xfrm>
          <a:prstGeom prst="line">
            <a:avLst/>
          </a:prstGeom>
          <a:noFill/>
          <a:ln w="12700">
            <a:solidFill>
              <a:schemeClr val="tx1"/>
            </a:solidFill>
            <a:round/>
            <a:headEnd/>
            <a:tailEnd/>
          </a:ln>
        </p:spPr>
        <p:txBody>
          <a:bodyPr wrap="none" anchor="ctr"/>
          <a:lstStyle/>
          <a:p>
            <a:endParaRPr lang="en-US"/>
          </a:p>
        </p:txBody>
      </p:sp>
      <p:sp>
        <p:nvSpPr>
          <p:cNvPr id="44046" name="Line 41"/>
          <p:cNvSpPr>
            <a:spLocks noChangeShapeType="1"/>
          </p:cNvSpPr>
          <p:nvPr/>
        </p:nvSpPr>
        <p:spPr bwMode="auto">
          <a:xfrm flipH="1">
            <a:off x="849313" y="2551113"/>
            <a:ext cx="134937" cy="439737"/>
          </a:xfrm>
          <a:prstGeom prst="line">
            <a:avLst/>
          </a:prstGeom>
          <a:noFill/>
          <a:ln w="12700">
            <a:solidFill>
              <a:schemeClr val="tx1"/>
            </a:solidFill>
            <a:round/>
            <a:headEnd/>
            <a:tailEnd/>
          </a:ln>
        </p:spPr>
        <p:txBody>
          <a:bodyPr wrap="none" anchor="ctr"/>
          <a:lstStyle/>
          <a:p>
            <a:endParaRPr lang="en-US"/>
          </a:p>
        </p:txBody>
      </p:sp>
      <p:sp>
        <p:nvSpPr>
          <p:cNvPr id="44047" name="Line 42"/>
          <p:cNvSpPr>
            <a:spLocks noChangeShapeType="1"/>
          </p:cNvSpPr>
          <p:nvPr/>
        </p:nvSpPr>
        <p:spPr bwMode="auto">
          <a:xfrm>
            <a:off x="647700" y="2341563"/>
            <a:ext cx="149225" cy="649287"/>
          </a:xfrm>
          <a:prstGeom prst="line">
            <a:avLst/>
          </a:prstGeom>
          <a:noFill/>
          <a:ln w="12700">
            <a:solidFill>
              <a:schemeClr val="tx1"/>
            </a:solidFill>
            <a:round/>
            <a:headEnd/>
            <a:tailEnd/>
          </a:ln>
        </p:spPr>
        <p:txBody>
          <a:bodyPr wrap="none" anchor="ctr"/>
          <a:lstStyle/>
          <a:p>
            <a:endParaRPr lang="en-US"/>
          </a:p>
        </p:txBody>
      </p:sp>
      <p:sp>
        <p:nvSpPr>
          <p:cNvPr id="44048" name="Line 43"/>
          <p:cNvSpPr>
            <a:spLocks noChangeShapeType="1"/>
          </p:cNvSpPr>
          <p:nvPr/>
        </p:nvSpPr>
        <p:spPr bwMode="auto">
          <a:xfrm>
            <a:off x="841375" y="3106738"/>
            <a:ext cx="411163" cy="196850"/>
          </a:xfrm>
          <a:prstGeom prst="line">
            <a:avLst/>
          </a:prstGeom>
          <a:noFill/>
          <a:ln w="12700">
            <a:solidFill>
              <a:schemeClr val="tx1"/>
            </a:solidFill>
            <a:round/>
            <a:headEnd/>
            <a:tailEnd/>
          </a:ln>
        </p:spPr>
        <p:txBody>
          <a:bodyPr wrap="none" anchor="ctr"/>
          <a:lstStyle/>
          <a:p>
            <a:endParaRPr lang="en-US"/>
          </a:p>
        </p:txBody>
      </p:sp>
      <p:sp>
        <p:nvSpPr>
          <p:cNvPr id="44049" name="Line 44"/>
          <p:cNvSpPr>
            <a:spLocks noChangeShapeType="1"/>
          </p:cNvSpPr>
          <p:nvPr/>
        </p:nvSpPr>
        <p:spPr bwMode="auto">
          <a:xfrm flipH="1">
            <a:off x="534988" y="3082925"/>
            <a:ext cx="254000" cy="334963"/>
          </a:xfrm>
          <a:prstGeom prst="line">
            <a:avLst/>
          </a:prstGeom>
          <a:noFill/>
          <a:ln w="12700">
            <a:solidFill>
              <a:schemeClr val="tx1"/>
            </a:solidFill>
            <a:round/>
            <a:headEnd/>
            <a:tailEnd/>
          </a:ln>
        </p:spPr>
        <p:txBody>
          <a:bodyPr wrap="none" anchor="ctr"/>
          <a:lstStyle/>
          <a:p>
            <a:endParaRPr lang="en-US"/>
          </a:p>
        </p:txBody>
      </p:sp>
      <p:sp>
        <p:nvSpPr>
          <p:cNvPr id="44050" name="Line 45"/>
          <p:cNvSpPr>
            <a:spLocks noChangeShapeType="1"/>
          </p:cNvSpPr>
          <p:nvPr/>
        </p:nvSpPr>
        <p:spPr bwMode="auto">
          <a:xfrm flipH="1">
            <a:off x="782638" y="3106738"/>
            <a:ext cx="30162" cy="508000"/>
          </a:xfrm>
          <a:prstGeom prst="line">
            <a:avLst/>
          </a:prstGeom>
          <a:noFill/>
          <a:ln w="12700">
            <a:solidFill>
              <a:schemeClr val="tx1"/>
            </a:solidFill>
            <a:round/>
            <a:headEnd/>
            <a:tailEnd/>
          </a:ln>
        </p:spPr>
        <p:txBody>
          <a:bodyPr wrap="none" anchor="ctr"/>
          <a:lstStyle/>
          <a:p>
            <a:endParaRPr lang="en-US"/>
          </a:p>
        </p:txBody>
      </p:sp>
      <p:sp>
        <p:nvSpPr>
          <p:cNvPr id="44051" name="Oval 46"/>
          <p:cNvSpPr>
            <a:spLocks noChangeArrowheads="1"/>
          </p:cNvSpPr>
          <p:nvPr/>
        </p:nvSpPr>
        <p:spPr bwMode="auto">
          <a:xfrm>
            <a:off x="1365250" y="22145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21" name="Rectangle 20"/>
          <p:cNvSpPr/>
          <p:nvPr/>
        </p:nvSpPr>
        <p:spPr bwMode="auto">
          <a:xfrm>
            <a:off x="2185988" y="2974975"/>
            <a:ext cx="282575" cy="36036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92075" tIns="46038" rIns="92075" bIns="46038"/>
          <a:lstStyle/>
          <a:p>
            <a:pPr marL="742950" indent="-285750" eaLnBrk="0" hangingPunct="0">
              <a:spcBef>
                <a:spcPct val="20000"/>
              </a:spcBef>
              <a:buClr>
                <a:schemeClr val="accent2"/>
              </a:buClr>
              <a:buFontTx/>
              <a:buChar char="–"/>
              <a:defRPr/>
            </a:pPr>
            <a:endParaRPr lang="en-US" sz="2000"/>
          </a:p>
        </p:txBody>
      </p:sp>
      <p:sp>
        <p:nvSpPr>
          <p:cNvPr id="39" name="Rectangle 38"/>
          <p:cNvSpPr/>
          <p:nvPr/>
        </p:nvSpPr>
        <p:spPr bwMode="auto">
          <a:xfrm>
            <a:off x="2197100" y="3468688"/>
            <a:ext cx="282575" cy="35877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lIns="92075" tIns="46038" rIns="92075" bIns="46038"/>
          <a:lstStyle/>
          <a:p>
            <a:pPr marL="742950" indent="-285750" eaLnBrk="0" hangingPunct="0">
              <a:spcBef>
                <a:spcPct val="20000"/>
              </a:spcBef>
              <a:buClr>
                <a:schemeClr val="accent2"/>
              </a:buClr>
              <a:buFontTx/>
              <a:buChar char="–"/>
              <a:defRPr/>
            </a:pPr>
            <a:endParaRPr lang="en-US" sz="2000"/>
          </a:p>
        </p:txBody>
      </p:sp>
      <p:cxnSp>
        <p:nvCxnSpPr>
          <p:cNvPr id="44054" name="Straight Arrow Connector 40"/>
          <p:cNvCxnSpPr>
            <a:cxnSpLocks noChangeShapeType="1"/>
          </p:cNvCxnSpPr>
          <p:nvPr/>
        </p:nvCxnSpPr>
        <p:spPr bwMode="auto">
          <a:xfrm>
            <a:off x="1512888" y="2938463"/>
            <a:ext cx="547687" cy="128587"/>
          </a:xfrm>
          <a:prstGeom prst="straightConnector1">
            <a:avLst/>
          </a:prstGeom>
          <a:noFill/>
          <a:ln w="9525" algn="ctr">
            <a:solidFill>
              <a:schemeClr val="tx1"/>
            </a:solidFill>
            <a:round/>
            <a:headEnd/>
            <a:tailEnd type="triangle" w="med" len="med"/>
          </a:ln>
        </p:spPr>
      </p:cxnSp>
      <p:cxnSp>
        <p:nvCxnSpPr>
          <p:cNvPr id="44055" name="Straight Arrow Connector 43"/>
          <p:cNvCxnSpPr>
            <a:cxnSpLocks noChangeShapeType="1"/>
          </p:cNvCxnSpPr>
          <p:nvPr/>
        </p:nvCxnSpPr>
        <p:spPr bwMode="auto">
          <a:xfrm rot="5400000" flipH="1" flipV="1">
            <a:off x="1305719" y="2112169"/>
            <a:ext cx="1023938" cy="609600"/>
          </a:xfrm>
          <a:prstGeom prst="straightConnector1">
            <a:avLst/>
          </a:prstGeom>
          <a:noFill/>
          <a:ln w="9525" algn="ctr">
            <a:solidFill>
              <a:schemeClr val="tx1"/>
            </a:solidFill>
            <a:round/>
            <a:headEnd/>
            <a:tailEnd type="triangle" w="med" len="med"/>
          </a:ln>
        </p:spPr>
      </p:cxnSp>
      <p:pic>
        <p:nvPicPr>
          <p:cNvPr id="44057" name="Picture 2"/>
          <p:cNvPicPr>
            <a:picLocks noChangeAspect="1" noChangeArrowheads="1"/>
          </p:cNvPicPr>
          <p:nvPr/>
        </p:nvPicPr>
        <p:blipFill>
          <a:blip r:embed="rId2" cstate="print"/>
          <a:srcRect/>
          <a:stretch>
            <a:fillRect/>
          </a:stretch>
        </p:blipFill>
        <p:spPr bwMode="auto">
          <a:xfrm>
            <a:off x="2174875" y="968375"/>
            <a:ext cx="4127500" cy="1846263"/>
          </a:xfrm>
          <a:prstGeom prst="rect">
            <a:avLst/>
          </a:prstGeom>
          <a:noFill/>
          <a:ln w="9525">
            <a:noFill/>
            <a:miter lim="800000"/>
            <a:headEnd/>
            <a:tailEnd/>
          </a:ln>
        </p:spPr>
      </p:pic>
      <p:sp>
        <p:nvSpPr>
          <p:cNvPr id="44059" name="Line 27"/>
          <p:cNvSpPr>
            <a:spLocks noChangeShapeType="1"/>
          </p:cNvSpPr>
          <p:nvPr/>
        </p:nvSpPr>
        <p:spPr bwMode="auto">
          <a:xfrm>
            <a:off x="1520825" y="2944813"/>
            <a:ext cx="541338" cy="681037"/>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50" y="20638"/>
            <a:ext cx="7943850" cy="685800"/>
          </a:xfrm>
        </p:spPr>
        <p:txBody>
          <a:bodyPr/>
          <a:lstStyle/>
          <a:p>
            <a:pPr>
              <a:defRPr/>
            </a:pPr>
            <a:r>
              <a:rPr lang="en-US" dirty="0" smtClean="0"/>
              <a:t>Example</a:t>
            </a:r>
            <a:endParaRPr lang="en-US" dirty="0"/>
          </a:p>
        </p:txBody>
      </p:sp>
      <p:sp>
        <p:nvSpPr>
          <p:cNvPr id="3" name="Slide Number Placeholder 2"/>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1822A4C6-0306-4A29-810E-852820C6ABE3}" type="slidenum">
              <a:rPr kumimoji="0" lang="en-US" sz="1400">
                <a:latin typeface="+mj-lt"/>
              </a:rPr>
              <a:pPr algn="r" eaLnBrk="0" hangingPunct="0">
                <a:defRPr/>
              </a:pPr>
              <a:t>27</a:t>
            </a:fld>
            <a:endParaRPr kumimoji="0" lang="en-US" sz="1400">
              <a:latin typeface="+mj-lt"/>
            </a:endParaRPr>
          </a:p>
        </p:txBody>
      </p:sp>
      <p:pic>
        <p:nvPicPr>
          <p:cNvPr id="67588" name="Picture 2"/>
          <p:cNvPicPr>
            <a:picLocks noChangeAspect="1" noChangeArrowheads="1"/>
          </p:cNvPicPr>
          <p:nvPr/>
        </p:nvPicPr>
        <p:blipFill>
          <a:blip r:embed="rId2" cstate="print"/>
          <a:srcRect/>
          <a:stretch>
            <a:fillRect/>
          </a:stretch>
        </p:blipFill>
        <p:spPr bwMode="auto">
          <a:xfrm>
            <a:off x="61913" y="892175"/>
            <a:ext cx="8959850" cy="4006850"/>
          </a:xfrm>
          <a:prstGeom prst="rect">
            <a:avLst/>
          </a:prstGeom>
          <a:noFill/>
          <a:ln w="9525">
            <a:noFill/>
            <a:miter lim="800000"/>
            <a:headEnd/>
            <a:tailEnd/>
          </a:ln>
        </p:spPr>
      </p:pic>
      <p:sp>
        <p:nvSpPr>
          <p:cNvPr id="67589" name="Rectangle 3"/>
          <p:cNvSpPr>
            <a:spLocks noChangeArrowheads="1"/>
          </p:cNvSpPr>
          <p:nvPr/>
        </p:nvSpPr>
        <p:spPr bwMode="auto">
          <a:xfrm>
            <a:off x="3505200" y="5657850"/>
            <a:ext cx="5314950" cy="439738"/>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None/>
            </a:pPr>
            <a:r>
              <a:rPr lang="en-US" sz="2400" b="1">
                <a:solidFill>
                  <a:srgbClr val="0000DC"/>
                </a:solidFill>
              </a:rPr>
              <a:t>Raises many difficult challenges …</a:t>
            </a:r>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162675"/>
            <a:ext cx="1905000" cy="457200"/>
          </a:xfrm>
        </p:spPr>
        <p:txBody>
          <a:bodyPr/>
          <a:lstStyle/>
          <a:p>
            <a:pPr>
              <a:defRPr/>
            </a:pPr>
            <a:fld id="{DD9D3A8B-EA96-4A50-98E9-45FA82F3687F}" type="slidenum">
              <a:rPr lang="en-US" smtClean="0"/>
              <a:pPr>
                <a:defRPr/>
              </a:pPr>
              <a:t>28</a:t>
            </a:fld>
            <a:endParaRPr lang="en-US" dirty="0"/>
          </a:p>
        </p:txBody>
      </p:sp>
      <p:sp>
        <p:nvSpPr>
          <p:cNvPr id="46082" name="Oval 31"/>
          <p:cNvSpPr>
            <a:spLocks noChangeArrowheads="1"/>
          </p:cNvSpPr>
          <p:nvPr/>
        </p:nvSpPr>
        <p:spPr bwMode="auto">
          <a:xfrm>
            <a:off x="1458913" y="47291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3" name="Oval 32"/>
          <p:cNvSpPr>
            <a:spLocks noChangeArrowheads="1"/>
          </p:cNvSpPr>
          <p:nvPr/>
        </p:nvSpPr>
        <p:spPr bwMode="auto">
          <a:xfrm>
            <a:off x="1817688" y="493712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4" name="Oval 33"/>
          <p:cNvSpPr>
            <a:spLocks noChangeArrowheads="1"/>
          </p:cNvSpPr>
          <p:nvPr/>
        </p:nvSpPr>
        <p:spPr bwMode="auto">
          <a:xfrm>
            <a:off x="1997075" y="528478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5" name="Oval 34"/>
          <p:cNvSpPr>
            <a:spLocks noChangeArrowheads="1"/>
          </p:cNvSpPr>
          <p:nvPr/>
        </p:nvSpPr>
        <p:spPr bwMode="auto">
          <a:xfrm>
            <a:off x="1638300" y="5492750"/>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6" name="Oval 35"/>
          <p:cNvSpPr>
            <a:spLocks noChangeArrowheads="1"/>
          </p:cNvSpPr>
          <p:nvPr/>
        </p:nvSpPr>
        <p:spPr bwMode="auto">
          <a:xfrm>
            <a:off x="1323975" y="5908675"/>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7" name="Oval 36"/>
          <p:cNvSpPr>
            <a:spLocks noChangeArrowheads="1"/>
          </p:cNvSpPr>
          <p:nvPr/>
        </p:nvSpPr>
        <p:spPr bwMode="auto">
          <a:xfrm>
            <a:off x="1593850" y="6118225"/>
            <a:ext cx="88900" cy="141288"/>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8" name="Oval 37"/>
          <p:cNvSpPr>
            <a:spLocks noChangeArrowheads="1"/>
          </p:cNvSpPr>
          <p:nvPr/>
        </p:nvSpPr>
        <p:spPr bwMode="auto">
          <a:xfrm>
            <a:off x="2108200" y="5781675"/>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89" name="Line 38"/>
          <p:cNvSpPr>
            <a:spLocks noChangeShapeType="1"/>
          </p:cNvSpPr>
          <p:nvPr/>
        </p:nvSpPr>
        <p:spPr bwMode="auto">
          <a:xfrm flipH="1" flipV="1">
            <a:off x="1541463" y="4832350"/>
            <a:ext cx="276225" cy="139700"/>
          </a:xfrm>
          <a:prstGeom prst="line">
            <a:avLst/>
          </a:prstGeom>
          <a:noFill/>
          <a:ln w="12700">
            <a:solidFill>
              <a:schemeClr val="tx1"/>
            </a:solidFill>
            <a:round/>
            <a:headEnd/>
            <a:tailEnd/>
          </a:ln>
        </p:spPr>
        <p:txBody>
          <a:bodyPr wrap="none" anchor="ctr"/>
          <a:lstStyle/>
          <a:p>
            <a:endParaRPr lang="en-US"/>
          </a:p>
        </p:txBody>
      </p:sp>
      <p:sp>
        <p:nvSpPr>
          <p:cNvPr id="46090" name="Line 39"/>
          <p:cNvSpPr>
            <a:spLocks noChangeShapeType="1"/>
          </p:cNvSpPr>
          <p:nvPr/>
        </p:nvSpPr>
        <p:spPr bwMode="auto">
          <a:xfrm flipV="1">
            <a:off x="1898650" y="4832350"/>
            <a:ext cx="330200" cy="152400"/>
          </a:xfrm>
          <a:prstGeom prst="line">
            <a:avLst/>
          </a:prstGeom>
          <a:noFill/>
          <a:ln w="12700">
            <a:solidFill>
              <a:schemeClr val="tx1"/>
            </a:solidFill>
            <a:round/>
            <a:headEnd/>
            <a:tailEnd/>
          </a:ln>
        </p:spPr>
        <p:txBody>
          <a:bodyPr wrap="none" anchor="ctr"/>
          <a:lstStyle/>
          <a:p>
            <a:endParaRPr lang="en-US"/>
          </a:p>
        </p:txBody>
      </p:sp>
      <p:sp>
        <p:nvSpPr>
          <p:cNvPr id="46091" name="Line 40"/>
          <p:cNvSpPr>
            <a:spLocks noChangeShapeType="1"/>
          </p:cNvSpPr>
          <p:nvPr/>
        </p:nvSpPr>
        <p:spPr bwMode="auto">
          <a:xfrm>
            <a:off x="1892300" y="5053013"/>
            <a:ext cx="119063" cy="254000"/>
          </a:xfrm>
          <a:prstGeom prst="line">
            <a:avLst/>
          </a:prstGeom>
          <a:noFill/>
          <a:ln w="12700">
            <a:solidFill>
              <a:schemeClr val="tx1"/>
            </a:solidFill>
            <a:round/>
            <a:headEnd/>
            <a:tailEnd/>
          </a:ln>
        </p:spPr>
        <p:txBody>
          <a:bodyPr wrap="none" anchor="ctr"/>
          <a:lstStyle/>
          <a:p>
            <a:endParaRPr lang="en-US"/>
          </a:p>
        </p:txBody>
      </p:sp>
      <p:sp>
        <p:nvSpPr>
          <p:cNvPr id="46092" name="Line 41"/>
          <p:cNvSpPr>
            <a:spLocks noChangeShapeType="1"/>
          </p:cNvSpPr>
          <p:nvPr/>
        </p:nvSpPr>
        <p:spPr bwMode="auto">
          <a:xfrm flipH="1">
            <a:off x="1704975" y="5065713"/>
            <a:ext cx="134938" cy="439737"/>
          </a:xfrm>
          <a:prstGeom prst="line">
            <a:avLst/>
          </a:prstGeom>
          <a:noFill/>
          <a:ln w="12700">
            <a:solidFill>
              <a:schemeClr val="tx1"/>
            </a:solidFill>
            <a:round/>
            <a:headEnd/>
            <a:tailEnd/>
          </a:ln>
        </p:spPr>
        <p:txBody>
          <a:bodyPr wrap="none" anchor="ctr"/>
          <a:lstStyle/>
          <a:p>
            <a:endParaRPr lang="en-US"/>
          </a:p>
        </p:txBody>
      </p:sp>
      <p:sp>
        <p:nvSpPr>
          <p:cNvPr id="46093" name="Line 42"/>
          <p:cNvSpPr>
            <a:spLocks noChangeShapeType="1"/>
          </p:cNvSpPr>
          <p:nvPr/>
        </p:nvSpPr>
        <p:spPr bwMode="auto">
          <a:xfrm>
            <a:off x="1503363" y="4856163"/>
            <a:ext cx="149225" cy="649287"/>
          </a:xfrm>
          <a:prstGeom prst="line">
            <a:avLst/>
          </a:prstGeom>
          <a:noFill/>
          <a:ln w="12700">
            <a:solidFill>
              <a:schemeClr val="tx1"/>
            </a:solidFill>
            <a:round/>
            <a:headEnd/>
            <a:tailEnd/>
          </a:ln>
        </p:spPr>
        <p:txBody>
          <a:bodyPr wrap="none" anchor="ctr"/>
          <a:lstStyle/>
          <a:p>
            <a:endParaRPr lang="en-US"/>
          </a:p>
        </p:txBody>
      </p:sp>
      <p:sp>
        <p:nvSpPr>
          <p:cNvPr id="46094" name="Line 43"/>
          <p:cNvSpPr>
            <a:spLocks noChangeShapeType="1"/>
          </p:cNvSpPr>
          <p:nvPr/>
        </p:nvSpPr>
        <p:spPr bwMode="auto">
          <a:xfrm>
            <a:off x="1697038" y="5621338"/>
            <a:ext cx="411162" cy="196850"/>
          </a:xfrm>
          <a:prstGeom prst="line">
            <a:avLst/>
          </a:prstGeom>
          <a:noFill/>
          <a:ln w="12700">
            <a:solidFill>
              <a:schemeClr val="tx1"/>
            </a:solidFill>
            <a:round/>
            <a:headEnd/>
            <a:tailEnd/>
          </a:ln>
        </p:spPr>
        <p:txBody>
          <a:bodyPr wrap="none" anchor="ctr"/>
          <a:lstStyle/>
          <a:p>
            <a:endParaRPr lang="en-US"/>
          </a:p>
        </p:txBody>
      </p:sp>
      <p:sp>
        <p:nvSpPr>
          <p:cNvPr id="46095" name="Line 44"/>
          <p:cNvSpPr>
            <a:spLocks noChangeShapeType="1"/>
          </p:cNvSpPr>
          <p:nvPr/>
        </p:nvSpPr>
        <p:spPr bwMode="auto">
          <a:xfrm flipH="1">
            <a:off x="1390650" y="5597525"/>
            <a:ext cx="254000" cy="334963"/>
          </a:xfrm>
          <a:prstGeom prst="line">
            <a:avLst/>
          </a:prstGeom>
          <a:noFill/>
          <a:ln w="12700">
            <a:solidFill>
              <a:schemeClr val="tx1"/>
            </a:solidFill>
            <a:round/>
            <a:headEnd/>
            <a:tailEnd/>
          </a:ln>
        </p:spPr>
        <p:txBody>
          <a:bodyPr wrap="none" anchor="ctr"/>
          <a:lstStyle/>
          <a:p>
            <a:endParaRPr lang="en-US"/>
          </a:p>
        </p:txBody>
      </p:sp>
      <p:sp>
        <p:nvSpPr>
          <p:cNvPr id="46096" name="Line 45"/>
          <p:cNvSpPr>
            <a:spLocks noChangeShapeType="1"/>
          </p:cNvSpPr>
          <p:nvPr/>
        </p:nvSpPr>
        <p:spPr bwMode="auto">
          <a:xfrm flipH="1">
            <a:off x="1638300" y="5621338"/>
            <a:ext cx="30163" cy="508000"/>
          </a:xfrm>
          <a:prstGeom prst="line">
            <a:avLst/>
          </a:prstGeom>
          <a:noFill/>
          <a:ln w="12700">
            <a:solidFill>
              <a:schemeClr val="tx1"/>
            </a:solidFill>
            <a:round/>
            <a:headEnd/>
            <a:tailEnd/>
          </a:ln>
        </p:spPr>
        <p:txBody>
          <a:bodyPr wrap="none" anchor="ctr"/>
          <a:lstStyle/>
          <a:p>
            <a:endParaRPr lang="en-US"/>
          </a:p>
        </p:txBody>
      </p:sp>
      <p:sp>
        <p:nvSpPr>
          <p:cNvPr id="46097" name="Oval 46"/>
          <p:cNvSpPr>
            <a:spLocks noChangeArrowheads="1"/>
          </p:cNvSpPr>
          <p:nvPr/>
        </p:nvSpPr>
        <p:spPr bwMode="auto">
          <a:xfrm>
            <a:off x="2220913" y="47291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098" name="Text Box 66"/>
          <p:cNvSpPr txBox="1">
            <a:spLocks noChangeArrowheads="1"/>
          </p:cNvSpPr>
          <p:nvPr/>
        </p:nvSpPr>
        <p:spPr bwMode="auto">
          <a:xfrm>
            <a:off x="2314575" y="4441825"/>
            <a:ext cx="2505075" cy="1123950"/>
          </a:xfrm>
          <a:prstGeom prst="rect">
            <a:avLst/>
          </a:prstGeom>
          <a:noFill/>
          <a:ln w="9525">
            <a:noFill/>
            <a:miter lim="800000"/>
            <a:headEnd/>
            <a:tailEnd/>
          </a:ln>
        </p:spPr>
        <p:txBody>
          <a:bodyPr lIns="61539" tIns="30770" rIns="61539" bIns="30770">
            <a:spAutoFit/>
          </a:bodyPr>
          <a:lstStyle/>
          <a:p>
            <a:pPr defTabSz="615950">
              <a:spcBef>
                <a:spcPct val="50000"/>
              </a:spcBef>
            </a:pPr>
            <a:r>
              <a:rPr kumimoji="0" lang="en-US" sz="1400">
                <a:latin typeface="Times New Roman" pitchFamily="18" charset="0"/>
                <a:ea typeface="Arial Unicode MS" pitchFamily="34" charset="-128"/>
                <a:cs typeface="Times New Roman" pitchFamily="18" charset="0"/>
              </a:rPr>
              <a:t>Entity #123</a:t>
            </a:r>
            <a:r>
              <a:rPr kumimoji="0" lang="en-US" sz="1400" b="1">
                <a:latin typeface="Times New Roman" pitchFamily="18" charset="0"/>
                <a:ea typeface="Arial Unicode MS" pitchFamily="34" charset="-128"/>
                <a:cs typeface="Times New Roman" pitchFamily="18" charset="0"/>
              </a:rPr>
              <a:t/>
            </a:r>
            <a:br>
              <a:rPr kumimoji="0" lang="en-US" sz="1400" b="1">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    </a:t>
            </a:r>
            <a:r>
              <a:rPr kumimoji="0" lang="en-US" sz="1400">
                <a:latin typeface="Times New Roman" pitchFamily="18" charset="0"/>
                <a:ea typeface="Arial Unicode MS" pitchFamily="34" charset="-128"/>
                <a:cs typeface="Times New Roman" pitchFamily="18" charset="0"/>
              </a:rPr>
              <a:t>name: Joe Hellerstein</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salary: 150K</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org: UC-Berkeley</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email:  joe@berkeley.edu</a:t>
            </a:r>
            <a:endParaRPr kumimoji="0" lang="en-US" sz="1400" b="1">
              <a:latin typeface="Times New Roman" pitchFamily="18" charset="0"/>
              <a:ea typeface="Arial Unicode MS" pitchFamily="34" charset="-128"/>
              <a:cs typeface="Times New Roman" pitchFamily="18" charset="0"/>
            </a:endParaRPr>
          </a:p>
        </p:txBody>
      </p:sp>
      <p:pic>
        <p:nvPicPr>
          <p:cNvPr id="46099" name="Picture 71" descr="j0078622"/>
          <p:cNvPicPr>
            <a:picLocks noChangeAspect="1" noChangeArrowheads="1"/>
          </p:cNvPicPr>
          <p:nvPr/>
        </p:nvPicPr>
        <p:blipFill>
          <a:blip r:embed="rId2" cstate="print"/>
          <a:srcRect/>
          <a:stretch>
            <a:fillRect/>
          </a:stretch>
        </p:blipFill>
        <p:spPr bwMode="auto">
          <a:xfrm flipH="1">
            <a:off x="4460875" y="1185863"/>
            <a:ext cx="336550" cy="687387"/>
          </a:xfrm>
          <a:prstGeom prst="rect">
            <a:avLst/>
          </a:prstGeom>
          <a:noFill/>
          <a:ln w="9525">
            <a:noFill/>
            <a:miter lim="800000"/>
            <a:headEnd/>
            <a:tailEnd/>
          </a:ln>
        </p:spPr>
      </p:pic>
      <p:sp>
        <p:nvSpPr>
          <p:cNvPr id="46100" name="TextBox 26"/>
          <p:cNvSpPr txBox="1">
            <a:spLocks noChangeArrowheads="1"/>
          </p:cNvSpPr>
          <p:nvPr/>
        </p:nvSpPr>
        <p:spPr bwMode="auto">
          <a:xfrm>
            <a:off x="1314450" y="2781300"/>
            <a:ext cx="2235200" cy="94297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a:latin typeface="Times New Roman" pitchFamily="18" charset="0"/>
                <a:ea typeface="Arial Unicode MS" pitchFamily="34" charset="-128"/>
                <a:cs typeface="Times New Roman" pitchFamily="18" charset="0"/>
              </a:rPr>
              <a:t>Entity #123</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name: Joe Hellerstein</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org: UC-Berkeley</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email: joe@berkeley.edu</a:t>
            </a:r>
          </a:p>
        </p:txBody>
      </p:sp>
      <p:sp>
        <p:nvSpPr>
          <p:cNvPr id="46101" name="TextBox 27"/>
          <p:cNvSpPr txBox="1">
            <a:spLocks noChangeArrowheads="1"/>
          </p:cNvSpPr>
          <p:nvPr/>
        </p:nvSpPr>
        <p:spPr bwMode="auto">
          <a:xfrm>
            <a:off x="1162050" y="1181100"/>
            <a:ext cx="2243138" cy="7302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Joe Hellerstein</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Organization:</a:t>
            </a:r>
            <a:r>
              <a:rPr kumimoji="0" lang="en-US" sz="1400">
                <a:latin typeface="Times New Roman" pitchFamily="18" charset="0"/>
                <a:ea typeface="Arial Unicode MS" pitchFamily="34" charset="-128"/>
                <a:cs typeface="Times New Roman" pitchFamily="18" charset="0"/>
              </a:rPr>
              <a:t> UC-Berkeley</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joe@berkeley.edu</a:t>
            </a:r>
          </a:p>
        </p:txBody>
      </p:sp>
      <p:sp>
        <p:nvSpPr>
          <p:cNvPr id="46102" name="Oval 31"/>
          <p:cNvSpPr>
            <a:spLocks noChangeArrowheads="1"/>
          </p:cNvSpPr>
          <p:nvPr/>
        </p:nvSpPr>
        <p:spPr bwMode="auto">
          <a:xfrm>
            <a:off x="1220788" y="285273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6103" name="Rectangle 29"/>
          <p:cNvSpPr>
            <a:spLocks noChangeArrowheads="1"/>
          </p:cNvSpPr>
          <p:nvPr/>
        </p:nvSpPr>
        <p:spPr bwMode="auto">
          <a:xfrm>
            <a:off x="1181100" y="1171575"/>
            <a:ext cx="2266950"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cxnSp>
        <p:nvCxnSpPr>
          <p:cNvPr id="46104" name="Straight Arrow Connector 32"/>
          <p:cNvCxnSpPr>
            <a:cxnSpLocks noChangeShapeType="1"/>
          </p:cNvCxnSpPr>
          <p:nvPr/>
        </p:nvCxnSpPr>
        <p:spPr bwMode="auto">
          <a:xfrm rot="5400000" flipH="1" flipV="1">
            <a:off x="1809751" y="4086225"/>
            <a:ext cx="476250" cy="3175"/>
          </a:xfrm>
          <a:prstGeom prst="straightConnector1">
            <a:avLst/>
          </a:prstGeom>
          <a:noFill/>
          <a:ln w="15875" algn="ctr">
            <a:solidFill>
              <a:schemeClr val="tx1"/>
            </a:solidFill>
            <a:round/>
            <a:headEnd/>
            <a:tailEnd type="arrow" w="med" len="med"/>
          </a:ln>
        </p:spPr>
      </p:cxnSp>
      <p:sp>
        <p:nvSpPr>
          <p:cNvPr id="46105" name="Content Placeholder 2"/>
          <p:cNvSpPr>
            <a:spLocks noGrp="1"/>
          </p:cNvSpPr>
          <p:nvPr>
            <p:ph idx="1"/>
          </p:nvPr>
        </p:nvSpPr>
        <p:spPr>
          <a:xfrm>
            <a:off x="4708525" y="2376488"/>
            <a:ext cx="4343400" cy="1530350"/>
          </a:xfrm>
        </p:spPr>
        <p:txBody>
          <a:bodyPr/>
          <a:lstStyle/>
          <a:p>
            <a:r>
              <a:rPr lang="en-US" sz="1800" smtClean="0"/>
              <a:t>How to interpret edits?</a:t>
            </a:r>
          </a:p>
          <a:p>
            <a:r>
              <a:rPr lang="en-US" sz="1800" smtClean="0"/>
              <a:t>How to push down edits?</a:t>
            </a:r>
          </a:p>
          <a:p>
            <a:r>
              <a:rPr lang="en-US" sz="1800" smtClean="0"/>
              <a:t>How to manage concurrent edits?</a:t>
            </a:r>
          </a:p>
          <a:p>
            <a:r>
              <a:rPr lang="en-US" sz="1800" smtClean="0"/>
              <a:t>How to propagate edits?</a:t>
            </a:r>
            <a:endParaRPr lang="en-US" smtClean="0"/>
          </a:p>
        </p:txBody>
      </p:sp>
      <p:sp>
        <p:nvSpPr>
          <p:cNvPr id="46106" name="TextBox 35"/>
          <p:cNvSpPr txBox="1">
            <a:spLocks noChangeArrowheads="1"/>
          </p:cNvSpPr>
          <p:nvPr/>
        </p:nvSpPr>
        <p:spPr bwMode="auto">
          <a:xfrm>
            <a:off x="409575" y="5210175"/>
            <a:ext cx="549275" cy="3048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Data</a:t>
            </a:r>
          </a:p>
        </p:txBody>
      </p:sp>
      <p:sp>
        <p:nvSpPr>
          <p:cNvPr id="46107" name="TextBox 36"/>
          <p:cNvSpPr txBox="1">
            <a:spLocks noChangeArrowheads="1"/>
          </p:cNvSpPr>
          <p:nvPr/>
        </p:nvSpPr>
        <p:spPr bwMode="auto">
          <a:xfrm>
            <a:off x="409575" y="3124200"/>
            <a:ext cx="569913" cy="3048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View</a:t>
            </a:r>
          </a:p>
        </p:txBody>
      </p:sp>
      <p:sp>
        <p:nvSpPr>
          <p:cNvPr id="46108" name="TextBox 37"/>
          <p:cNvSpPr txBox="1">
            <a:spLocks noChangeArrowheads="1"/>
          </p:cNvSpPr>
          <p:nvPr/>
        </p:nvSpPr>
        <p:spPr bwMode="auto">
          <a:xfrm>
            <a:off x="409575" y="1409700"/>
            <a:ext cx="728663" cy="3048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HTML</a:t>
            </a:r>
          </a:p>
        </p:txBody>
      </p:sp>
      <p:sp>
        <p:nvSpPr>
          <p:cNvPr id="40" name="Title 1"/>
          <p:cNvSpPr>
            <a:spLocks noGrp="1"/>
          </p:cNvSpPr>
          <p:nvPr>
            <p:ph type="title"/>
          </p:nvPr>
        </p:nvSpPr>
        <p:spPr>
          <a:xfrm>
            <a:off x="628650" y="228600"/>
            <a:ext cx="7943850" cy="685800"/>
          </a:xfrm>
        </p:spPr>
        <p:txBody>
          <a:bodyPr/>
          <a:lstStyle/>
          <a:p>
            <a:pPr>
              <a:defRPr/>
            </a:pPr>
            <a:r>
              <a:rPr lang="en-US" dirty="0" smtClean="0"/>
              <a:t>Example: Editing a Record</a:t>
            </a:r>
            <a:endParaRPr lang="en-US" dirty="0"/>
          </a:p>
        </p:txBody>
      </p:sp>
      <p:cxnSp>
        <p:nvCxnSpPr>
          <p:cNvPr id="46110" name="Straight Arrow Connector 42"/>
          <p:cNvCxnSpPr>
            <a:cxnSpLocks noChangeShapeType="1"/>
          </p:cNvCxnSpPr>
          <p:nvPr/>
        </p:nvCxnSpPr>
        <p:spPr bwMode="auto">
          <a:xfrm rot="5400000" flipH="1" flipV="1">
            <a:off x="1809751" y="2381250"/>
            <a:ext cx="476250" cy="3175"/>
          </a:xfrm>
          <a:prstGeom prst="straightConnector1">
            <a:avLst/>
          </a:prstGeom>
          <a:noFill/>
          <a:ln w="15875" algn="ctr">
            <a:solidFill>
              <a:schemeClr val="tx1"/>
            </a:solidFill>
            <a:round/>
            <a:headEnd/>
            <a:tailEnd type="arrow" w="med" len="med"/>
          </a:ln>
        </p:spPr>
      </p:cxnSp>
      <p:cxnSp>
        <p:nvCxnSpPr>
          <p:cNvPr id="46111" name="Straight Arrow Connector 44"/>
          <p:cNvCxnSpPr>
            <a:cxnSpLocks noChangeShapeType="1"/>
          </p:cNvCxnSpPr>
          <p:nvPr/>
        </p:nvCxnSpPr>
        <p:spPr bwMode="auto">
          <a:xfrm rot="10800000" flipV="1">
            <a:off x="3271838" y="1633538"/>
            <a:ext cx="1100137" cy="173037"/>
          </a:xfrm>
          <a:prstGeom prst="straightConnector1">
            <a:avLst/>
          </a:prstGeom>
          <a:noFill/>
          <a:ln w="9525" algn="ctr">
            <a:solidFill>
              <a:schemeClr val="tx1"/>
            </a:solidFill>
            <a:round/>
            <a:headEnd/>
            <a:tailEnd type="arrow" w="med" len="med"/>
          </a:ln>
        </p:spPr>
      </p:cxnSp>
      <p:sp>
        <p:nvSpPr>
          <p:cNvPr id="46112" name="TextBox 45"/>
          <p:cNvSpPr txBox="1">
            <a:spLocks noChangeArrowheads="1"/>
          </p:cNvSpPr>
          <p:nvPr/>
        </p:nvSpPr>
        <p:spPr bwMode="auto">
          <a:xfrm>
            <a:off x="3598863" y="1284288"/>
            <a:ext cx="862012" cy="3365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a:t>remove</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696075" y="6162675"/>
            <a:ext cx="1795463" cy="457200"/>
          </a:xfrm>
        </p:spPr>
        <p:txBody>
          <a:bodyPr/>
          <a:lstStyle/>
          <a:p>
            <a:pPr>
              <a:defRPr/>
            </a:pPr>
            <a:fld id="{12D62772-57F0-4356-8621-BE06503739B8}" type="slidenum">
              <a:rPr lang="en-US" smtClean="0"/>
              <a:pPr>
                <a:defRPr/>
              </a:pPr>
              <a:t>29</a:t>
            </a:fld>
            <a:endParaRPr lang="en-US" dirty="0"/>
          </a:p>
        </p:txBody>
      </p:sp>
      <p:sp>
        <p:nvSpPr>
          <p:cNvPr id="47106" name="Oval 31"/>
          <p:cNvSpPr>
            <a:spLocks noChangeArrowheads="1"/>
          </p:cNvSpPr>
          <p:nvPr/>
        </p:nvSpPr>
        <p:spPr bwMode="auto">
          <a:xfrm>
            <a:off x="4792663" y="5119688"/>
            <a:ext cx="8413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07" name="Oval 32"/>
          <p:cNvSpPr>
            <a:spLocks noChangeArrowheads="1"/>
          </p:cNvSpPr>
          <p:nvPr/>
        </p:nvSpPr>
        <p:spPr bwMode="auto">
          <a:xfrm>
            <a:off x="5151438" y="5327650"/>
            <a:ext cx="8413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08" name="Oval 33"/>
          <p:cNvSpPr>
            <a:spLocks noChangeArrowheads="1"/>
          </p:cNvSpPr>
          <p:nvPr/>
        </p:nvSpPr>
        <p:spPr bwMode="auto">
          <a:xfrm>
            <a:off x="5330825" y="5675313"/>
            <a:ext cx="8413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09" name="Oval 34"/>
          <p:cNvSpPr>
            <a:spLocks noChangeArrowheads="1"/>
          </p:cNvSpPr>
          <p:nvPr/>
        </p:nvSpPr>
        <p:spPr bwMode="auto">
          <a:xfrm>
            <a:off x="4972050" y="5883275"/>
            <a:ext cx="8413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10" name="Oval 35"/>
          <p:cNvSpPr>
            <a:spLocks noChangeArrowheads="1"/>
          </p:cNvSpPr>
          <p:nvPr/>
        </p:nvSpPr>
        <p:spPr bwMode="auto">
          <a:xfrm>
            <a:off x="4657725" y="6299200"/>
            <a:ext cx="85725"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11" name="Oval 36"/>
          <p:cNvSpPr>
            <a:spLocks noChangeArrowheads="1"/>
          </p:cNvSpPr>
          <p:nvPr/>
        </p:nvSpPr>
        <p:spPr bwMode="auto">
          <a:xfrm>
            <a:off x="4927600" y="6508750"/>
            <a:ext cx="84138" cy="141288"/>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12" name="Oval 37"/>
          <p:cNvSpPr>
            <a:spLocks noChangeArrowheads="1"/>
          </p:cNvSpPr>
          <p:nvPr/>
        </p:nvSpPr>
        <p:spPr bwMode="auto">
          <a:xfrm>
            <a:off x="5441950" y="6172200"/>
            <a:ext cx="85725"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13" name="Line 38"/>
          <p:cNvSpPr>
            <a:spLocks noChangeShapeType="1"/>
          </p:cNvSpPr>
          <p:nvPr/>
        </p:nvSpPr>
        <p:spPr bwMode="auto">
          <a:xfrm flipH="1" flipV="1">
            <a:off x="4875213" y="5222875"/>
            <a:ext cx="260350" cy="139700"/>
          </a:xfrm>
          <a:prstGeom prst="line">
            <a:avLst/>
          </a:prstGeom>
          <a:noFill/>
          <a:ln w="12700">
            <a:solidFill>
              <a:schemeClr val="tx1"/>
            </a:solidFill>
            <a:round/>
            <a:headEnd/>
            <a:tailEnd/>
          </a:ln>
        </p:spPr>
        <p:txBody>
          <a:bodyPr wrap="none" anchor="ctr"/>
          <a:lstStyle/>
          <a:p>
            <a:endParaRPr lang="en-US"/>
          </a:p>
        </p:txBody>
      </p:sp>
      <p:sp>
        <p:nvSpPr>
          <p:cNvPr id="47114" name="Line 39"/>
          <p:cNvSpPr>
            <a:spLocks noChangeShapeType="1"/>
          </p:cNvSpPr>
          <p:nvPr/>
        </p:nvSpPr>
        <p:spPr bwMode="auto">
          <a:xfrm flipV="1">
            <a:off x="5232400" y="5222875"/>
            <a:ext cx="311150" cy="152400"/>
          </a:xfrm>
          <a:prstGeom prst="line">
            <a:avLst/>
          </a:prstGeom>
          <a:noFill/>
          <a:ln w="12700">
            <a:solidFill>
              <a:schemeClr val="tx1"/>
            </a:solidFill>
            <a:round/>
            <a:headEnd/>
            <a:tailEnd/>
          </a:ln>
        </p:spPr>
        <p:txBody>
          <a:bodyPr wrap="none" anchor="ctr"/>
          <a:lstStyle/>
          <a:p>
            <a:endParaRPr lang="en-US"/>
          </a:p>
        </p:txBody>
      </p:sp>
      <p:sp>
        <p:nvSpPr>
          <p:cNvPr id="47115" name="Line 40"/>
          <p:cNvSpPr>
            <a:spLocks noChangeShapeType="1"/>
          </p:cNvSpPr>
          <p:nvPr/>
        </p:nvSpPr>
        <p:spPr bwMode="auto">
          <a:xfrm>
            <a:off x="5226050" y="5443538"/>
            <a:ext cx="112713" cy="254000"/>
          </a:xfrm>
          <a:prstGeom prst="line">
            <a:avLst/>
          </a:prstGeom>
          <a:noFill/>
          <a:ln w="12700">
            <a:solidFill>
              <a:schemeClr val="tx1"/>
            </a:solidFill>
            <a:round/>
            <a:headEnd/>
            <a:tailEnd/>
          </a:ln>
        </p:spPr>
        <p:txBody>
          <a:bodyPr wrap="none" anchor="ctr"/>
          <a:lstStyle/>
          <a:p>
            <a:endParaRPr lang="en-US"/>
          </a:p>
        </p:txBody>
      </p:sp>
      <p:sp>
        <p:nvSpPr>
          <p:cNvPr id="47116" name="Line 41"/>
          <p:cNvSpPr>
            <a:spLocks noChangeShapeType="1"/>
          </p:cNvSpPr>
          <p:nvPr/>
        </p:nvSpPr>
        <p:spPr bwMode="auto">
          <a:xfrm flipH="1">
            <a:off x="5038725" y="5456238"/>
            <a:ext cx="127000" cy="439737"/>
          </a:xfrm>
          <a:prstGeom prst="line">
            <a:avLst/>
          </a:prstGeom>
          <a:noFill/>
          <a:ln w="12700">
            <a:solidFill>
              <a:schemeClr val="tx1"/>
            </a:solidFill>
            <a:round/>
            <a:headEnd/>
            <a:tailEnd/>
          </a:ln>
        </p:spPr>
        <p:txBody>
          <a:bodyPr wrap="none" anchor="ctr"/>
          <a:lstStyle/>
          <a:p>
            <a:endParaRPr lang="en-US"/>
          </a:p>
        </p:txBody>
      </p:sp>
      <p:sp>
        <p:nvSpPr>
          <p:cNvPr id="47117" name="Line 42"/>
          <p:cNvSpPr>
            <a:spLocks noChangeShapeType="1"/>
          </p:cNvSpPr>
          <p:nvPr/>
        </p:nvSpPr>
        <p:spPr bwMode="auto">
          <a:xfrm>
            <a:off x="4837113" y="5246688"/>
            <a:ext cx="141287" cy="649287"/>
          </a:xfrm>
          <a:prstGeom prst="line">
            <a:avLst/>
          </a:prstGeom>
          <a:noFill/>
          <a:ln w="12700">
            <a:solidFill>
              <a:schemeClr val="tx1"/>
            </a:solidFill>
            <a:round/>
            <a:headEnd/>
            <a:tailEnd/>
          </a:ln>
        </p:spPr>
        <p:txBody>
          <a:bodyPr wrap="none" anchor="ctr"/>
          <a:lstStyle/>
          <a:p>
            <a:endParaRPr lang="en-US"/>
          </a:p>
        </p:txBody>
      </p:sp>
      <p:sp>
        <p:nvSpPr>
          <p:cNvPr id="47118" name="Line 43"/>
          <p:cNvSpPr>
            <a:spLocks noChangeShapeType="1"/>
          </p:cNvSpPr>
          <p:nvPr/>
        </p:nvSpPr>
        <p:spPr bwMode="auto">
          <a:xfrm>
            <a:off x="5030788" y="6011863"/>
            <a:ext cx="387350" cy="196850"/>
          </a:xfrm>
          <a:prstGeom prst="line">
            <a:avLst/>
          </a:prstGeom>
          <a:noFill/>
          <a:ln w="12700">
            <a:solidFill>
              <a:schemeClr val="tx1"/>
            </a:solidFill>
            <a:round/>
            <a:headEnd/>
            <a:tailEnd/>
          </a:ln>
        </p:spPr>
        <p:txBody>
          <a:bodyPr wrap="none" anchor="ctr"/>
          <a:lstStyle/>
          <a:p>
            <a:endParaRPr lang="en-US"/>
          </a:p>
        </p:txBody>
      </p:sp>
      <p:sp>
        <p:nvSpPr>
          <p:cNvPr id="47119" name="Line 44"/>
          <p:cNvSpPr>
            <a:spLocks noChangeShapeType="1"/>
          </p:cNvSpPr>
          <p:nvPr/>
        </p:nvSpPr>
        <p:spPr bwMode="auto">
          <a:xfrm flipH="1">
            <a:off x="4724400" y="5988050"/>
            <a:ext cx="239713" cy="334963"/>
          </a:xfrm>
          <a:prstGeom prst="line">
            <a:avLst/>
          </a:prstGeom>
          <a:noFill/>
          <a:ln w="12700">
            <a:solidFill>
              <a:schemeClr val="tx1"/>
            </a:solidFill>
            <a:round/>
            <a:headEnd/>
            <a:tailEnd/>
          </a:ln>
        </p:spPr>
        <p:txBody>
          <a:bodyPr wrap="none" anchor="ctr"/>
          <a:lstStyle/>
          <a:p>
            <a:endParaRPr lang="en-US"/>
          </a:p>
        </p:txBody>
      </p:sp>
      <p:sp>
        <p:nvSpPr>
          <p:cNvPr id="47120" name="Line 45"/>
          <p:cNvSpPr>
            <a:spLocks noChangeShapeType="1"/>
          </p:cNvSpPr>
          <p:nvPr/>
        </p:nvSpPr>
        <p:spPr bwMode="auto">
          <a:xfrm flipH="1">
            <a:off x="4972050" y="6011863"/>
            <a:ext cx="28575" cy="508000"/>
          </a:xfrm>
          <a:prstGeom prst="line">
            <a:avLst/>
          </a:prstGeom>
          <a:noFill/>
          <a:ln w="12700">
            <a:solidFill>
              <a:schemeClr val="tx1"/>
            </a:solidFill>
            <a:round/>
            <a:headEnd/>
            <a:tailEnd/>
          </a:ln>
        </p:spPr>
        <p:txBody>
          <a:bodyPr wrap="none" anchor="ctr"/>
          <a:lstStyle/>
          <a:p>
            <a:endParaRPr lang="en-US"/>
          </a:p>
        </p:txBody>
      </p:sp>
      <p:sp>
        <p:nvSpPr>
          <p:cNvPr id="47121" name="Oval 46"/>
          <p:cNvSpPr>
            <a:spLocks noChangeArrowheads="1"/>
          </p:cNvSpPr>
          <p:nvPr/>
        </p:nvSpPr>
        <p:spPr bwMode="auto">
          <a:xfrm>
            <a:off x="5554663" y="5119688"/>
            <a:ext cx="8413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22" name="Text Box 66"/>
          <p:cNvSpPr txBox="1">
            <a:spLocks noChangeArrowheads="1"/>
          </p:cNvSpPr>
          <p:nvPr/>
        </p:nvSpPr>
        <p:spPr bwMode="auto">
          <a:xfrm>
            <a:off x="5648325" y="4832350"/>
            <a:ext cx="3295650" cy="1139825"/>
          </a:xfrm>
          <a:prstGeom prst="rect">
            <a:avLst/>
          </a:prstGeom>
          <a:noFill/>
          <a:ln w="9525">
            <a:noFill/>
            <a:miter lim="800000"/>
            <a:headEnd/>
            <a:tailEnd/>
          </a:ln>
        </p:spPr>
        <p:txBody>
          <a:bodyPr lIns="61539" tIns="30770" rIns="61539" bIns="30770">
            <a:spAutoFit/>
          </a:bodyPr>
          <a:lstStyle/>
          <a:p>
            <a:pPr defTabSz="615950">
              <a:spcBef>
                <a:spcPct val="50000"/>
              </a:spcBef>
            </a:pPr>
            <a:r>
              <a:rPr kumimoji="0" lang="en-US" sz="1400">
                <a:latin typeface="Times New Roman" pitchFamily="18" charset="0"/>
                <a:ea typeface="Arial Unicode MS" pitchFamily="34" charset="-128"/>
                <a:cs typeface="Times New Roman" pitchFamily="18" charset="0"/>
              </a:rPr>
              <a:t>Entity #123</a:t>
            </a:r>
            <a:r>
              <a:rPr kumimoji="0" lang="en-US" sz="1400" b="1">
                <a:latin typeface="Times New Roman" pitchFamily="18" charset="0"/>
                <a:ea typeface="Arial Unicode MS" pitchFamily="34" charset="-128"/>
                <a:cs typeface="Times New Roman" pitchFamily="18" charset="0"/>
              </a:rPr>
              <a:t/>
            </a:r>
            <a:br>
              <a:rPr kumimoji="0" lang="en-US" sz="1400" b="1">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    </a:t>
            </a:r>
            <a:r>
              <a:rPr kumimoji="0" lang="en-US" sz="1400">
                <a:latin typeface="Times New Roman" pitchFamily="18" charset="0"/>
                <a:ea typeface="Arial Unicode MS" pitchFamily="34" charset="-128"/>
                <a:cs typeface="Times New Roman" pitchFamily="18" charset="0"/>
              </a:rPr>
              <a:t>name: Joe Hellerstein</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salary: 150K</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org: UC-Berkeley</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email:  joe@berkeley.edu, joe@acm.org</a:t>
            </a:r>
            <a:endParaRPr kumimoji="0" lang="en-US" sz="1400" b="1">
              <a:latin typeface="Times New Roman" pitchFamily="18" charset="0"/>
              <a:ea typeface="Arial Unicode MS" pitchFamily="34" charset="-128"/>
              <a:cs typeface="Times New Roman" pitchFamily="18" charset="0"/>
            </a:endParaRPr>
          </a:p>
        </p:txBody>
      </p:sp>
      <p:sp>
        <p:nvSpPr>
          <p:cNvPr id="47123" name="TextBox 26"/>
          <p:cNvSpPr txBox="1">
            <a:spLocks noChangeArrowheads="1"/>
          </p:cNvSpPr>
          <p:nvPr/>
        </p:nvSpPr>
        <p:spPr bwMode="auto">
          <a:xfrm>
            <a:off x="981075" y="3171825"/>
            <a:ext cx="2244725" cy="9540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a:latin typeface="Times New Roman" pitchFamily="18" charset="0"/>
                <a:ea typeface="Arial Unicode MS" pitchFamily="34" charset="-128"/>
                <a:cs typeface="Times New Roman" pitchFamily="18" charset="0"/>
              </a:rPr>
              <a:t>Entity #123</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name: Joe Hellerstein</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org: UC-Berkeley</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email: joe@berkeley.edu</a:t>
            </a:r>
          </a:p>
        </p:txBody>
      </p:sp>
      <p:sp>
        <p:nvSpPr>
          <p:cNvPr id="47124" name="TextBox 27"/>
          <p:cNvSpPr txBox="1">
            <a:spLocks noChangeArrowheads="1"/>
          </p:cNvSpPr>
          <p:nvPr/>
        </p:nvSpPr>
        <p:spPr bwMode="auto">
          <a:xfrm>
            <a:off x="828675" y="1571625"/>
            <a:ext cx="2263775" cy="7381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Joe Hellerstein</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Organization:</a:t>
            </a:r>
            <a:r>
              <a:rPr kumimoji="0" lang="en-US" sz="1400">
                <a:latin typeface="Times New Roman" pitchFamily="18" charset="0"/>
                <a:ea typeface="Arial Unicode MS" pitchFamily="34" charset="-128"/>
                <a:cs typeface="Times New Roman" pitchFamily="18" charset="0"/>
              </a:rPr>
              <a:t> UC-Berkeley</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joe@berkeley.edu</a:t>
            </a:r>
          </a:p>
        </p:txBody>
      </p:sp>
      <p:sp>
        <p:nvSpPr>
          <p:cNvPr id="47125" name="Oval 31"/>
          <p:cNvSpPr>
            <a:spLocks noChangeArrowheads="1"/>
          </p:cNvSpPr>
          <p:nvPr/>
        </p:nvSpPr>
        <p:spPr bwMode="auto">
          <a:xfrm>
            <a:off x="887413" y="32432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26" name="Rectangle 29"/>
          <p:cNvSpPr>
            <a:spLocks noChangeArrowheads="1"/>
          </p:cNvSpPr>
          <p:nvPr/>
        </p:nvSpPr>
        <p:spPr bwMode="auto">
          <a:xfrm>
            <a:off x="847725" y="1562100"/>
            <a:ext cx="2266950"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cxnSp>
        <p:nvCxnSpPr>
          <p:cNvPr id="47127" name="Straight Arrow Connector 31"/>
          <p:cNvCxnSpPr>
            <a:cxnSpLocks noChangeShapeType="1"/>
          </p:cNvCxnSpPr>
          <p:nvPr/>
        </p:nvCxnSpPr>
        <p:spPr bwMode="auto">
          <a:xfrm rot="5400000" flipH="1" flipV="1">
            <a:off x="1476376" y="2771775"/>
            <a:ext cx="476250" cy="3175"/>
          </a:xfrm>
          <a:prstGeom prst="straightConnector1">
            <a:avLst/>
          </a:prstGeom>
          <a:noFill/>
          <a:ln w="15875" algn="ctr">
            <a:solidFill>
              <a:schemeClr val="tx1"/>
            </a:solidFill>
            <a:round/>
            <a:headEnd/>
            <a:tailEnd type="arrow" w="med" len="med"/>
          </a:ln>
        </p:spPr>
      </p:cxnSp>
      <p:cxnSp>
        <p:nvCxnSpPr>
          <p:cNvPr id="47128" name="Straight Arrow Connector 32"/>
          <p:cNvCxnSpPr>
            <a:cxnSpLocks noChangeShapeType="1"/>
          </p:cNvCxnSpPr>
          <p:nvPr/>
        </p:nvCxnSpPr>
        <p:spPr bwMode="auto">
          <a:xfrm rot="5400000" flipH="1" flipV="1">
            <a:off x="1476376" y="4476750"/>
            <a:ext cx="476250" cy="3175"/>
          </a:xfrm>
          <a:prstGeom prst="straightConnector1">
            <a:avLst/>
          </a:prstGeom>
          <a:noFill/>
          <a:ln w="15875" algn="ctr">
            <a:solidFill>
              <a:schemeClr val="tx1"/>
            </a:solidFill>
            <a:round/>
            <a:headEnd/>
            <a:tailEnd type="arrow" w="med" len="med"/>
          </a:ln>
        </p:spPr>
      </p:cxnSp>
      <p:sp>
        <p:nvSpPr>
          <p:cNvPr id="47129" name="Content Placeholder 2"/>
          <p:cNvSpPr>
            <a:spLocks noGrp="1"/>
          </p:cNvSpPr>
          <p:nvPr>
            <p:ph idx="1"/>
          </p:nvPr>
        </p:nvSpPr>
        <p:spPr>
          <a:xfrm>
            <a:off x="400050" y="962025"/>
            <a:ext cx="8601075" cy="390525"/>
          </a:xfrm>
        </p:spPr>
        <p:txBody>
          <a:bodyPr/>
          <a:lstStyle/>
          <a:p>
            <a:r>
              <a:rPr lang="en-US" sz="1800" smtClean="0"/>
              <a:t>How to edit page format? How to display new data? </a:t>
            </a:r>
            <a:endParaRPr lang="en-US" smtClean="0"/>
          </a:p>
        </p:txBody>
      </p:sp>
      <p:sp>
        <p:nvSpPr>
          <p:cNvPr id="47130" name="TextBox 35"/>
          <p:cNvSpPr txBox="1">
            <a:spLocks noChangeArrowheads="1"/>
          </p:cNvSpPr>
          <p:nvPr/>
        </p:nvSpPr>
        <p:spPr bwMode="auto">
          <a:xfrm>
            <a:off x="76200" y="5600700"/>
            <a:ext cx="554038" cy="30797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Data</a:t>
            </a:r>
          </a:p>
        </p:txBody>
      </p:sp>
      <p:sp>
        <p:nvSpPr>
          <p:cNvPr id="47131" name="TextBox 36"/>
          <p:cNvSpPr txBox="1">
            <a:spLocks noChangeArrowheads="1"/>
          </p:cNvSpPr>
          <p:nvPr/>
        </p:nvSpPr>
        <p:spPr bwMode="auto">
          <a:xfrm>
            <a:off x="76200" y="3514725"/>
            <a:ext cx="566738" cy="30797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View</a:t>
            </a:r>
          </a:p>
        </p:txBody>
      </p:sp>
      <p:sp>
        <p:nvSpPr>
          <p:cNvPr id="47132" name="TextBox 37"/>
          <p:cNvSpPr txBox="1">
            <a:spLocks noChangeArrowheads="1"/>
          </p:cNvSpPr>
          <p:nvPr/>
        </p:nvSpPr>
        <p:spPr bwMode="auto">
          <a:xfrm>
            <a:off x="76200" y="1800225"/>
            <a:ext cx="735013" cy="30797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HTML</a:t>
            </a:r>
          </a:p>
        </p:txBody>
      </p:sp>
      <p:sp>
        <p:nvSpPr>
          <p:cNvPr id="40" name="Title 1"/>
          <p:cNvSpPr>
            <a:spLocks noGrp="1"/>
          </p:cNvSpPr>
          <p:nvPr>
            <p:ph type="title"/>
          </p:nvPr>
        </p:nvSpPr>
        <p:spPr>
          <a:xfrm>
            <a:off x="628650" y="228600"/>
            <a:ext cx="7943850" cy="685800"/>
          </a:xfrm>
        </p:spPr>
        <p:txBody>
          <a:bodyPr/>
          <a:lstStyle/>
          <a:p>
            <a:pPr>
              <a:defRPr/>
            </a:pPr>
            <a:r>
              <a:rPr lang="en-US" dirty="0" smtClean="0"/>
              <a:t>Example: Editing a Record</a:t>
            </a:r>
            <a:endParaRPr lang="en-US" dirty="0"/>
          </a:p>
        </p:txBody>
      </p:sp>
      <p:sp>
        <p:nvSpPr>
          <p:cNvPr id="47134" name="TextBox 38"/>
          <p:cNvSpPr txBox="1">
            <a:spLocks noChangeArrowheads="1"/>
          </p:cNvSpPr>
          <p:nvPr/>
        </p:nvSpPr>
        <p:spPr bwMode="auto">
          <a:xfrm>
            <a:off x="3771900" y="2695575"/>
            <a:ext cx="2619375" cy="7810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(try calling first)</a:t>
            </a:r>
          </a:p>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Organization: </a:t>
            </a:r>
            <a:endParaRPr kumimoji="0" lang="en-US" sz="1400">
              <a:latin typeface="Times New Roman" pitchFamily="18" charset="0"/>
              <a:ea typeface="Arial Unicode MS" pitchFamily="34" charset="-128"/>
              <a:cs typeface="Times New Roman" pitchFamily="18" charset="0"/>
            </a:endParaRPr>
          </a:p>
        </p:txBody>
      </p:sp>
      <p:sp>
        <p:nvSpPr>
          <p:cNvPr id="47135" name="Rectangle 40"/>
          <p:cNvSpPr>
            <a:spLocks noChangeArrowheads="1"/>
          </p:cNvSpPr>
          <p:nvPr/>
        </p:nvSpPr>
        <p:spPr bwMode="auto">
          <a:xfrm>
            <a:off x="3790950" y="2714625"/>
            <a:ext cx="3571875"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cxnSp>
        <p:nvCxnSpPr>
          <p:cNvPr id="47136" name="Straight Arrow Connector 42"/>
          <p:cNvCxnSpPr>
            <a:cxnSpLocks noChangeShapeType="1"/>
          </p:cNvCxnSpPr>
          <p:nvPr/>
        </p:nvCxnSpPr>
        <p:spPr bwMode="auto">
          <a:xfrm>
            <a:off x="3267075" y="1952625"/>
            <a:ext cx="381000" cy="1588"/>
          </a:xfrm>
          <a:prstGeom prst="straightConnector1">
            <a:avLst/>
          </a:prstGeom>
          <a:noFill/>
          <a:ln w="15875" algn="ctr">
            <a:solidFill>
              <a:schemeClr val="tx1"/>
            </a:solidFill>
            <a:round/>
            <a:headEnd/>
            <a:tailEnd type="arrow" w="med" len="med"/>
          </a:ln>
        </p:spPr>
      </p:cxnSp>
      <p:sp>
        <p:nvSpPr>
          <p:cNvPr id="47137" name="TextBox 43"/>
          <p:cNvSpPr txBox="1">
            <a:spLocks noChangeArrowheads="1"/>
          </p:cNvSpPr>
          <p:nvPr/>
        </p:nvSpPr>
        <p:spPr bwMode="auto">
          <a:xfrm>
            <a:off x="3771900" y="1552575"/>
            <a:ext cx="3422650" cy="7810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Joe Hellerstein</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joe@berkeley.edu (try calling first)</a:t>
            </a:r>
          </a:p>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Organization:</a:t>
            </a:r>
            <a:r>
              <a:rPr kumimoji="0" lang="en-US" sz="1400">
                <a:latin typeface="Times New Roman" pitchFamily="18" charset="0"/>
                <a:ea typeface="Arial Unicode MS" pitchFamily="34" charset="-128"/>
                <a:cs typeface="Times New Roman" pitchFamily="18" charset="0"/>
              </a:rPr>
              <a:t> UC-Berkeley</a:t>
            </a:r>
          </a:p>
        </p:txBody>
      </p:sp>
      <p:sp>
        <p:nvSpPr>
          <p:cNvPr id="47138" name="Rectangle 44"/>
          <p:cNvSpPr>
            <a:spLocks noChangeArrowheads="1"/>
          </p:cNvSpPr>
          <p:nvPr/>
        </p:nvSpPr>
        <p:spPr bwMode="auto">
          <a:xfrm>
            <a:off x="3790950" y="1571625"/>
            <a:ext cx="3571875"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7139" name="Rectangle 45"/>
          <p:cNvSpPr>
            <a:spLocks noChangeArrowheads="1"/>
          </p:cNvSpPr>
          <p:nvPr/>
        </p:nvSpPr>
        <p:spPr bwMode="auto">
          <a:xfrm>
            <a:off x="4429125" y="2828925"/>
            <a:ext cx="419100" cy="85725"/>
          </a:xfrm>
          <a:prstGeom prst="rect">
            <a:avLst/>
          </a:prstGeom>
          <a:solidFill>
            <a:schemeClr val="tx1"/>
          </a:solid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7140" name="Rectangle 46"/>
          <p:cNvSpPr>
            <a:spLocks noChangeArrowheads="1"/>
          </p:cNvSpPr>
          <p:nvPr/>
        </p:nvSpPr>
        <p:spPr bwMode="auto">
          <a:xfrm>
            <a:off x="4581525" y="3028950"/>
            <a:ext cx="419100" cy="85725"/>
          </a:xfrm>
          <a:prstGeom prst="rect">
            <a:avLst/>
          </a:prstGeom>
          <a:solidFill>
            <a:schemeClr val="tx1"/>
          </a:solid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7141" name="Rectangle 47"/>
          <p:cNvSpPr>
            <a:spLocks noChangeArrowheads="1"/>
          </p:cNvSpPr>
          <p:nvPr/>
        </p:nvSpPr>
        <p:spPr bwMode="auto">
          <a:xfrm>
            <a:off x="5010150" y="3295650"/>
            <a:ext cx="419100" cy="85725"/>
          </a:xfrm>
          <a:prstGeom prst="rect">
            <a:avLst/>
          </a:prstGeom>
          <a:solidFill>
            <a:schemeClr val="tx1"/>
          </a:solid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7142" name="Oval 31"/>
          <p:cNvSpPr>
            <a:spLocks noChangeArrowheads="1"/>
          </p:cNvSpPr>
          <p:nvPr/>
        </p:nvSpPr>
        <p:spPr bwMode="auto">
          <a:xfrm>
            <a:off x="1125538" y="511968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3" name="Oval 32"/>
          <p:cNvSpPr>
            <a:spLocks noChangeArrowheads="1"/>
          </p:cNvSpPr>
          <p:nvPr/>
        </p:nvSpPr>
        <p:spPr bwMode="auto">
          <a:xfrm>
            <a:off x="1484313" y="5327650"/>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4" name="Oval 33"/>
          <p:cNvSpPr>
            <a:spLocks noChangeArrowheads="1"/>
          </p:cNvSpPr>
          <p:nvPr/>
        </p:nvSpPr>
        <p:spPr bwMode="auto">
          <a:xfrm>
            <a:off x="1663700" y="567531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5" name="Oval 34"/>
          <p:cNvSpPr>
            <a:spLocks noChangeArrowheads="1"/>
          </p:cNvSpPr>
          <p:nvPr/>
        </p:nvSpPr>
        <p:spPr bwMode="auto">
          <a:xfrm>
            <a:off x="1304925" y="588327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6" name="Oval 35"/>
          <p:cNvSpPr>
            <a:spLocks noChangeArrowheads="1"/>
          </p:cNvSpPr>
          <p:nvPr/>
        </p:nvSpPr>
        <p:spPr bwMode="auto">
          <a:xfrm>
            <a:off x="990600" y="6299200"/>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7" name="Oval 36"/>
          <p:cNvSpPr>
            <a:spLocks noChangeArrowheads="1"/>
          </p:cNvSpPr>
          <p:nvPr/>
        </p:nvSpPr>
        <p:spPr bwMode="auto">
          <a:xfrm>
            <a:off x="1260475" y="6508750"/>
            <a:ext cx="88900" cy="141288"/>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8" name="Oval 37"/>
          <p:cNvSpPr>
            <a:spLocks noChangeArrowheads="1"/>
          </p:cNvSpPr>
          <p:nvPr/>
        </p:nvSpPr>
        <p:spPr bwMode="auto">
          <a:xfrm>
            <a:off x="1774825" y="6172200"/>
            <a:ext cx="9048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49" name="Line 38"/>
          <p:cNvSpPr>
            <a:spLocks noChangeShapeType="1"/>
          </p:cNvSpPr>
          <p:nvPr/>
        </p:nvSpPr>
        <p:spPr bwMode="auto">
          <a:xfrm flipH="1" flipV="1">
            <a:off x="1208088" y="5222875"/>
            <a:ext cx="276225" cy="139700"/>
          </a:xfrm>
          <a:prstGeom prst="line">
            <a:avLst/>
          </a:prstGeom>
          <a:noFill/>
          <a:ln w="12700">
            <a:solidFill>
              <a:schemeClr val="tx1"/>
            </a:solidFill>
            <a:round/>
            <a:headEnd/>
            <a:tailEnd/>
          </a:ln>
        </p:spPr>
        <p:txBody>
          <a:bodyPr wrap="none" anchor="ctr"/>
          <a:lstStyle/>
          <a:p>
            <a:endParaRPr lang="en-US"/>
          </a:p>
        </p:txBody>
      </p:sp>
      <p:sp>
        <p:nvSpPr>
          <p:cNvPr id="47150" name="Line 39"/>
          <p:cNvSpPr>
            <a:spLocks noChangeShapeType="1"/>
          </p:cNvSpPr>
          <p:nvPr/>
        </p:nvSpPr>
        <p:spPr bwMode="auto">
          <a:xfrm flipV="1">
            <a:off x="1565275" y="5222875"/>
            <a:ext cx="330200" cy="152400"/>
          </a:xfrm>
          <a:prstGeom prst="line">
            <a:avLst/>
          </a:prstGeom>
          <a:noFill/>
          <a:ln w="12700">
            <a:solidFill>
              <a:schemeClr val="tx1"/>
            </a:solidFill>
            <a:round/>
            <a:headEnd/>
            <a:tailEnd/>
          </a:ln>
        </p:spPr>
        <p:txBody>
          <a:bodyPr wrap="none" anchor="ctr"/>
          <a:lstStyle/>
          <a:p>
            <a:endParaRPr lang="en-US"/>
          </a:p>
        </p:txBody>
      </p:sp>
      <p:sp>
        <p:nvSpPr>
          <p:cNvPr id="47151" name="Line 40"/>
          <p:cNvSpPr>
            <a:spLocks noChangeShapeType="1"/>
          </p:cNvSpPr>
          <p:nvPr/>
        </p:nvSpPr>
        <p:spPr bwMode="auto">
          <a:xfrm>
            <a:off x="1558925" y="5443538"/>
            <a:ext cx="119063" cy="254000"/>
          </a:xfrm>
          <a:prstGeom prst="line">
            <a:avLst/>
          </a:prstGeom>
          <a:noFill/>
          <a:ln w="12700">
            <a:solidFill>
              <a:schemeClr val="tx1"/>
            </a:solidFill>
            <a:round/>
            <a:headEnd/>
            <a:tailEnd/>
          </a:ln>
        </p:spPr>
        <p:txBody>
          <a:bodyPr wrap="none" anchor="ctr"/>
          <a:lstStyle/>
          <a:p>
            <a:endParaRPr lang="en-US"/>
          </a:p>
        </p:txBody>
      </p:sp>
      <p:sp>
        <p:nvSpPr>
          <p:cNvPr id="47152" name="Line 41"/>
          <p:cNvSpPr>
            <a:spLocks noChangeShapeType="1"/>
          </p:cNvSpPr>
          <p:nvPr/>
        </p:nvSpPr>
        <p:spPr bwMode="auto">
          <a:xfrm flipH="1">
            <a:off x="1371600" y="5456238"/>
            <a:ext cx="134938" cy="439737"/>
          </a:xfrm>
          <a:prstGeom prst="line">
            <a:avLst/>
          </a:prstGeom>
          <a:noFill/>
          <a:ln w="12700">
            <a:solidFill>
              <a:schemeClr val="tx1"/>
            </a:solidFill>
            <a:round/>
            <a:headEnd/>
            <a:tailEnd/>
          </a:ln>
        </p:spPr>
        <p:txBody>
          <a:bodyPr wrap="none" anchor="ctr"/>
          <a:lstStyle/>
          <a:p>
            <a:endParaRPr lang="en-US"/>
          </a:p>
        </p:txBody>
      </p:sp>
      <p:sp>
        <p:nvSpPr>
          <p:cNvPr id="47153" name="Line 42"/>
          <p:cNvSpPr>
            <a:spLocks noChangeShapeType="1"/>
          </p:cNvSpPr>
          <p:nvPr/>
        </p:nvSpPr>
        <p:spPr bwMode="auto">
          <a:xfrm>
            <a:off x="1169988" y="5246688"/>
            <a:ext cx="149225" cy="649287"/>
          </a:xfrm>
          <a:prstGeom prst="line">
            <a:avLst/>
          </a:prstGeom>
          <a:noFill/>
          <a:ln w="12700">
            <a:solidFill>
              <a:schemeClr val="tx1"/>
            </a:solidFill>
            <a:round/>
            <a:headEnd/>
            <a:tailEnd/>
          </a:ln>
        </p:spPr>
        <p:txBody>
          <a:bodyPr wrap="none" anchor="ctr"/>
          <a:lstStyle/>
          <a:p>
            <a:endParaRPr lang="en-US"/>
          </a:p>
        </p:txBody>
      </p:sp>
      <p:sp>
        <p:nvSpPr>
          <p:cNvPr id="47154" name="Line 43"/>
          <p:cNvSpPr>
            <a:spLocks noChangeShapeType="1"/>
          </p:cNvSpPr>
          <p:nvPr/>
        </p:nvSpPr>
        <p:spPr bwMode="auto">
          <a:xfrm>
            <a:off x="1363663" y="6011863"/>
            <a:ext cx="411162" cy="196850"/>
          </a:xfrm>
          <a:prstGeom prst="line">
            <a:avLst/>
          </a:prstGeom>
          <a:noFill/>
          <a:ln w="12700">
            <a:solidFill>
              <a:schemeClr val="tx1"/>
            </a:solidFill>
            <a:round/>
            <a:headEnd/>
            <a:tailEnd/>
          </a:ln>
        </p:spPr>
        <p:txBody>
          <a:bodyPr wrap="none" anchor="ctr"/>
          <a:lstStyle/>
          <a:p>
            <a:endParaRPr lang="en-US"/>
          </a:p>
        </p:txBody>
      </p:sp>
      <p:sp>
        <p:nvSpPr>
          <p:cNvPr id="47155" name="Line 44"/>
          <p:cNvSpPr>
            <a:spLocks noChangeShapeType="1"/>
          </p:cNvSpPr>
          <p:nvPr/>
        </p:nvSpPr>
        <p:spPr bwMode="auto">
          <a:xfrm flipH="1">
            <a:off x="1057275" y="5988050"/>
            <a:ext cx="254000" cy="334963"/>
          </a:xfrm>
          <a:prstGeom prst="line">
            <a:avLst/>
          </a:prstGeom>
          <a:noFill/>
          <a:ln w="12700">
            <a:solidFill>
              <a:schemeClr val="tx1"/>
            </a:solidFill>
            <a:round/>
            <a:headEnd/>
            <a:tailEnd/>
          </a:ln>
        </p:spPr>
        <p:txBody>
          <a:bodyPr wrap="none" anchor="ctr"/>
          <a:lstStyle/>
          <a:p>
            <a:endParaRPr lang="en-US"/>
          </a:p>
        </p:txBody>
      </p:sp>
      <p:sp>
        <p:nvSpPr>
          <p:cNvPr id="47156" name="Line 45"/>
          <p:cNvSpPr>
            <a:spLocks noChangeShapeType="1"/>
          </p:cNvSpPr>
          <p:nvPr/>
        </p:nvSpPr>
        <p:spPr bwMode="auto">
          <a:xfrm flipH="1">
            <a:off x="1304925" y="6011863"/>
            <a:ext cx="30163" cy="508000"/>
          </a:xfrm>
          <a:prstGeom prst="line">
            <a:avLst/>
          </a:prstGeom>
          <a:noFill/>
          <a:ln w="12700">
            <a:solidFill>
              <a:schemeClr val="tx1"/>
            </a:solidFill>
            <a:round/>
            <a:headEnd/>
            <a:tailEnd/>
          </a:ln>
        </p:spPr>
        <p:txBody>
          <a:bodyPr wrap="none" anchor="ctr"/>
          <a:lstStyle/>
          <a:p>
            <a:endParaRPr lang="en-US"/>
          </a:p>
        </p:txBody>
      </p:sp>
      <p:sp>
        <p:nvSpPr>
          <p:cNvPr id="47157" name="Oval 46"/>
          <p:cNvSpPr>
            <a:spLocks noChangeArrowheads="1"/>
          </p:cNvSpPr>
          <p:nvPr/>
        </p:nvSpPr>
        <p:spPr bwMode="auto">
          <a:xfrm>
            <a:off x="1887538" y="511968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47158" name="Text Box 66"/>
          <p:cNvSpPr txBox="1">
            <a:spLocks noChangeArrowheads="1"/>
          </p:cNvSpPr>
          <p:nvPr/>
        </p:nvSpPr>
        <p:spPr bwMode="auto">
          <a:xfrm>
            <a:off x="1981200" y="4832350"/>
            <a:ext cx="2505075" cy="1139825"/>
          </a:xfrm>
          <a:prstGeom prst="rect">
            <a:avLst/>
          </a:prstGeom>
          <a:noFill/>
          <a:ln w="9525">
            <a:noFill/>
            <a:miter lim="800000"/>
            <a:headEnd/>
            <a:tailEnd/>
          </a:ln>
        </p:spPr>
        <p:txBody>
          <a:bodyPr lIns="61539" tIns="30770" rIns="61539" bIns="30770">
            <a:spAutoFit/>
          </a:bodyPr>
          <a:lstStyle/>
          <a:p>
            <a:pPr defTabSz="615950">
              <a:spcBef>
                <a:spcPct val="50000"/>
              </a:spcBef>
            </a:pPr>
            <a:r>
              <a:rPr kumimoji="0" lang="en-US" sz="1400">
                <a:latin typeface="Times New Roman" pitchFamily="18" charset="0"/>
                <a:ea typeface="Arial Unicode MS" pitchFamily="34" charset="-128"/>
                <a:cs typeface="Times New Roman" pitchFamily="18" charset="0"/>
              </a:rPr>
              <a:t>Entity #123</a:t>
            </a:r>
            <a:r>
              <a:rPr kumimoji="0" lang="en-US" sz="1400" b="1">
                <a:latin typeface="Times New Roman" pitchFamily="18" charset="0"/>
                <a:ea typeface="Arial Unicode MS" pitchFamily="34" charset="-128"/>
                <a:cs typeface="Times New Roman" pitchFamily="18" charset="0"/>
              </a:rPr>
              <a:t/>
            </a:r>
            <a:br>
              <a:rPr kumimoji="0" lang="en-US" sz="1400" b="1">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    </a:t>
            </a:r>
            <a:r>
              <a:rPr kumimoji="0" lang="en-US" sz="1400">
                <a:latin typeface="Times New Roman" pitchFamily="18" charset="0"/>
                <a:ea typeface="Arial Unicode MS" pitchFamily="34" charset="-128"/>
                <a:cs typeface="Times New Roman" pitchFamily="18" charset="0"/>
              </a:rPr>
              <a:t>name: Joe Hellerstein</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salary: 150K</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org: UC-Berkeley</a:t>
            </a:r>
            <a:br>
              <a:rPr kumimoji="0" lang="en-US" sz="1400">
                <a:latin typeface="Times New Roman" pitchFamily="18" charset="0"/>
                <a:ea typeface="Arial Unicode MS" pitchFamily="34" charset="-128"/>
                <a:cs typeface="Times New Roman" pitchFamily="18" charset="0"/>
              </a:rPr>
            </a:br>
            <a:r>
              <a:rPr kumimoji="0" lang="en-US" sz="1400">
                <a:latin typeface="Times New Roman" pitchFamily="18" charset="0"/>
                <a:ea typeface="Arial Unicode MS" pitchFamily="34" charset="-128"/>
                <a:cs typeface="Times New Roman" pitchFamily="18" charset="0"/>
              </a:rPr>
              <a:t>    email:  joe@berkeley.edu</a:t>
            </a:r>
            <a:endParaRPr kumimoji="0" lang="en-US" sz="1400" b="1">
              <a:latin typeface="Times New Roman" pitchFamily="18" charset="0"/>
              <a:ea typeface="Arial Unicode MS" pitchFamily="34" charset="-128"/>
              <a:cs typeface="Times New Roman" pitchFamily="18" charset="0"/>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Content Placeholder 2"/>
          <p:cNvSpPr>
            <a:spLocks noGrp="1"/>
          </p:cNvSpPr>
          <p:nvPr>
            <p:ph idx="1"/>
          </p:nvPr>
        </p:nvSpPr>
        <p:spPr>
          <a:xfrm>
            <a:off x="228600" y="914400"/>
            <a:ext cx="8410575" cy="5667375"/>
          </a:xfrm>
        </p:spPr>
        <p:txBody>
          <a:bodyPr/>
          <a:lstStyle/>
          <a:p>
            <a:r>
              <a:rPr lang="en-US" sz="2000" smtClean="0"/>
              <a:t>How to undo? recover from crash?</a:t>
            </a:r>
          </a:p>
          <a:p>
            <a:pPr lvl="1"/>
            <a:r>
              <a:rPr lang="en-US" smtClean="0"/>
              <a:t>roll back to 3pm yesterday</a:t>
            </a:r>
          </a:p>
          <a:p>
            <a:pPr lvl="1"/>
            <a:r>
              <a:rPr lang="en-US" smtClean="0"/>
              <a:t>undo a bad user edit: what if other users have built on that edit?</a:t>
            </a:r>
          </a:p>
          <a:p>
            <a:r>
              <a:rPr lang="en-US" sz="2000" smtClean="0"/>
              <a:t>How to reconcile human / machine edits?</a:t>
            </a:r>
          </a:p>
          <a:p>
            <a:endParaRPr lang="en-US" sz="2000" smtClean="0"/>
          </a:p>
          <a:p>
            <a:pPr>
              <a:buFont typeface="Wingdings" pitchFamily="2" charset="2"/>
              <a:buNone/>
            </a:pPr>
            <a:r>
              <a:rPr lang="en-US" sz="2000" smtClean="0"/>
              <a:t> </a:t>
            </a:r>
            <a:r>
              <a:rPr lang="en-US" smtClean="0"/>
              <a:t>  </a:t>
            </a:r>
          </a:p>
          <a:p>
            <a:endParaRPr lang="en-US" smtClean="0"/>
          </a:p>
          <a:p>
            <a:pPr>
              <a:buFont typeface="Wingdings" pitchFamily="2" charset="2"/>
              <a:buNone/>
            </a:pPr>
            <a:endParaRPr lang="en-US" smtClean="0"/>
          </a:p>
          <a:p>
            <a:r>
              <a:rPr lang="en-US" sz="2000" smtClean="0"/>
              <a:t>How to split superhomepages? </a:t>
            </a:r>
            <a:endParaRPr lang="en-US" smtClean="0"/>
          </a:p>
        </p:txBody>
      </p:sp>
      <p:sp>
        <p:nvSpPr>
          <p:cNvPr id="4" name="Slide Number Placeholder 3"/>
          <p:cNvSpPr>
            <a:spLocks noGrp="1"/>
          </p:cNvSpPr>
          <p:nvPr>
            <p:ph type="sldNum" sz="quarter" idx="12"/>
          </p:nvPr>
        </p:nvSpPr>
        <p:spPr/>
        <p:txBody>
          <a:bodyPr/>
          <a:lstStyle/>
          <a:p>
            <a:pPr>
              <a:defRPr/>
            </a:pPr>
            <a:fld id="{1A4FD5DE-142A-499E-B261-D81F1B5C8C68}" type="slidenum">
              <a:rPr lang="en-US" smtClean="0"/>
              <a:pPr>
                <a:defRPr/>
              </a:pPr>
              <a:t>30</a:t>
            </a:fld>
            <a:endParaRPr lang="en-US"/>
          </a:p>
        </p:txBody>
      </p:sp>
      <p:sp>
        <p:nvSpPr>
          <p:cNvPr id="5" name="Title 1"/>
          <p:cNvSpPr>
            <a:spLocks noGrp="1"/>
          </p:cNvSpPr>
          <p:nvPr>
            <p:ph type="title"/>
          </p:nvPr>
        </p:nvSpPr>
        <p:spPr>
          <a:xfrm>
            <a:off x="628650" y="228600"/>
            <a:ext cx="7943850" cy="685800"/>
          </a:xfrm>
        </p:spPr>
        <p:txBody>
          <a:bodyPr/>
          <a:lstStyle/>
          <a:p>
            <a:pPr>
              <a:defRPr/>
            </a:pPr>
            <a:r>
              <a:rPr lang="en-US" dirty="0" smtClean="0"/>
              <a:t>Example: Editing a Record</a:t>
            </a:r>
            <a:endParaRPr lang="en-US" dirty="0"/>
          </a:p>
        </p:txBody>
      </p:sp>
      <p:sp>
        <p:nvSpPr>
          <p:cNvPr id="48132" name="TextBox 7"/>
          <p:cNvSpPr txBox="1">
            <a:spLocks noChangeArrowheads="1"/>
          </p:cNvSpPr>
          <p:nvPr/>
        </p:nvSpPr>
        <p:spPr bwMode="auto">
          <a:xfrm>
            <a:off x="1085850" y="4848225"/>
            <a:ext cx="4598988" cy="7381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Joe Hellerstein</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Organization:</a:t>
            </a:r>
            <a:r>
              <a:rPr kumimoji="0" lang="en-US" sz="1400">
                <a:latin typeface="Times New Roman" pitchFamily="18" charset="0"/>
                <a:ea typeface="Arial Unicode MS" pitchFamily="34" charset="-128"/>
                <a:cs typeface="Times New Roman" pitchFamily="18" charset="0"/>
              </a:rPr>
              <a:t> UC-Berkeley</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joe@berkeley.edu,  joe@mit.edu,  joe@swivel.com</a:t>
            </a:r>
          </a:p>
        </p:txBody>
      </p:sp>
      <p:sp>
        <p:nvSpPr>
          <p:cNvPr id="48133" name="Rectangle 8"/>
          <p:cNvSpPr>
            <a:spLocks noChangeArrowheads="1"/>
          </p:cNvSpPr>
          <p:nvPr/>
        </p:nvSpPr>
        <p:spPr bwMode="auto">
          <a:xfrm>
            <a:off x="1104900" y="4838700"/>
            <a:ext cx="4552950"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8134" name="TextBox 10"/>
          <p:cNvSpPr txBox="1">
            <a:spLocks noChangeArrowheads="1"/>
          </p:cNvSpPr>
          <p:nvPr/>
        </p:nvSpPr>
        <p:spPr bwMode="auto">
          <a:xfrm>
            <a:off x="1085850" y="2562225"/>
            <a:ext cx="2263775" cy="7381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Name:</a:t>
            </a:r>
            <a:r>
              <a:rPr kumimoji="0" lang="en-US" sz="1400">
                <a:latin typeface="Times New Roman" pitchFamily="18" charset="0"/>
                <a:ea typeface="Arial Unicode MS" pitchFamily="34" charset="-128"/>
                <a:cs typeface="Times New Roman" pitchFamily="18" charset="0"/>
              </a:rPr>
              <a:t> Joe Hellerstein</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Organization:</a:t>
            </a:r>
            <a:r>
              <a:rPr kumimoji="0" lang="en-US" sz="1400">
                <a:latin typeface="Times New Roman" pitchFamily="18" charset="0"/>
                <a:ea typeface="Arial Unicode MS" pitchFamily="34" charset="-128"/>
                <a:cs typeface="Times New Roman" pitchFamily="18" charset="0"/>
              </a:rPr>
              <a:t> UC-Berkeley</a:t>
            </a:r>
            <a:br>
              <a:rPr kumimoji="0" lang="en-US" sz="1400">
                <a:latin typeface="Times New Roman" pitchFamily="18" charset="0"/>
                <a:ea typeface="Arial Unicode MS" pitchFamily="34" charset="-128"/>
                <a:cs typeface="Times New Roman" pitchFamily="18" charset="0"/>
              </a:rPr>
            </a:br>
            <a:r>
              <a:rPr kumimoji="0" lang="en-US" sz="1400" b="1">
                <a:latin typeface="Times New Roman" pitchFamily="18" charset="0"/>
                <a:ea typeface="Arial Unicode MS" pitchFamily="34" charset="-128"/>
                <a:cs typeface="Times New Roman" pitchFamily="18" charset="0"/>
              </a:rPr>
              <a:t>Contact:</a:t>
            </a:r>
            <a:r>
              <a:rPr kumimoji="0" lang="en-US" sz="1400">
                <a:latin typeface="Times New Roman" pitchFamily="18" charset="0"/>
                <a:ea typeface="Arial Unicode MS" pitchFamily="34" charset="-128"/>
                <a:cs typeface="Times New Roman" pitchFamily="18" charset="0"/>
              </a:rPr>
              <a:t> joe@berkeley.edu</a:t>
            </a:r>
          </a:p>
        </p:txBody>
      </p:sp>
      <p:sp>
        <p:nvSpPr>
          <p:cNvPr id="48135" name="Rectangle 11"/>
          <p:cNvSpPr>
            <a:spLocks noChangeArrowheads="1"/>
          </p:cNvSpPr>
          <p:nvPr/>
        </p:nvSpPr>
        <p:spPr bwMode="auto">
          <a:xfrm>
            <a:off x="1104900" y="2552700"/>
            <a:ext cx="2266950" cy="7620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48136" name="TextBox 12"/>
          <p:cNvSpPr txBox="1">
            <a:spLocks noChangeArrowheads="1"/>
          </p:cNvSpPr>
          <p:nvPr/>
        </p:nvSpPr>
        <p:spPr bwMode="auto">
          <a:xfrm>
            <a:off x="3248025" y="5915025"/>
            <a:ext cx="1057275" cy="3698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800"/>
              <a:t>machine</a:t>
            </a:r>
          </a:p>
        </p:txBody>
      </p:sp>
      <p:sp>
        <p:nvSpPr>
          <p:cNvPr id="48137" name="TextBox 13"/>
          <p:cNvSpPr txBox="1">
            <a:spLocks noChangeArrowheads="1"/>
          </p:cNvSpPr>
          <p:nvPr/>
        </p:nvSpPr>
        <p:spPr bwMode="auto">
          <a:xfrm>
            <a:off x="2543175" y="3629025"/>
            <a:ext cx="890588" cy="3698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800"/>
              <a:t>human</a:t>
            </a:r>
          </a:p>
        </p:txBody>
      </p:sp>
      <p:sp>
        <p:nvSpPr>
          <p:cNvPr id="48138" name="TextBox 14"/>
          <p:cNvSpPr txBox="1">
            <a:spLocks noChangeArrowheads="1"/>
          </p:cNvSpPr>
          <p:nvPr/>
        </p:nvSpPr>
        <p:spPr bwMode="auto">
          <a:xfrm>
            <a:off x="1371600" y="3629025"/>
            <a:ext cx="1057275" cy="3698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800"/>
              <a:t>machine</a:t>
            </a:r>
          </a:p>
        </p:txBody>
      </p:sp>
      <p:cxnSp>
        <p:nvCxnSpPr>
          <p:cNvPr id="48139" name="Straight Arrow Connector 16"/>
          <p:cNvCxnSpPr>
            <a:cxnSpLocks noChangeShapeType="1"/>
          </p:cNvCxnSpPr>
          <p:nvPr/>
        </p:nvCxnSpPr>
        <p:spPr bwMode="auto">
          <a:xfrm rot="16200000" flipV="1">
            <a:off x="3545682" y="5731668"/>
            <a:ext cx="361950" cy="4763"/>
          </a:xfrm>
          <a:prstGeom prst="straightConnector1">
            <a:avLst/>
          </a:prstGeom>
          <a:noFill/>
          <a:ln w="9525" algn="ctr">
            <a:solidFill>
              <a:schemeClr val="tx1"/>
            </a:solidFill>
            <a:round/>
            <a:headEnd/>
            <a:tailEnd type="arrow" w="med" len="med"/>
          </a:ln>
        </p:spPr>
      </p:cxnSp>
      <p:cxnSp>
        <p:nvCxnSpPr>
          <p:cNvPr id="48140" name="Straight Arrow Connector 17"/>
          <p:cNvCxnSpPr>
            <a:cxnSpLocks noChangeShapeType="1"/>
          </p:cNvCxnSpPr>
          <p:nvPr/>
        </p:nvCxnSpPr>
        <p:spPr bwMode="auto">
          <a:xfrm rot="16200000" flipV="1">
            <a:off x="4631532" y="5731668"/>
            <a:ext cx="361950" cy="4763"/>
          </a:xfrm>
          <a:prstGeom prst="straightConnector1">
            <a:avLst/>
          </a:prstGeom>
          <a:noFill/>
          <a:ln w="9525" algn="ctr">
            <a:solidFill>
              <a:schemeClr val="tx1"/>
            </a:solidFill>
            <a:round/>
            <a:headEnd/>
            <a:tailEnd type="arrow" w="med" len="med"/>
          </a:ln>
        </p:spPr>
      </p:cxnSp>
      <p:cxnSp>
        <p:nvCxnSpPr>
          <p:cNvPr id="48141" name="Straight Arrow Connector 18"/>
          <p:cNvCxnSpPr>
            <a:cxnSpLocks noChangeShapeType="1"/>
          </p:cNvCxnSpPr>
          <p:nvPr/>
        </p:nvCxnSpPr>
        <p:spPr bwMode="auto">
          <a:xfrm rot="16200000" flipV="1">
            <a:off x="2259807" y="5731668"/>
            <a:ext cx="361950" cy="4763"/>
          </a:xfrm>
          <a:prstGeom prst="straightConnector1">
            <a:avLst/>
          </a:prstGeom>
          <a:noFill/>
          <a:ln w="9525" algn="ctr">
            <a:solidFill>
              <a:schemeClr val="tx1"/>
            </a:solidFill>
            <a:round/>
            <a:headEnd/>
            <a:tailEnd type="arrow" w="med" len="med"/>
          </a:ln>
        </p:spPr>
      </p:cxnSp>
      <p:sp>
        <p:nvSpPr>
          <p:cNvPr id="48142" name="TextBox 19"/>
          <p:cNvSpPr txBox="1">
            <a:spLocks noChangeArrowheads="1"/>
          </p:cNvSpPr>
          <p:nvPr/>
        </p:nvSpPr>
        <p:spPr bwMode="auto">
          <a:xfrm>
            <a:off x="1914525" y="5915025"/>
            <a:ext cx="1057275" cy="3698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800"/>
              <a:t>machine</a:t>
            </a:r>
          </a:p>
        </p:txBody>
      </p:sp>
      <p:sp>
        <p:nvSpPr>
          <p:cNvPr id="48143" name="TextBox 20"/>
          <p:cNvSpPr txBox="1">
            <a:spLocks noChangeArrowheads="1"/>
          </p:cNvSpPr>
          <p:nvPr/>
        </p:nvSpPr>
        <p:spPr bwMode="auto">
          <a:xfrm>
            <a:off x="4381500" y="5915025"/>
            <a:ext cx="890588" cy="36988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1800"/>
              <a:t>human</a:t>
            </a:r>
          </a:p>
        </p:txBody>
      </p:sp>
      <p:cxnSp>
        <p:nvCxnSpPr>
          <p:cNvPr id="48144" name="Straight Arrow Connector 22"/>
          <p:cNvCxnSpPr>
            <a:cxnSpLocks noChangeShapeType="1"/>
            <a:stCxn id="48138" idx="0"/>
          </p:cNvCxnSpPr>
          <p:nvPr/>
        </p:nvCxnSpPr>
        <p:spPr bwMode="auto">
          <a:xfrm rot="5400000" flipH="1" flipV="1">
            <a:off x="1969294" y="3217069"/>
            <a:ext cx="342900" cy="481012"/>
          </a:xfrm>
          <a:prstGeom prst="straightConnector1">
            <a:avLst/>
          </a:prstGeom>
          <a:noFill/>
          <a:ln w="9525" algn="ctr">
            <a:solidFill>
              <a:schemeClr val="tx1"/>
            </a:solidFill>
            <a:round/>
            <a:headEnd/>
            <a:tailEnd type="arrow" w="med" len="med"/>
          </a:ln>
        </p:spPr>
      </p:cxnSp>
      <p:cxnSp>
        <p:nvCxnSpPr>
          <p:cNvPr id="48145" name="Straight Arrow Connector 24"/>
          <p:cNvCxnSpPr>
            <a:cxnSpLocks noChangeShapeType="1"/>
            <a:stCxn id="48137" idx="0"/>
          </p:cNvCxnSpPr>
          <p:nvPr/>
        </p:nvCxnSpPr>
        <p:spPr bwMode="auto">
          <a:xfrm rot="16200000" flipV="1">
            <a:off x="2589212" y="3230563"/>
            <a:ext cx="333375" cy="463550"/>
          </a:xfrm>
          <a:prstGeom prst="straightConnector1">
            <a:avLst/>
          </a:prstGeom>
          <a:noFill/>
          <a:ln w="9525" algn="ctr">
            <a:solidFill>
              <a:schemeClr val="tx1"/>
            </a:solidFill>
            <a:round/>
            <a:headEnd/>
            <a:tailEnd type="arrow" w="med" len="med"/>
          </a:ln>
        </p:spPr>
      </p:cxnSp>
      <p:sp>
        <p:nvSpPr>
          <p:cNvPr id="48146" name="TextBox 21"/>
          <p:cNvSpPr txBox="1">
            <a:spLocks noChangeArrowheads="1"/>
          </p:cNvSpPr>
          <p:nvPr/>
        </p:nvSpPr>
        <p:spPr bwMode="auto">
          <a:xfrm>
            <a:off x="6492875" y="4838700"/>
            <a:ext cx="1169988" cy="823913"/>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Joe Berkeley</a:t>
            </a:r>
          </a:p>
          <a:p>
            <a:pPr eaLnBrk="0" hangingPunct="0">
              <a:spcBef>
                <a:spcPct val="20000"/>
              </a:spcBef>
              <a:buClr>
                <a:schemeClr val="accent2"/>
              </a:buClr>
            </a:pPr>
            <a:endParaRPr kumimoji="0" lang="en-US" sz="1400" b="1">
              <a:latin typeface="Times New Roman" pitchFamily="18" charset="0"/>
              <a:ea typeface="Arial Unicode MS" pitchFamily="34" charset="-128"/>
              <a:cs typeface="Times New Roman" pitchFamily="18" charset="0"/>
            </a:endParaRPr>
          </a:p>
          <a:p>
            <a:pPr eaLnBrk="0" hangingPunct="0">
              <a:spcBef>
                <a:spcPct val="20000"/>
              </a:spcBef>
              <a:buClr>
                <a:schemeClr val="accent2"/>
              </a:buClr>
            </a:pPr>
            <a:r>
              <a:rPr kumimoji="0" lang="en-US" sz="1400" b="1">
                <a:latin typeface="Times New Roman" pitchFamily="18" charset="0"/>
                <a:ea typeface="Arial Unicode MS" pitchFamily="34" charset="-128"/>
                <a:cs typeface="Times New Roman" pitchFamily="18" charset="0"/>
              </a:rPr>
              <a:t>Joe MIT</a:t>
            </a:r>
          </a:p>
        </p:txBody>
      </p:sp>
      <p:cxnSp>
        <p:nvCxnSpPr>
          <p:cNvPr id="48147" name="Straight Arrow Connector 25"/>
          <p:cNvCxnSpPr>
            <a:cxnSpLocks noChangeShapeType="1"/>
          </p:cNvCxnSpPr>
          <p:nvPr/>
        </p:nvCxnSpPr>
        <p:spPr bwMode="auto">
          <a:xfrm flipV="1">
            <a:off x="5740400" y="5070475"/>
            <a:ext cx="741363" cy="184150"/>
          </a:xfrm>
          <a:prstGeom prst="straightConnector1">
            <a:avLst/>
          </a:prstGeom>
          <a:noFill/>
          <a:ln w="9525" algn="ctr">
            <a:solidFill>
              <a:schemeClr val="tx1"/>
            </a:solidFill>
            <a:round/>
            <a:headEnd/>
            <a:tailEnd type="arrow" w="med" len="med"/>
          </a:ln>
        </p:spPr>
      </p:cxnSp>
      <p:cxnSp>
        <p:nvCxnSpPr>
          <p:cNvPr id="48148" name="Straight Arrow Connector 27"/>
          <p:cNvCxnSpPr>
            <a:cxnSpLocks noChangeShapeType="1"/>
          </p:cNvCxnSpPr>
          <p:nvPr/>
        </p:nvCxnSpPr>
        <p:spPr bwMode="auto">
          <a:xfrm>
            <a:off x="5740400" y="5278438"/>
            <a:ext cx="776288" cy="219075"/>
          </a:xfrm>
          <a:prstGeom prst="straightConnector1">
            <a:avLst/>
          </a:prstGeom>
          <a:noFill/>
          <a:ln w="9525" algn="ctr">
            <a:solidFill>
              <a:schemeClr val="tx1"/>
            </a:solidFill>
            <a:round/>
            <a:headEnd/>
            <a:tailEnd type="arrow" w="med" len="med"/>
          </a:ln>
        </p:spPr>
      </p:cxn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4" name="Picture 2"/>
          <p:cNvPicPr>
            <a:picLocks noChangeAspect="1" noChangeArrowheads="1"/>
          </p:cNvPicPr>
          <p:nvPr/>
        </p:nvPicPr>
        <p:blipFill>
          <a:blip r:embed="rId2" cstate="print"/>
          <a:srcRect/>
          <a:stretch>
            <a:fillRect/>
          </a:stretch>
        </p:blipFill>
        <p:spPr bwMode="auto">
          <a:xfrm>
            <a:off x="57150" y="752475"/>
            <a:ext cx="9028113" cy="520858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33CE558A-89CB-4A61-A7A9-B4678BDAF500}" type="slidenum">
              <a:rPr lang="en-US" smtClean="0"/>
              <a:pPr>
                <a:defRPr/>
              </a:pPr>
              <a:t>31</a:t>
            </a:fld>
            <a:endParaRPr lang="en-US"/>
          </a:p>
        </p:txBody>
      </p:sp>
      <p:pic>
        <p:nvPicPr>
          <p:cNvPr id="50178" name="Picture 2"/>
          <p:cNvPicPr>
            <a:picLocks noChangeAspect="1" noChangeArrowheads="1"/>
          </p:cNvPicPr>
          <p:nvPr/>
        </p:nvPicPr>
        <p:blipFill>
          <a:blip r:embed="rId3" cstate="print"/>
          <a:srcRect/>
          <a:stretch>
            <a:fillRect/>
          </a:stretch>
        </p:blipFill>
        <p:spPr bwMode="auto">
          <a:xfrm>
            <a:off x="71438" y="87313"/>
            <a:ext cx="8921750" cy="5561012"/>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06400" y="930275"/>
            <a:ext cx="7356475" cy="520382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949325" y="1468438"/>
            <a:ext cx="7835900" cy="5240337"/>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2338388" y="1806575"/>
            <a:ext cx="6678612" cy="5016500"/>
          </a:xfrm>
          <a:prstGeom prst="rect">
            <a:avLst/>
          </a:prstGeom>
          <a:noFill/>
          <a:ln w="9525">
            <a:noFill/>
            <a:miter lim="800000"/>
            <a:headEnd/>
            <a:tailEnd/>
          </a:ln>
        </p:spPr>
      </p:pic>
      <p:sp>
        <p:nvSpPr>
          <p:cNvPr id="7" name="Freeform 6"/>
          <p:cNvSpPr>
            <a:spLocks noChangeArrowheads="1"/>
          </p:cNvSpPr>
          <p:nvPr/>
        </p:nvSpPr>
        <p:spPr bwMode="auto">
          <a:xfrm>
            <a:off x="3432175" y="3703638"/>
            <a:ext cx="1952625" cy="600075"/>
          </a:xfrm>
          <a:custGeom>
            <a:avLst/>
            <a:gdLst>
              <a:gd name="T0" fmla="*/ 1244279 w 1952264"/>
              <a:gd name="T1" fmla="*/ 23149 h 599954"/>
              <a:gd name="T2" fmla="*/ 642395 w 1952264"/>
              <a:gd name="T3" fmla="*/ 23149 h 599954"/>
              <a:gd name="T4" fmla="*/ 202557 w 1952264"/>
              <a:gd name="T5" fmla="*/ 162045 h 599954"/>
              <a:gd name="T6" fmla="*/ 17362 w 1952264"/>
              <a:gd name="T7" fmla="*/ 324090 h 599954"/>
              <a:gd name="T8" fmla="*/ 98385 w 1952264"/>
              <a:gd name="T9" fmla="*/ 555584 h 599954"/>
              <a:gd name="T10" fmla="*/ 607671 w 1952264"/>
              <a:gd name="T11" fmla="*/ 590308 h 599954"/>
              <a:gd name="T12" fmla="*/ 1024360 w 1952264"/>
              <a:gd name="T13" fmla="*/ 590308 h 599954"/>
              <a:gd name="T14" fmla="*/ 1614668 w 1952264"/>
              <a:gd name="T15" fmla="*/ 590308 h 599954"/>
              <a:gd name="T16" fmla="*/ 1904036 w 1952264"/>
              <a:gd name="T17" fmla="*/ 532435 h 599954"/>
              <a:gd name="T18" fmla="*/ 1904036 w 1952264"/>
              <a:gd name="T19" fmla="*/ 277792 h 599954"/>
              <a:gd name="T20" fmla="*/ 1626243 w 1952264"/>
              <a:gd name="T21" fmla="*/ 138895 h 599954"/>
              <a:gd name="T22" fmla="*/ 1244279 w 1952264"/>
              <a:gd name="T23" fmla="*/ 23149 h 5999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52264"/>
              <a:gd name="T37" fmla="*/ 0 h 599954"/>
              <a:gd name="T38" fmla="*/ 1952264 w 1952264"/>
              <a:gd name="T39" fmla="*/ 599954 h 5999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52264" h="599954">
                <a:moveTo>
                  <a:pt x="1244279" y="23149"/>
                </a:moveTo>
                <a:cubicBezTo>
                  <a:pt x="1080304" y="3858"/>
                  <a:pt x="816015" y="0"/>
                  <a:pt x="642395" y="23149"/>
                </a:cubicBezTo>
                <a:cubicBezTo>
                  <a:pt x="468775" y="46298"/>
                  <a:pt x="306729" y="111888"/>
                  <a:pt x="202557" y="162045"/>
                </a:cubicBezTo>
                <a:cubicBezTo>
                  <a:pt x="98385" y="212202"/>
                  <a:pt x="34724" y="258500"/>
                  <a:pt x="17362" y="324090"/>
                </a:cubicBezTo>
                <a:cubicBezTo>
                  <a:pt x="0" y="389680"/>
                  <a:pt x="0" y="511214"/>
                  <a:pt x="98385" y="555584"/>
                </a:cubicBezTo>
                <a:cubicBezTo>
                  <a:pt x="196770" y="599954"/>
                  <a:pt x="453342" y="584521"/>
                  <a:pt x="607671" y="590308"/>
                </a:cubicBezTo>
                <a:cubicBezTo>
                  <a:pt x="762000" y="596095"/>
                  <a:pt x="1024360" y="590308"/>
                  <a:pt x="1024360" y="590308"/>
                </a:cubicBezTo>
                <a:cubicBezTo>
                  <a:pt x="1192193" y="590308"/>
                  <a:pt x="1468055" y="599953"/>
                  <a:pt x="1614668" y="590308"/>
                </a:cubicBezTo>
                <a:cubicBezTo>
                  <a:pt x="1761281" y="580663"/>
                  <a:pt x="1855808" y="584521"/>
                  <a:pt x="1904036" y="532435"/>
                </a:cubicBezTo>
                <a:cubicBezTo>
                  <a:pt x="1952264" y="480349"/>
                  <a:pt x="1950335" y="343382"/>
                  <a:pt x="1904036" y="277792"/>
                </a:cubicBezTo>
                <a:cubicBezTo>
                  <a:pt x="1857737" y="212202"/>
                  <a:pt x="1740061" y="181336"/>
                  <a:pt x="1626243" y="138895"/>
                </a:cubicBezTo>
                <a:cubicBezTo>
                  <a:pt x="1512425" y="96454"/>
                  <a:pt x="1408254" y="42440"/>
                  <a:pt x="1244279" y="23149"/>
                </a:cubicBezTo>
                <a:close/>
              </a:path>
            </a:pathLst>
          </a:custGeom>
          <a:noFill/>
          <a:ln w="31750" algn="ctr">
            <a:solidFill>
              <a:srgbClr val="FF0000"/>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C3312FF-1CA3-433C-9F1A-D9174A1B22DD}" type="slidenum">
              <a:rPr lang="en-US" smtClean="0"/>
              <a:pPr>
                <a:defRPr/>
              </a:pPr>
              <a:t>32</a:t>
            </a:fld>
            <a:endParaRPr lang="en-US"/>
          </a:p>
        </p:txBody>
      </p:sp>
      <p:pic>
        <p:nvPicPr>
          <p:cNvPr id="51202" name="Picture 2"/>
          <p:cNvPicPr>
            <a:picLocks noChangeAspect="1" noChangeArrowheads="1"/>
          </p:cNvPicPr>
          <p:nvPr/>
        </p:nvPicPr>
        <p:blipFill>
          <a:blip r:embed="rId2" cstate="print"/>
          <a:srcRect/>
          <a:stretch>
            <a:fillRect/>
          </a:stretch>
        </p:blipFill>
        <p:spPr bwMode="auto">
          <a:xfrm>
            <a:off x="165100" y="220663"/>
            <a:ext cx="8912225" cy="6099175"/>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960438" y="709613"/>
            <a:ext cx="8137525" cy="6113462"/>
          </a:xfrm>
          <a:prstGeom prst="rect">
            <a:avLst/>
          </a:prstGeom>
          <a:noFill/>
          <a:ln w="9525">
            <a:noFill/>
            <a:miter lim="800000"/>
            <a:headEnd/>
            <a:tailEnd/>
          </a:ln>
        </p:spPr>
      </p:pic>
      <p:sp>
        <p:nvSpPr>
          <p:cNvPr id="5" name="Freeform 4"/>
          <p:cNvSpPr>
            <a:spLocks noChangeArrowheads="1"/>
          </p:cNvSpPr>
          <p:nvPr/>
        </p:nvSpPr>
        <p:spPr bwMode="auto">
          <a:xfrm>
            <a:off x="1695450" y="4722813"/>
            <a:ext cx="1952625" cy="600075"/>
          </a:xfrm>
          <a:custGeom>
            <a:avLst/>
            <a:gdLst>
              <a:gd name="T0" fmla="*/ 1244279 w 1952264"/>
              <a:gd name="T1" fmla="*/ 23149 h 599954"/>
              <a:gd name="T2" fmla="*/ 642395 w 1952264"/>
              <a:gd name="T3" fmla="*/ 23149 h 599954"/>
              <a:gd name="T4" fmla="*/ 202557 w 1952264"/>
              <a:gd name="T5" fmla="*/ 162045 h 599954"/>
              <a:gd name="T6" fmla="*/ 17362 w 1952264"/>
              <a:gd name="T7" fmla="*/ 324090 h 599954"/>
              <a:gd name="T8" fmla="*/ 98385 w 1952264"/>
              <a:gd name="T9" fmla="*/ 555584 h 599954"/>
              <a:gd name="T10" fmla="*/ 607671 w 1952264"/>
              <a:gd name="T11" fmla="*/ 590308 h 599954"/>
              <a:gd name="T12" fmla="*/ 1024360 w 1952264"/>
              <a:gd name="T13" fmla="*/ 590308 h 599954"/>
              <a:gd name="T14" fmla="*/ 1614668 w 1952264"/>
              <a:gd name="T15" fmla="*/ 590308 h 599954"/>
              <a:gd name="T16" fmla="*/ 1904036 w 1952264"/>
              <a:gd name="T17" fmla="*/ 532435 h 599954"/>
              <a:gd name="T18" fmla="*/ 1904036 w 1952264"/>
              <a:gd name="T19" fmla="*/ 277792 h 599954"/>
              <a:gd name="T20" fmla="*/ 1626243 w 1952264"/>
              <a:gd name="T21" fmla="*/ 138895 h 599954"/>
              <a:gd name="T22" fmla="*/ 1244279 w 1952264"/>
              <a:gd name="T23" fmla="*/ 23149 h 5999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52264"/>
              <a:gd name="T37" fmla="*/ 0 h 599954"/>
              <a:gd name="T38" fmla="*/ 1952264 w 1952264"/>
              <a:gd name="T39" fmla="*/ 599954 h 5999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52264" h="599954">
                <a:moveTo>
                  <a:pt x="1244279" y="23149"/>
                </a:moveTo>
                <a:cubicBezTo>
                  <a:pt x="1080304" y="3858"/>
                  <a:pt x="816015" y="0"/>
                  <a:pt x="642395" y="23149"/>
                </a:cubicBezTo>
                <a:cubicBezTo>
                  <a:pt x="468775" y="46298"/>
                  <a:pt x="306729" y="111888"/>
                  <a:pt x="202557" y="162045"/>
                </a:cubicBezTo>
                <a:cubicBezTo>
                  <a:pt x="98385" y="212202"/>
                  <a:pt x="34724" y="258500"/>
                  <a:pt x="17362" y="324090"/>
                </a:cubicBezTo>
                <a:cubicBezTo>
                  <a:pt x="0" y="389680"/>
                  <a:pt x="0" y="511214"/>
                  <a:pt x="98385" y="555584"/>
                </a:cubicBezTo>
                <a:cubicBezTo>
                  <a:pt x="196770" y="599954"/>
                  <a:pt x="453342" y="584521"/>
                  <a:pt x="607671" y="590308"/>
                </a:cubicBezTo>
                <a:cubicBezTo>
                  <a:pt x="762000" y="596095"/>
                  <a:pt x="1024360" y="590308"/>
                  <a:pt x="1024360" y="590308"/>
                </a:cubicBezTo>
                <a:cubicBezTo>
                  <a:pt x="1192193" y="590308"/>
                  <a:pt x="1468055" y="599953"/>
                  <a:pt x="1614668" y="590308"/>
                </a:cubicBezTo>
                <a:cubicBezTo>
                  <a:pt x="1761281" y="580663"/>
                  <a:pt x="1855808" y="584521"/>
                  <a:pt x="1904036" y="532435"/>
                </a:cubicBezTo>
                <a:cubicBezTo>
                  <a:pt x="1952264" y="480349"/>
                  <a:pt x="1950335" y="343382"/>
                  <a:pt x="1904036" y="277792"/>
                </a:cubicBezTo>
                <a:cubicBezTo>
                  <a:pt x="1857737" y="212202"/>
                  <a:pt x="1740061" y="181336"/>
                  <a:pt x="1626243" y="138895"/>
                </a:cubicBezTo>
                <a:cubicBezTo>
                  <a:pt x="1512425" y="96454"/>
                  <a:pt x="1408254" y="42440"/>
                  <a:pt x="1244279" y="23149"/>
                </a:cubicBezTo>
                <a:close/>
              </a:path>
            </a:pathLst>
          </a:custGeom>
          <a:noFill/>
          <a:ln w="31750" algn="ctr">
            <a:solidFill>
              <a:srgbClr val="FF0000"/>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2123049-B978-4754-B7D5-2D8BE8B11471}" type="slidenum">
              <a:rPr lang="en-US" smtClean="0"/>
              <a:pPr>
                <a:defRPr/>
              </a:pPr>
              <a:t>33</a:t>
            </a:fld>
            <a:endParaRPr lang="en-US"/>
          </a:p>
        </p:txBody>
      </p:sp>
      <p:pic>
        <p:nvPicPr>
          <p:cNvPr id="53250" name="Picture 2"/>
          <p:cNvPicPr>
            <a:picLocks noChangeAspect="1" noChangeArrowheads="1"/>
          </p:cNvPicPr>
          <p:nvPr/>
        </p:nvPicPr>
        <p:blipFill>
          <a:blip r:embed="rId2" cstate="print"/>
          <a:srcRect/>
          <a:stretch>
            <a:fillRect/>
          </a:stretch>
        </p:blipFill>
        <p:spPr bwMode="auto">
          <a:xfrm>
            <a:off x="131763" y="290513"/>
            <a:ext cx="8815387" cy="4524375"/>
          </a:xfrm>
          <a:prstGeom prst="rect">
            <a:avLst/>
          </a:prstGeom>
          <a:noFill/>
          <a:ln w="9525">
            <a:noFill/>
            <a:miter lim="800000"/>
            <a:headEnd/>
            <a:tailEnd/>
          </a:ln>
        </p:spPr>
      </p:pic>
      <p:sp>
        <p:nvSpPr>
          <p:cNvPr id="4" name="Content Placeholder 2"/>
          <p:cNvSpPr txBox="1">
            <a:spLocks/>
          </p:cNvSpPr>
          <p:nvPr/>
        </p:nvSpPr>
        <p:spPr>
          <a:xfrm>
            <a:off x="228600" y="5116513"/>
            <a:ext cx="8686800" cy="474662"/>
          </a:xfrm>
          <a:prstGeom prst="rect">
            <a:avLst/>
          </a:prstGeom>
        </p:spPr>
        <p:txBody>
          <a:bodyPr/>
          <a:lstStyle/>
          <a:p>
            <a:pPr marL="342900" indent="-342900" eaLnBrk="0" hangingPunct="0">
              <a:spcBef>
                <a:spcPct val="20000"/>
              </a:spcBef>
              <a:buClr>
                <a:schemeClr val="accent2"/>
              </a:buClr>
              <a:buSzPct val="80000"/>
              <a:buFont typeface="Wingdings" pitchFamily="2" charset="2"/>
              <a:buChar char="l"/>
              <a:defRPr/>
            </a:pPr>
            <a:r>
              <a:rPr lang="en-US" sz="2400" b="1" kern="0" dirty="0">
                <a:solidFill>
                  <a:srgbClr val="0000DC"/>
                </a:solidFill>
                <a:latin typeface="+mn-lt"/>
              </a:rPr>
              <a:t>Text mixed with structured data (from the database)</a:t>
            </a:r>
          </a:p>
          <a:p>
            <a:pPr marL="342900" indent="-342900" eaLnBrk="0" hangingPunct="0">
              <a:spcBef>
                <a:spcPct val="20000"/>
              </a:spcBef>
              <a:buClr>
                <a:schemeClr val="accent2"/>
              </a:buClr>
              <a:buSzPct val="80000"/>
              <a:buFont typeface="Wingdings" pitchFamily="2" charset="2"/>
              <a:buChar char="l"/>
              <a:defRPr/>
            </a:pPr>
            <a:r>
              <a:rPr lang="en-US" sz="2400" b="1" kern="0" dirty="0">
                <a:solidFill>
                  <a:srgbClr val="0000DC"/>
                </a:solidFill>
                <a:latin typeface="+mn-lt"/>
              </a:rPr>
              <a:t>Can edit both</a:t>
            </a:r>
          </a:p>
        </p:txBody>
      </p:sp>
      <p:pic>
        <p:nvPicPr>
          <p:cNvPr id="53253" name="Picture 2"/>
          <p:cNvPicPr>
            <a:picLocks noChangeAspect="1" noChangeArrowheads="1"/>
          </p:cNvPicPr>
          <p:nvPr/>
        </p:nvPicPr>
        <p:blipFill>
          <a:blip r:embed="rId3" cstate="print"/>
          <a:srcRect/>
          <a:stretch>
            <a:fillRect/>
          </a:stretch>
        </p:blipFill>
        <p:spPr bwMode="auto">
          <a:xfrm>
            <a:off x="34925" y="603250"/>
            <a:ext cx="9109075" cy="5299075"/>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6553200" y="6248400"/>
            <a:ext cx="1905000" cy="457200"/>
          </a:xfrm>
          <a:prstGeom prst="rect">
            <a:avLst/>
          </a:prstGeom>
          <a:noFill/>
          <a:ln w="12700" cap="sq">
            <a:miter lim="800000"/>
            <a:headEnd type="none" w="sm" len="sm"/>
            <a:tailEnd type="none" w="sm" len="sm"/>
          </a:ln>
        </p:spPr>
        <p:txBody>
          <a:bodyPr/>
          <a:lstStyle/>
          <a:p>
            <a:pPr algn="r" eaLnBrk="0" hangingPunct="0">
              <a:defRPr/>
            </a:pPr>
            <a:fld id="{8DEDE358-87BB-4DB6-9C7A-DA36ADB7050C}" type="slidenum">
              <a:rPr kumimoji="0" lang="en-US" sz="1400">
                <a:latin typeface="+mj-lt"/>
              </a:rPr>
              <a:pPr algn="r" eaLnBrk="0" hangingPunct="0">
                <a:defRPr/>
              </a:pPr>
              <a:t>34</a:t>
            </a:fld>
            <a:endParaRPr kumimoji="0" lang="en-US" sz="1400">
              <a:latin typeface="+mj-lt"/>
            </a:endParaRPr>
          </a:p>
        </p:txBody>
      </p:sp>
      <p:sp>
        <p:nvSpPr>
          <p:cNvPr id="1127426" name="Rectangle 2"/>
          <p:cNvSpPr>
            <a:spLocks noGrp="1" noChangeArrowheads="1"/>
          </p:cNvSpPr>
          <p:nvPr>
            <p:ph type="title" idx="4294967295"/>
          </p:nvPr>
        </p:nvSpPr>
        <p:spPr/>
        <p:txBody>
          <a:bodyPr/>
          <a:lstStyle/>
          <a:p>
            <a:r>
              <a:rPr lang="en-US" smtClean="0"/>
              <a:t>Rest of the Talk</a:t>
            </a:r>
          </a:p>
        </p:txBody>
      </p:sp>
      <p:sp>
        <p:nvSpPr>
          <p:cNvPr id="76804" name="Rectangle 3"/>
          <p:cNvSpPr>
            <a:spLocks noGrp="1" noChangeArrowheads="1"/>
          </p:cNvSpPr>
          <p:nvPr>
            <p:ph type="body" idx="4294967295"/>
          </p:nvPr>
        </p:nvSpPr>
        <p:spPr>
          <a:xfrm>
            <a:off x="228600" y="1423988"/>
            <a:ext cx="8686800" cy="3937000"/>
          </a:xfrm>
        </p:spPr>
        <p:txBody>
          <a:bodyPr/>
          <a:lstStyle/>
          <a:p>
            <a:r>
              <a:rPr lang="en-US" smtClean="0"/>
              <a:t>Building the database</a:t>
            </a:r>
          </a:p>
          <a:p>
            <a:pPr lvl="1"/>
            <a:r>
              <a:rPr lang="en-US" smtClean="0"/>
              <a:t>schema matching</a:t>
            </a:r>
          </a:p>
          <a:p>
            <a:pPr lvl="1"/>
            <a:r>
              <a:rPr lang="en-US" smtClean="0"/>
              <a:t>data matching</a:t>
            </a:r>
          </a:p>
          <a:p>
            <a:pPr lvl="1"/>
            <a:r>
              <a:rPr lang="en-US" smtClean="0"/>
              <a:t>editing data of workflow</a:t>
            </a:r>
          </a:p>
          <a:p>
            <a:pPr lvl="1"/>
            <a:r>
              <a:rPr lang="en-US" smtClean="0"/>
              <a:t>editing the end database / build structured “wikipedia”</a:t>
            </a:r>
          </a:p>
          <a:p>
            <a:r>
              <a:rPr lang="en-US" smtClean="0"/>
              <a:t>Using the database</a:t>
            </a:r>
          </a:p>
          <a:p>
            <a:pPr lvl="1"/>
            <a:r>
              <a:rPr lang="en-US" smtClean="0"/>
              <a:t>how to let naïve users query the database</a:t>
            </a:r>
          </a:p>
          <a:p>
            <a:pPr lvl="1"/>
            <a:r>
              <a:rPr lang="en-US" smtClean="0"/>
              <a:t>generating text from the database</a:t>
            </a:r>
          </a:p>
          <a:p>
            <a:pPr lvl="1"/>
            <a:r>
              <a:rPr lang="en-US" smtClean="0"/>
              <a:t>opportunistic querying / make pages computable</a:t>
            </a:r>
          </a:p>
          <a:p>
            <a:r>
              <a:rPr lang="en-US" smtClean="0"/>
              <a:t>Wrapping up</a:t>
            </a:r>
          </a:p>
        </p:txBody>
      </p:sp>
      <p:sp>
        <p:nvSpPr>
          <p:cNvPr id="76805" name="AutoShape 5"/>
          <p:cNvSpPr>
            <a:spLocks noChangeArrowheads="1"/>
          </p:cNvSpPr>
          <p:nvPr/>
        </p:nvSpPr>
        <p:spPr bwMode="auto">
          <a:xfrm>
            <a:off x="5934075" y="3838575"/>
            <a:ext cx="414338" cy="287338"/>
          </a:xfrm>
          <a:prstGeom prst="leftArrow">
            <a:avLst>
              <a:gd name="adj1" fmla="val 50000"/>
              <a:gd name="adj2" fmla="val 36050"/>
            </a:avLst>
          </a:prstGeom>
          <a:solidFill>
            <a:schemeClr val="hlink"/>
          </a:solidFill>
          <a:ln w="9525">
            <a:solidFill>
              <a:schemeClr val="hlink"/>
            </a:solidFill>
            <a:miter lim="800000"/>
            <a:headEnd/>
            <a:tailEnd/>
          </a:ln>
          <a:effectLst/>
        </p:spPr>
        <p:txBody>
          <a:bodyPr wrap="none" anchor="ctr"/>
          <a:lstStyle/>
          <a:p>
            <a:endParaRPr lang="en-US"/>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75" y="228600"/>
            <a:ext cx="8828088" cy="568325"/>
          </a:xfrm>
        </p:spPr>
        <p:txBody>
          <a:bodyPr/>
          <a:lstStyle/>
          <a:p>
            <a:pPr>
              <a:defRPr/>
            </a:pPr>
            <a:r>
              <a:rPr lang="en-US" dirty="0" smtClean="0"/>
              <a:t>How to Query the Database?</a:t>
            </a:r>
            <a:endParaRPr lang="en-US" dirty="0"/>
          </a:p>
        </p:txBody>
      </p:sp>
      <p:sp>
        <p:nvSpPr>
          <p:cNvPr id="56322" name="Content Placeholder 2"/>
          <p:cNvSpPr>
            <a:spLocks noGrp="1"/>
          </p:cNvSpPr>
          <p:nvPr>
            <p:ph idx="1"/>
          </p:nvPr>
        </p:nvSpPr>
        <p:spPr>
          <a:xfrm>
            <a:off x="228600" y="936625"/>
            <a:ext cx="8686800" cy="1817688"/>
          </a:xfrm>
        </p:spPr>
        <p:txBody>
          <a:bodyPr/>
          <a:lstStyle/>
          <a:p>
            <a:r>
              <a:rPr lang="en-US" smtClean="0"/>
              <a:t>Today users write SQL/XML/SPARQL queries</a:t>
            </a:r>
          </a:p>
          <a:p>
            <a:pPr lvl="1"/>
            <a:r>
              <a:rPr lang="en-US" smtClean="0"/>
              <a:t>Joe Hellerstein can do this in his sleep</a:t>
            </a:r>
          </a:p>
          <a:p>
            <a:r>
              <a:rPr lang="en-US" smtClean="0"/>
              <a:t>But what about Joe Sixpack? My parents? </a:t>
            </a:r>
          </a:p>
          <a:p>
            <a:r>
              <a:rPr lang="en-US" smtClean="0"/>
              <a:t>Current search engines provide a potential answer</a:t>
            </a:r>
          </a:p>
        </p:txBody>
      </p:sp>
      <p:sp>
        <p:nvSpPr>
          <p:cNvPr id="4" name="Slide Number Placeholder 3"/>
          <p:cNvSpPr>
            <a:spLocks noGrp="1"/>
          </p:cNvSpPr>
          <p:nvPr>
            <p:ph type="sldNum" sz="quarter" idx="12"/>
          </p:nvPr>
        </p:nvSpPr>
        <p:spPr/>
        <p:txBody>
          <a:bodyPr/>
          <a:lstStyle/>
          <a:p>
            <a:pPr>
              <a:defRPr/>
            </a:pPr>
            <a:fld id="{4FAF9197-86FB-4259-AE9E-B38447F0ECC6}" type="slidenum">
              <a:rPr lang="en-US" smtClean="0"/>
              <a:pPr>
                <a:defRPr/>
              </a:pPr>
              <a:t>35</a:t>
            </a:fld>
            <a:endParaRPr lang="en-US"/>
          </a:p>
        </p:txBody>
      </p:sp>
      <p:pic>
        <p:nvPicPr>
          <p:cNvPr id="56324" name="Picture 2"/>
          <p:cNvPicPr>
            <a:picLocks noChangeAspect="1" noChangeArrowheads="1"/>
          </p:cNvPicPr>
          <p:nvPr/>
        </p:nvPicPr>
        <p:blipFill>
          <a:blip r:embed="rId2" cstate="print"/>
          <a:srcRect/>
          <a:stretch>
            <a:fillRect/>
          </a:stretch>
        </p:blipFill>
        <p:spPr bwMode="auto">
          <a:xfrm>
            <a:off x="976313" y="2663825"/>
            <a:ext cx="5568950" cy="3865563"/>
          </a:xfrm>
          <a:prstGeom prst="rect">
            <a:avLst/>
          </a:prstGeom>
          <a:noFill/>
          <a:ln w="9525">
            <a:noFill/>
            <a:miter lim="800000"/>
            <a:headEnd/>
            <a:tailEnd/>
          </a:ln>
        </p:spPr>
      </p:pic>
      <p:sp>
        <p:nvSpPr>
          <p:cNvPr id="56325" name="Freeform 5"/>
          <p:cNvSpPr>
            <a:spLocks noChangeArrowheads="1"/>
          </p:cNvSpPr>
          <p:nvPr/>
        </p:nvSpPr>
        <p:spPr bwMode="auto">
          <a:xfrm>
            <a:off x="1785938" y="3711575"/>
            <a:ext cx="1863725" cy="403225"/>
          </a:xfrm>
          <a:custGeom>
            <a:avLst/>
            <a:gdLst>
              <a:gd name="T0" fmla="*/ 1571171 w 1863271"/>
              <a:gd name="T1" fmla="*/ 12700 h 402771"/>
              <a:gd name="T2" fmla="*/ 1070428 w 1863271"/>
              <a:gd name="T3" fmla="*/ 1814 h 402771"/>
              <a:gd name="T4" fmla="*/ 526142 w 1863271"/>
              <a:gd name="T5" fmla="*/ 23585 h 402771"/>
              <a:gd name="T6" fmla="*/ 123371 w 1863271"/>
              <a:gd name="T7" fmla="*/ 110671 h 402771"/>
              <a:gd name="T8" fmla="*/ 134257 w 1863271"/>
              <a:gd name="T9" fmla="*/ 284843 h 402771"/>
              <a:gd name="T10" fmla="*/ 928914 w 1863271"/>
              <a:gd name="T11" fmla="*/ 393700 h 402771"/>
              <a:gd name="T12" fmla="*/ 1723571 w 1863271"/>
              <a:gd name="T13" fmla="*/ 339271 h 402771"/>
              <a:gd name="T14" fmla="*/ 1767114 w 1863271"/>
              <a:gd name="T15" fmla="*/ 67128 h 402771"/>
              <a:gd name="T16" fmla="*/ 1571171 w 1863271"/>
              <a:gd name="T17" fmla="*/ 12700 h 4027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63271"/>
              <a:gd name="T28" fmla="*/ 0 h 402771"/>
              <a:gd name="T29" fmla="*/ 1863271 w 1863271"/>
              <a:gd name="T30" fmla="*/ 402771 h 4027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63271" h="402771">
                <a:moveTo>
                  <a:pt x="1571171" y="12700"/>
                </a:moveTo>
                <a:cubicBezTo>
                  <a:pt x="1455057" y="1814"/>
                  <a:pt x="1244599" y="0"/>
                  <a:pt x="1070428" y="1814"/>
                </a:cubicBezTo>
                <a:cubicBezTo>
                  <a:pt x="896257" y="3628"/>
                  <a:pt x="683985" y="5442"/>
                  <a:pt x="526142" y="23585"/>
                </a:cubicBezTo>
                <a:cubicBezTo>
                  <a:pt x="368299" y="41728"/>
                  <a:pt x="188685" y="67128"/>
                  <a:pt x="123371" y="110671"/>
                </a:cubicBezTo>
                <a:cubicBezTo>
                  <a:pt x="58057" y="154214"/>
                  <a:pt x="0" y="237672"/>
                  <a:pt x="134257" y="284843"/>
                </a:cubicBezTo>
                <a:cubicBezTo>
                  <a:pt x="268514" y="332014"/>
                  <a:pt x="664028" y="384629"/>
                  <a:pt x="928914" y="393700"/>
                </a:cubicBezTo>
                <a:cubicBezTo>
                  <a:pt x="1193800" y="402771"/>
                  <a:pt x="1583871" y="393700"/>
                  <a:pt x="1723571" y="339271"/>
                </a:cubicBezTo>
                <a:cubicBezTo>
                  <a:pt x="1863271" y="284842"/>
                  <a:pt x="1797957" y="119742"/>
                  <a:pt x="1767114" y="67128"/>
                </a:cubicBezTo>
                <a:cubicBezTo>
                  <a:pt x="1736271" y="14514"/>
                  <a:pt x="1687285" y="23586"/>
                  <a:pt x="1571171" y="12700"/>
                </a:cubicBezTo>
                <a:close/>
              </a:path>
            </a:pathLst>
          </a:custGeom>
          <a:noFill/>
          <a:ln w="28575" algn="ctr">
            <a:solidFill>
              <a:srgbClr val="FF0000"/>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56326" name="Freeform 6"/>
          <p:cNvSpPr>
            <a:spLocks noChangeArrowheads="1"/>
          </p:cNvSpPr>
          <p:nvPr/>
        </p:nvSpPr>
        <p:spPr bwMode="auto">
          <a:xfrm>
            <a:off x="1038225" y="5422900"/>
            <a:ext cx="2649538" cy="530225"/>
          </a:xfrm>
          <a:custGeom>
            <a:avLst/>
            <a:gdLst>
              <a:gd name="T0" fmla="*/ 2492828 w 2648858"/>
              <a:gd name="T1" fmla="*/ 76200 h 531586"/>
              <a:gd name="T2" fmla="*/ 1371601 w 2648858"/>
              <a:gd name="T3" fmla="*/ 0 h 531586"/>
              <a:gd name="T4" fmla="*/ 337458 w 2648858"/>
              <a:gd name="T5" fmla="*/ 21772 h 531586"/>
              <a:gd name="T6" fmla="*/ 54429 w 2648858"/>
              <a:gd name="T7" fmla="*/ 239486 h 531586"/>
              <a:gd name="T8" fmla="*/ 206829 w 2648858"/>
              <a:gd name="T9" fmla="*/ 446314 h 531586"/>
              <a:gd name="T10" fmla="*/ 1295401 w 2648858"/>
              <a:gd name="T11" fmla="*/ 522514 h 531586"/>
              <a:gd name="T12" fmla="*/ 2449286 w 2648858"/>
              <a:gd name="T13" fmla="*/ 457200 h 531586"/>
              <a:gd name="T14" fmla="*/ 2492828 w 2648858"/>
              <a:gd name="T15" fmla="*/ 76200 h 531586"/>
              <a:gd name="T16" fmla="*/ 0 60000 65536"/>
              <a:gd name="T17" fmla="*/ 0 60000 65536"/>
              <a:gd name="T18" fmla="*/ 0 60000 65536"/>
              <a:gd name="T19" fmla="*/ 0 60000 65536"/>
              <a:gd name="T20" fmla="*/ 0 60000 65536"/>
              <a:gd name="T21" fmla="*/ 0 60000 65536"/>
              <a:gd name="T22" fmla="*/ 0 60000 65536"/>
              <a:gd name="T23" fmla="*/ 0 60000 65536"/>
              <a:gd name="T24" fmla="*/ 0 w 2648858"/>
              <a:gd name="T25" fmla="*/ 0 h 531586"/>
              <a:gd name="T26" fmla="*/ 2648858 w 2648858"/>
              <a:gd name="T27" fmla="*/ 531586 h 5315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48858" h="531586">
                <a:moveTo>
                  <a:pt x="2492829" y="76200"/>
                </a:moveTo>
                <a:cubicBezTo>
                  <a:pt x="2111829" y="42635"/>
                  <a:pt x="1730829" y="9071"/>
                  <a:pt x="1371601" y="0"/>
                </a:cubicBezTo>
                <a:lnTo>
                  <a:pt x="337458" y="21772"/>
                </a:lnTo>
                <a:cubicBezTo>
                  <a:pt x="117929" y="61686"/>
                  <a:pt x="76200" y="168729"/>
                  <a:pt x="54429" y="239486"/>
                </a:cubicBezTo>
                <a:cubicBezTo>
                  <a:pt x="32658" y="310243"/>
                  <a:pt x="0" y="399143"/>
                  <a:pt x="206829" y="446314"/>
                </a:cubicBezTo>
                <a:cubicBezTo>
                  <a:pt x="413658" y="493485"/>
                  <a:pt x="921658" y="520700"/>
                  <a:pt x="1295401" y="522514"/>
                </a:cubicBezTo>
                <a:cubicBezTo>
                  <a:pt x="1669144" y="524328"/>
                  <a:pt x="2249716" y="531586"/>
                  <a:pt x="2449287" y="457200"/>
                </a:cubicBezTo>
                <a:cubicBezTo>
                  <a:pt x="2648858" y="382814"/>
                  <a:pt x="2570843" y="229507"/>
                  <a:pt x="2492829" y="76200"/>
                </a:cubicBezTo>
                <a:close/>
              </a:path>
            </a:pathLst>
          </a:custGeom>
          <a:noFill/>
          <a:ln w="28575" algn="ctr">
            <a:solidFill>
              <a:srgbClr val="FF0000"/>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32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3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3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animBg="1"/>
      <p:bldP spid="563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72" name="Rectangle 28"/>
          <p:cNvSpPr>
            <a:spLocks noChangeArrowheads="1"/>
          </p:cNvSpPr>
          <p:nvPr/>
        </p:nvSpPr>
        <p:spPr bwMode="auto">
          <a:xfrm>
            <a:off x="2979738" y="1193800"/>
            <a:ext cx="5264150" cy="2987675"/>
          </a:xfrm>
          <a:prstGeom prst="rect">
            <a:avLst/>
          </a:prstGeom>
          <a:solidFill>
            <a:srgbClr val="CCFFFF"/>
          </a:solidFill>
          <a:ln w="9525">
            <a:solidFill>
              <a:schemeClr val="tx1"/>
            </a:solidFill>
            <a:miter lim="800000"/>
            <a:headEnd/>
            <a:tailEnd/>
          </a:ln>
          <a:effectLst/>
        </p:spPr>
        <p:txBody>
          <a:bodyPr wrap="none" anchor="ctr"/>
          <a:lstStyle/>
          <a:p>
            <a:endParaRPr lang="en-US"/>
          </a:p>
        </p:txBody>
      </p:sp>
      <p:sp>
        <p:nvSpPr>
          <p:cNvPr id="57371" name="Rectangle 27"/>
          <p:cNvSpPr>
            <a:spLocks noChangeArrowheads="1"/>
          </p:cNvSpPr>
          <p:nvPr/>
        </p:nvSpPr>
        <p:spPr bwMode="auto">
          <a:xfrm>
            <a:off x="2841625" y="1289050"/>
            <a:ext cx="5264150" cy="2987675"/>
          </a:xfrm>
          <a:prstGeom prst="rect">
            <a:avLst/>
          </a:prstGeom>
          <a:solidFill>
            <a:srgbClr val="CCFFFF"/>
          </a:solidFill>
          <a:ln w="9525">
            <a:solidFill>
              <a:schemeClr val="tx1"/>
            </a:solidFill>
            <a:miter lim="800000"/>
            <a:headEnd/>
            <a:tailEnd/>
          </a:ln>
          <a:effectLst/>
        </p:spPr>
        <p:txBody>
          <a:bodyPr wrap="none" anchor="ctr"/>
          <a:lstStyle/>
          <a:p>
            <a:endParaRPr lang="en-US"/>
          </a:p>
        </p:txBody>
      </p:sp>
      <p:sp>
        <p:nvSpPr>
          <p:cNvPr id="57370" name="Rectangle 26"/>
          <p:cNvSpPr>
            <a:spLocks noChangeArrowheads="1"/>
          </p:cNvSpPr>
          <p:nvPr/>
        </p:nvSpPr>
        <p:spPr bwMode="auto">
          <a:xfrm>
            <a:off x="2700338" y="1403350"/>
            <a:ext cx="5264150" cy="2987675"/>
          </a:xfrm>
          <a:prstGeom prst="rect">
            <a:avLst/>
          </a:prstGeom>
          <a:solidFill>
            <a:srgbClr val="CCFFFF"/>
          </a:solidFill>
          <a:ln w="9525">
            <a:solidFill>
              <a:schemeClr val="tx1"/>
            </a:solidFill>
            <a:miter lim="800000"/>
            <a:headEnd/>
            <a:tailEnd/>
          </a:ln>
          <a:effectLst/>
        </p:spPr>
        <p:txBody>
          <a:bodyPr wrap="none" anchor="ctr"/>
          <a:lstStyle/>
          <a:p>
            <a:endParaRPr lang="en-US"/>
          </a:p>
        </p:txBody>
      </p:sp>
      <p:sp>
        <p:nvSpPr>
          <p:cNvPr id="57361" name="Rectangle 26"/>
          <p:cNvSpPr>
            <a:spLocks noChangeArrowheads="1"/>
          </p:cNvSpPr>
          <p:nvPr/>
        </p:nvSpPr>
        <p:spPr bwMode="auto">
          <a:xfrm>
            <a:off x="2533650" y="1489075"/>
            <a:ext cx="5305425" cy="3019425"/>
          </a:xfrm>
          <a:prstGeom prst="rect">
            <a:avLst/>
          </a:prstGeom>
          <a:solidFill>
            <a:srgbClr val="CCFFFF"/>
          </a:solid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2" name="Title 1"/>
          <p:cNvSpPr>
            <a:spLocks noGrp="1"/>
          </p:cNvSpPr>
          <p:nvPr>
            <p:ph type="title"/>
          </p:nvPr>
        </p:nvSpPr>
        <p:spPr/>
        <p:txBody>
          <a:bodyPr/>
          <a:lstStyle/>
          <a:p>
            <a:r>
              <a:rPr lang="en-US" smtClean="0"/>
              <a:t>Generate &amp; Index Query Forms </a:t>
            </a:r>
            <a:br>
              <a:rPr lang="en-US" smtClean="0"/>
            </a:br>
            <a:r>
              <a:rPr lang="en-US" sz="2800" smtClean="0"/>
              <a:t>[SIGMOD-09b]</a:t>
            </a:r>
          </a:p>
        </p:txBody>
      </p:sp>
      <p:sp>
        <p:nvSpPr>
          <p:cNvPr id="3" name="Slide Number Placeholder 2"/>
          <p:cNvSpPr>
            <a:spLocks noGrp="1"/>
          </p:cNvSpPr>
          <p:nvPr>
            <p:ph type="sldNum" sz="quarter" idx="12"/>
          </p:nvPr>
        </p:nvSpPr>
        <p:spPr/>
        <p:txBody>
          <a:bodyPr/>
          <a:lstStyle/>
          <a:p>
            <a:pPr>
              <a:defRPr/>
            </a:pPr>
            <a:fld id="{C9686B67-95E4-498D-90CE-EDD29E631544}" type="slidenum">
              <a:rPr lang="en-US" smtClean="0"/>
              <a:pPr>
                <a:defRPr/>
              </a:pPr>
              <a:t>36</a:t>
            </a:fld>
            <a:endParaRPr lang="en-US"/>
          </a:p>
        </p:txBody>
      </p:sp>
      <p:sp>
        <p:nvSpPr>
          <p:cNvPr id="57347" name="Oval 31"/>
          <p:cNvSpPr>
            <a:spLocks noChangeArrowheads="1"/>
          </p:cNvSpPr>
          <p:nvPr/>
        </p:nvSpPr>
        <p:spPr bwMode="auto">
          <a:xfrm>
            <a:off x="809625" y="128587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57348" name="Oval 32"/>
          <p:cNvSpPr>
            <a:spLocks noChangeArrowheads="1"/>
          </p:cNvSpPr>
          <p:nvPr/>
        </p:nvSpPr>
        <p:spPr bwMode="auto">
          <a:xfrm>
            <a:off x="1168400" y="1493838"/>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57349" name="Oval 33"/>
          <p:cNvSpPr>
            <a:spLocks noChangeArrowheads="1"/>
          </p:cNvSpPr>
          <p:nvPr/>
        </p:nvSpPr>
        <p:spPr bwMode="auto">
          <a:xfrm>
            <a:off x="1347788" y="1841500"/>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57350" name="Oval 34"/>
          <p:cNvSpPr>
            <a:spLocks noChangeArrowheads="1"/>
          </p:cNvSpPr>
          <p:nvPr/>
        </p:nvSpPr>
        <p:spPr bwMode="auto">
          <a:xfrm>
            <a:off x="989013" y="2049463"/>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57351" name="Line 38"/>
          <p:cNvSpPr>
            <a:spLocks noChangeShapeType="1"/>
          </p:cNvSpPr>
          <p:nvPr/>
        </p:nvSpPr>
        <p:spPr bwMode="auto">
          <a:xfrm flipH="1" flipV="1">
            <a:off x="892175" y="1389063"/>
            <a:ext cx="276225" cy="139700"/>
          </a:xfrm>
          <a:prstGeom prst="line">
            <a:avLst/>
          </a:prstGeom>
          <a:noFill/>
          <a:ln w="12700">
            <a:solidFill>
              <a:schemeClr val="tx1"/>
            </a:solidFill>
            <a:round/>
            <a:headEnd/>
            <a:tailEnd/>
          </a:ln>
        </p:spPr>
        <p:txBody>
          <a:bodyPr wrap="none" anchor="ctr"/>
          <a:lstStyle/>
          <a:p>
            <a:endParaRPr lang="en-US"/>
          </a:p>
        </p:txBody>
      </p:sp>
      <p:sp>
        <p:nvSpPr>
          <p:cNvPr id="57352" name="Line 39"/>
          <p:cNvSpPr>
            <a:spLocks noChangeShapeType="1"/>
          </p:cNvSpPr>
          <p:nvPr/>
        </p:nvSpPr>
        <p:spPr bwMode="auto">
          <a:xfrm flipV="1">
            <a:off x="1249363" y="1389063"/>
            <a:ext cx="330200" cy="152400"/>
          </a:xfrm>
          <a:prstGeom prst="line">
            <a:avLst/>
          </a:prstGeom>
          <a:noFill/>
          <a:ln w="12700">
            <a:solidFill>
              <a:schemeClr val="tx1"/>
            </a:solidFill>
            <a:round/>
            <a:headEnd/>
            <a:tailEnd/>
          </a:ln>
        </p:spPr>
        <p:txBody>
          <a:bodyPr wrap="none" anchor="ctr"/>
          <a:lstStyle/>
          <a:p>
            <a:endParaRPr lang="en-US"/>
          </a:p>
        </p:txBody>
      </p:sp>
      <p:sp>
        <p:nvSpPr>
          <p:cNvPr id="57353" name="Line 40"/>
          <p:cNvSpPr>
            <a:spLocks noChangeShapeType="1"/>
          </p:cNvSpPr>
          <p:nvPr/>
        </p:nvSpPr>
        <p:spPr bwMode="auto">
          <a:xfrm>
            <a:off x="1243013" y="1609725"/>
            <a:ext cx="119062" cy="254000"/>
          </a:xfrm>
          <a:prstGeom prst="line">
            <a:avLst/>
          </a:prstGeom>
          <a:noFill/>
          <a:ln w="12700">
            <a:solidFill>
              <a:schemeClr val="tx1"/>
            </a:solidFill>
            <a:round/>
            <a:headEnd/>
            <a:tailEnd/>
          </a:ln>
        </p:spPr>
        <p:txBody>
          <a:bodyPr wrap="none" anchor="ctr"/>
          <a:lstStyle/>
          <a:p>
            <a:endParaRPr lang="en-US"/>
          </a:p>
        </p:txBody>
      </p:sp>
      <p:sp>
        <p:nvSpPr>
          <p:cNvPr id="57354" name="Line 41"/>
          <p:cNvSpPr>
            <a:spLocks noChangeShapeType="1"/>
          </p:cNvSpPr>
          <p:nvPr/>
        </p:nvSpPr>
        <p:spPr bwMode="auto">
          <a:xfrm flipH="1">
            <a:off x="1055688" y="1622425"/>
            <a:ext cx="134937" cy="439738"/>
          </a:xfrm>
          <a:prstGeom prst="line">
            <a:avLst/>
          </a:prstGeom>
          <a:noFill/>
          <a:ln w="12700">
            <a:solidFill>
              <a:schemeClr val="tx1"/>
            </a:solidFill>
            <a:round/>
            <a:headEnd/>
            <a:tailEnd/>
          </a:ln>
        </p:spPr>
        <p:txBody>
          <a:bodyPr wrap="none" anchor="ctr"/>
          <a:lstStyle/>
          <a:p>
            <a:endParaRPr lang="en-US"/>
          </a:p>
        </p:txBody>
      </p:sp>
      <p:sp>
        <p:nvSpPr>
          <p:cNvPr id="57355" name="Line 42"/>
          <p:cNvSpPr>
            <a:spLocks noChangeShapeType="1"/>
          </p:cNvSpPr>
          <p:nvPr/>
        </p:nvSpPr>
        <p:spPr bwMode="auto">
          <a:xfrm>
            <a:off x="854075" y="1412875"/>
            <a:ext cx="149225" cy="649288"/>
          </a:xfrm>
          <a:prstGeom prst="line">
            <a:avLst/>
          </a:prstGeom>
          <a:noFill/>
          <a:ln w="12700">
            <a:solidFill>
              <a:schemeClr val="tx1"/>
            </a:solidFill>
            <a:round/>
            <a:headEnd/>
            <a:tailEnd/>
          </a:ln>
        </p:spPr>
        <p:txBody>
          <a:bodyPr wrap="none" anchor="ctr"/>
          <a:lstStyle/>
          <a:p>
            <a:endParaRPr lang="en-US"/>
          </a:p>
        </p:txBody>
      </p:sp>
      <p:sp>
        <p:nvSpPr>
          <p:cNvPr id="57356" name="Oval 46"/>
          <p:cNvSpPr>
            <a:spLocks noChangeArrowheads="1"/>
          </p:cNvSpPr>
          <p:nvPr/>
        </p:nvSpPr>
        <p:spPr bwMode="auto">
          <a:xfrm>
            <a:off x="1571625" y="1285875"/>
            <a:ext cx="88900"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57357" name="TextBox 22"/>
          <p:cNvSpPr txBox="1">
            <a:spLocks noChangeArrowheads="1"/>
          </p:cNvSpPr>
          <p:nvPr/>
        </p:nvSpPr>
        <p:spPr bwMode="auto">
          <a:xfrm>
            <a:off x="2554288" y="1476375"/>
            <a:ext cx="5245100" cy="2963863"/>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t>Total number of publications</a:t>
            </a:r>
          </a:p>
          <a:p>
            <a:pPr eaLnBrk="0" hangingPunct="0">
              <a:spcBef>
                <a:spcPct val="20000"/>
              </a:spcBef>
              <a:buClr>
                <a:schemeClr val="accent2"/>
              </a:buClr>
            </a:pPr>
            <a:r>
              <a:rPr lang="en-US" sz="2000"/>
              <a:t> </a:t>
            </a:r>
            <a:r>
              <a:rPr lang="en-US" b="1"/>
              <a:t>Name          Start year    End year</a:t>
            </a:r>
          </a:p>
          <a:p>
            <a:pPr eaLnBrk="0" hangingPunct="0">
              <a:spcBef>
                <a:spcPct val="20000"/>
              </a:spcBef>
              <a:buClr>
                <a:schemeClr val="accent2"/>
              </a:buClr>
            </a:pPr>
            <a:endParaRPr lang="en-US" b="1"/>
          </a:p>
          <a:p>
            <a:pPr eaLnBrk="0" hangingPunct="0">
              <a:spcBef>
                <a:spcPct val="20000"/>
              </a:spcBef>
              <a:buClr>
                <a:schemeClr val="accent2"/>
              </a:buClr>
            </a:pPr>
            <a:endParaRPr lang="en-US" b="1"/>
          </a:p>
          <a:p>
            <a:pPr eaLnBrk="0" hangingPunct="0">
              <a:spcBef>
                <a:spcPct val="20000"/>
              </a:spcBef>
              <a:buClr>
                <a:schemeClr val="accent2"/>
              </a:buClr>
            </a:pPr>
            <a:r>
              <a:rPr lang="en-US" b="1" i="1"/>
              <a:t>This form can be used to answer questions such as:</a:t>
            </a:r>
          </a:p>
          <a:p>
            <a:pPr eaLnBrk="0" hangingPunct="0">
              <a:spcBef>
                <a:spcPct val="20000"/>
              </a:spcBef>
              <a:buClr>
                <a:schemeClr val="accent2"/>
              </a:buClr>
            </a:pPr>
            <a:r>
              <a:rPr lang="en-US" i="1"/>
              <a:t>How many papers have someone published? </a:t>
            </a:r>
            <a:br>
              <a:rPr lang="en-US" i="1"/>
            </a:br>
            <a:r>
              <a:rPr lang="en-US" i="1"/>
              <a:t>Count total number of papers of</a:t>
            </a:r>
            <a:br>
              <a:rPr lang="en-US" i="1"/>
            </a:br>
            <a:r>
              <a:rPr lang="en-US" i="1"/>
              <a:t>Count total number of publications of</a:t>
            </a:r>
          </a:p>
          <a:p>
            <a:pPr eaLnBrk="0" hangingPunct="0">
              <a:spcBef>
                <a:spcPct val="20000"/>
              </a:spcBef>
              <a:buClr>
                <a:schemeClr val="accent2"/>
              </a:buClr>
            </a:pPr>
            <a:r>
              <a:rPr lang="en-US" i="1"/>
              <a:t>How prolific is </a:t>
            </a:r>
            <a:br>
              <a:rPr lang="en-US" i="1"/>
            </a:br>
            <a:r>
              <a:rPr lang="en-US" i="1"/>
              <a:t>How productive is </a:t>
            </a:r>
          </a:p>
        </p:txBody>
      </p:sp>
      <p:sp>
        <p:nvSpPr>
          <p:cNvPr id="57358" name="Rectangle 23"/>
          <p:cNvSpPr>
            <a:spLocks noChangeArrowheads="1"/>
          </p:cNvSpPr>
          <p:nvPr/>
        </p:nvSpPr>
        <p:spPr bwMode="auto">
          <a:xfrm>
            <a:off x="3857625" y="2270125"/>
            <a:ext cx="666750" cy="1524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57359" name="Rectangle 24"/>
          <p:cNvSpPr>
            <a:spLocks noChangeArrowheads="1"/>
          </p:cNvSpPr>
          <p:nvPr/>
        </p:nvSpPr>
        <p:spPr bwMode="auto">
          <a:xfrm>
            <a:off x="5038725" y="2270125"/>
            <a:ext cx="666750" cy="1524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57360" name="Rectangle 25"/>
          <p:cNvSpPr>
            <a:spLocks noChangeArrowheads="1"/>
          </p:cNvSpPr>
          <p:nvPr/>
        </p:nvSpPr>
        <p:spPr bwMode="auto">
          <a:xfrm>
            <a:off x="2705100" y="2270125"/>
            <a:ext cx="666750" cy="152400"/>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57362" name="TextBox 37"/>
          <p:cNvSpPr txBox="1">
            <a:spLocks noChangeArrowheads="1"/>
          </p:cNvSpPr>
          <p:nvPr/>
        </p:nvSpPr>
        <p:spPr bwMode="auto">
          <a:xfrm>
            <a:off x="711200" y="5826125"/>
            <a:ext cx="4540250" cy="63023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a:solidFill>
                  <a:srgbClr val="FF0000"/>
                </a:solidFill>
              </a:rPr>
              <a:t>How many papers has David DeWitt published? </a:t>
            </a:r>
          </a:p>
          <a:p>
            <a:pPr eaLnBrk="0" hangingPunct="0">
              <a:spcBef>
                <a:spcPct val="20000"/>
              </a:spcBef>
              <a:buClr>
                <a:schemeClr val="accent2"/>
              </a:buClr>
            </a:pPr>
            <a:r>
              <a:rPr lang="en-US">
                <a:solidFill>
                  <a:srgbClr val="FF0000"/>
                </a:solidFill>
              </a:rPr>
              <a:t>Count papers David DeWitt</a:t>
            </a:r>
          </a:p>
        </p:txBody>
      </p:sp>
      <p:sp>
        <p:nvSpPr>
          <p:cNvPr id="57363" name="TextBox 39"/>
          <p:cNvSpPr txBox="1">
            <a:spLocks noChangeArrowheads="1"/>
          </p:cNvSpPr>
          <p:nvPr/>
        </p:nvSpPr>
        <p:spPr bwMode="auto">
          <a:xfrm>
            <a:off x="709613" y="4743450"/>
            <a:ext cx="1585912" cy="33813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b="1"/>
              <a:t>Search engine</a:t>
            </a:r>
          </a:p>
        </p:txBody>
      </p:sp>
      <p:cxnSp>
        <p:nvCxnSpPr>
          <p:cNvPr id="57364" name="Straight Arrow Connector 41"/>
          <p:cNvCxnSpPr>
            <a:cxnSpLocks noChangeShapeType="1"/>
          </p:cNvCxnSpPr>
          <p:nvPr/>
        </p:nvCxnSpPr>
        <p:spPr bwMode="auto">
          <a:xfrm>
            <a:off x="1652588" y="1960563"/>
            <a:ext cx="669925" cy="463550"/>
          </a:xfrm>
          <a:prstGeom prst="straightConnector1">
            <a:avLst/>
          </a:prstGeom>
          <a:noFill/>
          <a:ln w="19050" algn="ctr">
            <a:solidFill>
              <a:schemeClr val="tx1"/>
            </a:solidFill>
            <a:round/>
            <a:headEnd/>
            <a:tailEnd type="arrow" w="med" len="med"/>
          </a:ln>
        </p:spPr>
      </p:cxnSp>
      <p:cxnSp>
        <p:nvCxnSpPr>
          <p:cNvPr id="57365" name="Straight Arrow Connector 43"/>
          <p:cNvCxnSpPr>
            <a:cxnSpLocks noChangeShapeType="1"/>
          </p:cNvCxnSpPr>
          <p:nvPr/>
        </p:nvCxnSpPr>
        <p:spPr bwMode="auto">
          <a:xfrm flipV="1">
            <a:off x="776288" y="5127625"/>
            <a:ext cx="682625" cy="601663"/>
          </a:xfrm>
          <a:prstGeom prst="straightConnector1">
            <a:avLst/>
          </a:prstGeom>
          <a:noFill/>
          <a:ln w="19050" algn="ctr">
            <a:solidFill>
              <a:schemeClr val="tx1"/>
            </a:solidFill>
            <a:round/>
            <a:headEnd/>
            <a:tailEnd type="arrow" w="med" len="med"/>
          </a:ln>
        </p:spPr>
      </p:cxnSp>
      <p:cxnSp>
        <p:nvCxnSpPr>
          <p:cNvPr id="57366" name="Straight Arrow Connector 45"/>
          <p:cNvCxnSpPr>
            <a:cxnSpLocks noChangeShapeType="1"/>
          </p:cNvCxnSpPr>
          <p:nvPr/>
        </p:nvCxnSpPr>
        <p:spPr bwMode="auto">
          <a:xfrm flipV="1">
            <a:off x="1817688" y="4237038"/>
            <a:ext cx="555625" cy="520700"/>
          </a:xfrm>
          <a:prstGeom prst="straightConnector1">
            <a:avLst/>
          </a:prstGeom>
          <a:noFill/>
          <a:ln w="19050" algn="ctr">
            <a:solidFill>
              <a:schemeClr val="tx1"/>
            </a:solidFill>
            <a:round/>
            <a:headEnd/>
            <a:tailEnd type="arrow" w="med" len="med"/>
          </a:ln>
        </p:spPr>
      </p:cxnSp>
      <p:pic>
        <p:nvPicPr>
          <p:cNvPr id="57367" name="Picture 71" descr="j0078622"/>
          <p:cNvPicPr>
            <a:picLocks noChangeAspect="1" noChangeArrowheads="1"/>
          </p:cNvPicPr>
          <p:nvPr/>
        </p:nvPicPr>
        <p:blipFill>
          <a:blip r:embed="rId2" cstate="print"/>
          <a:srcRect/>
          <a:stretch>
            <a:fillRect/>
          </a:stretch>
        </p:blipFill>
        <p:spPr bwMode="auto">
          <a:xfrm flipH="1">
            <a:off x="301625" y="5562600"/>
            <a:ext cx="336550" cy="687388"/>
          </a:xfrm>
          <a:prstGeom prst="rect">
            <a:avLst/>
          </a:prstGeom>
          <a:noFill/>
          <a:ln w="9525">
            <a:noFill/>
            <a:miter lim="800000"/>
            <a:headEnd/>
            <a:tailEnd/>
          </a:ln>
        </p:spPr>
      </p:pic>
      <p:sp>
        <p:nvSpPr>
          <p:cNvPr id="57369" name="Line 25"/>
          <p:cNvSpPr>
            <a:spLocks noChangeShapeType="1"/>
          </p:cNvSpPr>
          <p:nvPr/>
        </p:nvSpPr>
        <p:spPr bwMode="auto">
          <a:xfrm>
            <a:off x="2530475" y="2763838"/>
            <a:ext cx="5294313" cy="0"/>
          </a:xfrm>
          <a:prstGeom prst="line">
            <a:avLst/>
          </a:prstGeom>
          <a:noFill/>
          <a:ln w="9525">
            <a:solidFill>
              <a:schemeClr val="tx1"/>
            </a:solidFill>
            <a:round/>
            <a:headEnd/>
            <a:tailEnd/>
          </a:ln>
          <a:effectLst/>
        </p:spPr>
        <p:txBody>
          <a:bodyPr/>
          <a:lstStyle/>
          <a:p>
            <a:endParaRPr lang="en-US"/>
          </a:p>
        </p:txBody>
      </p:sp>
      <p:pic>
        <p:nvPicPr>
          <p:cNvPr id="57374" name="Picture 30" descr="wikianswers"/>
          <p:cNvPicPr>
            <a:picLocks noChangeAspect="1" noChangeArrowheads="1"/>
          </p:cNvPicPr>
          <p:nvPr/>
        </p:nvPicPr>
        <p:blipFill>
          <a:blip r:embed="rId3" cstate="print"/>
          <a:srcRect/>
          <a:stretch>
            <a:fillRect/>
          </a:stretch>
        </p:blipFill>
        <p:spPr bwMode="auto">
          <a:xfrm>
            <a:off x="6677025" y="4316413"/>
            <a:ext cx="1470025" cy="1052512"/>
          </a:xfrm>
          <a:prstGeom prst="rect">
            <a:avLst/>
          </a:prstGeom>
          <a:noFill/>
        </p:spPr>
      </p:pic>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Guiding </a:t>
            </a:r>
            <a:r>
              <a:rPr lang="en-US" dirty="0" smtClean="0"/>
              <a:t>Principles [CIDR-09]</a:t>
            </a:r>
            <a:endParaRPr lang="en-US" dirty="0"/>
          </a:p>
        </p:txBody>
      </p:sp>
      <p:sp>
        <p:nvSpPr>
          <p:cNvPr id="58370" name="Content Placeholder 2"/>
          <p:cNvSpPr>
            <a:spLocks noGrp="1"/>
          </p:cNvSpPr>
          <p:nvPr>
            <p:ph idx="1"/>
          </p:nvPr>
        </p:nvSpPr>
        <p:spPr>
          <a:xfrm>
            <a:off x="228600" y="1196975"/>
            <a:ext cx="8686800" cy="1971675"/>
          </a:xfrm>
        </p:spPr>
        <p:txBody>
          <a:bodyPr/>
          <a:lstStyle/>
          <a:p>
            <a:r>
              <a:rPr lang="en-US" smtClean="0"/>
              <a:t>For naive users: easier to recognize a desired query form than to write the SQL query</a:t>
            </a:r>
          </a:p>
          <a:p>
            <a:pPr lvl="1"/>
            <a:r>
              <a:rPr lang="en-US" smtClean="0"/>
              <a:t>sort of like “verifying a solution is easier than finding it” in P vs. NP</a:t>
            </a:r>
          </a:p>
          <a:p>
            <a:pPr lvl="1"/>
            <a:endParaRPr lang="en-US" smtClean="0"/>
          </a:p>
          <a:p>
            <a:r>
              <a:rPr lang="en-US" smtClean="0">
                <a:solidFill>
                  <a:srgbClr val="FF0000"/>
                </a:solidFill>
              </a:rPr>
              <a:t>Most users will continue to search &amp; browse</a:t>
            </a:r>
          </a:p>
          <a:p>
            <a:pPr lvl="1"/>
            <a:r>
              <a:rPr lang="en-US" smtClean="0"/>
              <a:t>no “question answering”, no “structured querying”, not yet</a:t>
            </a:r>
          </a:p>
          <a:p>
            <a:r>
              <a:rPr lang="en-US" smtClean="0"/>
              <a:t>Thus, anticipate what they want</a:t>
            </a:r>
          </a:p>
          <a:p>
            <a:r>
              <a:rPr lang="en-US" smtClean="0"/>
              <a:t>Generate pages that contain what they want</a:t>
            </a:r>
          </a:p>
          <a:p>
            <a:pPr lvl="1"/>
            <a:r>
              <a:rPr lang="en-US" smtClean="0"/>
              <a:t>and can be found quickly with searching / browsing</a:t>
            </a:r>
          </a:p>
          <a:p>
            <a:r>
              <a:rPr lang="en-US" smtClean="0"/>
              <a:t>Allow them to do </a:t>
            </a:r>
            <a:r>
              <a:rPr lang="en-US" smtClean="0">
                <a:solidFill>
                  <a:srgbClr val="FF0000"/>
                </a:solidFill>
              </a:rPr>
              <a:t>opportunistic querying</a:t>
            </a:r>
          </a:p>
        </p:txBody>
      </p:sp>
      <p:sp>
        <p:nvSpPr>
          <p:cNvPr id="4" name="Slide Number Placeholder 3"/>
          <p:cNvSpPr>
            <a:spLocks noGrp="1"/>
          </p:cNvSpPr>
          <p:nvPr>
            <p:ph type="sldNum" sz="quarter" idx="12"/>
          </p:nvPr>
        </p:nvSpPr>
        <p:spPr/>
        <p:txBody>
          <a:bodyPr/>
          <a:lstStyle/>
          <a:p>
            <a:pPr>
              <a:defRPr/>
            </a:pPr>
            <a:fld id="{32A0681A-D92D-4E2E-A0C0-D025BA47DBD8}" type="slidenum">
              <a:rPr lang="en-US" smtClean="0"/>
              <a:pPr>
                <a:defRPr/>
              </a:pPr>
              <a:t>37</a:t>
            </a:fld>
            <a:endParaRPr lang="en-US"/>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Generate &amp; Index Text</a:t>
            </a:r>
            <a:endParaRPr lang="en-US" dirty="0"/>
          </a:p>
        </p:txBody>
      </p:sp>
      <p:sp>
        <p:nvSpPr>
          <p:cNvPr id="4" name="Slide Number Placeholder 3"/>
          <p:cNvSpPr>
            <a:spLocks noGrp="1"/>
          </p:cNvSpPr>
          <p:nvPr>
            <p:ph type="sldNum" sz="quarter" idx="12"/>
          </p:nvPr>
        </p:nvSpPr>
        <p:spPr/>
        <p:txBody>
          <a:bodyPr/>
          <a:lstStyle/>
          <a:p>
            <a:pPr>
              <a:defRPr/>
            </a:pPr>
            <a:fld id="{A2363842-EC85-41EB-B5AB-88F66084532D}" type="slidenum">
              <a:rPr lang="en-US" smtClean="0"/>
              <a:pPr>
                <a:defRPr/>
              </a:pPr>
              <a:t>38</a:t>
            </a:fld>
            <a:endParaRPr lang="en-US"/>
          </a:p>
        </p:txBody>
      </p:sp>
      <p:sp>
        <p:nvSpPr>
          <p:cNvPr id="59395" name="TextBox 4"/>
          <p:cNvSpPr txBox="1">
            <a:spLocks noChangeArrowheads="1"/>
          </p:cNvSpPr>
          <p:nvPr/>
        </p:nvSpPr>
        <p:spPr bwMode="auto">
          <a:xfrm>
            <a:off x="4705350" y="1743075"/>
            <a:ext cx="3638550" cy="1938338"/>
          </a:xfrm>
          <a:prstGeom prst="rect">
            <a:avLst/>
          </a:prstGeom>
          <a:noFill/>
          <a:ln w="9525">
            <a:noFill/>
            <a:miter lim="800000"/>
            <a:headEnd/>
            <a:tailEnd/>
          </a:ln>
        </p:spPr>
        <p:txBody>
          <a:bodyPr>
            <a:spAutoFit/>
          </a:bodyPr>
          <a:lstStyle/>
          <a:p>
            <a:pPr eaLnBrk="0" hangingPunct="0">
              <a:spcBef>
                <a:spcPct val="20000"/>
              </a:spcBef>
              <a:buClr>
                <a:schemeClr val="accent2"/>
              </a:buClr>
            </a:pPr>
            <a:r>
              <a:rPr lang="en-US" sz="2000"/>
              <a:t>Joe Hellerstein is a Professor at UC-Berkeley, since 1992. He has published 120 papers, on topics such as user defined functions, data streams, declarative networking.  </a:t>
            </a:r>
          </a:p>
        </p:txBody>
      </p:sp>
      <p:pic>
        <p:nvPicPr>
          <p:cNvPr id="59396" name="Picture 2"/>
          <p:cNvPicPr>
            <a:picLocks noChangeAspect="1" noChangeArrowheads="1"/>
          </p:cNvPicPr>
          <p:nvPr/>
        </p:nvPicPr>
        <p:blipFill>
          <a:blip r:embed="rId2" cstate="print"/>
          <a:srcRect/>
          <a:stretch>
            <a:fillRect/>
          </a:stretch>
        </p:blipFill>
        <p:spPr bwMode="auto">
          <a:xfrm>
            <a:off x="190500" y="1058863"/>
            <a:ext cx="4438650" cy="3914775"/>
          </a:xfrm>
          <a:prstGeom prst="rect">
            <a:avLst/>
          </a:prstGeom>
          <a:noFill/>
          <a:ln w="9525" algn="ctr">
            <a:noFill/>
            <a:miter lim="800000"/>
            <a:headEnd/>
            <a:tailEnd/>
          </a:ln>
        </p:spPr>
      </p:pic>
      <p:sp>
        <p:nvSpPr>
          <p:cNvPr id="59397" name="TextBox 7"/>
          <p:cNvSpPr txBox="1">
            <a:spLocks noChangeArrowheads="1"/>
          </p:cNvSpPr>
          <p:nvPr/>
        </p:nvSpPr>
        <p:spPr bwMode="auto">
          <a:xfrm>
            <a:off x="257175" y="5181600"/>
            <a:ext cx="7226300" cy="1431925"/>
          </a:xfrm>
          <a:prstGeom prst="rect">
            <a:avLst/>
          </a:prstGeom>
          <a:noFill/>
          <a:ln w="9525">
            <a:noFill/>
            <a:miter lim="800000"/>
            <a:headEnd/>
            <a:tailEnd/>
          </a:ln>
        </p:spPr>
        <p:txBody>
          <a:bodyPr>
            <a:spAutoFit/>
          </a:bodyPr>
          <a:lstStyle/>
          <a:p>
            <a:pPr eaLnBrk="0" hangingPunct="0">
              <a:spcBef>
                <a:spcPct val="20000"/>
              </a:spcBef>
              <a:buClr>
                <a:schemeClr val="accent2"/>
              </a:buClr>
            </a:pPr>
            <a:r>
              <a:rPr lang="en-US" sz="2000"/>
              <a:t>A “wikipedia” page for Joe Hellerstein, automatically generated</a:t>
            </a:r>
          </a:p>
          <a:p>
            <a:pPr eaLnBrk="0" hangingPunct="0">
              <a:spcBef>
                <a:spcPct val="20000"/>
              </a:spcBef>
              <a:buClr>
                <a:schemeClr val="accent2"/>
              </a:buClr>
            </a:pPr>
            <a:r>
              <a:rPr lang="en-US" sz="2000"/>
              <a:t>Can answer questions such as: </a:t>
            </a:r>
            <a:br>
              <a:rPr lang="en-US" sz="2000"/>
            </a:br>
            <a:r>
              <a:rPr lang="en-US" sz="2000"/>
              <a:t>               </a:t>
            </a:r>
            <a:r>
              <a:rPr lang="en-US" sz="2000">
                <a:solidFill>
                  <a:srgbClr val="FF0000"/>
                </a:solidFill>
              </a:rPr>
              <a:t>What topics has Joe Hellerstein published on?</a:t>
            </a:r>
          </a:p>
          <a:p>
            <a:pPr eaLnBrk="0" hangingPunct="0">
              <a:spcBef>
                <a:spcPct val="20000"/>
              </a:spcBef>
              <a:buClr>
                <a:schemeClr val="accent2"/>
              </a:buClr>
            </a:pPr>
            <a:r>
              <a:rPr lang="en-US" sz="2000">
                <a:solidFill>
                  <a:srgbClr val="FF0000"/>
                </a:solidFill>
              </a:rPr>
              <a:t>               How many papers has Joe Hellerstein published?</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dirty="0" smtClean="0"/>
              <a:t>Generate &amp; Index Text</a:t>
            </a:r>
            <a:endParaRPr lang="en-US" sz="3200" dirty="0"/>
          </a:p>
        </p:txBody>
      </p:sp>
      <p:sp>
        <p:nvSpPr>
          <p:cNvPr id="3" name="Slide Number Placeholder 2"/>
          <p:cNvSpPr>
            <a:spLocks noGrp="1"/>
          </p:cNvSpPr>
          <p:nvPr>
            <p:ph type="sldNum" sz="quarter" idx="12"/>
          </p:nvPr>
        </p:nvSpPr>
        <p:spPr/>
        <p:txBody>
          <a:bodyPr/>
          <a:lstStyle/>
          <a:p>
            <a:pPr>
              <a:defRPr/>
            </a:pPr>
            <a:fld id="{1B8D1650-6EF6-4093-B981-72F05B0E4C79}" type="slidenum">
              <a:rPr lang="en-US" smtClean="0"/>
              <a:pPr>
                <a:defRPr/>
              </a:pPr>
              <a:t>39</a:t>
            </a:fld>
            <a:endParaRPr lang="en-US"/>
          </a:p>
        </p:txBody>
      </p:sp>
      <p:sp>
        <p:nvSpPr>
          <p:cNvPr id="60419" name="TextBox 3"/>
          <p:cNvSpPr txBox="1">
            <a:spLocks noChangeArrowheads="1"/>
          </p:cNvSpPr>
          <p:nvPr/>
        </p:nvSpPr>
        <p:spPr bwMode="auto">
          <a:xfrm>
            <a:off x="531813" y="1262063"/>
            <a:ext cx="3368675" cy="18161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t>Disease           Mortality rate</a:t>
            </a:r>
          </a:p>
          <a:p>
            <a:pPr eaLnBrk="0" hangingPunct="0">
              <a:spcBef>
                <a:spcPct val="20000"/>
              </a:spcBef>
              <a:buClr>
                <a:schemeClr val="accent2"/>
              </a:buClr>
            </a:pPr>
            <a:r>
              <a:rPr lang="en-US" sz="2000"/>
              <a:t/>
            </a:r>
            <a:br>
              <a:rPr lang="en-US" sz="2000"/>
            </a:br>
            <a:r>
              <a:rPr lang="en-US" sz="2000"/>
              <a:t>Liver cancer     90%</a:t>
            </a:r>
          </a:p>
          <a:p>
            <a:pPr eaLnBrk="0" hangingPunct="0">
              <a:spcBef>
                <a:spcPct val="20000"/>
              </a:spcBef>
              <a:buClr>
                <a:schemeClr val="accent2"/>
              </a:buClr>
            </a:pPr>
            <a:r>
              <a:rPr lang="en-US" sz="2000"/>
              <a:t>Lung cancer     70%</a:t>
            </a:r>
          </a:p>
          <a:p>
            <a:pPr eaLnBrk="0" hangingPunct="0">
              <a:spcBef>
                <a:spcPct val="20000"/>
              </a:spcBef>
              <a:buClr>
                <a:schemeClr val="accent2"/>
              </a:buClr>
            </a:pPr>
            <a:r>
              <a:rPr lang="en-US" sz="2000"/>
              <a:t>Heart                30%</a:t>
            </a:r>
          </a:p>
        </p:txBody>
      </p:sp>
      <p:cxnSp>
        <p:nvCxnSpPr>
          <p:cNvPr id="60420" name="Straight Connector 5"/>
          <p:cNvCxnSpPr>
            <a:cxnSpLocks noChangeShapeType="1"/>
          </p:cNvCxnSpPr>
          <p:nvPr/>
        </p:nvCxnSpPr>
        <p:spPr bwMode="auto">
          <a:xfrm>
            <a:off x="323850" y="1724025"/>
            <a:ext cx="3889375" cy="0"/>
          </a:xfrm>
          <a:prstGeom prst="line">
            <a:avLst/>
          </a:prstGeom>
          <a:noFill/>
          <a:ln w="9525" algn="ctr">
            <a:solidFill>
              <a:schemeClr val="tx1"/>
            </a:solidFill>
            <a:round/>
            <a:headEnd/>
            <a:tailEnd/>
          </a:ln>
        </p:spPr>
      </p:cxnSp>
      <p:cxnSp>
        <p:nvCxnSpPr>
          <p:cNvPr id="60421" name="Straight Connector 7"/>
          <p:cNvCxnSpPr>
            <a:cxnSpLocks noChangeShapeType="1"/>
          </p:cNvCxnSpPr>
          <p:nvPr/>
        </p:nvCxnSpPr>
        <p:spPr bwMode="auto">
          <a:xfrm rot="5400000">
            <a:off x="1069975" y="2159001"/>
            <a:ext cx="2187575" cy="0"/>
          </a:xfrm>
          <a:prstGeom prst="line">
            <a:avLst/>
          </a:prstGeom>
          <a:noFill/>
          <a:ln w="9525" algn="ctr">
            <a:solidFill>
              <a:schemeClr val="tx1"/>
            </a:solidFill>
            <a:round/>
            <a:headEnd/>
            <a:tailEnd/>
          </a:ln>
        </p:spPr>
      </p:cxnSp>
      <p:sp>
        <p:nvSpPr>
          <p:cNvPr id="60422" name="TextBox 10"/>
          <p:cNvSpPr txBox="1">
            <a:spLocks noChangeArrowheads="1"/>
          </p:cNvSpPr>
          <p:nvPr/>
        </p:nvSpPr>
        <p:spPr bwMode="auto">
          <a:xfrm>
            <a:off x="2894013" y="3721100"/>
            <a:ext cx="5776912" cy="1630363"/>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t>Liver cancer has a high death rate (mortality rate)</a:t>
            </a:r>
            <a:br>
              <a:rPr lang="en-US" sz="2000"/>
            </a:br>
            <a:r>
              <a:rPr lang="en-US" sz="2000"/>
              <a:t>of 90% within 5 years. The rate for lung cancer</a:t>
            </a:r>
            <a:br>
              <a:rPr lang="en-US" sz="2000"/>
            </a:br>
            <a:r>
              <a:rPr lang="en-US" sz="2000"/>
              <a:t>is 70%. The average mortality rate for all cancer</a:t>
            </a:r>
            <a:br>
              <a:rPr lang="en-US" sz="2000"/>
            </a:br>
            <a:r>
              <a:rPr lang="en-US" sz="2000"/>
              <a:t>types is 80%. Heart diseases have a death rate</a:t>
            </a:r>
            <a:br>
              <a:rPr lang="en-US" sz="2000"/>
            </a:br>
            <a:r>
              <a:rPr lang="en-US" sz="2000"/>
              <a:t>of 30% within 5 years.</a:t>
            </a:r>
          </a:p>
        </p:txBody>
      </p:sp>
      <p:cxnSp>
        <p:nvCxnSpPr>
          <p:cNvPr id="60423" name="Straight Arrow Connector 12"/>
          <p:cNvCxnSpPr>
            <a:cxnSpLocks noChangeShapeType="1"/>
          </p:cNvCxnSpPr>
          <p:nvPr/>
        </p:nvCxnSpPr>
        <p:spPr bwMode="auto">
          <a:xfrm>
            <a:off x="2949575" y="3070225"/>
            <a:ext cx="1655763" cy="598488"/>
          </a:xfrm>
          <a:prstGeom prst="straightConnector1">
            <a:avLst/>
          </a:prstGeom>
          <a:noFill/>
          <a:ln w="9525" algn="ctr">
            <a:solidFill>
              <a:schemeClr val="tx1"/>
            </a:solidFill>
            <a:round/>
            <a:headEnd/>
            <a:tailEnd type="arrow" w="med" len="med"/>
          </a:ln>
        </p:spPr>
      </p:cxnSp>
      <p:sp>
        <p:nvSpPr>
          <p:cNvPr id="60424" name="TextBox 9"/>
          <p:cNvSpPr txBox="1">
            <a:spLocks noChangeArrowheads="1"/>
          </p:cNvSpPr>
          <p:nvPr/>
        </p:nvSpPr>
        <p:spPr bwMode="auto">
          <a:xfrm>
            <a:off x="2198688" y="5688013"/>
            <a:ext cx="5313362" cy="7620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solidFill>
                  <a:srgbClr val="FF0000"/>
                </a:solidFill>
              </a:rPr>
              <a:t>What is the death rate for heart diseases?</a:t>
            </a:r>
          </a:p>
          <a:p>
            <a:pPr eaLnBrk="0" hangingPunct="0">
              <a:spcBef>
                <a:spcPct val="20000"/>
              </a:spcBef>
              <a:buClr>
                <a:schemeClr val="accent2"/>
              </a:buClr>
            </a:pPr>
            <a:r>
              <a:rPr lang="en-US" sz="2000">
                <a:solidFill>
                  <a:srgbClr val="FF0000"/>
                </a:solidFill>
              </a:rPr>
              <a:t>What is the average mortality rate for cancer?</a:t>
            </a: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Generate &amp; Index Text @ </a:t>
            </a:r>
            <a:r>
              <a:rPr lang="en-US" dirty="0" err="1" smtClean="0"/>
              <a:t>Kosmix</a:t>
            </a:r>
            <a:endParaRPr lang="en-US" dirty="0"/>
          </a:p>
        </p:txBody>
      </p:sp>
      <p:sp>
        <p:nvSpPr>
          <p:cNvPr id="61442" name="Content Placeholder 2"/>
          <p:cNvSpPr>
            <a:spLocks noGrp="1"/>
          </p:cNvSpPr>
          <p:nvPr>
            <p:ph idx="1"/>
          </p:nvPr>
        </p:nvSpPr>
        <p:spPr>
          <a:xfrm>
            <a:off x="195263" y="827088"/>
            <a:ext cx="8686800" cy="5181600"/>
          </a:xfrm>
        </p:spPr>
        <p:txBody>
          <a:bodyPr/>
          <a:lstStyle/>
          <a:p>
            <a:pPr>
              <a:buFont typeface="Wingdings" pitchFamily="2" charset="2"/>
              <a:buNone/>
            </a:pPr>
            <a:r>
              <a:rPr lang="en-US" b="0" smtClean="0"/>
              <a:t>    </a:t>
            </a:r>
            <a:r>
              <a:rPr lang="en-US" sz="2000" b="0" smtClean="0">
                <a:solidFill>
                  <a:schemeClr val="tx1"/>
                </a:solidFill>
              </a:rPr>
              <a:t>50 Cent (a.k.a. Curtis James Jackson III) is a prominent musician born in 1975, around the same time as Melanie Chisholm and Enrique Iglesias (both also born in 1975). His career has spanned about 14 years, since 1997 until now, during which he worked as rapper, actor, entrepreneur, and executive producer. </a:t>
            </a:r>
          </a:p>
          <a:p>
            <a:pPr>
              <a:buFont typeface="Wingdings" pitchFamily="2" charset="2"/>
              <a:buNone/>
            </a:pPr>
            <a:endParaRPr lang="en-US" sz="2000" b="0" smtClean="0">
              <a:solidFill>
                <a:schemeClr val="tx1"/>
              </a:solidFill>
            </a:endParaRPr>
          </a:p>
          <a:p>
            <a:pPr>
              <a:buFont typeface="Wingdings" pitchFamily="2" charset="2"/>
              <a:buNone/>
            </a:pPr>
            <a:r>
              <a:rPr lang="en-US" sz="2000" b="0" smtClean="0">
                <a:solidFill>
                  <a:schemeClr val="tx1"/>
                </a:solidFill>
              </a:rPr>
              <a:t>     </a:t>
            </a:r>
            <a:r>
              <a:rPr lang="en-US" sz="1400" b="0" smtClean="0">
                <a:solidFill>
                  <a:schemeClr val="tx1"/>
                </a:solidFill>
              </a:rPr>
              <a:t>As of Jul 23, 2010, 50 Cent has released 15 albums, 24 singles, 3 EPs, 28 compilations, and 2 soundtracks. The releases range from hip hop to gangsta rap. Wikipedia provides most detailed biography of 50 Cent, including life and music career, non-musical projects, personal life, controversy, discography, awards and nominations, and filmography. </a:t>
            </a:r>
          </a:p>
          <a:p>
            <a:pPr>
              <a:buFont typeface="Wingdings" pitchFamily="2" charset="2"/>
              <a:buNone/>
            </a:pPr>
            <a:endParaRPr lang="en-US" sz="1400" b="0" smtClean="0">
              <a:solidFill>
                <a:schemeClr val="tx1"/>
              </a:solidFill>
            </a:endParaRPr>
          </a:p>
          <a:p>
            <a:pPr>
              <a:buFont typeface="Wingdings" pitchFamily="2" charset="2"/>
              <a:buNone/>
            </a:pPr>
            <a:r>
              <a:rPr lang="en-US" sz="1400" b="0" smtClean="0">
                <a:solidFill>
                  <a:schemeClr val="tx1"/>
                </a:solidFill>
              </a:rPr>
              <a:t>       Flickr has a large collection of his images. He was actively discussed on Yahoo Answers (with over 14875 questions, out of which 203 were posed in the past 30 days). For popular videos, see 50 Cent - Ayo Technology ft. Justin Timberlake (47.8 million views), 50 Cent - In Da Club (38.7 million views), 50 Cent - 21 Questions ft. Nate Dogg (29.8 million views), 50 Cent - Baby By Me ft. Ne-Yo (28.6 million views), and 50 Cent - I Get Money (26.2 million views) in YouTube. He also has 368 tracks of music available for listening on Rhapsody (an online music service where you can listen to full-length songs and read the lyrics at the same time, with millions of songs and the latest music releases). To see his most popular tracks (and how many have listened to it), see the 50 Cent page at Last.fm, a large online music catalogue, with free Internet radio, videos, photos, stats, charts, and concerts. He has been tweeted at least 15 times in the past 10 minutes on Twitter. Finally, he has a website at http://www.50cent.com. </a:t>
            </a:r>
            <a:r>
              <a:rPr lang="en-US" sz="1400" smtClean="0"/>
              <a:t/>
            </a:r>
            <a:br>
              <a:rPr lang="en-US" sz="1400" smtClean="0"/>
            </a:br>
            <a:endParaRPr lang="en-US" sz="1400" smtClean="0"/>
          </a:p>
        </p:txBody>
      </p:sp>
      <p:sp>
        <p:nvSpPr>
          <p:cNvPr id="4" name="Slide Number Placeholder 3"/>
          <p:cNvSpPr>
            <a:spLocks noGrp="1"/>
          </p:cNvSpPr>
          <p:nvPr>
            <p:ph type="sldNum" sz="quarter" idx="12"/>
          </p:nvPr>
        </p:nvSpPr>
        <p:spPr/>
        <p:txBody>
          <a:bodyPr/>
          <a:lstStyle/>
          <a:p>
            <a:pPr>
              <a:defRPr/>
            </a:pPr>
            <a:fld id="{C0C3FA82-6FF0-4DFD-B9BF-3C8CDA4D6B2D}" type="slidenum">
              <a:rPr lang="en-US" smtClean="0"/>
              <a:pPr>
                <a:defRPr/>
              </a:pPr>
              <a:t>40</a:t>
            </a:fld>
            <a:endParaRPr lang="en-US"/>
          </a:p>
        </p:txBody>
      </p:sp>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Allow Opportunistic Querying</a:t>
            </a:r>
            <a:endParaRPr lang="en-US" dirty="0"/>
          </a:p>
        </p:txBody>
      </p:sp>
      <p:sp>
        <p:nvSpPr>
          <p:cNvPr id="4" name="Slide Number Placeholder 3"/>
          <p:cNvSpPr>
            <a:spLocks noGrp="1"/>
          </p:cNvSpPr>
          <p:nvPr>
            <p:ph type="sldNum" sz="quarter" idx="12"/>
          </p:nvPr>
        </p:nvSpPr>
        <p:spPr>
          <a:xfrm>
            <a:off x="6610350" y="5534025"/>
            <a:ext cx="1905000" cy="457200"/>
          </a:xfrm>
        </p:spPr>
        <p:txBody>
          <a:bodyPr/>
          <a:lstStyle/>
          <a:p>
            <a:pPr>
              <a:defRPr/>
            </a:pPr>
            <a:fld id="{D254E496-A697-40FC-893F-3DC6690C93FD}" type="slidenum">
              <a:rPr lang="en-US" smtClean="0"/>
              <a:pPr>
                <a:defRPr/>
              </a:pPr>
              <a:t>41</a:t>
            </a:fld>
            <a:endParaRPr lang="en-US"/>
          </a:p>
        </p:txBody>
      </p:sp>
      <p:sp>
        <p:nvSpPr>
          <p:cNvPr id="62467" name="TextBox 4"/>
          <p:cNvSpPr txBox="1">
            <a:spLocks noChangeArrowheads="1"/>
          </p:cNvSpPr>
          <p:nvPr/>
        </p:nvSpPr>
        <p:spPr bwMode="auto">
          <a:xfrm>
            <a:off x="4667250" y="3829050"/>
            <a:ext cx="3638550" cy="1323975"/>
          </a:xfrm>
          <a:prstGeom prst="rect">
            <a:avLst/>
          </a:prstGeom>
          <a:noFill/>
          <a:ln w="9525">
            <a:noFill/>
            <a:miter lim="800000"/>
            <a:headEnd/>
            <a:tailEnd/>
          </a:ln>
        </p:spPr>
        <p:txBody>
          <a:bodyPr>
            <a:spAutoFit/>
          </a:bodyPr>
          <a:lstStyle/>
          <a:p>
            <a:pPr eaLnBrk="0" hangingPunct="0">
              <a:spcBef>
                <a:spcPct val="20000"/>
              </a:spcBef>
              <a:buClr>
                <a:schemeClr val="accent2"/>
              </a:buClr>
            </a:pPr>
            <a:r>
              <a:rPr lang="en-US">
                <a:solidFill>
                  <a:srgbClr val="0000DC"/>
                </a:solidFill>
              </a:rPr>
              <a:t>Michael Franklin</a:t>
            </a:r>
            <a:r>
              <a:rPr lang="en-US"/>
              <a:t> is a </a:t>
            </a:r>
            <a:r>
              <a:rPr lang="en-US">
                <a:solidFill>
                  <a:srgbClr val="0000DC"/>
                </a:solidFill>
              </a:rPr>
              <a:t>Professor</a:t>
            </a:r>
            <a:r>
              <a:rPr lang="en-US"/>
              <a:t> at </a:t>
            </a:r>
            <a:r>
              <a:rPr lang="en-US">
                <a:solidFill>
                  <a:srgbClr val="0000DC"/>
                </a:solidFill>
              </a:rPr>
              <a:t>UC-Berkeley</a:t>
            </a:r>
            <a:r>
              <a:rPr lang="en-US"/>
              <a:t>, since </a:t>
            </a:r>
            <a:r>
              <a:rPr lang="en-US">
                <a:solidFill>
                  <a:srgbClr val="0000DC"/>
                </a:solidFill>
              </a:rPr>
              <a:t>1996</a:t>
            </a:r>
            <a:r>
              <a:rPr lang="en-US"/>
              <a:t>. He has published </a:t>
            </a:r>
            <a:r>
              <a:rPr lang="en-US">
                <a:solidFill>
                  <a:srgbClr val="0000DC"/>
                </a:solidFill>
              </a:rPr>
              <a:t>130</a:t>
            </a:r>
            <a:r>
              <a:rPr lang="en-US"/>
              <a:t> papers, on topics such as </a:t>
            </a:r>
            <a:r>
              <a:rPr lang="en-US">
                <a:solidFill>
                  <a:srgbClr val="0000DC"/>
                </a:solidFill>
              </a:rPr>
              <a:t>sensor networks, data streams, data spaces</a:t>
            </a:r>
            <a:r>
              <a:rPr lang="en-US"/>
              <a:t>.  </a:t>
            </a:r>
          </a:p>
        </p:txBody>
      </p:sp>
      <p:pic>
        <p:nvPicPr>
          <p:cNvPr id="62468" name="Picture 71" descr="j0078622"/>
          <p:cNvPicPr>
            <a:picLocks noChangeAspect="1" noChangeArrowheads="1"/>
          </p:cNvPicPr>
          <p:nvPr/>
        </p:nvPicPr>
        <p:blipFill>
          <a:blip r:embed="rId2" cstate="print"/>
          <a:srcRect/>
          <a:stretch>
            <a:fillRect/>
          </a:stretch>
        </p:blipFill>
        <p:spPr bwMode="auto">
          <a:xfrm flipH="1">
            <a:off x="4122738" y="1754188"/>
            <a:ext cx="336550" cy="687387"/>
          </a:xfrm>
          <a:prstGeom prst="rect">
            <a:avLst/>
          </a:prstGeom>
          <a:noFill/>
          <a:ln w="9525">
            <a:noFill/>
            <a:miter lim="800000"/>
            <a:headEnd/>
            <a:tailEnd/>
          </a:ln>
        </p:spPr>
      </p:pic>
      <p:sp>
        <p:nvSpPr>
          <p:cNvPr id="62469" name="TextBox 10"/>
          <p:cNvSpPr txBox="1">
            <a:spLocks noChangeArrowheads="1"/>
          </p:cNvSpPr>
          <p:nvPr/>
        </p:nvSpPr>
        <p:spPr bwMode="auto">
          <a:xfrm>
            <a:off x="4714875" y="1905000"/>
            <a:ext cx="3638550" cy="1323975"/>
          </a:xfrm>
          <a:prstGeom prst="rect">
            <a:avLst/>
          </a:prstGeom>
          <a:noFill/>
          <a:ln w="9525">
            <a:noFill/>
            <a:miter lim="800000"/>
            <a:headEnd/>
            <a:tailEnd/>
          </a:ln>
        </p:spPr>
        <p:txBody>
          <a:bodyPr>
            <a:spAutoFit/>
          </a:bodyPr>
          <a:lstStyle/>
          <a:p>
            <a:pPr eaLnBrk="0" hangingPunct="0">
              <a:spcBef>
                <a:spcPct val="20000"/>
              </a:spcBef>
              <a:buClr>
                <a:schemeClr val="accent2"/>
              </a:buClr>
            </a:pPr>
            <a:r>
              <a:rPr lang="en-US">
                <a:solidFill>
                  <a:srgbClr val="0000DC"/>
                </a:solidFill>
              </a:rPr>
              <a:t>Michael Franklin</a:t>
            </a:r>
            <a:r>
              <a:rPr lang="en-US"/>
              <a:t> is a </a:t>
            </a:r>
            <a:r>
              <a:rPr lang="en-US">
                <a:solidFill>
                  <a:srgbClr val="0000DC"/>
                </a:solidFill>
              </a:rPr>
              <a:t>Professor</a:t>
            </a:r>
            <a:r>
              <a:rPr lang="en-US"/>
              <a:t> at </a:t>
            </a:r>
            <a:r>
              <a:rPr lang="en-US">
                <a:solidFill>
                  <a:srgbClr val="0000DC"/>
                </a:solidFill>
              </a:rPr>
              <a:t>UC-Berkeley</a:t>
            </a:r>
            <a:r>
              <a:rPr lang="en-US"/>
              <a:t>, since </a:t>
            </a:r>
            <a:r>
              <a:rPr lang="en-US">
                <a:solidFill>
                  <a:srgbClr val="0000DC"/>
                </a:solidFill>
              </a:rPr>
              <a:t>1992</a:t>
            </a:r>
            <a:r>
              <a:rPr lang="en-US"/>
              <a:t>. He has published </a:t>
            </a:r>
            <a:r>
              <a:rPr lang="en-US">
                <a:solidFill>
                  <a:srgbClr val="0000DC"/>
                </a:solidFill>
              </a:rPr>
              <a:t>120</a:t>
            </a:r>
            <a:r>
              <a:rPr lang="en-US"/>
              <a:t> papers, on topics such as </a:t>
            </a:r>
            <a:r>
              <a:rPr lang="en-US">
                <a:solidFill>
                  <a:srgbClr val="0000DC"/>
                </a:solidFill>
              </a:rPr>
              <a:t>user defined functions, data streams, declarative networking</a:t>
            </a:r>
            <a:r>
              <a:rPr lang="en-US"/>
              <a:t>.  </a:t>
            </a:r>
          </a:p>
        </p:txBody>
      </p:sp>
      <p:cxnSp>
        <p:nvCxnSpPr>
          <p:cNvPr id="62470" name="Straight Arrow Connector 19"/>
          <p:cNvCxnSpPr>
            <a:cxnSpLocks noChangeShapeType="1"/>
          </p:cNvCxnSpPr>
          <p:nvPr/>
        </p:nvCxnSpPr>
        <p:spPr bwMode="auto">
          <a:xfrm flipV="1">
            <a:off x="3848100" y="2562225"/>
            <a:ext cx="790575" cy="4763"/>
          </a:xfrm>
          <a:prstGeom prst="straightConnector1">
            <a:avLst/>
          </a:prstGeom>
          <a:noFill/>
          <a:ln w="15875" algn="ctr">
            <a:solidFill>
              <a:schemeClr val="tx1"/>
            </a:solidFill>
            <a:round/>
            <a:headEnd/>
            <a:tailEnd type="arrow" w="med" len="med"/>
          </a:ln>
        </p:spPr>
      </p:cxnSp>
      <p:sp>
        <p:nvSpPr>
          <p:cNvPr id="62471" name="TextBox 20"/>
          <p:cNvSpPr txBox="1">
            <a:spLocks noChangeArrowheads="1"/>
          </p:cNvSpPr>
          <p:nvPr/>
        </p:nvSpPr>
        <p:spPr bwMode="auto">
          <a:xfrm>
            <a:off x="5257800" y="1123950"/>
            <a:ext cx="2722563" cy="58420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i="1"/>
              <a:t>How many papers has</a:t>
            </a:r>
            <a:br>
              <a:rPr lang="en-US" i="1"/>
            </a:br>
            <a:r>
              <a:rPr lang="en-US" i="1"/>
              <a:t>Michael Franklin published?</a:t>
            </a:r>
          </a:p>
        </p:txBody>
      </p:sp>
      <p:sp>
        <p:nvSpPr>
          <p:cNvPr id="62472" name="Rounded Rectangular Callout 21"/>
          <p:cNvSpPr>
            <a:spLocks noChangeArrowheads="1"/>
          </p:cNvSpPr>
          <p:nvPr/>
        </p:nvSpPr>
        <p:spPr bwMode="auto">
          <a:xfrm>
            <a:off x="5248275" y="1152525"/>
            <a:ext cx="2695575" cy="590550"/>
          </a:xfrm>
          <a:prstGeom prst="wedgeRoundRectCallout">
            <a:avLst>
              <a:gd name="adj1" fmla="val -78819"/>
              <a:gd name="adj2" fmla="val 64806"/>
              <a:gd name="adj3" fmla="val 16667"/>
            </a:avLst>
          </a:prstGeom>
          <a:noFill/>
          <a:ln w="9525" algn="ctr">
            <a:solidFill>
              <a:schemeClr val="tx1"/>
            </a:solidFill>
            <a:round/>
            <a:headEnd/>
            <a:tailEnd/>
          </a:ln>
        </p:spPr>
        <p:txBody>
          <a:bodyPr lIns="92075" tIns="46038" rIns="92075" bIns="46038" anchor="ctr"/>
          <a:lstStyle/>
          <a:p>
            <a:pPr marL="742950" indent="-285750" eaLnBrk="0" hangingPunct="0">
              <a:spcBef>
                <a:spcPct val="20000"/>
              </a:spcBef>
              <a:buClr>
                <a:schemeClr val="accent2"/>
              </a:buClr>
            </a:pPr>
            <a:r>
              <a:rPr lang="en-US" i="1"/>
              <a:t> </a:t>
            </a:r>
          </a:p>
        </p:txBody>
      </p:sp>
      <p:sp>
        <p:nvSpPr>
          <p:cNvPr id="62473" name="TextBox 22"/>
          <p:cNvSpPr txBox="1">
            <a:spLocks noChangeArrowheads="1"/>
          </p:cNvSpPr>
          <p:nvPr/>
        </p:nvSpPr>
        <p:spPr bwMode="auto">
          <a:xfrm>
            <a:off x="180975" y="1905000"/>
            <a:ext cx="3638550" cy="1323975"/>
          </a:xfrm>
          <a:prstGeom prst="rect">
            <a:avLst/>
          </a:prstGeom>
          <a:noFill/>
          <a:ln w="9525">
            <a:noFill/>
            <a:miter lim="800000"/>
            <a:headEnd/>
            <a:tailEnd/>
          </a:ln>
        </p:spPr>
        <p:txBody>
          <a:bodyPr>
            <a:spAutoFit/>
          </a:bodyPr>
          <a:lstStyle/>
          <a:p>
            <a:pPr eaLnBrk="0" hangingPunct="0">
              <a:spcBef>
                <a:spcPct val="20000"/>
              </a:spcBef>
              <a:buClr>
                <a:schemeClr val="accent2"/>
              </a:buClr>
            </a:pPr>
            <a:r>
              <a:rPr lang="en-US">
                <a:solidFill>
                  <a:srgbClr val="0000DC"/>
                </a:solidFill>
              </a:rPr>
              <a:t>Joe Hellerstein</a:t>
            </a:r>
            <a:r>
              <a:rPr lang="en-US"/>
              <a:t> is a </a:t>
            </a:r>
            <a:r>
              <a:rPr lang="en-US">
                <a:solidFill>
                  <a:srgbClr val="0000DC"/>
                </a:solidFill>
              </a:rPr>
              <a:t>Professor</a:t>
            </a:r>
            <a:r>
              <a:rPr lang="en-US"/>
              <a:t> at </a:t>
            </a:r>
            <a:r>
              <a:rPr lang="en-US">
                <a:solidFill>
                  <a:srgbClr val="0000DC"/>
                </a:solidFill>
              </a:rPr>
              <a:t>UC-Berkeley</a:t>
            </a:r>
            <a:r>
              <a:rPr lang="en-US"/>
              <a:t>, since </a:t>
            </a:r>
            <a:r>
              <a:rPr lang="en-US">
                <a:solidFill>
                  <a:srgbClr val="0000DC"/>
                </a:solidFill>
              </a:rPr>
              <a:t>1992</a:t>
            </a:r>
            <a:r>
              <a:rPr lang="en-US"/>
              <a:t>. He has published </a:t>
            </a:r>
            <a:r>
              <a:rPr lang="en-US">
                <a:solidFill>
                  <a:srgbClr val="0000DC"/>
                </a:solidFill>
              </a:rPr>
              <a:t>120</a:t>
            </a:r>
            <a:r>
              <a:rPr lang="en-US"/>
              <a:t> papers, on topics such as </a:t>
            </a:r>
            <a:r>
              <a:rPr lang="en-US">
                <a:solidFill>
                  <a:srgbClr val="0000DC"/>
                </a:solidFill>
              </a:rPr>
              <a:t>user defined functions, data streams, declarative networking</a:t>
            </a:r>
            <a:r>
              <a:rPr lang="en-US"/>
              <a:t>.  </a:t>
            </a:r>
          </a:p>
        </p:txBody>
      </p:sp>
      <p:sp>
        <p:nvSpPr>
          <p:cNvPr id="62474" name="Rectangle 23"/>
          <p:cNvSpPr>
            <a:spLocks noChangeArrowheads="1"/>
          </p:cNvSpPr>
          <p:nvPr/>
        </p:nvSpPr>
        <p:spPr bwMode="auto">
          <a:xfrm>
            <a:off x="4743450" y="1933575"/>
            <a:ext cx="1562100" cy="257175"/>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
        <p:nvSpPr>
          <p:cNvPr id="62475" name="TextBox 24"/>
          <p:cNvSpPr txBox="1">
            <a:spLocks noChangeArrowheads="1"/>
          </p:cNvSpPr>
          <p:nvPr/>
        </p:nvSpPr>
        <p:spPr bwMode="auto">
          <a:xfrm>
            <a:off x="1096963" y="3209925"/>
            <a:ext cx="939800" cy="336550"/>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b="1"/>
              <a:t>Refresh</a:t>
            </a:r>
          </a:p>
        </p:txBody>
      </p:sp>
      <p:sp>
        <p:nvSpPr>
          <p:cNvPr id="62476" name="Rectangle 25"/>
          <p:cNvSpPr>
            <a:spLocks noChangeArrowheads="1"/>
          </p:cNvSpPr>
          <p:nvPr/>
        </p:nvSpPr>
        <p:spPr bwMode="auto">
          <a:xfrm>
            <a:off x="1106488" y="3248025"/>
            <a:ext cx="866775" cy="276225"/>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cxnSp>
        <p:nvCxnSpPr>
          <p:cNvPr id="62477" name="Straight Arrow Connector 27"/>
          <p:cNvCxnSpPr>
            <a:cxnSpLocks noChangeShapeType="1"/>
          </p:cNvCxnSpPr>
          <p:nvPr/>
        </p:nvCxnSpPr>
        <p:spPr bwMode="auto">
          <a:xfrm rot="5400000">
            <a:off x="6039644" y="3693319"/>
            <a:ext cx="300038" cy="6350"/>
          </a:xfrm>
          <a:prstGeom prst="straightConnector1">
            <a:avLst/>
          </a:prstGeom>
          <a:noFill/>
          <a:ln w="15875" algn="ctr">
            <a:solidFill>
              <a:schemeClr val="tx1"/>
            </a:solidFill>
            <a:round/>
            <a:headEnd/>
            <a:tailEnd type="arrow" w="med" len="med"/>
          </a:ln>
        </p:spPr>
      </p:cxnSp>
      <p:sp>
        <p:nvSpPr>
          <p:cNvPr id="62479" name="TextBox 24"/>
          <p:cNvSpPr txBox="1">
            <a:spLocks noChangeArrowheads="1"/>
          </p:cNvSpPr>
          <p:nvPr/>
        </p:nvSpPr>
        <p:spPr bwMode="auto">
          <a:xfrm>
            <a:off x="4649788" y="5438775"/>
            <a:ext cx="3348037" cy="1006475"/>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sz="2000">
                <a:solidFill>
                  <a:srgbClr val="FF0000"/>
                </a:solidFill>
              </a:rPr>
              <a:t>Anticipate user needs</a:t>
            </a:r>
            <a:br>
              <a:rPr lang="en-US" sz="2000">
                <a:solidFill>
                  <a:srgbClr val="FF0000"/>
                </a:solidFill>
              </a:rPr>
            </a:br>
            <a:r>
              <a:rPr lang="en-US" sz="2000">
                <a:solidFill>
                  <a:srgbClr val="FF0000"/>
                </a:solidFill>
              </a:rPr>
              <a:t>Allow opportunistic querying</a:t>
            </a:r>
            <a:br>
              <a:rPr lang="en-US" sz="2000">
                <a:solidFill>
                  <a:srgbClr val="FF0000"/>
                </a:solidFill>
              </a:rPr>
            </a:br>
            <a:r>
              <a:rPr lang="en-US" sz="2000">
                <a:solidFill>
                  <a:srgbClr val="FF0000"/>
                </a:solidFill>
              </a:rPr>
              <a:t>Make pages Excel-like </a:t>
            </a:r>
            <a:r>
              <a:rPr lang="en-US" sz="2000"/>
              <a:t> </a:t>
            </a:r>
          </a:p>
        </p:txBody>
      </p:sp>
      <p:sp>
        <p:nvSpPr>
          <p:cNvPr id="62480" name="TextBox 24"/>
          <p:cNvSpPr txBox="1">
            <a:spLocks noChangeArrowheads="1"/>
          </p:cNvSpPr>
          <p:nvPr/>
        </p:nvSpPr>
        <p:spPr bwMode="auto">
          <a:xfrm>
            <a:off x="5743575" y="3209925"/>
            <a:ext cx="947738" cy="338138"/>
          </a:xfrm>
          <a:prstGeom prst="rect">
            <a:avLst/>
          </a:prstGeom>
          <a:noFill/>
          <a:ln w="9525">
            <a:noFill/>
            <a:miter lim="800000"/>
            <a:headEnd/>
            <a:tailEnd/>
          </a:ln>
        </p:spPr>
        <p:txBody>
          <a:bodyPr wrap="none">
            <a:spAutoFit/>
          </a:bodyPr>
          <a:lstStyle/>
          <a:p>
            <a:pPr eaLnBrk="0" hangingPunct="0">
              <a:spcBef>
                <a:spcPct val="20000"/>
              </a:spcBef>
              <a:buClr>
                <a:schemeClr val="accent2"/>
              </a:buClr>
            </a:pPr>
            <a:r>
              <a:rPr lang="en-US" b="1"/>
              <a:t>Refresh</a:t>
            </a:r>
          </a:p>
        </p:txBody>
      </p:sp>
      <p:sp>
        <p:nvSpPr>
          <p:cNvPr id="62481" name="Rectangle 25"/>
          <p:cNvSpPr>
            <a:spLocks noChangeArrowheads="1"/>
          </p:cNvSpPr>
          <p:nvPr/>
        </p:nvSpPr>
        <p:spPr bwMode="auto">
          <a:xfrm>
            <a:off x="5753100" y="3248025"/>
            <a:ext cx="866775" cy="276225"/>
          </a:xfrm>
          <a:prstGeom prst="rect">
            <a:avLst/>
          </a:prstGeom>
          <a:noFill/>
          <a:ln w="9525" algn="ctr">
            <a:solidFill>
              <a:schemeClr val="tx1"/>
            </a:solidFill>
            <a:round/>
            <a:headEnd/>
            <a:tailEnd/>
          </a:ln>
        </p:spPr>
        <p:txBody>
          <a:bodyPr lIns="92075" tIns="46038" rIns="92075" bIns="46038"/>
          <a:lstStyle/>
          <a:p>
            <a:pPr marL="742950" indent="-285750" eaLnBrk="0" hangingPunct="0">
              <a:spcBef>
                <a:spcPct val="20000"/>
              </a:spcBef>
              <a:buClr>
                <a:schemeClr val="accent2"/>
              </a:buClr>
              <a:buFontTx/>
              <a:buChar char="–"/>
            </a:pPr>
            <a:endParaRPr lang="en-US" sz="200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noFill/>
          <a:ln/>
        </p:spPr>
        <p:txBody>
          <a:bodyPr/>
          <a:lstStyle/>
          <a:p>
            <a:r>
              <a:rPr lang="en-US" smtClean="0">
                <a:effectLst/>
              </a:rPr>
              <a:t>Wrapping Up [CIDR-09]</a:t>
            </a:r>
          </a:p>
        </p:txBody>
      </p:sp>
      <p:grpSp>
        <p:nvGrpSpPr>
          <p:cNvPr id="72712" name="Group 8"/>
          <p:cNvGrpSpPr>
            <a:grpSpLocks/>
          </p:cNvGrpSpPr>
          <p:nvPr/>
        </p:nvGrpSpPr>
        <p:grpSpPr bwMode="auto">
          <a:xfrm>
            <a:off x="1712913" y="3516313"/>
            <a:ext cx="701675" cy="488950"/>
            <a:chOff x="757" y="2599"/>
            <a:chExt cx="442" cy="308"/>
          </a:xfrm>
        </p:grpSpPr>
        <p:sp>
          <p:nvSpPr>
            <p:cNvPr id="72708" name="AutoShape 4"/>
            <p:cNvSpPr>
              <a:spLocks noChangeArrowheads="1"/>
            </p:cNvSpPr>
            <p:nvPr/>
          </p:nvSpPr>
          <p:spPr bwMode="auto">
            <a:xfrm>
              <a:off x="757" y="2599"/>
              <a:ext cx="442" cy="308"/>
            </a:xfrm>
            <a:prstGeom prst="can">
              <a:avLst>
                <a:gd name="adj" fmla="val 25000"/>
              </a:avLst>
            </a:prstGeom>
            <a:noFill/>
            <a:ln w="9525">
              <a:solidFill>
                <a:schemeClr val="tx1"/>
              </a:solidFill>
              <a:round/>
              <a:headEnd/>
              <a:tailEnd/>
            </a:ln>
            <a:effectLst/>
          </p:spPr>
          <p:txBody>
            <a:bodyPr wrap="none" anchor="ctr"/>
            <a:lstStyle/>
            <a:p>
              <a:endParaRPr lang="en-US"/>
            </a:p>
          </p:txBody>
        </p:sp>
        <p:sp>
          <p:nvSpPr>
            <p:cNvPr id="72709" name="Rectangle 5"/>
            <p:cNvSpPr>
              <a:spLocks noChangeArrowheads="1"/>
            </p:cNvSpPr>
            <p:nvPr/>
          </p:nvSpPr>
          <p:spPr bwMode="auto">
            <a:xfrm>
              <a:off x="851" y="2706"/>
              <a:ext cx="248" cy="154"/>
            </a:xfrm>
            <a:prstGeom prst="rect">
              <a:avLst/>
            </a:prstGeom>
            <a:noFill/>
            <a:ln w="9525">
              <a:solidFill>
                <a:schemeClr val="tx1"/>
              </a:solidFill>
              <a:miter lim="800000"/>
              <a:headEnd/>
              <a:tailEnd/>
            </a:ln>
            <a:effectLst/>
          </p:spPr>
          <p:txBody>
            <a:bodyPr wrap="none" anchor="ctr"/>
            <a:lstStyle/>
            <a:p>
              <a:endParaRPr lang="en-US"/>
            </a:p>
          </p:txBody>
        </p:sp>
        <p:sp>
          <p:nvSpPr>
            <p:cNvPr id="72710" name="Line 6"/>
            <p:cNvSpPr>
              <a:spLocks noChangeShapeType="1"/>
            </p:cNvSpPr>
            <p:nvPr/>
          </p:nvSpPr>
          <p:spPr bwMode="auto">
            <a:xfrm>
              <a:off x="851" y="2779"/>
              <a:ext cx="241" cy="0"/>
            </a:xfrm>
            <a:prstGeom prst="line">
              <a:avLst/>
            </a:prstGeom>
            <a:noFill/>
            <a:ln w="9525">
              <a:solidFill>
                <a:schemeClr val="tx1"/>
              </a:solidFill>
              <a:round/>
              <a:headEnd/>
              <a:tailEnd/>
            </a:ln>
            <a:effectLst/>
          </p:spPr>
          <p:txBody>
            <a:bodyPr/>
            <a:lstStyle/>
            <a:p>
              <a:endParaRPr lang="en-US"/>
            </a:p>
          </p:txBody>
        </p:sp>
        <p:sp>
          <p:nvSpPr>
            <p:cNvPr id="72711" name="Line 7"/>
            <p:cNvSpPr>
              <a:spLocks noChangeShapeType="1"/>
            </p:cNvSpPr>
            <p:nvPr/>
          </p:nvSpPr>
          <p:spPr bwMode="auto">
            <a:xfrm>
              <a:off x="898" y="2713"/>
              <a:ext cx="0" cy="147"/>
            </a:xfrm>
            <a:prstGeom prst="line">
              <a:avLst/>
            </a:prstGeom>
            <a:noFill/>
            <a:ln w="9525">
              <a:solidFill>
                <a:schemeClr val="tx1"/>
              </a:solidFill>
              <a:round/>
              <a:headEnd/>
              <a:tailEnd/>
            </a:ln>
            <a:effectLst/>
          </p:spPr>
          <p:txBody>
            <a:bodyPr/>
            <a:lstStyle/>
            <a:p>
              <a:endParaRPr lang="en-US"/>
            </a:p>
          </p:txBody>
        </p:sp>
      </p:grpSp>
      <p:sp>
        <p:nvSpPr>
          <p:cNvPr id="72713" name="Text Box 9"/>
          <p:cNvSpPr txBox="1">
            <a:spLocks noChangeArrowheads="1"/>
          </p:cNvSpPr>
          <p:nvPr/>
        </p:nvSpPr>
        <p:spPr bwMode="auto">
          <a:xfrm>
            <a:off x="6467475" y="3738563"/>
            <a:ext cx="736600" cy="336550"/>
          </a:xfrm>
          <a:prstGeom prst="rect">
            <a:avLst/>
          </a:prstGeom>
          <a:noFill/>
          <a:ln w="9525">
            <a:noFill/>
            <a:miter lim="800000"/>
            <a:headEnd/>
            <a:tailEnd/>
          </a:ln>
          <a:effectLst/>
        </p:spPr>
        <p:txBody>
          <a:bodyPr wrap="none">
            <a:spAutoFit/>
          </a:bodyPr>
          <a:lstStyle/>
          <a:p>
            <a:r>
              <a:rPr lang="en-US"/>
              <a:t>Form</a:t>
            </a:r>
            <a:r>
              <a:rPr lang="en-US" baseline="-25000"/>
              <a:t>1</a:t>
            </a:r>
          </a:p>
        </p:txBody>
      </p:sp>
      <p:sp>
        <p:nvSpPr>
          <p:cNvPr id="72714" name="Text Box 10"/>
          <p:cNvSpPr txBox="1">
            <a:spLocks noChangeArrowheads="1"/>
          </p:cNvSpPr>
          <p:nvPr/>
        </p:nvSpPr>
        <p:spPr bwMode="auto">
          <a:xfrm>
            <a:off x="6467475" y="4113213"/>
            <a:ext cx="736600" cy="336550"/>
          </a:xfrm>
          <a:prstGeom prst="rect">
            <a:avLst/>
          </a:prstGeom>
          <a:noFill/>
          <a:ln w="9525">
            <a:noFill/>
            <a:miter lim="800000"/>
            <a:headEnd/>
            <a:tailEnd/>
          </a:ln>
          <a:effectLst/>
        </p:spPr>
        <p:txBody>
          <a:bodyPr wrap="none">
            <a:spAutoFit/>
          </a:bodyPr>
          <a:lstStyle/>
          <a:p>
            <a:r>
              <a:rPr lang="en-US"/>
              <a:t>Form</a:t>
            </a:r>
            <a:r>
              <a:rPr lang="en-US" baseline="-25000"/>
              <a:t>2</a:t>
            </a:r>
          </a:p>
        </p:txBody>
      </p:sp>
      <p:pic>
        <p:nvPicPr>
          <p:cNvPr id="72715" name="Picture 71" descr="j0078622"/>
          <p:cNvPicPr>
            <a:picLocks noChangeAspect="1" noChangeArrowheads="1"/>
          </p:cNvPicPr>
          <p:nvPr/>
        </p:nvPicPr>
        <p:blipFill>
          <a:blip r:embed="rId2" cstate="print"/>
          <a:srcRect/>
          <a:stretch>
            <a:fillRect/>
          </a:stretch>
        </p:blipFill>
        <p:spPr bwMode="auto">
          <a:xfrm flipH="1">
            <a:off x="7270750" y="3622675"/>
            <a:ext cx="336550" cy="687388"/>
          </a:xfrm>
          <a:prstGeom prst="rect">
            <a:avLst/>
          </a:prstGeom>
          <a:noFill/>
          <a:ln w="9525">
            <a:noFill/>
            <a:miter lim="800000"/>
            <a:headEnd/>
            <a:tailEnd/>
          </a:ln>
        </p:spPr>
      </p:pic>
      <p:pic>
        <p:nvPicPr>
          <p:cNvPr id="72716" name="Picture 71" descr="j0078622"/>
          <p:cNvPicPr>
            <a:picLocks noChangeAspect="1" noChangeArrowheads="1"/>
          </p:cNvPicPr>
          <p:nvPr/>
        </p:nvPicPr>
        <p:blipFill>
          <a:blip r:embed="rId2" cstate="print"/>
          <a:srcRect/>
          <a:stretch>
            <a:fillRect/>
          </a:stretch>
        </p:blipFill>
        <p:spPr bwMode="auto">
          <a:xfrm flipH="1">
            <a:off x="7705725" y="3951288"/>
            <a:ext cx="336550" cy="687387"/>
          </a:xfrm>
          <a:prstGeom prst="rect">
            <a:avLst/>
          </a:prstGeom>
          <a:noFill/>
          <a:ln w="9525">
            <a:noFill/>
            <a:miter lim="800000"/>
            <a:headEnd/>
            <a:tailEnd/>
          </a:ln>
        </p:spPr>
      </p:pic>
      <p:pic>
        <p:nvPicPr>
          <p:cNvPr id="72717" name="Picture 71" descr="j0078622"/>
          <p:cNvPicPr>
            <a:picLocks noChangeAspect="1" noChangeArrowheads="1"/>
          </p:cNvPicPr>
          <p:nvPr/>
        </p:nvPicPr>
        <p:blipFill>
          <a:blip r:embed="rId2" cstate="print"/>
          <a:srcRect/>
          <a:stretch>
            <a:fillRect/>
          </a:stretch>
        </p:blipFill>
        <p:spPr bwMode="auto">
          <a:xfrm>
            <a:off x="238125" y="3844925"/>
            <a:ext cx="336550" cy="687388"/>
          </a:xfrm>
          <a:prstGeom prst="rect">
            <a:avLst/>
          </a:prstGeom>
          <a:noFill/>
          <a:ln w="9525">
            <a:noFill/>
            <a:miter lim="800000"/>
            <a:headEnd/>
            <a:tailEnd/>
          </a:ln>
        </p:spPr>
      </p:pic>
      <p:sp>
        <p:nvSpPr>
          <p:cNvPr id="72718" name="Rectangle 14"/>
          <p:cNvSpPr>
            <a:spLocks noChangeArrowheads="1"/>
          </p:cNvSpPr>
          <p:nvPr/>
        </p:nvSpPr>
        <p:spPr bwMode="auto">
          <a:xfrm>
            <a:off x="228600" y="1054100"/>
            <a:ext cx="8713788" cy="469900"/>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accent2"/>
              </a:buClr>
              <a:buSzPct val="80000"/>
              <a:buFont typeface="Wingdings" pitchFamily="2" charset="2"/>
              <a:buChar char="l"/>
            </a:pPr>
            <a:r>
              <a:rPr lang="en-US" sz="2400" b="1">
                <a:solidFill>
                  <a:srgbClr val="0000DC"/>
                </a:solidFill>
              </a:rPr>
              <a:t>Humans are now integral part of the data management process</a:t>
            </a:r>
          </a:p>
        </p:txBody>
      </p:sp>
      <p:pic>
        <p:nvPicPr>
          <p:cNvPr id="72719" name="Picture 71" descr="j0078622"/>
          <p:cNvPicPr>
            <a:picLocks noChangeAspect="1" noChangeArrowheads="1"/>
          </p:cNvPicPr>
          <p:nvPr/>
        </p:nvPicPr>
        <p:blipFill>
          <a:blip r:embed="rId2" cstate="print"/>
          <a:srcRect/>
          <a:stretch>
            <a:fillRect/>
          </a:stretch>
        </p:blipFill>
        <p:spPr bwMode="auto">
          <a:xfrm flipH="1">
            <a:off x="8177213" y="3465513"/>
            <a:ext cx="336550" cy="687387"/>
          </a:xfrm>
          <a:prstGeom prst="rect">
            <a:avLst/>
          </a:prstGeom>
          <a:noFill/>
          <a:ln w="9525">
            <a:noFill/>
            <a:miter lim="800000"/>
            <a:headEnd/>
            <a:tailEnd/>
          </a:ln>
        </p:spPr>
      </p:pic>
      <p:grpSp>
        <p:nvGrpSpPr>
          <p:cNvPr id="72720" name="Group 16"/>
          <p:cNvGrpSpPr>
            <a:grpSpLocks/>
          </p:cNvGrpSpPr>
          <p:nvPr/>
        </p:nvGrpSpPr>
        <p:grpSpPr bwMode="auto">
          <a:xfrm>
            <a:off x="819150" y="3930650"/>
            <a:ext cx="701675" cy="488950"/>
            <a:chOff x="757" y="2599"/>
            <a:chExt cx="442" cy="308"/>
          </a:xfrm>
        </p:grpSpPr>
        <p:sp>
          <p:nvSpPr>
            <p:cNvPr id="72721" name="AutoShape 17"/>
            <p:cNvSpPr>
              <a:spLocks noChangeArrowheads="1"/>
            </p:cNvSpPr>
            <p:nvPr/>
          </p:nvSpPr>
          <p:spPr bwMode="auto">
            <a:xfrm>
              <a:off x="757" y="2599"/>
              <a:ext cx="442" cy="308"/>
            </a:xfrm>
            <a:prstGeom prst="can">
              <a:avLst>
                <a:gd name="adj" fmla="val 25000"/>
              </a:avLst>
            </a:prstGeom>
            <a:noFill/>
            <a:ln w="9525">
              <a:solidFill>
                <a:schemeClr val="tx1"/>
              </a:solidFill>
              <a:round/>
              <a:headEnd/>
              <a:tailEnd/>
            </a:ln>
            <a:effectLst/>
          </p:spPr>
          <p:txBody>
            <a:bodyPr wrap="none" anchor="ctr"/>
            <a:lstStyle/>
            <a:p>
              <a:endParaRPr lang="en-US"/>
            </a:p>
          </p:txBody>
        </p:sp>
        <p:sp>
          <p:nvSpPr>
            <p:cNvPr id="72722" name="Rectangle 18"/>
            <p:cNvSpPr>
              <a:spLocks noChangeArrowheads="1"/>
            </p:cNvSpPr>
            <p:nvPr/>
          </p:nvSpPr>
          <p:spPr bwMode="auto">
            <a:xfrm>
              <a:off x="851" y="2706"/>
              <a:ext cx="248" cy="154"/>
            </a:xfrm>
            <a:prstGeom prst="rect">
              <a:avLst/>
            </a:prstGeom>
            <a:noFill/>
            <a:ln w="9525">
              <a:solidFill>
                <a:schemeClr val="tx1"/>
              </a:solidFill>
              <a:miter lim="800000"/>
              <a:headEnd/>
              <a:tailEnd/>
            </a:ln>
            <a:effectLst/>
          </p:spPr>
          <p:txBody>
            <a:bodyPr wrap="none" anchor="ctr"/>
            <a:lstStyle/>
            <a:p>
              <a:endParaRPr lang="en-US"/>
            </a:p>
          </p:txBody>
        </p:sp>
        <p:sp>
          <p:nvSpPr>
            <p:cNvPr id="72723" name="Line 19"/>
            <p:cNvSpPr>
              <a:spLocks noChangeShapeType="1"/>
            </p:cNvSpPr>
            <p:nvPr/>
          </p:nvSpPr>
          <p:spPr bwMode="auto">
            <a:xfrm>
              <a:off x="851" y="2779"/>
              <a:ext cx="241" cy="0"/>
            </a:xfrm>
            <a:prstGeom prst="line">
              <a:avLst/>
            </a:prstGeom>
            <a:noFill/>
            <a:ln w="9525">
              <a:solidFill>
                <a:schemeClr val="tx1"/>
              </a:solidFill>
              <a:round/>
              <a:headEnd/>
              <a:tailEnd/>
            </a:ln>
            <a:effectLst/>
          </p:spPr>
          <p:txBody>
            <a:bodyPr/>
            <a:lstStyle/>
            <a:p>
              <a:endParaRPr lang="en-US"/>
            </a:p>
          </p:txBody>
        </p:sp>
        <p:sp>
          <p:nvSpPr>
            <p:cNvPr id="72724" name="Line 20"/>
            <p:cNvSpPr>
              <a:spLocks noChangeShapeType="1"/>
            </p:cNvSpPr>
            <p:nvPr/>
          </p:nvSpPr>
          <p:spPr bwMode="auto">
            <a:xfrm>
              <a:off x="898" y="2713"/>
              <a:ext cx="0" cy="147"/>
            </a:xfrm>
            <a:prstGeom prst="line">
              <a:avLst/>
            </a:prstGeom>
            <a:noFill/>
            <a:ln w="9525">
              <a:solidFill>
                <a:schemeClr val="tx1"/>
              </a:solidFill>
              <a:round/>
              <a:headEnd/>
              <a:tailEnd/>
            </a:ln>
            <a:effectLst/>
          </p:spPr>
          <p:txBody>
            <a:bodyPr/>
            <a:lstStyle/>
            <a:p>
              <a:endParaRPr lang="en-US"/>
            </a:p>
          </p:txBody>
        </p:sp>
      </p:grpSp>
      <p:grpSp>
        <p:nvGrpSpPr>
          <p:cNvPr id="72725" name="Group 21"/>
          <p:cNvGrpSpPr>
            <a:grpSpLocks/>
          </p:cNvGrpSpPr>
          <p:nvPr/>
        </p:nvGrpSpPr>
        <p:grpSpPr bwMode="auto">
          <a:xfrm>
            <a:off x="3243263" y="2300288"/>
            <a:ext cx="701675" cy="488950"/>
            <a:chOff x="757" y="2599"/>
            <a:chExt cx="442" cy="308"/>
          </a:xfrm>
        </p:grpSpPr>
        <p:sp>
          <p:nvSpPr>
            <p:cNvPr id="72726" name="AutoShape 22"/>
            <p:cNvSpPr>
              <a:spLocks noChangeArrowheads="1"/>
            </p:cNvSpPr>
            <p:nvPr/>
          </p:nvSpPr>
          <p:spPr bwMode="auto">
            <a:xfrm>
              <a:off x="757" y="2599"/>
              <a:ext cx="442" cy="308"/>
            </a:xfrm>
            <a:prstGeom prst="can">
              <a:avLst>
                <a:gd name="adj" fmla="val 25000"/>
              </a:avLst>
            </a:prstGeom>
            <a:noFill/>
            <a:ln w="9525">
              <a:solidFill>
                <a:schemeClr val="tx1"/>
              </a:solidFill>
              <a:round/>
              <a:headEnd/>
              <a:tailEnd/>
            </a:ln>
            <a:effectLst/>
          </p:spPr>
          <p:txBody>
            <a:bodyPr wrap="none" anchor="ctr"/>
            <a:lstStyle/>
            <a:p>
              <a:endParaRPr lang="en-US"/>
            </a:p>
          </p:txBody>
        </p:sp>
        <p:sp>
          <p:nvSpPr>
            <p:cNvPr id="72727" name="Rectangle 23"/>
            <p:cNvSpPr>
              <a:spLocks noChangeArrowheads="1"/>
            </p:cNvSpPr>
            <p:nvPr/>
          </p:nvSpPr>
          <p:spPr bwMode="auto">
            <a:xfrm>
              <a:off x="851" y="2706"/>
              <a:ext cx="248" cy="154"/>
            </a:xfrm>
            <a:prstGeom prst="rect">
              <a:avLst/>
            </a:prstGeom>
            <a:noFill/>
            <a:ln w="9525">
              <a:solidFill>
                <a:schemeClr val="tx1"/>
              </a:solidFill>
              <a:miter lim="800000"/>
              <a:headEnd/>
              <a:tailEnd/>
            </a:ln>
            <a:effectLst/>
          </p:spPr>
          <p:txBody>
            <a:bodyPr wrap="none" anchor="ctr"/>
            <a:lstStyle/>
            <a:p>
              <a:endParaRPr lang="en-US"/>
            </a:p>
          </p:txBody>
        </p:sp>
        <p:sp>
          <p:nvSpPr>
            <p:cNvPr id="72728" name="Line 24"/>
            <p:cNvSpPr>
              <a:spLocks noChangeShapeType="1"/>
            </p:cNvSpPr>
            <p:nvPr/>
          </p:nvSpPr>
          <p:spPr bwMode="auto">
            <a:xfrm>
              <a:off x="851" y="2779"/>
              <a:ext cx="241" cy="0"/>
            </a:xfrm>
            <a:prstGeom prst="line">
              <a:avLst/>
            </a:prstGeom>
            <a:noFill/>
            <a:ln w="9525">
              <a:solidFill>
                <a:schemeClr val="tx1"/>
              </a:solidFill>
              <a:round/>
              <a:headEnd/>
              <a:tailEnd/>
            </a:ln>
            <a:effectLst/>
          </p:spPr>
          <p:txBody>
            <a:bodyPr/>
            <a:lstStyle/>
            <a:p>
              <a:endParaRPr lang="en-US"/>
            </a:p>
          </p:txBody>
        </p:sp>
        <p:sp>
          <p:nvSpPr>
            <p:cNvPr id="72729" name="Line 25"/>
            <p:cNvSpPr>
              <a:spLocks noChangeShapeType="1"/>
            </p:cNvSpPr>
            <p:nvPr/>
          </p:nvSpPr>
          <p:spPr bwMode="auto">
            <a:xfrm>
              <a:off x="898" y="2713"/>
              <a:ext cx="0" cy="147"/>
            </a:xfrm>
            <a:prstGeom prst="line">
              <a:avLst/>
            </a:prstGeom>
            <a:noFill/>
            <a:ln w="9525">
              <a:solidFill>
                <a:schemeClr val="tx1"/>
              </a:solidFill>
              <a:round/>
              <a:headEnd/>
              <a:tailEnd/>
            </a:ln>
            <a:effectLst/>
          </p:spPr>
          <p:txBody>
            <a:bodyPr/>
            <a:lstStyle/>
            <a:p>
              <a:endParaRPr lang="en-US"/>
            </a:p>
          </p:txBody>
        </p:sp>
      </p:grpSp>
      <p:pic>
        <p:nvPicPr>
          <p:cNvPr id="72730" name="Picture 67"/>
          <p:cNvPicPr>
            <a:picLocks noChangeAspect="1" noChangeArrowheads="1"/>
          </p:cNvPicPr>
          <p:nvPr/>
        </p:nvPicPr>
        <p:blipFill>
          <a:blip r:embed="rId3" cstate="print"/>
          <a:srcRect/>
          <a:stretch>
            <a:fillRect/>
          </a:stretch>
        </p:blipFill>
        <p:spPr bwMode="auto">
          <a:xfrm>
            <a:off x="1693863" y="4687888"/>
            <a:ext cx="338137" cy="338137"/>
          </a:xfrm>
          <a:prstGeom prst="rect">
            <a:avLst/>
          </a:prstGeom>
          <a:noFill/>
          <a:ln w="9525">
            <a:noFill/>
            <a:miter lim="800000"/>
            <a:headEnd/>
            <a:tailEnd/>
          </a:ln>
        </p:spPr>
      </p:pic>
      <p:pic>
        <p:nvPicPr>
          <p:cNvPr id="72731" name="Picture 68"/>
          <p:cNvPicPr>
            <a:picLocks noChangeAspect="1" noChangeArrowheads="1"/>
          </p:cNvPicPr>
          <p:nvPr/>
        </p:nvPicPr>
        <p:blipFill>
          <a:blip r:embed="rId4" cstate="print"/>
          <a:srcRect/>
          <a:stretch>
            <a:fillRect/>
          </a:stretch>
        </p:blipFill>
        <p:spPr bwMode="auto">
          <a:xfrm>
            <a:off x="2127250" y="4930775"/>
            <a:ext cx="360363" cy="352425"/>
          </a:xfrm>
          <a:prstGeom prst="rect">
            <a:avLst/>
          </a:prstGeom>
          <a:noFill/>
          <a:ln w="9525">
            <a:noFill/>
            <a:miter lim="800000"/>
            <a:headEnd/>
            <a:tailEnd/>
          </a:ln>
        </p:spPr>
      </p:pic>
      <p:pic>
        <p:nvPicPr>
          <p:cNvPr id="72732" name="Picture 69"/>
          <p:cNvPicPr>
            <a:picLocks noChangeAspect="1" noChangeArrowheads="1"/>
          </p:cNvPicPr>
          <p:nvPr/>
        </p:nvPicPr>
        <p:blipFill>
          <a:blip r:embed="rId5" cstate="print"/>
          <a:srcRect/>
          <a:stretch>
            <a:fillRect/>
          </a:stretch>
        </p:blipFill>
        <p:spPr bwMode="auto">
          <a:xfrm>
            <a:off x="1173163" y="4692650"/>
            <a:ext cx="338137" cy="338138"/>
          </a:xfrm>
          <a:prstGeom prst="rect">
            <a:avLst/>
          </a:prstGeom>
          <a:noFill/>
          <a:ln w="9525">
            <a:noFill/>
            <a:miter lim="800000"/>
            <a:headEnd/>
            <a:tailEnd/>
          </a:ln>
        </p:spPr>
      </p:pic>
      <p:pic>
        <p:nvPicPr>
          <p:cNvPr id="72733" name="Picture 50" descr="Flickr logo.png"/>
          <p:cNvPicPr>
            <a:picLocks noChangeAspect="1"/>
          </p:cNvPicPr>
          <p:nvPr/>
        </p:nvPicPr>
        <p:blipFill>
          <a:blip r:embed="rId6" cstate="print"/>
          <a:srcRect/>
          <a:stretch>
            <a:fillRect/>
          </a:stretch>
        </p:blipFill>
        <p:spPr bwMode="auto">
          <a:xfrm>
            <a:off x="1630363" y="5175250"/>
            <a:ext cx="366712" cy="365125"/>
          </a:xfrm>
          <a:prstGeom prst="rect">
            <a:avLst/>
          </a:prstGeom>
          <a:noFill/>
          <a:ln w="9525">
            <a:noFill/>
            <a:miter lim="800000"/>
            <a:headEnd/>
            <a:tailEnd/>
          </a:ln>
        </p:spPr>
      </p:pic>
      <p:pic>
        <p:nvPicPr>
          <p:cNvPr id="72734" name="Picture 52"/>
          <p:cNvPicPr>
            <a:picLocks noChangeAspect="1" noChangeArrowheads="1"/>
          </p:cNvPicPr>
          <p:nvPr/>
        </p:nvPicPr>
        <p:blipFill>
          <a:blip r:embed="rId7" cstate="print"/>
          <a:srcRect/>
          <a:stretch>
            <a:fillRect/>
          </a:stretch>
        </p:blipFill>
        <p:spPr bwMode="auto">
          <a:xfrm>
            <a:off x="1638300" y="4127500"/>
            <a:ext cx="508000" cy="508000"/>
          </a:xfrm>
          <a:prstGeom prst="rect">
            <a:avLst/>
          </a:prstGeom>
          <a:noFill/>
          <a:ln w="9525">
            <a:noFill/>
            <a:miter lim="800000"/>
            <a:headEnd/>
            <a:tailEnd/>
          </a:ln>
        </p:spPr>
      </p:pic>
      <p:pic>
        <p:nvPicPr>
          <p:cNvPr id="72735" name="Picture 119"/>
          <p:cNvPicPr>
            <a:picLocks noChangeAspect="1" noChangeArrowheads="1"/>
          </p:cNvPicPr>
          <p:nvPr/>
        </p:nvPicPr>
        <p:blipFill>
          <a:blip r:embed="rId8" cstate="print"/>
          <a:srcRect/>
          <a:stretch>
            <a:fillRect/>
          </a:stretch>
        </p:blipFill>
        <p:spPr bwMode="auto">
          <a:xfrm>
            <a:off x="1444625" y="5765800"/>
            <a:ext cx="687388" cy="515938"/>
          </a:xfrm>
          <a:prstGeom prst="rect">
            <a:avLst/>
          </a:prstGeom>
          <a:noFill/>
          <a:ln w="9525">
            <a:noFill/>
            <a:miter lim="800000"/>
            <a:headEnd/>
            <a:tailEnd/>
          </a:ln>
        </p:spPr>
      </p:pic>
      <p:pic>
        <p:nvPicPr>
          <p:cNvPr id="72736" name="Picture 109"/>
          <p:cNvPicPr>
            <a:picLocks noChangeAspect="1" noChangeArrowheads="1"/>
          </p:cNvPicPr>
          <p:nvPr/>
        </p:nvPicPr>
        <p:blipFill>
          <a:blip r:embed="rId9" cstate="print"/>
          <a:srcRect/>
          <a:stretch>
            <a:fillRect/>
          </a:stretch>
        </p:blipFill>
        <p:spPr bwMode="auto">
          <a:xfrm rot="1135990">
            <a:off x="2776538" y="5284788"/>
            <a:ext cx="541337" cy="536575"/>
          </a:xfrm>
          <a:prstGeom prst="rect">
            <a:avLst/>
          </a:prstGeom>
          <a:noFill/>
          <a:ln w="9525">
            <a:noFill/>
            <a:miter lim="800000"/>
            <a:headEnd/>
            <a:tailEnd/>
          </a:ln>
        </p:spPr>
      </p:pic>
      <p:pic>
        <p:nvPicPr>
          <p:cNvPr id="72737" name="Picture 51" descr="rss_logo.jpg"/>
          <p:cNvPicPr>
            <a:picLocks noChangeAspect="1"/>
          </p:cNvPicPr>
          <p:nvPr/>
        </p:nvPicPr>
        <p:blipFill>
          <a:blip r:embed="rId10" cstate="print"/>
          <a:srcRect/>
          <a:stretch>
            <a:fillRect/>
          </a:stretch>
        </p:blipFill>
        <p:spPr bwMode="auto">
          <a:xfrm rot="-946804">
            <a:off x="2117725" y="5395913"/>
            <a:ext cx="447675" cy="446087"/>
          </a:xfrm>
          <a:prstGeom prst="rect">
            <a:avLst/>
          </a:prstGeom>
          <a:noFill/>
          <a:ln w="9525">
            <a:noFill/>
            <a:miter lim="800000"/>
            <a:headEnd/>
            <a:tailEnd/>
          </a:ln>
        </p:spPr>
      </p:pic>
      <p:pic>
        <p:nvPicPr>
          <p:cNvPr id="72738" name="Picture 65"/>
          <p:cNvPicPr>
            <a:picLocks noChangeAspect="1" noChangeArrowheads="1"/>
          </p:cNvPicPr>
          <p:nvPr/>
        </p:nvPicPr>
        <p:blipFill>
          <a:blip r:embed="rId11" cstate="print"/>
          <a:srcRect/>
          <a:stretch>
            <a:fillRect/>
          </a:stretch>
        </p:blipFill>
        <p:spPr bwMode="auto">
          <a:xfrm rot="1363905">
            <a:off x="474663" y="4719638"/>
            <a:ext cx="501650" cy="501650"/>
          </a:xfrm>
          <a:prstGeom prst="rect">
            <a:avLst/>
          </a:prstGeom>
          <a:noFill/>
          <a:ln w="9525">
            <a:noFill/>
            <a:miter lim="800000"/>
            <a:headEnd/>
            <a:tailEnd/>
          </a:ln>
        </p:spPr>
      </p:pic>
      <p:pic>
        <p:nvPicPr>
          <p:cNvPr id="72739" name="Picture 66"/>
          <p:cNvPicPr>
            <a:picLocks noChangeAspect="1" noChangeArrowheads="1"/>
          </p:cNvPicPr>
          <p:nvPr/>
        </p:nvPicPr>
        <p:blipFill>
          <a:blip r:embed="rId12" cstate="print"/>
          <a:srcRect r="10001"/>
          <a:stretch>
            <a:fillRect/>
          </a:stretch>
        </p:blipFill>
        <p:spPr bwMode="auto">
          <a:xfrm rot="1128713">
            <a:off x="2376488" y="4273550"/>
            <a:ext cx="479425" cy="533400"/>
          </a:xfrm>
          <a:prstGeom prst="rect">
            <a:avLst/>
          </a:prstGeom>
          <a:noFill/>
          <a:ln w="9525">
            <a:noFill/>
            <a:miter lim="800000"/>
            <a:headEnd/>
            <a:tailEnd/>
          </a:ln>
        </p:spPr>
      </p:pic>
      <p:pic>
        <p:nvPicPr>
          <p:cNvPr id="72740" name="Picture 67"/>
          <p:cNvPicPr>
            <a:picLocks noChangeAspect="1" noChangeArrowheads="1"/>
          </p:cNvPicPr>
          <p:nvPr/>
        </p:nvPicPr>
        <p:blipFill>
          <a:blip r:embed="rId13" cstate="print"/>
          <a:srcRect r="7501"/>
          <a:stretch>
            <a:fillRect/>
          </a:stretch>
        </p:blipFill>
        <p:spPr bwMode="auto">
          <a:xfrm rot="-1075085">
            <a:off x="973138" y="5302250"/>
            <a:ext cx="468312" cy="506413"/>
          </a:xfrm>
          <a:prstGeom prst="rect">
            <a:avLst/>
          </a:prstGeom>
          <a:noFill/>
          <a:ln w="9525">
            <a:noFill/>
            <a:miter lim="800000"/>
            <a:headEnd/>
            <a:tailEnd/>
          </a:ln>
        </p:spPr>
      </p:pic>
      <p:pic>
        <p:nvPicPr>
          <p:cNvPr id="72741" name="Picture 68"/>
          <p:cNvPicPr>
            <a:picLocks noChangeAspect="1" noChangeArrowheads="1"/>
          </p:cNvPicPr>
          <p:nvPr/>
        </p:nvPicPr>
        <p:blipFill>
          <a:blip r:embed="rId14" cstate="print"/>
          <a:srcRect/>
          <a:stretch>
            <a:fillRect/>
          </a:stretch>
        </p:blipFill>
        <p:spPr bwMode="auto">
          <a:xfrm>
            <a:off x="2314575" y="6010275"/>
            <a:ext cx="425450" cy="428625"/>
          </a:xfrm>
          <a:prstGeom prst="rect">
            <a:avLst/>
          </a:prstGeom>
          <a:noFill/>
          <a:ln w="9525">
            <a:noFill/>
            <a:miter lim="800000"/>
            <a:headEnd/>
            <a:tailEnd/>
          </a:ln>
        </p:spPr>
      </p:pic>
      <p:pic>
        <p:nvPicPr>
          <p:cNvPr id="72742" name="Picture 71" descr="j0078622"/>
          <p:cNvPicPr>
            <a:picLocks noChangeAspect="1" noChangeArrowheads="1"/>
          </p:cNvPicPr>
          <p:nvPr/>
        </p:nvPicPr>
        <p:blipFill>
          <a:blip r:embed="rId2" cstate="print"/>
          <a:srcRect/>
          <a:stretch>
            <a:fillRect/>
          </a:stretch>
        </p:blipFill>
        <p:spPr bwMode="auto">
          <a:xfrm>
            <a:off x="4311650" y="3906838"/>
            <a:ext cx="336550" cy="687387"/>
          </a:xfrm>
          <a:prstGeom prst="rect">
            <a:avLst/>
          </a:prstGeom>
          <a:noFill/>
          <a:ln w="9525">
            <a:noFill/>
            <a:miter lim="800000"/>
            <a:headEnd/>
            <a:tailEnd/>
          </a:ln>
        </p:spPr>
      </p:pic>
      <p:pic>
        <p:nvPicPr>
          <p:cNvPr id="72743" name="Picture 71" descr="j0078622"/>
          <p:cNvPicPr>
            <a:picLocks noChangeAspect="1" noChangeArrowheads="1"/>
          </p:cNvPicPr>
          <p:nvPr/>
        </p:nvPicPr>
        <p:blipFill>
          <a:blip r:embed="rId2" cstate="print"/>
          <a:srcRect/>
          <a:stretch>
            <a:fillRect/>
          </a:stretch>
        </p:blipFill>
        <p:spPr bwMode="auto">
          <a:xfrm>
            <a:off x="376238" y="5376863"/>
            <a:ext cx="336550" cy="687387"/>
          </a:xfrm>
          <a:prstGeom prst="rect">
            <a:avLst/>
          </a:prstGeom>
          <a:noFill/>
          <a:ln w="9525">
            <a:noFill/>
            <a:miter lim="800000"/>
            <a:headEnd/>
            <a:tailEnd/>
          </a:ln>
        </p:spPr>
      </p:pic>
      <p:pic>
        <p:nvPicPr>
          <p:cNvPr id="72744" name="Picture 71" descr="j0078622"/>
          <p:cNvPicPr>
            <a:picLocks noChangeAspect="1" noChangeArrowheads="1"/>
          </p:cNvPicPr>
          <p:nvPr/>
        </p:nvPicPr>
        <p:blipFill>
          <a:blip r:embed="rId2" cstate="print"/>
          <a:srcRect/>
          <a:stretch>
            <a:fillRect/>
          </a:stretch>
        </p:blipFill>
        <p:spPr bwMode="auto">
          <a:xfrm>
            <a:off x="2768600" y="2257425"/>
            <a:ext cx="336550" cy="687388"/>
          </a:xfrm>
          <a:prstGeom prst="rect">
            <a:avLst/>
          </a:prstGeom>
          <a:noFill/>
          <a:ln w="9525">
            <a:noFill/>
            <a:miter lim="800000"/>
            <a:headEnd/>
            <a:tailEnd/>
          </a:ln>
        </p:spPr>
      </p:pic>
      <p:sp>
        <p:nvSpPr>
          <p:cNvPr id="72745" name="Text Box 41"/>
          <p:cNvSpPr txBox="1">
            <a:spLocks noChangeArrowheads="1"/>
          </p:cNvSpPr>
          <p:nvPr/>
        </p:nvSpPr>
        <p:spPr bwMode="auto">
          <a:xfrm>
            <a:off x="3714750" y="4592638"/>
            <a:ext cx="1584325" cy="336550"/>
          </a:xfrm>
          <a:prstGeom prst="rect">
            <a:avLst/>
          </a:prstGeom>
          <a:noFill/>
          <a:ln w="9525">
            <a:noFill/>
            <a:miter lim="800000"/>
            <a:headEnd/>
            <a:tailEnd/>
          </a:ln>
          <a:effectLst/>
        </p:spPr>
        <p:txBody>
          <a:bodyPr wrap="none">
            <a:spAutoFit/>
          </a:bodyPr>
          <a:lstStyle/>
          <a:p>
            <a:r>
              <a:rPr lang="en-US" i="1"/>
              <a:t>data integration</a:t>
            </a:r>
          </a:p>
        </p:txBody>
      </p:sp>
      <p:sp>
        <p:nvSpPr>
          <p:cNvPr id="72746" name="Oval 31"/>
          <p:cNvSpPr>
            <a:spLocks noChangeArrowheads="1"/>
          </p:cNvSpPr>
          <p:nvPr/>
        </p:nvSpPr>
        <p:spPr bwMode="auto">
          <a:xfrm>
            <a:off x="5568950" y="4035425"/>
            <a:ext cx="8413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47" name="Oval 32"/>
          <p:cNvSpPr>
            <a:spLocks noChangeArrowheads="1"/>
          </p:cNvSpPr>
          <p:nvPr/>
        </p:nvSpPr>
        <p:spPr bwMode="auto">
          <a:xfrm>
            <a:off x="5927725" y="4243388"/>
            <a:ext cx="8413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48" name="Oval 33"/>
          <p:cNvSpPr>
            <a:spLocks noChangeArrowheads="1"/>
          </p:cNvSpPr>
          <p:nvPr/>
        </p:nvSpPr>
        <p:spPr bwMode="auto">
          <a:xfrm>
            <a:off x="6107113" y="4591050"/>
            <a:ext cx="8413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49" name="Oval 34"/>
          <p:cNvSpPr>
            <a:spLocks noChangeArrowheads="1"/>
          </p:cNvSpPr>
          <p:nvPr/>
        </p:nvSpPr>
        <p:spPr bwMode="auto">
          <a:xfrm>
            <a:off x="5748338" y="4799013"/>
            <a:ext cx="84137"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50" name="Oval 35"/>
          <p:cNvSpPr>
            <a:spLocks noChangeArrowheads="1"/>
          </p:cNvSpPr>
          <p:nvPr/>
        </p:nvSpPr>
        <p:spPr bwMode="auto">
          <a:xfrm>
            <a:off x="5434013" y="5214938"/>
            <a:ext cx="85725"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51" name="Oval 36"/>
          <p:cNvSpPr>
            <a:spLocks noChangeArrowheads="1"/>
          </p:cNvSpPr>
          <p:nvPr/>
        </p:nvSpPr>
        <p:spPr bwMode="auto">
          <a:xfrm>
            <a:off x="5703888" y="5424488"/>
            <a:ext cx="84137" cy="141287"/>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52" name="Oval 37"/>
          <p:cNvSpPr>
            <a:spLocks noChangeArrowheads="1"/>
          </p:cNvSpPr>
          <p:nvPr/>
        </p:nvSpPr>
        <p:spPr bwMode="auto">
          <a:xfrm>
            <a:off x="6218238" y="5087938"/>
            <a:ext cx="85725"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sp>
        <p:nvSpPr>
          <p:cNvPr id="72753" name="Line 38"/>
          <p:cNvSpPr>
            <a:spLocks noChangeShapeType="1"/>
          </p:cNvSpPr>
          <p:nvPr/>
        </p:nvSpPr>
        <p:spPr bwMode="auto">
          <a:xfrm flipH="1" flipV="1">
            <a:off x="5651500" y="4138613"/>
            <a:ext cx="260350" cy="139700"/>
          </a:xfrm>
          <a:prstGeom prst="line">
            <a:avLst/>
          </a:prstGeom>
          <a:noFill/>
          <a:ln w="12700">
            <a:solidFill>
              <a:schemeClr val="tx1"/>
            </a:solidFill>
            <a:round/>
            <a:headEnd/>
            <a:tailEnd/>
          </a:ln>
        </p:spPr>
        <p:txBody>
          <a:bodyPr wrap="none" anchor="ctr"/>
          <a:lstStyle/>
          <a:p>
            <a:endParaRPr lang="en-US"/>
          </a:p>
        </p:txBody>
      </p:sp>
      <p:sp>
        <p:nvSpPr>
          <p:cNvPr id="72754" name="Line 39"/>
          <p:cNvSpPr>
            <a:spLocks noChangeShapeType="1"/>
          </p:cNvSpPr>
          <p:nvPr/>
        </p:nvSpPr>
        <p:spPr bwMode="auto">
          <a:xfrm flipV="1">
            <a:off x="6008688" y="4138613"/>
            <a:ext cx="311150" cy="152400"/>
          </a:xfrm>
          <a:prstGeom prst="line">
            <a:avLst/>
          </a:prstGeom>
          <a:noFill/>
          <a:ln w="12700">
            <a:solidFill>
              <a:schemeClr val="tx1"/>
            </a:solidFill>
            <a:round/>
            <a:headEnd/>
            <a:tailEnd/>
          </a:ln>
        </p:spPr>
        <p:txBody>
          <a:bodyPr wrap="none" anchor="ctr"/>
          <a:lstStyle/>
          <a:p>
            <a:endParaRPr lang="en-US"/>
          </a:p>
        </p:txBody>
      </p:sp>
      <p:sp>
        <p:nvSpPr>
          <p:cNvPr id="72755" name="Line 40"/>
          <p:cNvSpPr>
            <a:spLocks noChangeShapeType="1"/>
          </p:cNvSpPr>
          <p:nvPr/>
        </p:nvSpPr>
        <p:spPr bwMode="auto">
          <a:xfrm>
            <a:off x="6002338" y="4359275"/>
            <a:ext cx="112712" cy="254000"/>
          </a:xfrm>
          <a:prstGeom prst="line">
            <a:avLst/>
          </a:prstGeom>
          <a:noFill/>
          <a:ln w="12700">
            <a:solidFill>
              <a:schemeClr val="tx1"/>
            </a:solidFill>
            <a:round/>
            <a:headEnd/>
            <a:tailEnd/>
          </a:ln>
        </p:spPr>
        <p:txBody>
          <a:bodyPr wrap="none" anchor="ctr"/>
          <a:lstStyle/>
          <a:p>
            <a:endParaRPr lang="en-US"/>
          </a:p>
        </p:txBody>
      </p:sp>
      <p:sp>
        <p:nvSpPr>
          <p:cNvPr id="72756" name="Line 41"/>
          <p:cNvSpPr>
            <a:spLocks noChangeShapeType="1"/>
          </p:cNvSpPr>
          <p:nvPr/>
        </p:nvSpPr>
        <p:spPr bwMode="auto">
          <a:xfrm flipH="1">
            <a:off x="5815013" y="4371975"/>
            <a:ext cx="127000" cy="439738"/>
          </a:xfrm>
          <a:prstGeom prst="line">
            <a:avLst/>
          </a:prstGeom>
          <a:noFill/>
          <a:ln w="12700">
            <a:solidFill>
              <a:schemeClr val="tx1"/>
            </a:solidFill>
            <a:round/>
            <a:headEnd/>
            <a:tailEnd/>
          </a:ln>
        </p:spPr>
        <p:txBody>
          <a:bodyPr wrap="none" anchor="ctr"/>
          <a:lstStyle/>
          <a:p>
            <a:endParaRPr lang="en-US"/>
          </a:p>
        </p:txBody>
      </p:sp>
      <p:sp>
        <p:nvSpPr>
          <p:cNvPr id="72757" name="Line 42"/>
          <p:cNvSpPr>
            <a:spLocks noChangeShapeType="1"/>
          </p:cNvSpPr>
          <p:nvPr/>
        </p:nvSpPr>
        <p:spPr bwMode="auto">
          <a:xfrm>
            <a:off x="5613400" y="4162425"/>
            <a:ext cx="141288" cy="649288"/>
          </a:xfrm>
          <a:prstGeom prst="line">
            <a:avLst/>
          </a:prstGeom>
          <a:noFill/>
          <a:ln w="12700">
            <a:solidFill>
              <a:schemeClr val="tx1"/>
            </a:solidFill>
            <a:round/>
            <a:headEnd/>
            <a:tailEnd/>
          </a:ln>
        </p:spPr>
        <p:txBody>
          <a:bodyPr wrap="none" anchor="ctr"/>
          <a:lstStyle/>
          <a:p>
            <a:endParaRPr lang="en-US"/>
          </a:p>
        </p:txBody>
      </p:sp>
      <p:sp>
        <p:nvSpPr>
          <p:cNvPr id="72758" name="Line 43"/>
          <p:cNvSpPr>
            <a:spLocks noChangeShapeType="1"/>
          </p:cNvSpPr>
          <p:nvPr/>
        </p:nvSpPr>
        <p:spPr bwMode="auto">
          <a:xfrm>
            <a:off x="5807075" y="4927600"/>
            <a:ext cx="387350" cy="196850"/>
          </a:xfrm>
          <a:prstGeom prst="line">
            <a:avLst/>
          </a:prstGeom>
          <a:noFill/>
          <a:ln w="12700">
            <a:solidFill>
              <a:schemeClr val="tx1"/>
            </a:solidFill>
            <a:round/>
            <a:headEnd/>
            <a:tailEnd/>
          </a:ln>
        </p:spPr>
        <p:txBody>
          <a:bodyPr wrap="none" anchor="ctr"/>
          <a:lstStyle/>
          <a:p>
            <a:endParaRPr lang="en-US"/>
          </a:p>
        </p:txBody>
      </p:sp>
      <p:sp>
        <p:nvSpPr>
          <p:cNvPr id="72759" name="Line 44"/>
          <p:cNvSpPr>
            <a:spLocks noChangeShapeType="1"/>
          </p:cNvSpPr>
          <p:nvPr/>
        </p:nvSpPr>
        <p:spPr bwMode="auto">
          <a:xfrm flipH="1">
            <a:off x="5500688" y="4903788"/>
            <a:ext cx="239712" cy="334962"/>
          </a:xfrm>
          <a:prstGeom prst="line">
            <a:avLst/>
          </a:prstGeom>
          <a:noFill/>
          <a:ln w="12700">
            <a:solidFill>
              <a:schemeClr val="tx1"/>
            </a:solidFill>
            <a:round/>
            <a:headEnd/>
            <a:tailEnd/>
          </a:ln>
        </p:spPr>
        <p:txBody>
          <a:bodyPr wrap="none" anchor="ctr"/>
          <a:lstStyle/>
          <a:p>
            <a:endParaRPr lang="en-US"/>
          </a:p>
        </p:txBody>
      </p:sp>
      <p:sp>
        <p:nvSpPr>
          <p:cNvPr id="72760" name="Line 45"/>
          <p:cNvSpPr>
            <a:spLocks noChangeShapeType="1"/>
          </p:cNvSpPr>
          <p:nvPr/>
        </p:nvSpPr>
        <p:spPr bwMode="auto">
          <a:xfrm flipH="1">
            <a:off x="5748338" y="4927600"/>
            <a:ext cx="28575" cy="508000"/>
          </a:xfrm>
          <a:prstGeom prst="line">
            <a:avLst/>
          </a:prstGeom>
          <a:noFill/>
          <a:ln w="12700">
            <a:solidFill>
              <a:schemeClr val="tx1"/>
            </a:solidFill>
            <a:round/>
            <a:headEnd/>
            <a:tailEnd/>
          </a:ln>
        </p:spPr>
        <p:txBody>
          <a:bodyPr wrap="none" anchor="ctr"/>
          <a:lstStyle/>
          <a:p>
            <a:endParaRPr lang="en-US"/>
          </a:p>
        </p:txBody>
      </p:sp>
      <p:sp>
        <p:nvSpPr>
          <p:cNvPr id="72761" name="Oval 46"/>
          <p:cNvSpPr>
            <a:spLocks noChangeArrowheads="1"/>
          </p:cNvSpPr>
          <p:nvPr/>
        </p:nvSpPr>
        <p:spPr bwMode="auto">
          <a:xfrm>
            <a:off x="6330950" y="4035425"/>
            <a:ext cx="84138" cy="139700"/>
          </a:xfrm>
          <a:prstGeom prst="ellipse">
            <a:avLst/>
          </a:prstGeom>
          <a:solidFill>
            <a:schemeClr val="accent1"/>
          </a:solidFill>
          <a:ln w="12700" algn="ctr">
            <a:solidFill>
              <a:schemeClr val="tx1"/>
            </a:solidFill>
            <a:round/>
            <a:headEnd/>
            <a:tailEnd/>
          </a:ln>
        </p:spPr>
        <p:txBody>
          <a:bodyPr wrap="none" anchor="ctr"/>
          <a:lstStyle/>
          <a:p>
            <a:pPr eaLnBrk="0" hangingPunct="0">
              <a:spcBef>
                <a:spcPct val="20000"/>
              </a:spcBef>
              <a:buClr>
                <a:schemeClr val="accent2"/>
              </a:buClr>
              <a:buFontTx/>
              <a:buChar char="–"/>
            </a:pPr>
            <a:endParaRPr lang="en-US" sz="2000"/>
          </a:p>
        </p:txBody>
      </p:sp>
      <p:pic>
        <p:nvPicPr>
          <p:cNvPr id="72762" name="Picture 71" descr="j0078622"/>
          <p:cNvPicPr>
            <a:picLocks noChangeAspect="1" noChangeArrowheads="1"/>
          </p:cNvPicPr>
          <p:nvPr/>
        </p:nvPicPr>
        <p:blipFill>
          <a:blip r:embed="rId2" cstate="print"/>
          <a:srcRect/>
          <a:stretch>
            <a:fillRect/>
          </a:stretch>
        </p:blipFill>
        <p:spPr bwMode="auto">
          <a:xfrm flipH="1">
            <a:off x="6416675" y="5322888"/>
            <a:ext cx="336550" cy="687387"/>
          </a:xfrm>
          <a:prstGeom prst="rect">
            <a:avLst/>
          </a:prstGeom>
          <a:noFill/>
          <a:ln w="9525">
            <a:noFill/>
            <a:miter lim="800000"/>
            <a:headEnd/>
            <a:tailEnd/>
          </a:ln>
        </p:spPr>
      </p:pic>
      <p:pic>
        <p:nvPicPr>
          <p:cNvPr id="72763" name="Picture 71" descr="j0078622"/>
          <p:cNvPicPr>
            <a:picLocks noChangeAspect="1" noChangeArrowheads="1"/>
          </p:cNvPicPr>
          <p:nvPr/>
        </p:nvPicPr>
        <p:blipFill>
          <a:blip r:embed="rId2" cstate="print"/>
          <a:srcRect/>
          <a:stretch>
            <a:fillRect/>
          </a:stretch>
        </p:blipFill>
        <p:spPr bwMode="auto">
          <a:xfrm flipH="1">
            <a:off x="6851650" y="5651500"/>
            <a:ext cx="336550" cy="687388"/>
          </a:xfrm>
          <a:prstGeom prst="rect">
            <a:avLst/>
          </a:prstGeom>
          <a:noFill/>
          <a:ln w="9525">
            <a:noFill/>
            <a:miter lim="800000"/>
            <a:headEnd/>
            <a:tailEnd/>
          </a:ln>
        </p:spPr>
      </p:pic>
      <p:pic>
        <p:nvPicPr>
          <p:cNvPr id="72764" name="Picture 71" descr="j0078622"/>
          <p:cNvPicPr>
            <a:picLocks noChangeAspect="1" noChangeArrowheads="1"/>
          </p:cNvPicPr>
          <p:nvPr/>
        </p:nvPicPr>
        <p:blipFill>
          <a:blip r:embed="rId2" cstate="print"/>
          <a:srcRect/>
          <a:stretch>
            <a:fillRect/>
          </a:stretch>
        </p:blipFill>
        <p:spPr bwMode="auto">
          <a:xfrm flipH="1">
            <a:off x="7323138" y="5165725"/>
            <a:ext cx="336550" cy="687388"/>
          </a:xfrm>
          <a:prstGeom prst="rect">
            <a:avLst/>
          </a:prstGeom>
          <a:noFill/>
          <a:ln w="9525">
            <a:noFill/>
            <a:miter lim="800000"/>
            <a:headEnd/>
            <a:tailEnd/>
          </a:ln>
        </p:spPr>
      </p:pic>
      <p:pic>
        <p:nvPicPr>
          <p:cNvPr id="72765" name="Picture 71" descr="j0078622"/>
          <p:cNvPicPr>
            <a:picLocks noChangeAspect="1" noChangeArrowheads="1"/>
          </p:cNvPicPr>
          <p:nvPr/>
        </p:nvPicPr>
        <p:blipFill>
          <a:blip r:embed="rId2" cstate="print"/>
          <a:srcRect/>
          <a:stretch>
            <a:fillRect/>
          </a:stretch>
        </p:blipFill>
        <p:spPr bwMode="auto">
          <a:xfrm flipH="1">
            <a:off x="4864100" y="1992313"/>
            <a:ext cx="336550" cy="687387"/>
          </a:xfrm>
          <a:prstGeom prst="rect">
            <a:avLst/>
          </a:prstGeom>
          <a:noFill/>
          <a:ln w="9525">
            <a:noFill/>
            <a:miter lim="800000"/>
            <a:headEnd/>
            <a:tailEnd/>
          </a:ln>
        </p:spPr>
      </p:pic>
      <p:pic>
        <p:nvPicPr>
          <p:cNvPr id="72766" name="Picture 71" descr="j0078622"/>
          <p:cNvPicPr>
            <a:picLocks noChangeAspect="1" noChangeArrowheads="1"/>
          </p:cNvPicPr>
          <p:nvPr/>
        </p:nvPicPr>
        <p:blipFill>
          <a:blip r:embed="rId2" cstate="print"/>
          <a:srcRect/>
          <a:stretch>
            <a:fillRect/>
          </a:stretch>
        </p:blipFill>
        <p:spPr bwMode="auto">
          <a:xfrm flipH="1">
            <a:off x="5299075" y="2320925"/>
            <a:ext cx="336550" cy="687388"/>
          </a:xfrm>
          <a:prstGeom prst="rect">
            <a:avLst/>
          </a:prstGeom>
          <a:noFill/>
          <a:ln w="9525">
            <a:noFill/>
            <a:miter lim="800000"/>
            <a:headEnd/>
            <a:tailEnd/>
          </a:ln>
        </p:spPr>
      </p:pic>
      <p:pic>
        <p:nvPicPr>
          <p:cNvPr id="72767" name="Picture 71" descr="j0078622"/>
          <p:cNvPicPr>
            <a:picLocks noChangeAspect="1" noChangeArrowheads="1"/>
          </p:cNvPicPr>
          <p:nvPr/>
        </p:nvPicPr>
        <p:blipFill>
          <a:blip r:embed="rId2" cstate="print"/>
          <a:srcRect/>
          <a:stretch>
            <a:fillRect/>
          </a:stretch>
        </p:blipFill>
        <p:spPr bwMode="auto">
          <a:xfrm flipH="1">
            <a:off x="5770563" y="1835150"/>
            <a:ext cx="336550" cy="687388"/>
          </a:xfrm>
          <a:prstGeom prst="rect">
            <a:avLst/>
          </a:prstGeom>
          <a:noFill/>
          <a:ln w="9525">
            <a:noFill/>
            <a:miter lim="800000"/>
            <a:headEnd/>
            <a:tailEnd/>
          </a:ln>
        </p:spPr>
      </p:pic>
      <p:sp>
        <p:nvSpPr>
          <p:cNvPr id="72768" name="Text Box 64"/>
          <p:cNvSpPr txBox="1">
            <a:spLocks noChangeArrowheads="1"/>
          </p:cNvSpPr>
          <p:nvPr/>
        </p:nvSpPr>
        <p:spPr bwMode="auto">
          <a:xfrm>
            <a:off x="4095750" y="2203450"/>
            <a:ext cx="736600" cy="336550"/>
          </a:xfrm>
          <a:prstGeom prst="rect">
            <a:avLst/>
          </a:prstGeom>
          <a:noFill/>
          <a:ln w="9525">
            <a:noFill/>
            <a:miter lim="800000"/>
            <a:headEnd/>
            <a:tailEnd/>
          </a:ln>
          <a:effectLst/>
        </p:spPr>
        <p:txBody>
          <a:bodyPr wrap="none">
            <a:spAutoFit/>
          </a:bodyPr>
          <a:lstStyle/>
          <a:p>
            <a:r>
              <a:rPr lang="en-US"/>
              <a:t>Form</a:t>
            </a:r>
            <a:r>
              <a:rPr lang="en-US" baseline="-25000"/>
              <a:t>1</a:t>
            </a:r>
          </a:p>
        </p:txBody>
      </p:sp>
      <p:sp>
        <p:nvSpPr>
          <p:cNvPr id="72769" name="Text Box 65"/>
          <p:cNvSpPr txBox="1">
            <a:spLocks noChangeArrowheads="1"/>
          </p:cNvSpPr>
          <p:nvPr/>
        </p:nvSpPr>
        <p:spPr bwMode="auto">
          <a:xfrm>
            <a:off x="4095750" y="2578100"/>
            <a:ext cx="736600" cy="336550"/>
          </a:xfrm>
          <a:prstGeom prst="rect">
            <a:avLst/>
          </a:prstGeom>
          <a:noFill/>
          <a:ln w="9525">
            <a:noFill/>
            <a:miter lim="800000"/>
            <a:headEnd/>
            <a:tailEnd/>
          </a:ln>
          <a:effectLst/>
        </p:spPr>
        <p:txBody>
          <a:bodyPr wrap="none">
            <a:spAutoFit/>
          </a:bodyPr>
          <a:lstStyle/>
          <a:p>
            <a:r>
              <a:rPr lang="en-US"/>
              <a:t>Form</a:t>
            </a:r>
            <a:r>
              <a:rPr lang="en-US" baseline="-25000"/>
              <a:t>2</a:t>
            </a:r>
          </a:p>
        </p:txBody>
      </p:sp>
      <p:pic>
        <p:nvPicPr>
          <p:cNvPr id="72770" name="Picture 71" descr="j0078622"/>
          <p:cNvPicPr>
            <a:picLocks noChangeAspect="1" noChangeArrowheads="1"/>
          </p:cNvPicPr>
          <p:nvPr/>
        </p:nvPicPr>
        <p:blipFill>
          <a:blip r:embed="rId2" cstate="print"/>
          <a:srcRect/>
          <a:stretch>
            <a:fillRect/>
          </a:stretch>
        </p:blipFill>
        <p:spPr bwMode="auto">
          <a:xfrm>
            <a:off x="3746500" y="3802063"/>
            <a:ext cx="336550" cy="687387"/>
          </a:xfrm>
          <a:prstGeom prst="rect">
            <a:avLst/>
          </a:prstGeom>
          <a:noFill/>
          <a:ln w="9525">
            <a:noFill/>
            <a:miter lim="800000"/>
            <a:headEnd/>
            <a:tailEnd/>
          </a:ln>
        </p:spPr>
      </p:pic>
      <p:sp>
        <p:nvSpPr>
          <p:cNvPr id="72771" name="Text Box 67"/>
          <p:cNvSpPr txBox="1">
            <a:spLocks noChangeArrowheads="1"/>
          </p:cNvSpPr>
          <p:nvPr/>
        </p:nvSpPr>
        <p:spPr bwMode="auto">
          <a:xfrm>
            <a:off x="3140075" y="1995488"/>
            <a:ext cx="915988" cy="336550"/>
          </a:xfrm>
          <a:prstGeom prst="rect">
            <a:avLst/>
          </a:prstGeom>
          <a:noFill/>
          <a:ln w="9525">
            <a:noFill/>
            <a:miter lim="800000"/>
            <a:headEnd/>
            <a:tailEnd/>
          </a:ln>
          <a:effectLst/>
        </p:spPr>
        <p:txBody>
          <a:bodyPr wrap="none">
            <a:spAutoFit/>
          </a:bodyPr>
          <a:lstStyle/>
          <a:p>
            <a:r>
              <a:rPr lang="en-US"/>
              <a:t>RDBMS</a:t>
            </a:r>
          </a:p>
        </p:txBody>
      </p:sp>
      <p:pic>
        <p:nvPicPr>
          <p:cNvPr id="72773" name="Picture 71" descr="j0078622"/>
          <p:cNvPicPr>
            <a:picLocks noChangeAspect="1" noChangeArrowheads="1"/>
          </p:cNvPicPr>
          <p:nvPr/>
        </p:nvPicPr>
        <p:blipFill>
          <a:blip r:embed="rId2" cstate="print"/>
          <a:srcRect/>
          <a:stretch>
            <a:fillRect/>
          </a:stretch>
        </p:blipFill>
        <p:spPr bwMode="auto">
          <a:xfrm>
            <a:off x="993775" y="5918200"/>
            <a:ext cx="336550" cy="687388"/>
          </a:xfrm>
          <a:prstGeom prst="rect">
            <a:avLst/>
          </a:prstGeom>
          <a:noFill/>
          <a:ln w="9525">
            <a:noFill/>
            <a:miter lim="800000"/>
            <a:headEnd/>
            <a:tailEnd/>
          </a:ln>
        </p:spPr>
      </p:pic>
      <p:sp>
        <p:nvSpPr>
          <p:cNvPr id="72775" name="AutoShape 71" descr="2Q=="/>
          <p:cNvSpPr>
            <a:spLocks noChangeAspect="1" noChangeArrowheads="1"/>
          </p:cNvSpPr>
          <p:nvPr/>
        </p:nvSpPr>
        <p:spPr bwMode="auto">
          <a:xfrm>
            <a:off x="4419600" y="3276600"/>
            <a:ext cx="304800" cy="304800"/>
          </a:xfrm>
          <a:prstGeom prst="rect">
            <a:avLst/>
          </a:prstGeom>
          <a:noFill/>
        </p:spPr>
        <p:txBody>
          <a:bodyPr/>
          <a:lstStyle/>
          <a:p>
            <a:endParaRPr lang="en-US"/>
          </a:p>
        </p:txBody>
      </p:sp>
      <p:sp>
        <p:nvSpPr>
          <p:cNvPr id="72777" name="AutoShape 73" descr="2Q=="/>
          <p:cNvSpPr>
            <a:spLocks noChangeAspect="1" noChangeArrowheads="1"/>
          </p:cNvSpPr>
          <p:nvPr/>
        </p:nvSpPr>
        <p:spPr bwMode="auto">
          <a:xfrm>
            <a:off x="4419600" y="3276600"/>
            <a:ext cx="304800" cy="304800"/>
          </a:xfrm>
          <a:prstGeom prst="rect">
            <a:avLst/>
          </a:prstGeom>
          <a:noFill/>
        </p:spPr>
        <p:txBody>
          <a:bodyPr/>
          <a:lstStyle/>
          <a:p>
            <a:endParaRPr lang="en-US"/>
          </a:p>
        </p:txBody>
      </p:sp>
      <p:sp>
        <p:nvSpPr>
          <p:cNvPr id="72779" name="AutoShape 75" descr="2Q=="/>
          <p:cNvSpPr>
            <a:spLocks noChangeAspect="1" noChangeArrowheads="1"/>
          </p:cNvSpPr>
          <p:nvPr/>
        </p:nvSpPr>
        <p:spPr bwMode="auto">
          <a:xfrm>
            <a:off x="4419600" y="3276600"/>
            <a:ext cx="304800" cy="304800"/>
          </a:xfrm>
          <a:prstGeom prst="rect">
            <a:avLst/>
          </a:prstGeom>
          <a:noFill/>
        </p:spPr>
        <p:txBody>
          <a:bodyPr/>
          <a:lstStyle/>
          <a:p>
            <a:endParaRPr lang="en-US"/>
          </a:p>
        </p:txBody>
      </p:sp>
      <p:sp>
        <p:nvSpPr>
          <p:cNvPr id="72781" name="AutoShape 77" descr="2Q=="/>
          <p:cNvSpPr>
            <a:spLocks noChangeAspect="1" noChangeArrowheads="1"/>
          </p:cNvSpPr>
          <p:nvPr/>
        </p:nvSpPr>
        <p:spPr bwMode="auto">
          <a:xfrm>
            <a:off x="4419600" y="3276600"/>
            <a:ext cx="304800" cy="304800"/>
          </a:xfrm>
          <a:prstGeom prst="rect">
            <a:avLst/>
          </a:prstGeom>
          <a:noFill/>
        </p:spPr>
        <p:txBody>
          <a:bodyPr/>
          <a:lstStyle/>
          <a:p>
            <a:endParaRPr lang="en-US"/>
          </a:p>
        </p:txBody>
      </p:sp>
      <p:sp>
        <p:nvSpPr>
          <p:cNvPr id="72783" name="AutoShape 79" descr="2Q=="/>
          <p:cNvSpPr>
            <a:spLocks noChangeAspect="1" noChangeArrowheads="1"/>
          </p:cNvSpPr>
          <p:nvPr/>
        </p:nvSpPr>
        <p:spPr bwMode="auto">
          <a:xfrm>
            <a:off x="4422775" y="5868988"/>
            <a:ext cx="1295400" cy="457200"/>
          </a:xfrm>
          <a:prstGeom prst="rect">
            <a:avLst/>
          </a:prstGeom>
          <a:noFill/>
        </p:spPr>
        <p:txBody>
          <a:bodyPr/>
          <a:lstStyle/>
          <a:p>
            <a:endParaRPr lang="en-US"/>
          </a:p>
        </p:txBody>
      </p:sp>
      <p:sp>
        <p:nvSpPr>
          <p:cNvPr id="72785" name="AutoShape 81" descr="2Q=="/>
          <p:cNvSpPr>
            <a:spLocks noChangeAspect="1" noChangeArrowheads="1"/>
          </p:cNvSpPr>
          <p:nvPr/>
        </p:nvSpPr>
        <p:spPr bwMode="auto">
          <a:xfrm>
            <a:off x="4419600" y="3276600"/>
            <a:ext cx="304800" cy="304800"/>
          </a:xfrm>
          <a:prstGeom prst="rect">
            <a:avLst/>
          </a:prstGeom>
          <a:noFill/>
        </p:spPr>
        <p:txBody>
          <a:bodyPr/>
          <a:lstStyle/>
          <a:p>
            <a:endParaRPr lang="en-US"/>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noFill/>
          <a:ln/>
        </p:spPr>
        <p:txBody>
          <a:bodyPr/>
          <a:lstStyle/>
          <a:p>
            <a:r>
              <a:rPr lang="en-US" smtClean="0">
                <a:effectLst/>
              </a:rPr>
              <a:t>Wrapping Up [CIDR-09]</a:t>
            </a:r>
          </a:p>
        </p:txBody>
      </p:sp>
      <p:sp>
        <p:nvSpPr>
          <p:cNvPr id="73731" name="Rectangle 3"/>
          <p:cNvSpPr>
            <a:spLocks noGrp="1" noChangeArrowheads="1"/>
          </p:cNvSpPr>
          <p:nvPr>
            <p:ph type="body" idx="1"/>
          </p:nvPr>
        </p:nvSpPr>
        <p:spPr>
          <a:xfrm>
            <a:off x="228600" y="914400"/>
            <a:ext cx="8686800" cy="5054600"/>
          </a:xfrm>
        </p:spPr>
        <p:txBody>
          <a:bodyPr/>
          <a:lstStyle/>
          <a:p>
            <a:r>
              <a:rPr lang="en-US" smtClean="0"/>
              <a:t>Adding humans raises numerous challenges</a:t>
            </a:r>
          </a:p>
          <a:p>
            <a:endParaRPr lang="en-US" smtClean="0"/>
          </a:p>
          <a:p>
            <a:r>
              <a:rPr lang="en-US" smtClean="0"/>
              <a:t>Need a new data management model </a:t>
            </a:r>
          </a:p>
          <a:p>
            <a:pPr lvl="1"/>
            <a:r>
              <a:rPr lang="en-US" sz="1800" smtClean="0">
                <a:solidFill>
                  <a:srgbClr val="FF0000"/>
                </a:solidFill>
              </a:rPr>
              <a:t>how is data generated? how is it consumed? </a:t>
            </a:r>
          </a:p>
          <a:p>
            <a:pPr lvl="1"/>
            <a:r>
              <a:rPr lang="en-US" sz="1800" smtClean="0">
                <a:solidFill>
                  <a:srgbClr val="FF0000"/>
                </a:solidFill>
              </a:rPr>
              <a:t>where are humans in this process? what can they do?</a:t>
            </a:r>
            <a:r>
              <a:rPr lang="en-US" smtClean="0">
                <a:solidFill>
                  <a:srgbClr val="FF0000"/>
                </a:solidFill>
              </a:rPr>
              <a:t> </a:t>
            </a:r>
          </a:p>
          <a:p>
            <a:r>
              <a:rPr lang="en-US" smtClean="0"/>
              <a:t>Need human-centric principles</a:t>
            </a:r>
          </a:p>
          <a:p>
            <a:pPr lvl="1"/>
            <a:r>
              <a:rPr lang="en-US" smtClean="0"/>
              <a:t>RDBMS principles: logical independence, declarative querying, etc.</a:t>
            </a:r>
          </a:p>
          <a:p>
            <a:pPr lvl="1"/>
            <a:r>
              <a:rPr lang="en-US" smtClean="0"/>
              <a:t>example human-centric principles hinted at by this talk</a:t>
            </a:r>
          </a:p>
          <a:p>
            <a:pPr lvl="2"/>
            <a:r>
              <a:rPr lang="en-US" sz="1800" smtClean="0">
                <a:solidFill>
                  <a:srgbClr val="FF0000"/>
                </a:solidFill>
              </a:rPr>
              <a:t>do tasks that are easy for humans, hard for machines</a:t>
            </a:r>
          </a:p>
          <a:p>
            <a:pPr lvl="2"/>
            <a:r>
              <a:rPr lang="en-US" sz="1800" smtClean="0">
                <a:solidFill>
                  <a:srgbClr val="FF0000"/>
                </a:solidFill>
              </a:rPr>
              <a:t>P vs. NP principle: easier to verify than to create</a:t>
            </a:r>
          </a:p>
          <a:p>
            <a:pPr lvl="2"/>
            <a:r>
              <a:rPr lang="en-US" sz="1800" smtClean="0">
                <a:solidFill>
                  <a:srgbClr val="FF0000"/>
                </a:solidFill>
              </a:rPr>
              <a:t>can intervene anywhere that they can, using any tool they like</a:t>
            </a:r>
          </a:p>
          <a:p>
            <a:pPr lvl="2"/>
            <a:r>
              <a:rPr lang="en-US" sz="1800" smtClean="0">
                <a:solidFill>
                  <a:srgbClr val="FF0000"/>
                </a:solidFill>
              </a:rPr>
              <a:t>stick mostly to search and browse for foreseeable future</a:t>
            </a:r>
          </a:p>
          <a:p>
            <a:r>
              <a:rPr lang="en-US" smtClean="0"/>
              <a:t>Need practical systems</a:t>
            </a: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p:txBody>
          <a:bodyPr/>
          <a:lstStyle/>
          <a:p>
            <a:r>
              <a:rPr lang="en-US" dirty="0" smtClean="0"/>
              <a:t>Joint work with </a:t>
            </a:r>
            <a:r>
              <a:rPr lang="en-US" dirty="0" err="1" smtClean="0"/>
              <a:t>Raghu</a:t>
            </a:r>
            <a:r>
              <a:rPr lang="en-US" dirty="0" smtClean="0"/>
              <a:t> </a:t>
            </a:r>
            <a:r>
              <a:rPr lang="en-US" dirty="0" err="1" smtClean="0"/>
              <a:t>Ramakrishnan</a:t>
            </a:r>
            <a:r>
              <a:rPr lang="en-US" dirty="0" smtClean="0"/>
              <a:t>, Jeff </a:t>
            </a:r>
            <a:r>
              <a:rPr lang="en-US" dirty="0" err="1" smtClean="0"/>
              <a:t>Naughton</a:t>
            </a:r>
            <a:r>
              <a:rPr lang="en-US" dirty="0" smtClean="0"/>
              <a:t>, Luis </a:t>
            </a:r>
            <a:r>
              <a:rPr lang="en-US" dirty="0" err="1" smtClean="0"/>
              <a:t>Gravano</a:t>
            </a:r>
            <a:r>
              <a:rPr lang="en-US" dirty="0" smtClean="0"/>
              <a:t>, Jun Yang, Robert McCann, Warren </a:t>
            </a:r>
            <a:r>
              <a:rPr lang="en-US" dirty="0" err="1" smtClean="0"/>
              <a:t>Shen</a:t>
            </a:r>
            <a:r>
              <a:rPr lang="en-US" dirty="0" smtClean="0"/>
              <a:t>, </a:t>
            </a:r>
            <a:r>
              <a:rPr lang="en-US" dirty="0" err="1" smtClean="0"/>
              <a:t>Xiaoyong</a:t>
            </a:r>
            <a:r>
              <a:rPr lang="en-US" dirty="0" smtClean="0"/>
              <a:t> </a:t>
            </a:r>
            <a:r>
              <a:rPr lang="en-US" dirty="0" err="1" smtClean="0"/>
              <a:t>Chai</a:t>
            </a:r>
            <a:r>
              <a:rPr lang="en-US" dirty="0" smtClean="0"/>
              <a:t>, </a:t>
            </a:r>
            <a:r>
              <a:rPr lang="en-US" dirty="0" err="1" smtClean="0"/>
              <a:t>Ba-Quy</a:t>
            </a:r>
            <a:r>
              <a:rPr lang="en-US" dirty="0" smtClean="0"/>
              <a:t> </a:t>
            </a:r>
            <a:r>
              <a:rPr lang="en-US" dirty="0" err="1" smtClean="0"/>
              <a:t>Vuong</a:t>
            </a:r>
            <a:r>
              <a:rPr lang="en-US" dirty="0" smtClean="0"/>
              <a:t>, </a:t>
            </a:r>
            <a:r>
              <a:rPr lang="en-US" dirty="0" err="1" smtClean="0"/>
              <a:t>Chaitanya</a:t>
            </a:r>
            <a:r>
              <a:rPr lang="en-US" dirty="0" smtClean="0"/>
              <a:t> </a:t>
            </a:r>
            <a:r>
              <a:rPr lang="en-US" dirty="0" err="1" smtClean="0"/>
              <a:t>Gokhale</a:t>
            </a:r>
            <a:r>
              <a:rPr lang="en-US" dirty="0" smtClean="0"/>
              <a:t>, Ting Chen, </a:t>
            </a:r>
            <a:r>
              <a:rPr lang="en-US" dirty="0" err="1" smtClean="0"/>
              <a:t>Feng</a:t>
            </a:r>
            <a:r>
              <a:rPr lang="en-US" dirty="0" smtClean="0"/>
              <a:t> </a:t>
            </a:r>
            <a:r>
              <a:rPr lang="en-US" dirty="0" err="1" smtClean="0"/>
              <a:t>Niu</a:t>
            </a:r>
            <a:r>
              <a:rPr lang="en-US" dirty="0" smtClean="0"/>
              <a:t>, </a:t>
            </a:r>
            <a:r>
              <a:rPr lang="en-US" dirty="0" err="1" smtClean="0"/>
              <a:t>Fei</a:t>
            </a:r>
            <a:r>
              <a:rPr lang="en-US" dirty="0" smtClean="0"/>
              <a:t> Chen, and many other great students</a:t>
            </a:r>
          </a:p>
          <a:p>
            <a:r>
              <a:rPr lang="en-US" dirty="0" smtClean="0"/>
              <a:t>With funding from NSF, DARPA, Sloan Foundation, Google, Microsoft, Yahoo, Department of Homeland Security, and MITRE Corp.</a:t>
            </a:r>
            <a:endParaRPr lang="en-US" dirty="0"/>
          </a:p>
        </p:txBody>
      </p:sp>
      <p:sp>
        <p:nvSpPr>
          <p:cNvPr id="4" name="Slide Number Placeholder 3"/>
          <p:cNvSpPr>
            <a:spLocks noGrp="1"/>
          </p:cNvSpPr>
          <p:nvPr>
            <p:ph type="sldNum" sz="quarter" idx="12"/>
          </p:nvPr>
        </p:nvSpPr>
        <p:spPr/>
        <p:txBody>
          <a:bodyPr/>
          <a:lstStyle/>
          <a:p>
            <a:pPr>
              <a:defRPr/>
            </a:pPr>
            <a:fld id="{A020292B-438D-4532-B702-ED69EB918A51}" type="slidenum">
              <a:rPr lang="en-US" smtClean="0"/>
              <a:pPr>
                <a:defRPr/>
              </a:pPr>
              <a:t>44</a:t>
            </a:fld>
            <a:endParaRPr lang="en-US"/>
          </a:p>
        </p:txBody>
      </p:sp>
    </p:spTree>
  </p:cSld>
  <p:clrMapOvr>
    <a:masterClrMapping/>
  </p:clrMapOvr>
  <p:transition advClick="0"/>
</p:sld>
</file>

<file path=ppt/tags/tag1.xml><?xml version="1.0" encoding="utf-8"?>
<p:tagLst xmlns:a="http://schemas.openxmlformats.org/drawingml/2006/main" xmlns:r="http://schemas.openxmlformats.org/officeDocument/2006/relationships" xmlns:p="http://schemas.openxmlformats.org/presentationml/2006/main">
  <p:tag name="TIMING" val="|0.1|0.6|0.1|0.1|0.1|0.1|0.1|0.1|0.1|0.1|0.1"/>
</p:tagLst>
</file>

<file path=ppt/tags/tag2.xml><?xml version="1.0" encoding="utf-8"?>
<p:tagLst xmlns:a="http://schemas.openxmlformats.org/drawingml/2006/main" xmlns:r="http://schemas.openxmlformats.org/officeDocument/2006/relationships" xmlns:p="http://schemas.openxmlformats.org/presentationml/2006/main">
  <p:tag name="TIMING" val="|0.9|1.2"/>
</p:tagLst>
</file>

<file path=ppt/tags/tag3.xml><?xml version="1.0" encoding="utf-8"?>
<p:tagLst xmlns:a="http://schemas.openxmlformats.org/drawingml/2006/main" xmlns:r="http://schemas.openxmlformats.org/officeDocument/2006/relationships" xmlns:p="http://schemas.openxmlformats.org/presentationml/2006/main">
  <p:tag name="TIMING" val="|35.5|9.8|6.2|13.2"/>
</p:tagLst>
</file>

<file path=ppt/theme/theme1.xml><?xml version="1.0" encoding="utf-8"?>
<a:theme xmlns:a="http://schemas.openxmlformats.org/drawingml/2006/main" name="orenstyle1">
  <a:themeElements>
    <a:clrScheme name="">
      <a:dk1>
        <a:srgbClr val="000000"/>
      </a:dk1>
      <a:lt1>
        <a:srgbClr val="FFFFFF"/>
      </a:lt1>
      <a:dk2>
        <a:srgbClr val="CBCBCB"/>
      </a:dk2>
      <a:lt2>
        <a:srgbClr val="FFFFFF"/>
      </a:lt2>
      <a:accent1>
        <a:srgbClr val="00CCFF"/>
      </a:accent1>
      <a:accent2>
        <a:srgbClr val="000099"/>
      </a:accent2>
      <a:accent3>
        <a:srgbClr val="FFFFFF"/>
      </a:accent3>
      <a:accent4>
        <a:srgbClr val="000000"/>
      </a:accent4>
      <a:accent5>
        <a:srgbClr val="AAE2FF"/>
      </a:accent5>
      <a:accent6>
        <a:srgbClr val="00008A"/>
      </a:accent6>
      <a:hlink>
        <a:srgbClr val="FF3300"/>
      </a:hlink>
      <a:folHlink>
        <a:srgbClr val="FF7C80"/>
      </a:folHlink>
    </a:clrScheme>
    <a:fontScheme name="orenstyle1">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2075" tIns="46038" rIns="92075" bIns="46038"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Tx/>
          <a:buFontTx/>
          <a:buChar char="–"/>
          <a:tabLst/>
          <a:defRPr kumimoji="1"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2075" tIns="46038" rIns="92075" bIns="46038"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Tx/>
          <a:buFontTx/>
          <a:buChar char="–"/>
          <a:tabLst/>
          <a:defRPr kumimoji="1"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orenstyle1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orenstyle1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orenstyle1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enstyle1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40181</TotalTime>
  <Words>2483</Words>
  <Application>Microsoft Office PowerPoint</Application>
  <PresentationFormat>On-screen Show (4:3)</PresentationFormat>
  <Paragraphs>590</Paragraphs>
  <Slides>44</Slides>
  <Notes>5</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orenstyle1</vt:lpstr>
      <vt:lpstr>Human-Centric Challenges in  Building &amp; Using Structured Web Databases </vt:lpstr>
      <vt:lpstr>Structured Web Databases</vt:lpstr>
      <vt:lpstr>The Cimple Project @ Wisconsin</vt:lpstr>
      <vt:lpstr>Sample SuperHomepage</vt:lpstr>
      <vt:lpstr>The Social Genome Project @ Kosmix</vt:lpstr>
      <vt:lpstr>Tweetbeat Example</vt:lpstr>
      <vt:lpstr>Rest of the Talk</vt:lpstr>
      <vt:lpstr>Schema Matching [WebDB-03, ICDE-08a]</vt:lpstr>
      <vt:lpstr>What Should Human Users Do? </vt:lpstr>
      <vt:lpstr>How to Solicit Human Users? </vt:lpstr>
      <vt:lpstr>How to Combine User Answers?</vt:lpstr>
      <vt:lpstr>How to Combine User Answers?</vt:lpstr>
      <vt:lpstr>How to Optimize?</vt:lpstr>
      <vt:lpstr>How to Optimize?</vt:lpstr>
      <vt:lpstr>Lessons Learned</vt:lpstr>
      <vt:lpstr>Data Matching (Aka. Entity Resolution)</vt:lpstr>
      <vt:lpstr>Slide 17</vt:lpstr>
      <vt:lpstr>Current Solution [ICDE-07]</vt:lpstr>
      <vt:lpstr>Proposed Crowdsourcing Solution</vt:lpstr>
      <vt:lpstr>Lessons Learned</vt:lpstr>
      <vt:lpstr>Rest of the Talk</vt:lpstr>
      <vt:lpstr>Editing Data of the Workflow [SIGMOD-09a]</vt:lpstr>
      <vt:lpstr>Can’t Just Blindly Re-Apply Edits</vt:lpstr>
      <vt:lpstr>Slide 24</vt:lpstr>
      <vt:lpstr>Kosmix Solution</vt:lpstr>
      <vt:lpstr>Editing the End Database [ICDE-08b]</vt:lpstr>
      <vt:lpstr>Example</vt:lpstr>
      <vt:lpstr>Example: Editing a Record</vt:lpstr>
      <vt:lpstr>Example: Editing a Record</vt:lpstr>
      <vt:lpstr>Example: Editing a Record</vt:lpstr>
      <vt:lpstr>Slide 31</vt:lpstr>
      <vt:lpstr>Slide 32</vt:lpstr>
      <vt:lpstr>Slide 33</vt:lpstr>
      <vt:lpstr>Rest of the Talk</vt:lpstr>
      <vt:lpstr>How to Query the Database?</vt:lpstr>
      <vt:lpstr>Generate &amp; Index Query Forms  [SIGMOD-09b]</vt:lpstr>
      <vt:lpstr>Guiding Principles [CIDR-09]</vt:lpstr>
      <vt:lpstr>Generate &amp; Index Text</vt:lpstr>
      <vt:lpstr>Generate &amp; Index Text</vt:lpstr>
      <vt:lpstr>Generate &amp; Index Text @ Kosmix</vt:lpstr>
      <vt:lpstr>Allow Opportunistic Querying</vt:lpstr>
      <vt:lpstr>Wrapping Up [CIDR-09]</vt:lpstr>
      <vt:lpstr>Wrapping Up [CIDR-09]</vt:lpstr>
      <vt:lpstr>Acknowledgment</vt:lpstr>
    </vt:vector>
  </TitlesOfParts>
  <Company>UW</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zamir</dc:creator>
  <cp:lastModifiedBy>anhai</cp:lastModifiedBy>
  <cp:revision>1549</cp:revision>
  <cp:lastPrinted>2002-04-03T18:11:18Z</cp:lastPrinted>
  <dcterms:created xsi:type="dcterms:W3CDTF">1998-06-03T16:59:21Z</dcterms:created>
  <dcterms:modified xsi:type="dcterms:W3CDTF">2011-02-18T06:22:36Z</dcterms:modified>
</cp:coreProperties>
</file>