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0"/>
  </p:notesMasterIdLst>
  <p:handoutMasterIdLst>
    <p:handoutMasterId r:id="rId31"/>
  </p:handoutMasterIdLst>
  <p:sldIdLst>
    <p:sldId id="284" r:id="rId2"/>
    <p:sldId id="319" r:id="rId3"/>
    <p:sldId id="313" r:id="rId4"/>
    <p:sldId id="258" r:id="rId5"/>
    <p:sldId id="260" r:id="rId6"/>
    <p:sldId id="294" r:id="rId7"/>
    <p:sldId id="320" r:id="rId8"/>
    <p:sldId id="321" r:id="rId9"/>
    <p:sldId id="312" r:id="rId10"/>
    <p:sldId id="301" r:id="rId11"/>
    <p:sldId id="311" r:id="rId12"/>
    <p:sldId id="264" r:id="rId13"/>
    <p:sldId id="266" r:id="rId14"/>
    <p:sldId id="314" r:id="rId15"/>
    <p:sldId id="287" r:id="rId16"/>
    <p:sldId id="267" r:id="rId17"/>
    <p:sldId id="322" r:id="rId18"/>
    <p:sldId id="281" r:id="rId19"/>
    <p:sldId id="271" r:id="rId20"/>
    <p:sldId id="270" r:id="rId21"/>
    <p:sldId id="273" r:id="rId22"/>
    <p:sldId id="323" r:id="rId23"/>
    <p:sldId id="277" r:id="rId24"/>
    <p:sldId id="278" r:id="rId25"/>
    <p:sldId id="279" r:id="rId26"/>
    <p:sldId id="298" r:id="rId27"/>
    <p:sldId id="318" r:id="rId28"/>
    <p:sldId id="29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D4D4DB"/>
    <a:srgbClr val="FFFFCC"/>
    <a:srgbClr val="CBF5FF"/>
    <a:srgbClr val="FFCCCC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60935" autoAdjust="0"/>
  </p:normalViewPr>
  <p:slideViewPr>
    <p:cSldViewPr>
      <p:cViewPr varScale="1">
        <p:scale>
          <a:sx n="85" d="100"/>
          <a:sy n="85" d="100"/>
        </p:scale>
        <p:origin x="-72" y="-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867EB-2350-4145-937E-7C5640E1AA84}" type="datetimeFigureOut">
              <a:rPr lang="en-US" smtClean="0"/>
              <a:pPr/>
              <a:t>2/17/2010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4EED7-8BBB-4CE8-9026-2FE9DD378B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26B10-6E10-4803-A917-1011CA9BB6D0}" type="datetimeFigureOut">
              <a:rPr lang="en-US" smtClean="0"/>
              <a:pPr/>
              <a:t>2/17/2010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6EC74-4C41-4C0D-8495-05715179D9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98005DA-B3BA-425A-8AEA-F3D8A3E3352C}" type="slidenum">
              <a:rPr lang="en-US" altLang="zh-CN" sz="1200">
                <a:cs typeface="Arial" pitchFamily="34" charset="0"/>
              </a:rPr>
              <a:pPr algn="r"/>
              <a:t>8</a:t>
            </a:fld>
            <a:endParaRPr lang="en-US" altLang="zh-CN" sz="1200">
              <a:cs typeface="Arial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703263"/>
            <a:ext cx="4529138" cy="33972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38638"/>
            <a:ext cx="5026025" cy="4110037"/>
          </a:xfrm>
          <a:noFill/>
          <a:ln/>
        </p:spPr>
        <p:txBody>
          <a:bodyPr lIns="91431" tIns="45716" rIns="91431" bIns="4571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>
                <a:solidFill>
                  <a:schemeClr val="accent2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1E84C11F-5AEF-4DAA-9D5E-D133B660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315200" cy="6096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914400"/>
            <a:ext cx="8378952" cy="53340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2743200"/>
            <a:ext cx="7620000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1430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219200" y="1600200"/>
            <a:ext cx="79248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600200"/>
            <a:ext cx="79248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553200" y="0"/>
            <a:ext cx="2590800" cy="4572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143000" cy="7016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E84C11F-5AEF-4DAA-9D5E-D133B660D7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0" y="6324599"/>
            <a:ext cx="5791200" cy="53340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>
          <a:xfrm>
            <a:off x="6553200" y="0"/>
            <a:ext cx="2590800" cy="457201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0" y="609600"/>
            <a:ext cx="533400" cy="244476"/>
          </a:xfrm>
          <a:prstGeom prst="rect">
            <a:avLst/>
          </a:prstGeom>
        </p:spPr>
        <p:txBody>
          <a:bodyPr rtlCol="0"/>
          <a:lstStyle/>
          <a:p>
            <a:fld id="{1E84C11F-5AEF-4DAA-9D5E-D133B660D7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0" y="6324599"/>
            <a:ext cx="5791200" cy="533401"/>
          </a:xfrm>
          <a:prstGeom prst="rect">
            <a:avLst/>
          </a:prstGeom>
        </p:spPr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>
          <a:xfrm>
            <a:off x="6553200" y="0"/>
            <a:ext cx="2590800" cy="457201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>
          <a:xfrm>
            <a:off x="0" y="609600"/>
            <a:ext cx="533400" cy="244476"/>
          </a:xfrm>
          <a:prstGeom prst="rect">
            <a:avLst/>
          </a:prstGeom>
        </p:spPr>
        <p:txBody>
          <a:bodyPr rtlCol="0"/>
          <a:lstStyle/>
          <a:p>
            <a:fld id="{1E84C11F-5AEF-4DAA-9D5E-D133B660D7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>
          <a:xfrm>
            <a:off x="0" y="6324599"/>
            <a:ext cx="5791200" cy="533401"/>
          </a:xfrm>
          <a:prstGeom prst="rect">
            <a:avLst/>
          </a:prstGeom>
        </p:spPr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24599"/>
            <a:ext cx="5791200" cy="5334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E84C11F-5AEF-4DAA-9D5E-D133B660D7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0"/>
            <a:ext cx="2590800" cy="4572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324599"/>
            <a:ext cx="5791200" cy="5334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84C11F-5AEF-4DAA-9D5E-D133B660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0"/>
            <a:ext cx="2590800" cy="4572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24599"/>
            <a:ext cx="5791200" cy="5334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09600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E84C11F-5AEF-4DAA-9D5E-D133B660D7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  <a:prstGeom prst="rect">
            <a:avLst/>
          </a:prstGeom>
        </p:spPr>
        <p:txBody>
          <a:bodyPr rtlCol="0"/>
          <a:lstStyle>
            <a:lvl1pPr>
              <a:defRPr sz="2800"/>
            </a:lvl1pPr>
          </a:lstStyle>
          <a:p>
            <a:fld id="{1E84C11F-5AEF-4DAA-9D5E-D133B660D7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0"/>
            <a:ext cx="2590800" cy="4572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24599"/>
            <a:ext cx="5791200" cy="5334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09600"/>
            <a:ext cx="533400" cy="244476"/>
          </a:xfrm>
          <a:prstGeom prst="rect">
            <a:avLst/>
          </a:prstGeom>
        </p:spPr>
        <p:txBody>
          <a:bodyPr/>
          <a:lstStyle/>
          <a:p>
            <a:fld id="{1E84C11F-5AEF-4DAA-9D5E-D133B660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  <a:prstGeom prst="rect">
            <a:avLst/>
          </a:prstGeom>
        </p:spPr>
        <p:txBody>
          <a:bodyPr/>
          <a:lstStyle/>
          <a:p>
            <a:fld id="{1E84C11F-5AEF-4DAA-9D5E-D133B660D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0"/>
            <a:ext cx="5943600" cy="609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838200"/>
            <a:ext cx="8378952" cy="5334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53340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-1" y="609600"/>
            <a:ext cx="577901" cy="228600"/>
          </a:xfrm>
          <a:prstGeom prst="rect">
            <a:avLst/>
          </a:prstGeom>
          <a:solidFill>
            <a:schemeClr val="tx2"/>
          </a:solidFill>
          <a:ln w="50800" cap="rnd" cmpd="dbl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09600" y="609600"/>
            <a:ext cx="85344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i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ipubmed.ics.uci.edu/" TargetMode="External"/><Relationship Id="rId3" Type="http://schemas.openxmlformats.org/officeDocument/2006/relationships/hyperlink" Target="http://www.cs.stanford.edu/" TargetMode="External"/><Relationship Id="rId7" Type="http://schemas.openxmlformats.org/officeDocument/2006/relationships/hyperlink" Target="http://www.miamiherald.com/news/americas/haiti/connec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.ics.uci.edu/haiti/" TargetMode="External"/><Relationship Id="rId5" Type="http://schemas.openxmlformats.org/officeDocument/2006/relationships/hyperlink" Target="http://psearch.ics.uci.edu/" TargetMode="External"/><Relationship Id="rId4" Type="http://schemas.openxmlformats.org/officeDocument/2006/relationships/hyperlink" Target="http://directory.uci.ed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tastier.ics.uci.ed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UC Irvin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9900" y="4191000"/>
            <a:ext cx="28575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476500" y="3082925"/>
            <a:ext cx="3929063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altLang="zh-CN" sz="4000" kern="0" dirty="0">
                <a:latin typeface="+mn-lt"/>
                <a:ea typeface="+mn-ea"/>
              </a:rPr>
              <a:t>Chen Li (</a:t>
            </a:r>
            <a:r>
              <a:rPr lang="zh-CN" altLang="en-US" sz="4000" kern="0" dirty="0">
                <a:latin typeface="+mn-lt"/>
                <a:ea typeface="+mn-ea"/>
              </a:rPr>
              <a:t>李晨</a:t>
            </a:r>
            <a:r>
              <a:rPr lang="en-US" altLang="zh-CN" sz="4000" kern="0" dirty="0">
                <a:latin typeface="+mn-lt"/>
                <a:ea typeface="+mn-ea"/>
              </a:rPr>
              <a:t>)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324100" y="2930525"/>
            <a:ext cx="3929063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altLang="zh-CN" sz="4000" kern="0" dirty="0">
                <a:solidFill>
                  <a:srgbClr val="0070C0"/>
                </a:solidFill>
                <a:latin typeface="+mn-lt"/>
                <a:ea typeface="+mn-ea"/>
              </a:rPr>
              <a:t>Chen </a:t>
            </a:r>
            <a:r>
              <a:rPr lang="en-US" altLang="zh-CN" sz="4000" kern="0" dirty="0" smtClean="0">
                <a:solidFill>
                  <a:srgbClr val="0070C0"/>
                </a:solidFill>
                <a:latin typeface="+mn-lt"/>
                <a:ea typeface="+mn-ea"/>
              </a:rPr>
              <a:t>Li</a:t>
            </a:r>
            <a:endParaRPr lang="en-US" altLang="zh-CN" sz="4000" kern="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990600" y="1447800"/>
            <a:ext cx="68580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altLang="zh-CN" sz="5400" kern="0" dirty="0" smtClean="0">
                <a:solidFill>
                  <a:srgbClr val="C00000"/>
                </a:solidFill>
                <a:latin typeface="+mn-lt"/>
                <a:ea typeface="+mn-ea"/>
              </a:rPr>
              <a:t>Search As You Type</a:t>
            </a:r>
            <a:endParaRPr lang="en-US" altLang="zh-CN" sz="5400" kern="0" dirty="0">
              <a:solidFill>
                <a:srgbClr val="C00000"/>
              </a:solidFill>
              <a:latin typeface="+mn-lt"/>
              <a:ea typeface="+mn-ea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33400" y="5867400"/>
            <a:ext cx="80010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altLang="zh-CN" sz="2000" kern="0" dirty="0" smtClean="0">
                <a:solidFill>
                  <a:schemeClr val="bg1"/>
                </a:solidFill>
                <a:latin typeface="+mn-lt"/>
                <a:ea typeface="+mn-ea"/>
              </a:rPr>
              <a:t>Joint work with colleagues at UCI and </a:t>
            </a:r>
            <a:r>
              <a:rPr lang="en-US" altLang="zh-CN" sz="2000" kern="0" dirty="0" err="1" smtClean="0">
                <a:solidFill>
                  <a:schemeClr val="bg1"/>
                </a:solidFill>
                <a:latin typeface="+mn-lt"/>
                <a:ea typeface="+mn-ea"/>
              </a:rPr>
              <a:t>Tsinghua</a:t>
            </a:r>
            <a:r>
              <a:rPr lang="en-US" altLang="zh-CN" sz="2000" kern="0" dirty="0" smtClean="0">
                <a:solidFill>
                  <a:schemeClr val="bg1"/>
                </a:solidFill>
              </a:rPr>
              <a:t>.</a:t>
            </a:r>
            <a:endParaRPr lang="en-US" altLang="zh-CN" sz="2000" kern="0" dirty="0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Demos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  <a:hlinkClick r:id="rId3"/>
              </a:rPr>
              <a:t>http://www.cs.stanford.edu/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“Search” Box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Try </a:t>
            </a:r>
            <a:r>
              <a:rPr lang="en-US" dirty="0" smtClean="0">
                <a:solidFill>
                  <a:srgbClr val="C00000"/>
                </a:solidFill>
              </a:rPr>
              <a:t>“</a:t>
            </a:r>
            <a:r>
              <a:rPr lang="en-US" dirty="0" err="1" smtClean="0">
                <a:solidFill>
                  <a:srgbClr val="C00000"/>
                </a:solidFill>
              </a:rPr>
              <a:t>garcia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molina</a:t>
            </a:r>
            <a:r>
              <a:rPr lang="en-US" dirty="0" smtClean="0">
                <a:solidFill>
                  <a:srgbClr val="C00000"/>
                </a:solidFill>
              </a:rPr>
              <a:t>”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Try “</a:t>
            </a:r>
            <a:r>
              <a:rPr lang="en-US" dirty="0" err="1" smtClean="0">
                <a:solidFill>
                  <a:srgbClr val="C00000"/>
                </a:solidFill>
              </a:rPr>
              <a:t>garcia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monila</a:t>
            </a:r>
            <a:r>
              <a:rPr lang="en-US" dirty="0" smtClean="0">
                <a:solidFill>
                  <a:srgbClr val="C00000"/>
                </a:solidFill>
              </a:rPr>
              <a:t>”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  <a:hlinkClick r:id="rId4"/>
              </a:rPr>
              <a:t>http://directory.uci.edu/</a:t>
            </a:r>
            <a:r>
              <a:rPr lang="en-US" dirty="0" smtClean="0">
                <a:solidFill>
                  <a:srgbClr val="C00000"/>
                </a:solidFill>
              </a:rPr>
              <a:t>: Try “</a:t>
            </a:r>
            <a:r>
              <a:rPr lang="en-US" dirty="0" err="1" smtClean="0">
                <a:solidFill>
                  <a:srgbClr val="C00000"/>
                </a:solidFill>
              </a:rPr>
              <a:t>venkatasubramanian</a:t>
            </a:r>
            <a:r>
              <a:rPr lang="en-US" dirty="0" smtClean="0">
                <a:solidFill>
                  <a:srgbClr val="C00000"/>
                </a:solidFill>
              </a:rPr>
              <a:t>”</a:t>
            </a:r>
          </a:p>
          <a:p>
            <a:r>
              <a:rPr lang="en-US" dirty="0" smtClean="0">
                <a:cs typeface="Times New Roman"/>
                <a:hlinkClick r:id="rId5"/>
              </a:rPr>
              <a:t>http://psearch.ics.uci.edu/</a:t>
            </a:r>
            <a:endParaRPr lang="en-US" dirty="0" smtClean="0">
              <a:cs typeface="Times New Roman"/>
            </a:endParaRPr>
          </a:p>
          <a:p>
            <a:r>
              <a:rPr lang="en-US" dirty="0" smtClean="0">
                <a:cs typeface="Times New Roman"/>
                <a:hlinkClick r:id="rId6"/>
              </a:rPr>
              <a:t>http://fr.ics.uci.edu/haiti/</a:t>
            </a:r>
            <a:endParaRPr lang="en-US" dirty="0" smtClean="0">
              <a:cs typeface="Times New Roman"/>
            </a:endParaRPr>
          </a:p>
          <a:p>
            <a:r>
              <a:rPr lang="en-US" dirty="0" smtClean="0">
                <a:cs typeface="Times New Roman"/>
                <a:hlinkClick r:id="rId7"/>
              </a:rPr>
              <a:t>http://www.miamiherald.com/news/americas/haiti/connect/</a:t>
            </a:r>
            <a:endParaRPr lang="en-US" dirty="0" smtClean="0">
              <a:cs typeface="Times New Roman"/>
            </a:endParaRPr>
          </a:p>
          <a:p>
            <a:r>
              <a:rPr lang="en-US" dirty="0" smtClean="0">
                <a:cs typeface="Times New Roman"/>
                <a:hlinkClick r:id="rId8"/>
              </a:rPr>
              <a:t>http://ipubmed.ics.uci.edu/</a:t>
            </a:r>
            <a:endParaRPr lang="en-US" dirty="0" smtClean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7077" y="914400"/>
            <a:ext cx="5304483" cy="4267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8" name="Explosion 1 7"/>
          <p:cNvSpPr/>
          <p:nvPr/>
        </p:nvSpPr>
        <p:spPr>
          <a:xfrm>
            <a:off x="2209800" y="3200400"/>
            <a:ext cx="2133600" cy="13716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Too many results!</a:t>
            </a:r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90600" y="2451282"/>
            <a:ext cx="5578930" cy="257791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Keyword Search</a:t>
            </a:r>
            <a:endParaRPr lang="en-US" dirty="0"/>
          </a:p>
        </p:txBody>
      </p:sp>
      <p:sp>
        <p:nvSpPr>
          <p:cNvPr id="9" name="Explosion 1 8"/>
          <p:cNvSpPr/>
          <p:nvPr/>
        </p:nvSpPr>
        <p:spPr>
          <a:xfrm>
            <a:off x="2819400" y="3581400"/>
            <a:ext cx="2133600" cy="1447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result!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362200" y="3200400"/>
            <a:ext cx="5562600" cy="30117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0" name="Explosion 1 9"/>
          <p:cNvSpPr/>
          <p:nvPr/>
        </p:nvSpPr>
        <p:spPr>
          <a:xfrm>
            <a:off x="3505200" y="4267200"/>
            <a:ext cx="2743200" cy="19050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Complicated and still</a:t>
            </a:r>
          </a:p>
          <a:p>
            <a:pPr algn="ctr"/>
            <a:r>
              <a:rPr lang="en-US" dirty="0" smtClean="0"/>
              <a:t>no result!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Interactive Fuzzy Keyword Search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04800" y="1143000"/>
            <a:ext cx="4909432" cy="3581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657600"/>
            <a:ext cx="6248400" cy="240616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635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990600"/>
            <a:ext cx="3295650" cy="5363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295400" y="2743200"/>
            <a:ext cx="3733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91200" y="586293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Search on apple.com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981200" y="639633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Query: “</a:t>
            </a:r>
            <a:r>
              <a:rPr lang="en-US" sz="2400" dirty="0" err="1" smtClean="0">
                <a:solidFill>
                  <a:srgbClr val="C00000"/>
                </a:solidFill>
              </a:rPr>
              <a:t>itune</a:t>
            </a:r>
            <a:r>
              <a:rPr lang="en-US" sz="2400" dirty="0" smtClean="0"/>
              <a:t>”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867400" y="433893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3399"/>
                </a:solidFill>
              </a:rPr>
              <a:t>Missing result!</a:t>
            </a:r>
            <a:endParaRPr lang="en-US" sz="2400" dirty="0">
              <a:solidFill>
                <a:srgbClr val="003399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334000" y="990600"/>
            <a:ext cx="3421483" cy="3048000"/>
            <a:chOff x="5334000" y="990600"/>
            <a:chExt cx="3421483" cy="3048000"/>
          </a:xfrm>
        </p:grpSpPr>
        <p:sp>
          <p:nvSpPr>
            <p:cNvPr id="11" name="TextBox 10"/>
            <p:cNvSpPr txBox="1"/>
            <p:nvPr/>
          </p:nvSpPr>
          <p:spPr>
            <a:xfrm>
              <a:off x="5562600" y="3576935"/>
              <a:ext cx="274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Query: “</a:t>
              </a:r>
              <a:r>
                <a:rPr lang="en-US" sz="2400" dirty="0" err="1" smtClean="0">
                  <a:solidFill>
                    <a:srgbClr val="C00000"/>
                  </a:solidFill>
                </a:rPr>
                <a:t>itunes</a:t>
              </a:r>
              <a:r>
                <a:rPr lang="en-US" sz="2400" dirty="0" smtClean="0">
                  <a:solidFill>
                    <a:srgbClr val="C00000"/>
                  </a:solidFill>
                </a:rPr>
                <a:t> music</a:t>
              </a:r>
              <a:r>
                <a:rPr lang="en-US" sz="2400" dirty="0" smtClean="0"/>
                <a:t>”</a:t>
              </a:r>
              <a:endParaRPr lang="en-US" sz="2400" dirty="0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0" y="990600"/>
              <a:ext cx="3421483" cy="236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performance!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&lt; 100 ms</a:t>
            </a:r>
            <a:r>
              <a:rPr lang="en-US" dirty="0" smtClean="0"/>
              <a:t>: server processing, network, </a:t>
            </a:r>
            <a:r>
              <a:rPr lang="en-US" dirty="0" err="1" smtClean="0"/>
              <a:t>javascript</a:t>
            </a:r>
            <a:r>
              <a:rPr lang="en-US" dirty="0" smtClean="0"/>
              <a:t>, etc</a:t>
            </a:r>
          </a:p>
          <a:p>
            <a:endParaRPr lang="en-US" dirty="0" smtClean="0">
              <a:cs typeface="Times New Roman"/>
            </a:endParaRPr>
          </a:p>
          <a:p>
            <a:endParaRPr lang="en-US" dirty="0" smtClean="0">
              <a:cs typeface="Times New Roman"/>
            </a:endParaRPr>
          </a:p>
          <a:p>
            <a:endParaRPr lang="en-US" dirty="0" smtClean="0">
              <a:cs typeface="Times New Roman"/>
            </a:endParaRPr>
          </a:p>
          <a:p>
            <a:r>
              <a:rPr lang="en-US" dirty="0" smtClean="0">
                <a:cs typeface="Times New Roman"/>
              </a:rPr>
              <a:t>Requirement for </a:t>
            </a:r>
            <a:r>
              <a:rPr lang="en-US" dirty="0" smtClean="0">
                <a:solidFill>
                  <a:srgbClr val="C00000"/>
                </a:solidFill>
                <a:cs typeface="Times New Roman"/>
              </a:rPr>
              <a:t>high query throughput</a:t>
            </a:r>
          </a:p>
          <a:p>
            <a:pPr lvl="1"/>
            <a:r>
              <a:rPr lang="en-US" dirty="0" smtClean="0">
                <a:cs typeface="Times New Roman"/>
              </a:rPr>
              <a:t>20 queries per second (QPS) </a:t>
            </a:r>
            <a:r>
              <a:rPr lang="en-US" dirty="0" smtClean="0">
                <a:cs typeface="Times New Roman"/>
                <a:sym typeface="Wingdings" pitchFamily="2" charset="2"/>
              </a:rPr>
              <a:t> </a:t>
            </a:r>
            <a:r>
              <a:rPr lang="en-US" dirty="0" smtClean="0">
                <a:cs typeface="Times New Roman"/>
              </a:rPr>
              <a:t>50ms/query (at most)</a:t>
            </a:r>
          </a:p>
          <a:p>
            <a:pPr lvl="1"/>
            <a:r>
              <a:rPr lang="en-US" dirty="0" smtClean="0">
                <a:cs typeface="Times New Roman"/>
              </a:rPr>
              <a:t>100 QPS </a:t>
            </a:r>
            <a:r>
              <a:rPr lang="en-US" dirty="0" smtClean="0">
                <a:cs typeface="Times New Roman"/>
                <a:sym typeface="Wingdings" pitchFamily="2" charset="2"/>
              </a:rPr>
              <a:t></a:t>
            </a:r>
            <a:r>
              <a:rPr lang="en-US" dirty="0" smtClean="0">
                <a:cs typeface="Times New Roman"/>
              </a:rPr>
              <a:t> 10ms/query</a:t>
            </a:r>
          </a:p>
          <a:p>
            <a:endParaRPr lang="en-US" dirty="0" smtClean="0">
              <a:cs typeface="Times New Roman"/>
            </a:endParaRPr>
          </a:p>
          <a:p>
            <a:r>
              <a:rPr lang="en-US" dirty="0" smtClean="0">
                <a:cs typeface="Times New Roman"/>
              </a:rPr>
              <a:t>Other challenges: ranking, space requirements, …</a:t>
            </a:r>
          </a:p>
          <a:p>
            <a:pPr lvl="1"/>
            <a:endParaRPr lang="en-US" dirty="0" smtClean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Features (Focus of this talk)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Fuzzy Search</a:t>
            </a:r>
            <a:r>
              <a:rPr lang="en-US" dirty="0" smtClean="0"/>
              <a:t>: finding results with approximate keywords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  <a:cs typeface="Times New Roman"/>
              </a:rPr>
              <a:t>Full-text</a:t>
            </a:r>
            <a:r>
              <a:rPr lang="en-US" dirty="0" smtClean="0">
                <a:cs typeface="Times New Roman"/>
              </a:rPr>
              <a:t>: find results with query keywords (not necessarily adjacently)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8550" y="51054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133600"/>
            <a:ext cx="6858000" cy="12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/>
        </p:nvSpPr>
        <p:spPr bwMode="auto">
          <a:xfrm>
            <a:off x="146050" y="6210300"/>
            <a:ext cx="457200" cy="4572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 anchorCtr="1"/>
          <a:lstStyle/>
          <a:p>
            <a:pPr algn="ctr"/>
            <a:fld id="{30B3012B-678B-46C3-9092-F71ABE6F3417}" type="slidenum">
              <a:rPr lang="en-US" altLang="zh-CN" sz="1400">
                <a:solidFill>
                  <a:srgbClr val="FFFFFF"/>
                </a:solidFill>
                <a:latin typeface="Franklin Gothic Book" pitchFamily="34" charset="0"/>
                <a:ea typeface="幼圆" pitchFamily="49" charset="-122"/>
                <a:cs typeface="Arial" pitchFamily="34" charset="0"/>
              </a:rPr>
              <a:pPr algn="ctr"/>
              <a:t>8</a:t>
            </a:fld>
            <a:endParaRPr lang="en-US" altLang="zh-CN" sz="1400">
              <a:solidFill>
                <a:srgbClr val="FFFFFF"/>
              </a:solidFill>
              <a:latin typeface="Franklin Gothic Book" pitchFamily="34" charset="0"/>
              <a:ea typeface="幼圆" pitchFamily="49" charset="-122"/>
              <a:cs typeface="Arial" pitchFamily="34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1671638"/>
            <a:ext cx="8567738" cy="4997450"/>
          </a:xfrm>
        </p:spPr>
        <p:txBody>
          <a:bodyPr/>
          <a:lstStyle/>
          <a:p>
            <a:pPr marL="273050" indent="-273050"/>
            <a:r>
              <a:rPr lang="en-US" altLang="zh-CN" sz="2800" dirty="0" smtClean="0"/>
              <a:t>Ed(s1, s2) = minimum # of operations (insertion, deletion, substitution) to change s1 to s2</a:t>
            </a:r>
          </a:p>
          <a:p>
            <a:pPr marL="273050" indent="-273050">
              <a:buFont typeface="Wingdings" pitchFamily="2" charset="2"/>
              <a:buNone/>
            </a:pPr>
            <a:endParaRPr lang="en-US" altLang="zh-CN" sz="2800" dirty="0" smtClean="0"/>
          </a:p>
          <a:p>
            <a:pPr marL="273050" indent="-273050">
              <a:buFont typeface="Wingdings" pitchFamily="2" charset="2"/>
              <a:buNone/>
            </a:pPr>
            <a:r>
              <a:rPr lang="en-US" altLang="zh-CN" sz="3600" dirty="0" smtClean="0"/>
              <a:t>		</a:t>
            </a:r>
            <a:r>
              <a:rPr lang="en-US" altLang="zh-CN" sz="3600" dirty="0" smtClean="0">
                <a:solidFill>
                  <a:srgbClr val="7030A0"/>
                </a:solidFill>
              </a:rPr>
              <a:t>s1: </a:t>
            </a:r>
            <a:r>
              <a:rPr lang="en-US" altLang="zh-CN" sz="3600" dirty="0" smtClean="0">
                <a:solidFill>
                  <a:srgbClr val="FF0000"/>
                </a:solidFill>
              </a:rPr>
              <a:t>v </a:t>
            </a:r>
            <a:r>
              <a:rPr lang="en-US" altLang="zh-CN" sz="3600" dirty="0" smtClean="0"/>
              <a:t>e n k a t s u b r a m a n </a:t>
            </a:r>
            <a:r>
              <a:rPr lang="en-US" altLang="zh-CN" sz="3600" dirty="0" err="1" smtClean="0"/>
              <a:t>i</a:t>
            </a:r>
            <a:r>
              <a:rPr lang="en-US" altLang="zh-CN" sz="3600" dirty="0" smtClean="0"/>
              <a:t> a n</a:t>
            </a:r>
            <a:endParaRPr lang="en-US" altLang="zh-CN" sz="3600" dirty="0" smtClean="0">
              <a:solidFill>
                <a:srgbClr val="FF0000"/>
              </a:solidFill>
            </a:endParaRPr>
          </a:p>
          <a:p>
            <a:pPr marL="273050" indent="-273050">
              <a:buFont typeface="Wingdings" pitchFamily="2" charset="2"/>
              <a:buNone/>
            </a:pPr>
            <a:r>
              <a:rPr lang="en-US" altLang="zh-CN" sz="3600" dirty="0" smtClean="0"/>
              <a:t>		</a:t>
            </a:r>
            <a:r>
              <a:rPr lang="en-US" altLang="zh-CN" sz="3600" dirty="0" smtClean="0">
                <a:solidFill>
                  <a:srgbClr val="7030A0"/>
                </a:solidFill>
              </a:rPr>
              <a:t>s2:</a:t>
            </a:r>
            <a:r>
              <a:rPr lang="en-US" altLang="zh-CN" sz="3600" dirty="0" smtClean="0"/>
              <a:t> </a:t>
            </a:r>
            <a:r>
              <a:rPr lang="en-US" altLang="zh-CN" sz="3600" dirty="0" smtClean="0">
                <a:solidFill>
                  <a:srgbClr val="FF0000"/>
                </a:solidFill>
              </a:rPr>
              <a:t>w </a:t>
            </a:r>
            <a:r>
              <a:rPr lang="en-US" altLang="zh-CN" sz="3600" dirty="0" smtClean="0"/>
              <a:t>e n k a t s u b r a m a n </a:t>
            </a:r>
            <a:r>
              <a:rPr lang="en-US" altLang="zh-CN" sz="3600" dirty="0" err="1" smtClean="0"/>
              <a:t>i</a:t>
            </a:r>
            <a:r>
              <a:rPr lang="en-US" altLang="zh-CN" sz="3600" dirty="0" smtClean="0"/>
              <a:t> a n</a:t>
            </a:r>
          </a:p>
          <a:p>
            <a:pPr marL="273050" indent="-273050">
              <a:buFont typeface="Wingdings" pitchFamily="2" charset="2"/>
              <a:buNone/>
            </a:pPr>
            <a:endParaRPr lang="en-US" altLang="zh-CN" sz="3600" dirty="0" smtClean="0"/>
          </a:p>
          <a:p>
            <a:pPr marL="273050" indent="-273050">
              <a:buFont typeface="Wingdings" pitchFamily="2" charset="2"/>
              <a:buNone/>
            </a:pPr>
            <a:r>
              <a:rPr lang="en-US" altLang="zh-CN" sz="2800" dirty="0" smtClean="0"/>
              <a:t>		</a:t>
            </a:r>
            <a:r>
              <a:rPr lang="en-US" altLang="zh-CN" sz="2800" dirty="0" err="1" smtClean="0"/>
              <a:t>ed</a:t>
            </a:r>
            <a:r>
              <a:rPr lang="en-US" altLang="zh-CN" sz="2800" dirty="0" smtClean="0"/>
              <a:t>(s1, s2) = 1</a:t>
            </a: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/>
            <a:r>
              <a:rPr lang="en-US" altLang="zh-CN" sz="3900" b="1" dirty="0">
                <a:solidFill>
                  <a:schemeClr val="tx2"/>
                </a:solidFill>
              </a:rPr>
              <a:t>Edit Distance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11F-5AEF-4DAA-9D5E-D133B660D70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R: a set of records</a:t>
            </a:r>
          </a:p>
          <a:p>
            <a:pPr lvl="1"/>
            <a:r>
              <a:rPr lang="en-US" dirty="0" smtClean="0"/>
              <a:t>W: a set of distinct words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Query</a:t>
            </a:r>
          </a:p>
          <a:p>
            <a:pPr lvl="1"/>
            <a:r>
              <a:rPr lang="en-US" dirty="0" smtClean="0"/>
              <a:t>Q = {p</a:t>
            </a:r>
            <a:r>
              <a:rPr lang="en-US" baseline="-25000" dirty="0" smtClean="0"/>
              <a:t>1</a:t>
            </a:r>
            <a:r>
              <a:rPr lang="en-US" dirty="0" smtClean="0"/>
              <a:t>, p</a:t>
            </a:r>
            <a:r>
              <a:rPr lang="en-US" baseline="-25000" dirty="0" smtClean="0"/>
              <a:t>2</a:t>
            </a:r>
            <a:r>
              <a:rPr lang="en-US" dirty="0" smtClean="0"/>
              <a:t>, …, p</a:t>
            </a:r>
            <a:r>
              <a:rPr lang="en-US" baseline="-25000" dirty="0" smtClean="0"/>
              <a:t>l</a:t>
            </a:r>
            <a:r>
              <a:rPr lang="en-US" dirty="0" smtClean="0"/>
              <a:t>}: a set of prefixes</a:t>
            </a:r>
          </a:p>
          <a:p>
            <a:pPr lvl="1"/>
            <a:r>
              <a:rPr lang="el-GR" dirty="0" smtClean="0">
                <a:latin typeface="Times New Roman"/>
                <a:cs typeface="Times New Roman"/>
              </a:rPr>
              <a:t>δ</a:t>
            </a:r>
            <a:r>
              <a:rPr lang="en-US" dirty="0" smtClean="0">
                <a:latin typeface="Times New Roman"/>
                <a:cs typeface="Times New Roman"/>
              </a:rPr>
              <a:t>:</a:t>
            </a:r>
            <a:r>
              <a:rPr lang="el-GR" dirty="0" smtClean="0">
                <a:latin typeface="Times New Roman"/>
                <a:cs typeface="Times New Roman"/>
              </a:rPr>
              <a:t> </a:t>
            </a:r>
            <a:r>
              <a:rPr lang="en-US" dirty="0" smtClean="0"/>
              <a:t>Edit-distance threshold</a:t>
            </a:r>
          </a:p>
          <a:p>
            <a:pPr lvl="1"/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/>
              <a:t>Query result</a:t>
            </a:r>
          </a:p>
          <a:p>
            <a:pPr lvl="1"/>
            <a:r>
              <a:rPr lang="en-US" dirty="0" smtClean="0">
                <a:cs typeface="Times New Roman"/>
              </a:rPr>
              <a:t>R</a:t>
            </a:r>
            <a:r>
              <a:rPr lang="en-US" baseline="-25000" dirty="0" smtClean="0">
                <a:cs typeface="Times New Roman"/>
              </a:rPr>
              <a:t>Q</a:t>
            </a:r>
            <a:r>
              <a:rPr lang="en-US" dirty="0" smtClean="0">
                <a:cs typeface="Times New Roman"/>
              </a:rPr>
              <a:t>: a set of records such that each record has all query prefixes or their similar forms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Feature 1: Fuzzy Search</a:t>
            </a: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24000"/>
            <a:ext cx="6858000" cy="12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Formulation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1981200" y="1524000"/>
          <a:ext cx="3505200" cy="2626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</a:tblGrid>
              <a:tr h="40957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Record Strings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4095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95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9575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4095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95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1447800" y="762000"/>
            <a:ext cx="3581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4000" dirty="0" err="1" smtClean="0">
                <a:solidFill>
                  <a:srgbClr val="C00000"/>
                </a:solidFill>
                <a:latin typeface="Garamond" pitchFamily="18" charset="0"/>
              </a:rPr>
              <a:t>wenkatsubra</a:t>
            </a:r>
            <a:endParaRPr lang="en-US" sz="4000" dirty="0">
              <a:solidFill>
                <a:srgbClr val="C00000"/>
              </a:solidFill>
              <a:latin typeface="Garamond" pitchFamily="18" charset="0"/>
            </a:endParaRPr>
          </a:p>
        </p:txBody>
      </p:sp>
      <p:sp>
        <p:nvSpPr>
          <p:cNvPr id="4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5105400"/>
            <a:ext cx="8378952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Find strings with a prefix similar to a query keyword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Do it incrementally!</a:t>
            </a:r>
            <a:endParaRPr lang="en-US" dirty="0" smtClean="0">
              <a:solidFill>
                <a:srgbClr val="002060"/>
              </a:solidFill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3667780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latin typeface="Garamond" pitchFamily="18" charset="0"/>
              </a:rPr>
              <a:t>venkatasubramanian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981200" y="1905000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latin typeface="Garamond" pitchFamily="18" charset="0"/>
              </a:rPr>
              <a:t>carey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981200" y="2286000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latin typeface="Garamond" pitchFamily="18" charset="0"/>
              </a:rPr>
              <a:t>jain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1981200" y="2743200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latin typeface="Garamond" pitchFamily="18" charset="0"/>
              </a:rPr>
              <a:t>nicolau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133600" y="4113212"/>
            <a:ext cx="17526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981200" y="3210580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Garamond" pitchFamily="18" charset="0"/>
              </a:rPr>
              <a:t>smith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381000" y="838200"/>
            <a:ext cx="129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Garamond" pitchFamily="18" charset="0"/>
              </a:rPr>
              <a:t>Query: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9010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/>
              <a:t>Strings = {</a:t>
            </a:r>
            <a:r>
              <a:rPr lang="en-US" dirty="0" smtClean="0">
                <a:solidFill>
                  <a:schemeClr val="accent2"/>
                </a:solidFill>
              </a:rPr>
              <a:t>exam, example, exemplar, exempt, sample</a:t>
            </a:r>
            <a:r>
              <a:rPr lang="en-US" dirty="0" smtClean="0"/>
              <a:t>}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>
                <a:latin typeface="Times New Roman"/>
                <a:cs typeface="Times New Roman"/>
              </a:rPr>
              <a:t>Edit-distance threshold </a:t>
            </a:r>
            <a:r>
              <a:rPr lang="el-GR" dirty="0" smtClean="0">
                <a:latin typeface="Times New Roman"/>
                <a:cs typeface="Times New Roman"/>
              </a:rPr>
              <a:t>δ</a:t>
            </a:r>
            <a:r>
              <a:rPr lang="en-US" dirty="0" smtClean="0"/>
              <a:t> = 2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2286000"/>
          <a:ext cx="24384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Distance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examp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exampl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exemp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exempt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exempl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exempla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sampl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257800" y="2286000"/>
          <a:ext cx="2438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Distance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examp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exampl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exempl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exempl</a:t>
                      </a:r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3505200" y="2819400"/>
            <a:ext cx="1752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505200" y="3200400"/>
            <a:ext cx="1752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505200" y="358140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505200" y="3962400"/>
            <a:ext cx="17526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505200" y="4343400"/>
            <a:ext cx="1752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505200" y="4724400"/>
            <a:ext cx="17526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20972076">
            <a:off x="3790020" y="274320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delete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20972076">
            <a:off x="3816801" y="3118769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delete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86200" y="350520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match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9784075">
            <a:off x="3827684" y="4218319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delete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20341347">
            <a:off x="3579185" y="4617170"/>
            <a:ext cx="1688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replace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chemeClr val="accent2"/>
                </a:solidFill>
              </a:rPr>
              <a:t>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19784075">
            <a:off x="3903884" y="520892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match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5400" y="1752600"/>
            <a:ext cx="2101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Q’ = </a:t>
            </a:r>
            <a:r>
              <a:rPr lang="en-US" sz="2800" dirty="0" err="1" smtClean="0">
                <a:solidFill>
                  <a:schemeClr val="accent6"/>
                </a:solidFill>
              </a:rPr>
              <a:t>exampl</a:t>
            </a:r>
            <a:endParaRPr lang="en-US" sz="2800" dirty="0">
              <a:solidFill>
                <a:schemeClr val="accent6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10200" y="1752600"/>
            <a:ext cx="2300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Q = </a:t>
            </a:r>
            <a:r>
              <a:rPr lang="en-US" sz="2800" dirty="0" smtClean="0">
                <a:solidFill>
                  <a:schemeClr val="accent6"/>
                </a:solidFill>
              </a:rPr>
              <a:t>exampl</a:t>
            </a:r>
            <a:r>
              <a:rPr lang="en-US" sz="2800" dirty="0" smtClean="0">
                <a:solidFill>
                  <a:srgbClr val="FF0000"/>
                </a:solidFill>
              </a:rPr>
              <a:t>e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Trie</a:t>
            </a:r>
            <a:r>
              <a:rPr lang="en-US" dirty="0" smtClean="0"/>
              <a:t> Indexing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0" y="1295400"/>
            <a:ext cx="4191000" cy="160020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Computing set of </a:t>
            </a:r>
            <a:r>
              <a:rPr lang="en-US" b="1" dirty="0" smtClean="0">
                <a:solidFill>
                  <a:schemeClr val="accent1"/>
                </a:solidFill>
              </a:rPr>
              <a:t>active nodes 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r>
              <a:rPr lang="en-US" baseline="-25000" dirty="0" smtClean="0">
                <a:latin typeface="Times New Roman"/>
                <a:cs typeface="Times New Roman"/>
              </a:rPr>
              <a:t>Q</a:t>
            </a:r>
            <a:endParaRPr lang="en-US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Initialization</a:t>
            </a:r>
          </a:p>
          <a:p>
            <a:pPr lvl="1"/>
            <a:r>
              <a:rPr lang="en-US" dirty="0" smtClean="0"/>
              <a:t>Incremental step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24200" y="1066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981200" y="1600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981200" y="2133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x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66800" y="2667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3200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524000" y="3733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5240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524000" y="5334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85800" y="3733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819400" y="2667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819400" y="3200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19400" y="3733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3622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362200" y="4800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362200" y="5334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r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2362200" y="5867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32766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276600" y="4800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191000" y="1600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191000" y="2133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4191000" y="2667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4191000" y="3200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191000" y="3733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41910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191000" y="4800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4" idx="2"/>
            <a:endCxn id="5" idx="7"/>
          </p:cNvCxnSpPr>
          <p:nvPr/>
        </p:nvCxnSpPr>
        <p:spPr>
          <a:xfrm rot="10800000" flipV="1">
            <a:off x="2176322" y="1181100"/>
            <a:ext cx="9478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4" idx="6"/>
            <a:endCxn id="22" idx="1"/>
          </p:cNvCxnSpPr>
          <p:nvPr/>
        </p:nvCxnSpPr>
        <p:spPr>
          <a:xfrm>
            <a:off x="3352800" y="1181100"/>
            <a:ext cx="8716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4"/>
            <a:endCxn id="6" idx="0"/>
          </p:cNvCxnSpPr>
          <p:nvPr/>
        </p:nvCxnSpPr>
        <p:spPr>
          <a:xfrm rot="5400000">
            <a:off x="1943100" y="1981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2" idx="4"/>
            <a:endCxn id="23" idx="0"/>
          </p:cNvCxnSpPr>
          <p:nvPr/>
        </p:nvCxnSpPr>
        <p:spPr>
          <a:xfrm rot="5400000">
            <a:off x="4152900" y="1981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6" idx="2"/>
            <a:endCxn id="7" idx="7"/>
          </p:cNvCxnSpPr>
          <p:nvPr/>
        </p:nvCxnSpPr>
        <p:spPr>
          <a:xfrm rot="10800000" flipV="1">
            <a:off x="1261922" y="2247900"/>
            <a:ext cx="719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6" idx="6"/>
            <a:endCxn id="13" idx="1"/>
          </p:cNvCxnSpPr>
          <p:nvPr/>
        </p:nvCxnSpPr>
        <p:spPr>
          <a:xfrm>
            <a:off x="2209800" y="2247900"/>
            <a:ext cx="6430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4"/>
            <a:endCxn id="8" idx="0"/>
          </p:cNvCxnSpPr>
          <p:nvPr/>
        </p:nvCxnSpPr>
        <p:spPr>
          <a:xfrm rot="5400000">
            <a:off x="10287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3"/>
            <a:endCxn id="12" idx="0"/>
          </p:cNvCxnSpPr>
          <p:nvPr/>
        </p:nvCxnSpPr>
        <p:spPr>
          <a:xfrm rot="5400000">
            <a:off x="781050" y="3414572"/>
            <a:ext cx="338278" cy="3001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8" idx="5"/>
            <a:endCxn id="9" idx="0"/>
          </p:cNvCxnSpPr>
          <p:nvPr/>
        </p:nvCxnSpPr>
        <p:spPr>
          <a:xfrm rot="16200000" flipH="1">
            <a:off x="1280972" y="3376472"/>
            <a:ext cx="338278" cy="376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9" idx="4"/>
            <a:endCxn id="10" idx="0"/>
          </p:cNvCxnSpPr>
          <p:nvPr/>
        </p:nvCxnSpPr>
        <p:spPr>
          <a:xfrm rot="5400000">
            <a:off x="1485900" y="4114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0" idx="4"/>
            <a:endCxn id="58" idx="0"/>
          </p:cNvCxnSpPr>
          <p:nvPr/>
        </p:nvCxnSpPr>
        <p:spPr>
          <a:xfrm rot="5400000">
            <a:off x="14859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3" idx="4"/>
            <a:endCxn id="14" idx="0"/>
          </p:cNvCxnSpPr>
          <p:nvPr/>
        </p:nvCxnSpPr>
        <p:spPr>
          <a:xfrm rot="5400000">
            <a:off x="27813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4" idx="4"/>
            <a:endCxn id="15" idx="0"/>
          </p:cNvCxnSpPr>
          <p:nvPr/>
        </p:nvCxnSpPr>
        <p:spPr>
          <a:xfrm rot="5400000">
            <a:off x="2781300" y="3581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5" idx="3"/>
            <a:endCxn id="16" idx="0"/>
          </p:cNvCxnSpPr>
          <p:nvPr/>
        </p:nvCxnSpPr>
        <p:spPr>
          <a:xfrm rot="5400000">
            <a:off x="2495550" y="3909872"/>
            <a:ext cx="338278" cy="376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5" idx="5"/>
            <a:endCxn id="20" idx="0"/>
          </p:cNvCxnSpPr>
          <p:nvPr/>
        </p:nvCxnSpPr>
        <p:spPr>
          <a:xfrm rot="16200000" flipH="1">
            <a:off x="3033572" y="3909872"/>
            <a:ext cx="338278" cy="376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6" idx="4"/>
            <a:endCxn id="17" idx="0"/>
          </p:cNvCxnSpPr>
          <p:nvPr/>
        </p:nvCxnSpPr>
        <p:spPr>
          <a:xfrm rot="5400000">
            <a:off x="23241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7" idx="4"/>
            <a:endCxn id="18" idx="0"/>
          </p:cNvCxnSpPr>
          <p:nvPr/>
        </p:nvCxnSpPr>
        <p:spPr>
          <a:xfrm rot="5400000">
            <a:off x="2324100" y="5181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8" idx="4"/>
            <a:endCxn id="19" idx="0"/>
          </p:cNvCxnSpPr>
          <p:nvPr/>
        </p:nvCxnSpPr>
        <p:spPr>
          <a:xfrm rot="5400000">
            <a:off x="2324100" y="5715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20" idx="4"/>
            <a:endCxn id="21" idx="0"/>
          </p:cNvCxnSpPr>
          <p:nvPr/>
        </p:nvCxnSpPr>
        <p:spPr>
          <a:xfrm rot="5400000">
            <a:off x="32385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23" idx="4"/>
            <a:endCxn id="24" idx="0"/>
          </p:cNvCxnSpPr>
          <p:nvPr/>
        </p:nvCxnSpPr>
        <p:spPr>
          <a:xfrm rot="5400000">
            <a:off x="4152900" y="2514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4" idx="4"/>
            <a:endCxn id="25" idx="0"/>
          </p:cNvCxnSpPr>
          <p:nvPr/>
        </p:nvCxnSpPr>
        <p:spPr>
          <a:xfrm rot="5400000">
            <a:off x="41529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5" idx="4"/>
            <a:endCxn id="26" idx="0"/>
          </p:cNvCxnSpPr>
          <p:nvPr/>
        </p:nvCxnSpPr>
        <p:spPr>
          <a:xfrm rot="5400000">
            <a:off x="4152900" y="3581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26" idx="4"/>
            <a:endCxn id="27" idx="0"/>
          </p:cNvCxnSpPr>
          <p:nvPr/>
        </p:nvCxnSpPr>
        <p:spPr>
          <a:xfrm rot="5400000">
            <a:off x="4152900" y="4114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27" idx="4"/>
            <a:endCxn id="28" idx="0"/>
          </p:cNvCxnSpPr>
          <p:nvPr/>
        </p:nvCxnSpPr>
        <p:spPr>
          <a:xfrm rot="5400000">
            <a:off x="41529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5257800" y="3200400"/>
          <a:ext cx="2438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Distance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examp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exampl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exempl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exempla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7696202" y="3048000"/>
            <a:ext cx="461665" cy="296004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dirty="0" smtClean="0"/>
              <a:t>Active nodes for Q = </a:t>
            </a:r>
            <a:r>
              <a:rPr lang="en-US" dirty="0" smtClean="0">
                <a:solidFill>
                  <a:srgbClr val="C00000"/>
                </a:solidFill>
              </a:rPr>
              <a:t>example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1524000" y="4800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61" name="Straight Arrow Connector 60"/>
          <p:cNvCxnSpPr>
            <a:stCxn id="58" idx="4"/>
            <a:endCxn id="11" idx="0"/>
          </p:cNvCxnSpPr>
          <p:nvPr/>
        </p:nvCxnSpPr>
        <p:spPr>
          <a:xfrm rot="5400000">
            <a:off x="1485900" y="5181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676400" y="36576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76400" y="4191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676400" y="4724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514600" y="4191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514600" y="4724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343400" y="4191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838200"/>
            <a:ext cx="4191000" cy="914400"/>
          </a:xfrm>
        </p:spPr>
        <p:txBody>
          <a:bodyPr/>
          <a:lstStyle/>
          <a:p>
            <a:r>
              <a:rPr lang="en-US" dirty="0" smtClean="0"/>
              <a:t>Q = </a:t>
            </a:r>
            <a:r>
              <a:rPr lang="el-GR" dirty="0" smtClean="0"/>
              <a:t>ε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24200" y="1066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981200" y="1600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981200" y="2133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x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66800" y="2667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3200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524000" y="3733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5240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524000" y="5334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85800" y="3733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819400" y="2667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819400" y="3200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19400" y="3733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3622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362200" y="4800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362200" y="5334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r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2362200" y="5867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32766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276600" y="4800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191000" y="1600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191000" y="2133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4191000" y="2667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4191000" y="3200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191000" y="3733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41910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191000" y="4800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4" idx="2"/>
            <a:endCxn id="5" idx="7"/>
          </p:cNvCxnSpPr>
          <p:nvPr/>
        </p:nvCxnSpPr>
        <p:spPr>
          <a:xfrm rot="10800000" flipV="1">
            <a:off x="2176322" y="1181100"/>
            <a:ext cx="9478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4" idx="6"/>
            <a:endCxn id="22" idx="1"/>
          </p:cNvCxnSpPr>
          <p:nvPr/>
        </p:nvCxnSpPr>
        <p:spPr>
          <a:xfrm>
            <a:off x="3352800" y="1181100"/>
            <a:ext cx="8716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4"/>
            <a:endCxn id="6" idx="0"/>
          </p:cNvCxnSpPr>
          <p:nvPr/>
        </p:nvCxnSpPr>
        <p:spPr>
          <a:xfrm rot="5400000">
            <a:off x="1943100" y="1981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2" idx="4"/>
            <a:endCxn id="23" idx="0"/>
          </p:cNvCxnSpPr>
          <p:nvPr/>
        </p:nvCxnSpPr>
        <p:spPr>
          <a:xfrm rot="5400000">
            <a:off x="4152900" y="1981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2"/>
            <a:endCxn id="7" idx="7"/>
          </p:cNvCxnSpPr>
          <p:nvPr/>
        </p:nvCxnSpPr>
        <p:spPr>
          <a:xfrm rot="10800000" flipV="1">
            <a:off x="1261922" y="2247900"/>
            <a:ext cx="719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6"/>
            <a:endCxn id="13" idx="1"/>
          </p:cNvCxnSpPr>
          <p:nvPr/>
        </p:nvCxnSpPr>
        <p:spPr>
          <a:xfrm>
            <a:off x="2209800" y="2247900"/>
            <a:ext cx="6430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7" idx="4"/>
            <a:endCxn id="8" idx="0"/>
          </p:cNvCxnSpPr>
          <p:nvPr/>
        </p:nvCxnSpPr>
        <p:spPr>
          <a:xfrm rot="5400000">
            <a:off x="10287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8" idx="3"/>
            <a:endCxn id="12" idx="0"/>
          </p:cNvCxnSpPr>
          <p:nvPr/>
        </p:nvCxnSpPr>
        <p:spPr>
          <a:xfrm rot="5400000">
            <a:off x="781050" y="3414572"/>
            <a:ext cx="338278" cy="3001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5"/>
            <a:endCxn id="9" idx="0"/>
          </p:cNvCxnSpPr>
          <p:nvPr/>
        </p:nvCxnSpPr>
        <p:spPr>
          <a:xfrm rot="16200000" flipH="1">
            <a:off x="1280972" y="3376472"/>
            <a:ext cx="338278" cy="376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9" idx="4"/>
            <a:endCxn id="10" idx="0"/>
          </p:cNvCxnSpPr>
          <p:nvPr/>
        </p:nvCxnSpPr>
        <p:spPr>
          <a:xfrm rot="5400000">
            <a:off x="1485900" y="4114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0" idx="4"/>
            <a:endCxn id="73" idx="0"/>
          </p:cNvCxnSpPr>
          <p:nvPr/>
        </p:nvCxnSpPr>
        <p:spPr>
          <a:xfrm rot="5400000">
            <a:off x="14859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13" idx="4"/>
            <a:endCxn id="14" idx="0"/>
          </p:cNvCxnSpPr>
          <p:nvPr/>
        </p:nvCxnSpPr>
        <p:spPr>
          <a:xfrm rot="5400000">
            <a:off x="27813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4" idx="4"/>
            <a:endCxn id="15" idx="0"/>
          </p:cNvCxnSpPr>
          <p:nvPr/>
        </p:nvCxnSpPr>
        <p:spPr>
          <a:xfrm rot="5400000">
            <a:off x="2781300" y="3581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5" idx="3"/>
            <a:endCxn id="16" idx="0"/>
          </p:cNvCxnSpPr>
          <p:nvPr/>
        </p:nvCxnSpPr>
        <p:spPr>
          <a:xfrm rot="5400000">
            <a:off x="2495550" y="3909872"/>
            <a:ext cx="338278" cy="376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15" idx="5"/>
            <a:endCxn id="20" idx="0"/>
          </p:cNvCxnSpPr>
          <p:nvPr/>
        </p:nvCxnSpPr>
        <p:spPr>
          <a:xfrm rot="16200000" flipH="1">
            <a:off x="3033572" y="3909872"/>
            <a:ext cx="338278" cy="376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16" idx="4"/>
            <a:endCxn id="17" idx="0"/>
          </p:cNvCxnSpPr>
          <p:nvPr/>
        </p:nvCxnSpPr>
        <p:spPr>
          <a:xfrm rot="5400000">
            <a:off x="23241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17" idx="4"/>
            <a:endCxn id="18" idx="0"/>
          </p:cNvCxnSpPr>
          <p:nvPr/>
        </p:nvCxnSpPr>
        <p:spPr>
          <a:xfrm rot="5400000">
            <a:off x="2324100" y="5181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18" idx="4"/>
            <a:endCxn id="19" idx="0"/>
          </p:cNvCxnSpPr>
          <p:nvPr/>
        </p:nvCxnSpPr>
        <p:spPr>
          <a:xfrm rot="5400000">
            <a:off x="2324100" y="5715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20" idx="4"/>
            <a:endCxn id="21" idx="0"/>
          </p:cNvCxnSpPr>
          <p:nvPr/>
        </p:nvCxnSpPr>
        <p:spPr>
          <a:xfrm rot="5400000">
            <a:off x="32385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23" idx="4"/>
            <a:endCxn id="24" idx="0"/>
          </p:cNvCxnSpPr>
          <p:nvPr/>
        </p:nvCxnSpPr>
        <p:spPr>
          <a:xfrm rot="5400000">
            <a:off x="4152900" y="2514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24" idx="4"/>
            <a:endCxn id="25" idx="0"/>
          </p:cNvCxnSpPr>
          <p:nvPr/>
        </p:nvCxnSpPr>
        <p:spPr>
          <a:xfrm rot="5400000">
            <a:off x="41529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25" idx="4"/>
            <a:endCxn id="26" idx="0"/>
          </p:cNvCxnSpPr>
          <p:nvPr/>
        </p:nvCxnSpPr>
        <p:spPr>
          <a:xfrm rot="5400000">
            <a:off x="4152900" y="3581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26" idx="4"/>
            <a:endCxn id="27" idx="0"/>
          </p:cNvCxnSpPr>
          <p:nvPr/>
        </p:nvCxnSpPr>
        <p:spPr>
          <a:xfrm rot="5400000">
            <a:off x="4152900" y="4114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27" idx="4"/>
            <a:endCxn id="28" idx="0"/>
          </p:cNvCxnSpPr>
          <p:nvPr/>
        </p:nvCxnSpPr>
        <p:spPr>
          <a:xfrm rot="5400000">
            <a:off x="41529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5257800" y="1219200"/>
          <a:ext cx="2438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Distance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3352800" y="9906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0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209800" y="1524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419600" y="1524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209800" y="2057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419600" y="2057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/>
        </p:nvGraphicFramePr>
        <p:xfrm>
          <a:off x="5257800" y="1219200"/>
          <a:ext cx="2438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Distance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257800" y="1219200"/>
          <a:ext cx="24384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Distance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5181600" y="4343400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Initializing </a:t>
            </a:r>
            <a:r>
              <a:rPr lang="el-GR" sz="2400" dirty="0" smtClean="0">
                <a:latin typeface="Times New Roman"/>
                <a:cs typeface="Times New Roman"/>
              </a:rPr>
              <a:t>Φ</a:t>
            </a:r>
            <a:r>
              <a:rPr lang="el-GR" sz="2400" baseline="-25000" dirty="0" smtClean="0"/>
              <a:t>ε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with all nodes within a depth of </a:t>
            </a:r>
            <a:r>
              <a:rPr lang="el-GR" sz="2400" dirty="0" smtClean="0">
                <a:cs typeface="Times New Roman"/>
              </a:rPr>
              <a:t>δ</a:t>
            </a:r>
            <a:endParaRPr lang="en-US" sz="2400" dirty="0"/>
          </a:p>
        </p:txBody>
      </p:sp>
      <p:sp>
        <p:nvSpPr>
          <p:cNvPr id="73" name="Oval 72"/>
          <p:cNvSpPr/>
          <p:nvPr/>
        </p:nvSpPr>
        <p:spPr>
          <a:xfrm>
            <a:off x="1524000" y="4800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90" name="Straight Arrow Connector 89"/>
          <p:cNvCxnSpPr>
            <a:stCxn id="73" idx="4"/>
            <a:endCxn id="11" idx="0"/>
          </p:cNvCxnSpPr>
          <p:nvPr/>
        </p:nvCxnSpPr>
        <p:spPr>
          <a:xfrm rot="5400000">
            <a:off x="1485900" y="5181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Algorithm: Overview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38200"/>
            <a:ext cx="679132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7200" y="6243935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Access their leaf nodes as answers.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Oval 87"/>
          <p:cNvSpPr/>
          <p:nvPr/>
        </p:nvSpPr>
        <p:spPr>
          <a:xfrm>
            <a:off x="1524000" y="4800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91" name="Straight Arrow Connector 90"/>
          <p:cNvCxnSpPr>
            <a:stCxn id="88" idx="4"/>
            <a:endCxn id="11" idx="0"/>
          </p:cNvCxnSpPr>
          <p:nvPr/>
        </p:nvCxnSpPr>
        <p:spPr>
          <a:xfrm rot="5400000">
            <a:off x="1485900" y="5181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Incremental Computation: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838200"/>
            <a:ext cx="4191000" cy="990600"/>
          </a:xfrm>
        </p:spPr>
        <p:txBody>
          <a:bodyPr/>
          <a:lstStyle/>
          <a:p>
            <a:r>
              <a:rPr lang="en-US" dirty="0" smtClean="0"/>
              <a:t>Q = </a:t>
            </a:r>
            <a:r>
              <a:rPr lang="en-US" dirty="0" smtClean="0">
                <a:solidFill>
                  <a:srgbClr val="C00000"/>
                </a:solidFill>
              </a:rPr>
              <a:t>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066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981200" y="1600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981200" y="2133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x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66800" y="2667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3200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524000" y="3733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5240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524000" y="5334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85800" y="3733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819400" y="2667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819400" y="3200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19400" y="3733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3622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362200" y="4800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362200" y="5257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r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2362200" y="5715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32766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276600" y="4800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191000" y="1600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191000" y="2133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4191000" y="2667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4191000" y="3200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191000" y="3733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4191000" y="4267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191000" y="4800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4" idx="2"/>
            <a:endCxn id="5" idx="7"/>
          </p:cNvCxnSpPr>
          <p:nvPr/>
        </p:nvCxnSpPr>
        <p:spPr>
          <a:xfrm rot="10800000" flipV="1">
            <a:off x="2176322" y="1181100"/>
            <a:ext cx="9478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4" idx="6"/>
            <a:endCxn id="22" idx="1"/>
          </p:cNvCxnSpPr>
          <p:nvPr/>
        </p:nvCxnSpPr>
        <p:spPr>
          <a:xfrm>
            <a:off x="3352800" y="1181100"/>
            <a:ext cx="8716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4"/>
            <a:endCxn id="6" idx="0"/>
          </p:cNvCxnSpPr>
          <p:nvPr/>
        </p:nvCxnSpPr>
        <p:spPr>
          <a:xfrm rot="5400000">
            <a:off x="1943100" y="1981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2" idx="4"/>
            <a:endCxn id="23" idx="0"/>
          </p:cNvCxnSpPr>
          <p:nvPr/>
        </p:nvCxnSpPr>
        <p:spPr>
          <a:xfrm rot="5400000">
            <a:off x="4152900" y="1981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6" idx="2"/>
            <a:endCxn id="7" idx="7"/>
          </p:cNvCxnSpPr>
          <p:nvPr/>
        </p:nvCxnSpPr>
        <p:spPr>
          <a:xfrm rot="10800000" flipV="1">
            <a:off x="1261922" y="2247900"/>
            <a:ext cx="719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6" idx="6"/>
            <a:endCxn id="13" idx="1"/>
          </p:cNvCxnSpPr>
          <p:nvPr/>
        </p:nvCxnSpPr>
        <p:spPr>
          <a:xfrm>
            <a:off x="2209800" y="2247900"/>
            <a:ext cx="6430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4"/>
            <a:endCxn id="8" idx="0"/>
          </p:cNvCxnSpPr>
          <p:nvPr/>
        </p:nvCxnSpPr>
        <p:spPr>
          <a:xfrm rot="5400000">
            <a:off x="10287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3"/>
            <a:endCxn id="12" idx="0"/>
          </p:cNvCxnSpPr>
          <p:nvPr/>
        </p:nvCxnSpPr>
        <p:spPr>
          <a:xfrm rot="5400000">
            <a:off x="781050" y="3414572"/>
            <a:ext cx="338278" cy="3001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8" idx="5"/>
            <a:endCxn id="9" idx="0"/>
          </p:cNvCxnSpPr>
          <p:nvPr/>
        </p:nvCxnSpPr>
        <p:spPr>
          <a:xfrm rot="16200000" flipH="1">
            <a:off x="1280972" y="3376472"/>
            <a:ext cx="338278" cy="376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9" idx="4"/>
            <a:endCxn id="10" idx="0"/>
          </p:cNvCxnSpPr>
          <p:nvPr/>
        </p:nvCxnSpPr>
        <p:spPr>
          <a:xfrm rot="5400000">
            <a:off x="1485900" y="4114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0" idx="4"/>
            <a:endCxn id="88" idx="0"/>
          </p:cNvCxnSpPr>
          <p:nvPr/>
        </p:nvCxnSpPr>
        <p:spPr>
          <a:xfrm rot="5400000">
            <a:off x="14859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3" idx="4"/>
            <a:endCxn id="14" idx="0"/>
          </p:cNvCxnSpPr>
          <p:nvPr/>
        </p:nvCxnSpPr>
        <p:spPr>
          <a:xfrm rot="5400000">
            <a:off x="27813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4" idx="4"/>
            <a:endCxn id="15" idx="0"/>
          </p:cNvCxnSpPr>
          <p:nvPr/>
        </p:nvCxnSpPr>
        <p:spPr>
          <a:xfrm rot="5400000">
            <a:off x="2781300" y="3581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5" idx="3"/>
            <a:endCxn id="16" idx="0"/>
          </p:cNvCxnSpPr>
          <p:nvPr/>
        </p:nvCxnSpPr>
        <p:spPr>
          <a:xfrm rot="5400000">
            <a:off x="2495550" y="3909872"/>
            <a:ext cx="338278" cy="376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5" idx="5"/>
            <a:endCxn id="20" idx="0"/>
          </p:cNvCxnSpPr>
          <p:nvPr/>
        </p:nvCxnSpPr>
        <p:spPr>
          <a:xfrm rot="16200000" flipH="1">
            <a:off x="3033572" y="3909872"/>
            <a:ext cx="338278" cy="3763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6" idx="4"/>
            <a:endCxn id="17" idx="0"/>
          </p:cNvCxnSpPr>
          <p:nvPr/>
        </p:nvCxnSpPr>
        <p:spPr>
          <a:xfrm rot="5400000">
            <a:off x="23241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7" idx="4"/>
            <a:endCxn id="18" idx="0"/>
          </p:cNvCxnSpPr>
          <p:nvPr/>
        </p:nvCxnSpPr>
        <p:spPr>
          <a:xfrm rot="5400000">
            <a:off x="2362200" y="51435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8" idx="4"/>
            <a:endCxn id="19" idx="0"/>
          </p:cNvCxnSpPr>
          <p:nvPr/>
        </p:nvCxnSpPr>
        <p:spPr>
          <a:xfrm rot="5400000">
            <a:off x="2362200" y="56007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20" idx="4"/>
            <a:endCxn id="21" idx="0"/>
          </p:cNvCxnSpPr>
          <p:nvPr/>
        </p:nvCxnSpPr>
        <p:spPr>
          <a:xfrm rot="5400000">
            <a:off x="32385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23" idx="4"/>
            <a:endCxn id="24" idx="0"/>
          </p:cNvCxnSpPr>
          <p:nvPr/>
        </p:nvCxnSpPr>
        <p:spPr>
          <a:xfrm rot="5400000">
            <a:off x="4152900" y="2514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4" idx="4"/>
            <a:endCxn id="25" idx="0"/>
          </p:cNvCxnSpPr>
          <p:nvPr/>
        </p:nvCxnSpPr>
        <p:spPr>
          <a:xfrm rot="5400000">
            <a:off x="4152900" y="3048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5" idx="4"/>
            <a:endCxn id="26" idx="0"/>
          </p:cNvCxnSpPr>
          <p:nvPr/>
        </p:nvCxnSpPr>
        <p:spPr>
          <a:xfrm rot="5400000">
            <a:off x="4152900" y="3581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26" idx="4"/>
            <a:endCxn id="27" idx="0"/>
          </p:cNvCxnSpPr>
          <p:nvPr/>
        </p:nvCxnSpPr>
        <p:spPr>
          <a:xfrm rot="5400000">
            <a:off x="4152900" y="4114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27" idx="4"/>
            <a:endCxn id="28" idx="0"/>
          </p:cNvCxnSpPr>
          <p:nvPr/>
        </p:nvCxnSpPr>
        <p:spPr>
          <a:xfrm rot="5400000">
            <a:off x="4152900" y="4648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Table 57"/>
          <p:cNvGraphicFramePr>
            <a:graphicFrameLocks noGrp="1"/>
          </p:cNvGraphicFramePr>
          <p:nvPr/>
        </p:nvGraphicFramePr>
        <p:xfrm>
          <a:off x="5257800" y="990600"/>
          <a:ext cx="2438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Distance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5257800" y="3352800"/>
          <a:ext cx="33528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7620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US" dirty="0" smtClean="0"/>
                        <a:t>/s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xa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xe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2" name="Rounded Rectangle 61"/>
          <p:cNvSpPr/>
          <p:nvPr/>
        </p:nvSpPr>
        <p:spPr>
          <a:xfrm>
            <a:off x="5257800" y="1371600"/>
            <a:ext cx="2438400" cy="381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5257800" y="3352800"/>
          <a:ext cx="3352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7620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5257800" y="3352800"/>
          <a:ext cx="33528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7620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 smtClean="0"/>
                        <a:t>ε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 smtClean="0"/>
                        <a:t>ε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/>
        </p:nvGraphicFramePr>
        <p:xfrm>
          <a:off x="5257800" y="3352800"/>
          <a:ext cx="3352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7620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 smtClean="0"/>
                        <a:t>ε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US" dirty="0" smtClean="0"/>
                        <a:t>/s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6" name="Table 65"/>
          <p:cNvGraphicFramePr>
            <a:graphicFrameLocks noGrp="1"/>
          </p:cNvGraphicFramePr>
          <p:nvPr/>
        </p:nvGraphicFramePr>
        <p:xfrm>
          <a:off x="5257800" y="3352800"/>
          <a:ext cx="33528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762000"/>
                <a:gridCol w="762000"/>
                <a:gridCol w="990600"/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</a:t>
                      </a:r>
                      <a:endParaRPr lang="en-US" dirty="0"/>
                    </a:p>
                  </a:txBody>
                  <a:tcPr/>
                </a:tc>
              </a:tr>
              <a:tr h="351725"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 smtClean="0"/>
                        <a:t>ε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51725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US" dirty="0" smtClean="0"/>
                        <a:t>/s</a:t>
                      </a:r>
                      <a:endParaRPr lang="en-US" dirty="0"/>
                    </a:p>
                  </a:txBody>
                  <a:tcPr/>
                </a:tc>
              </a:tr>
              <a:tr h="351725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352800" y="9906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419600" y="1524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209800" y="1524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0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209800" y="2057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295400" y="2590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48000" y="2590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457200" y="3581400"/>
            <a:ext cx="4267200" cy="24384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1828800" y="4495800"/>
          <a:ext cx="3352800" cy="36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8200"/>
                <a:gridCol w="762000"/>
                <a:gridCol w="762000"/>
                <a:gridCol w="9906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4" name="Table 73"/>
          <p:cNvGraphicFramePr>
            <a:graphicFrameLocks noGrp="1"/>
          </p:cNvGraphicFramePr>
          <p:nvPr/>
        </p:nvGraphicFramePr>
        <p:xfrm>
          <a:off x="1828800" y="4876800"/>
          <a:ext cx="3352800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8200"/>
                <a:gridCol w="685800"/>
                <a:gridCol w="838200"/>
                <a:gridCol w="9906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smtClean="0"/>
                        <a:t>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US" dirty="0" smtClean="0"/>
                        <a:t>/x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6" name="Table 75"/>
          <p:cNvGraphicFramePr>
            <a:graphicFrameLocks noGrp="1"/>
          </p:cNvGraphicFramePr>
          <p:nvPr/>
        </p:nvGraphicFramePr>
        <p:xfrm>
          <a:off x="1828800" y="4876800"/>
          <a:ext cx="3352800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8200"/>
                <a:gridCol w="685800"/>
                <a:gridCol w="838200"/>
                <a:gridCol w="9906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smtClean="0"/>
                        <a:t>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7" name="Table 76"/>
          <p:cNvGraphicFramePr>
            <a:graphicFrameLocks noGrp="1"/>
          </p:cNvGraphicFramePr>
          <p:nvPr/>
        </p:nvGraphicFramePr>
        <p:xfrm>
          <a:off x="1828800" y="5257800"/>
          <a:ext cx="3352800" cy="36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8200"/>
                <a:gridCol w="685800"/>
                <a:gridCol w="838200"/>
                <a:gridCol w="9906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US" dirty="0" smtClean="0"/>
                        <a:t>/a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1828800" y="5638800"/>
          <a:ext cx="3352800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8200"/>
                <a:gridCol w="685800"/>
                <a:gridCol w="838200"/>
                <a:gridCol w="9906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smtClean="0"/>
                        <a:t>exe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9" name="Table 78"/>
          <p:cNvGraphicFramePr>
            <a:graphicFrameLocks noGrp="1"/>
          </p:cNvGraphicFramePr>
          <p:nvPr/>
        </p:nvGraphicFramePr>
        <p:xfrm>
          <a:off x="1828800" y="4114800"/>
          <a:ext cx="3352800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8200"/>
                <a:gridCol w="762000"/>
                <a:gridCol w="762000"/>
                <a:gridCol w="9906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0" name="Table 79"/>
          <p:cNvGraphicFramePr>
            <a:graphicFrameLocks noGrp="1"/>
          </p:cNvGraphicFramePr>
          <p:nvPr/>
        </p:nvGraphicFramePr>
        <p:xfrm>
          <a:off x="1828800" y="6019800"/>
          <a:ext cx="3352800" cy="36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8200"/>
                <a:gridCol w="685800"/>
                <a:gridCol w="838200"/>
                <a:gridCol w="9906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US" dirty="0" smtClean="0"/>
                        <a:t>/a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1828800" y="6019800"/>
          <a:ext cx="3352800" cy="36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8200"/>
                <a:gridCol w="685800"/>
                <a:gridCol w="838200"/>
                <a:gridCol w="9906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del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2" name="TextBox 81"/>
          <p:cNvSpPr txBox="1"/>
          <p:nvPr/>
        </p:nvSpPr>
        <p:spPr>
          <a:xfrm>
            <a:off x="7696200" y="990600"/>
            <a:ext cx="461665" cy="220387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dirty="0" smtClean="0"/>
              <a:t>Active nodes for Q = </a:t>
            </a:r>
            <a:r>
              <a:rPr lang="el-GR" dirty="0" smtClean="0">
                <a:cs typeface="Times New Roman"/>
              </a:rPr>
              <a:t>ε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8534401" y="3352800"/>
            <a:ext cx="461665" cy="23814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dirty="0" smtClean="0"/>
              <a:t>Active nodes for Q = e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4419600" y="2057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127E-6 L -3.33333E-6 0.04997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4997 L -3.33333E-6 0.10549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29986E-6 L 0.36649 -0.0044 " pathEditMode="relative" rAng="0" ptsTypes="AA">
                                      <p:cBhvr>
                                        <p:cTn id="1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10549 L -3.33333E-6 0.161 " pathEditMode="relative" rAng="0" ptsTypes="AA">
                                      <p:cBhvr>
                                        <p:cTn id="1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45257E-6 L 0.36597 -0.00556 " pathEditMode="relative" rAng="0" ptsTypes="AA">
                                      <p:cBhvr>
                                        <p:cTn id="1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" y="-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161 L -3.33333E-6 0.21652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2" grpId="2" animBg="1"/>
      <p:bldP spid="62" grpId="3" animBg="1"/>
      <p:bldP spid="62" grpId="4" animBg="1"/>
      <p:bldP spid="67" grpId="0"/>
      <p:bldP spid="68" grpId="0"/>
      <p:bldP spid="69" grpId="0"/>
      <p:bldP spid="70" grpId="0"/>
      <p:bldP spid="71" grpId="0"/>
      <p:bldP spid="72" grpId="0"/>
      <p:bldP spid="75" grpId="0" animBg="1"/>
      <p:bldP spid="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Incremental Computation: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Incremental computation from 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r>
              <a:rPr lang="en-US" baseline="-25000" dirty="0" smtClean="0">
                <a:latin typeface="Times New Roman"/>
                <a:cs typeface="Times New Roman"/>
              </a:rPr>
              <a:t>Q’</a:t>
            </a:r>
            <a:r>
              <a:rPr lang="en-US" dirty="0" smtClean="0"/>
              <a:t> to </a:t>
            </a:r>
            <a:r>
              <a:rPr lang="el-GR" dirty="0" smtClean="0">
                <a:latin typeface="Times New Roman"/>
                <a:cs typeface="Times New Roman"/>
              </a:rPr>
              <a:t>Φ</a:t>
            </a:r>
            <a:r>
              <a:rPr lang="en-US" baseline="-25000" dirty="0" smtClean="0">
                <a:latin typeface="Times New Roman"/>
                <a:cs typeface="Times New Roman"/>
              </a:rPr>
              <a:t>Q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add(</a:t>
            </a:r>
            <a:r>
              <a:rPr lang="el-GR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Φ</a:t>
            </a:r>
            <a:r>
              <a:rPr lang="en-US" baseline="-25000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Q  </a:t>
            </a:r>
            <a:r>
              <a:rPr lang="en-US" dirty="0" smtClean="0">
                <a:solidFill>
                  <a:schemeClr val="accent1"/>
                </a:solidFill>
              </a:rPr>
              <a:t>, &lt;n, d&gt;) </a:t>
            </a:r>
            <a:r>
              <a:rPr lang="en-US" dirty="0" smtClean="0"/>
              <a:t>has effect only if there exists no active node in </a:t>
            </a:r>
            <a:r>
              <a:rPr lang="el-GR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Φ</a:t>
            </a:r>
            <a:r>
              <a:rPr lang="en-US" baseline="-25000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Q</a:t>
            </a:r>
            <a:r>
              <a:rPr lang="en-US" dirty="0" smtClean="0"/>
              <a:t> with the same </a:t>
            </a:r>
            <a:r>
              <a:rPr lang="en-US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and smaller </a:t>
            </a:r>
            <a:r>
              <a:rPr lang="en-US" dirty="0" smtClean="0">
                <a:solidFill>
                  <a:schemeClr val="accent1"/>
                </a:solidFill>
              </a:rPr>
              <a:t>d</a:t>
            </a:r>
            <a:endParaRPr lang="en-US" dirty="0">
              <a:solidFill>
                <a:schemeClr val="accent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1447800"/>
          <a:ext cx="7696200" cy="2936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8200"/>
                <a:gridCol w="1524000"/>
                <a:gridCol w="53340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FOR EACH &lt;n, d&gt; FROM </a:t>
                      </a:r>
                      <a:r>
                        <a:rPr lang="el-GR" dirty="0" smtClean="0">
                          <a:latin typeface="Times New Roman"/>
                          <a:cs typeface="Times New Roman"/>
                        </a:rPr>
                        <a:t>Φ</a:t>
                      </a:r>
                      <a:r>
                        <a:rPr lang="en-US" baseline="-25000" dirty="0" smtClean="0">
                          <a:latin typeface="Times New Roman"/>
                          <a:cs typeface="Times New Roman"/>
                        </a:rPr>
                        <a:t>Q’</a:t>
                      </a:r>
                      <a:endParaRPr lang="en-US" baseline="-25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Deletion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add(</a:t>
                      </a:r>
                      <a:r>
                        <a:rPr lang="el-GR" dirty="0" smtClean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Φ</a:t>
                      </a:r>
                      <a:r>
                        <a:rPr lang="en-US" baseline="-25000" dirty="0" smtClean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Q  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, &lt;n, d+1&gt;)</a:t>
                      </a: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Substitution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 EACH n’ FROM non-matching children of n</a:t>
                      </a:r>
                    </a:p>
                    <a:p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	add(</a:t>
                      </a:r>
                      <a:r>
                        <a:rPr lang="el-GR" dirty="0" smtClean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Φ</a:t>
                      </a:r>
                      <a:r>
                        <a:rPr lang="en-US" baseline="-25000" dirty="0" smtClean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Q  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, &lt;n’, d+1&gt;)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add(</a:t>
                      </a:r>
                      <a:r>
                        <a:rPr lang="el-GR" dirty="0" smtClean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Φ</a:t>
                      </a:r>
                      <a:r>
                        <a:rPr lang="en-US" baseline="-25000" dirty="0" smtClean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Q  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, &lt;m, d&gt;)</a:t>
                      </a:r>
                    </a:p>
                    <a:p>
                      <a:r>
                        <a:rPr lang="en-US" dirty="0" smtClean="0">
                          <a:solidFill>
                            <a:schemeClr val="accent2"/>
                          </a:solidFill>
                        </a:rPr>
                        <a:t>(m is the matching child of n)</a:t>
                      </a:r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Insertion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 EACH m’ FROM descendents of m</a:t>
                      </a:r>
                    </a:p>
                    <a:p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	add(</a:t>
                      </a:r>
                      <a:r>
                        <a:rPr lang="el-GR" dirty="0" smtClean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Φ</a:t>
                      </a:r>
                      <a:r>
                        <a:rPr lang="en-US" baseline="-25000" dirty="0" smtClean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Q  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, &lt;m’, </a:t>
                      </a:r>
                      <a:r>
                        <a:rPr lang="en-US" dirty="0" err="1" smtClean="0">
                          <a:solidFill>
                            <a:schemeClr val="accent1"/>
                          </a:solidFill>
                        </a:rPr>
                        <a:t>d+x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&gt;)</a:t>
                      </a:r>
                    </a:p>
                    <a:p>
                      <a:r>
                        <a:rPr lang="en-US" dirty="0" smtClean="0"/>
                        <a:t>	</a:t>
                      </a:r>
                      <a:r>
                        <a:rPr lang="en-US" dirty="0" smtClean="0">
                          <a:solidFill>
                            <a:schemeClr val="accent2"/>
                          </a:solidFill>
                        </a:rPr>
                        <a:t>(x is the distance from m’ to m)</a:t>
                      </a:r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352800" y="1828800"/>
            <a:ext cx="5334000" cy="2514600"/>
          </a:xfrm>
          <a:prstGeom prst="rect">
            <a:avLst/>
          </a:prstGeom>
          <a:solidFill>
            <a:srgbClr val="D4D4DB">
              <a:alpha val="85098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Algorithm Details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2: Full-text search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Find answers with query keywords</a:t>
            </a:r>
          </a:p>
          <a:p>
            <a:r>
              <a:rPr lang="en-US" dirty="0" smtClean="0"/>
              <a:t>Not necessarily adjacently</a:t>
            </a:r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6670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Multi-Prefix Intersection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191000" y="914400"/>
            <a:ext cx="4800600" cy="5334000"/>
          </a:xfrm>
        </p:spPr>
        <p:txBody>
          <a:bodyPr/>
          <a:lstStyle/>
          <a:p>
            <a:r>
              <a:rPr lang="en-US" dirty="0" smtClean="0"/>
              <a:t>Q = </a:t>
            </a:r>
            <a:r>
              <a:rPr lang="en-US" dirty="0" err="1" smtClean="0">
                <a:solidFill>
                  <a:srgbClr val="C00000"/>
                </a:solidFill>
              </a:rPr>
              <a:t>vldb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li</a:t>
            </a:r>
            <a:endParaRPr lang="en-US" dirty="0"/>
          </a:p>
        </p:txBody>
      </p:sp>
      <p:graphicFrame>
        <p:nvGraphicFramePr>
          <p:cNvPr id="4" name="Content Placeholder 179"/>
          <p:cNvGraphicFramePr>
            <a:graphicFrameLocks/>
          </p:cNvGraphicFramePr>
          <p:nvPr/>
        </p:nvGraphicFramePr>
        <p:xfrm>
          <a:off x="609600" y="990600"/>
          <a:ext cx="2590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1"/>
                <a:gridCol w="2072640"/>
              </a:tblGrid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Record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 data…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Lin…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Lu Lin Luis…</a:t>
                      </a:r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Liu…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VLDB Lin data…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VLDB…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 VLDB…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3200400"/>
          <a:ext cx="2590800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400"/>
                <a:gridCol w="20574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VLDB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Li</a:t>
                      </a:r>
                      <a:r>
                        <a:rPr lang="en-US" dirty="0" smtClean="0"/>
                        <a:t>n data…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3886200"/>
          <a:ext cx="2590800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400"/>
                <a:gridCol w="20574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VLDB</a:t>
                      </a:r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6248400" y="16880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43400" y="22214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343400" y="27548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343400" y="32882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343400" y="38216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343400" y="435506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248400" y="22214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486400" y="2754868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1"/>
                </a:solidFill>
              </a:rPr>
              <a:t>i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486400" y="32882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019800" y="32882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u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19800" y="382166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6934200" y="27548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u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239000" y="435506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7924800" y="22214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v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924800" y="27548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7924800" y="32882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7924800" y="3821668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b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7924800" y="435506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7" idx="2"/>
            <a:endCxn id="8" idx="7"/>
          </p:cNvCxnSpPr>
          <p:nvPr/>
        </p:nvCxnSpPr>
        <p:spPr>
          <a:xfrm rot="10800000" flipV="1">
            <a:off x="4538522" y="1802368"/>
            <a:ext cx="17098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7" idx="6"/>
            <a:endCxn id="20" idx="1"/>
          </p:cNvCxnSpPr>
          <p:nvPr/>
        </p:nvCxnSpPr>
        <p:spPr>
          <a:xfrm>
            <a:off x="6477000" y="1802368"/>
            <a:ext cx="1481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8" idx="4"/>
            <a:endCxn id="9" idx="0"/>
          </p:cNvCxnSpPr>
          <p:nvPr/>
        </p:nvCxnSpPr>
        <p:spPr>
          <a:xfrm rot="5400000">
            <a:off x="4305300" y="26024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0" idx="4"/>
            <a:endCxn id="21" idx="0"/>
          </p:cNvCxnSpPr>
          <p:nvPr/>
        </p:nvCxnSpPr>
        <p:spPr>
          <a:xfrm rot="5400000">
            <a:off x="7886700" y="26024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9" idx="4"/>
            <a:endCxn id="10" idx="0"/>
          </p:cNvCxnSpPr>
          <p:nvPr/>
        </p:nvCxnSpPr>
        <p:spPr>
          <a:xfrm rot="5400000">
            <a:off x="4305300" y="31358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7" idx="4"/>
            <a:endCxn id="13" idx="0"/>
          </p:cNvCxnSpPr>
          <p:nvPr/>
        </p:nvCxnSpPr>
        <p:spPr>
          <a:xfrm rot="5400000">
            <a:off x="6210300" y="20690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0" idx="4"/>
            <a:endCxn id="11" idx="0"/>
          </p:cNvCxnSpPr>
          <p:nvPr/>
        </p:nvCxnSpPr>
        <p:spPr>
          <a:xfrm rot="5400000">
            <a:off x="4305300" y="36692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1" idx="4"/>
            <a:endCxn id="12" idx="0"/>
          </p:cNvCxnSpPr>
          <p:nvPr/>
        </p:nvCxnSpPr>
        <p:spPr>
          <a:xfrm rot="5400000">
            <a:off x="4305300" y="42026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3" idx="3"/>
            <a:endCxn id="14" idx="0"/>
          </p:cNvCxnSpPr>
          <p:nvPr/>
        </p:nvCxnSpPr>
        <p:spPr>
          <a:xfrm rot="5400000">
            <a:off x="5772150" y="2245140"/>
            <a:ext cx="338278" cy="6811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3" idx="5"/>
            <a:endCxn id="18" idx="0"/>
          </p:cNvCxnSpPr>
          <p:nvPr/>
        </p:nvCxnSpPr>
        <p:spPr>
          <a:xfrm rot="16200000" flipH="1">
            <a:off x="6576872" y="2283240"/>
            <a:ext cx="338278" cy="604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4" idx="4"/>
            <a:endCxn id="15" idx="0"/>
          </p:cNvCxnSpPr>
          <p:nvPr/>
        </p:nvCxnSpPr>
        <p:spPr>
          <a:xfrm rot="5400000">
            <a:off x="5448300" y="31358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4" idx="5"/>
            <a:endCxn id="16" idx="0"/>
          </p:cNvCxnSpPr>
          <p:nvPr/>
        </p:nvCxnSpPr>
        <p:spPr>
          <a:xfrm rot="16200000" flipH="1">
            <a:off x="5738672" y="2892840"/>
            <a:ext cx="338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6" idx="4"/>
            <a:endCxn id="17" idx="0"/>
          </p:cNvCxnSpPr>
          <p:nvPr/>
        </p:nvCxnSpPr>
        <p:spPr>
          <a:xfrm rot="5400000">
            <a:off x="5981700" y="36692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55" idx="4"/>
            <a:endCxn id="19" idx="0"/>
          </p:cNvCxnSpPr>
          <p:nvPr/>
        </p:nvCxnSpPr>
        <p:spPr>
          <a:xfrm rot="5400000">
            <a:off x="7200900" y="42026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1" idx="4"/>
            <a:endCxn id="22" idx="0"/>
          </p:cNvCxnSpPr>
          <p:nvPr/>
        </p:nvCxnSpPr>
        <p:spPr>
          <a:xfrm rot="5400000">
            <a:off x="7886700" y="31358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2" idx="4"/>
            <a:endCxn id="23" idx="0"/>
          </p:cNvCxnSpPr>
          <p:nvPr/>
        </p:nvCxnSpPr>
        <p:spPr>
          <a:xfrm rot="5400000">
            <a:off x="7886700" y="36692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3" idx="4"/>
            <a:endCxn id="24" idx="0"/>
          </p:cNvCxnSpPr>
          <p:nvPr/>
        </p:nvCxnSpPr>
        <p:spPr>
          <a:xfrm rot="5400000">
            <a:off x="7886700" y="42026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343400" y="4888468"/>
            <a:ext cx="228600" cy="10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1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2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3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</p:txBody>
      </p:sp>
      <p:cxnSp>
        <p:nvCxnSpPr>
          <p:cNvPr id="43" name="Straight Connector 42"/>
          <p:cNvCxnSpPr>
            <a:stCxn id="12" idx="4"/>
            <a:endCxn id="42" idx="0"/>
          </p:cNvCxnSpPr>
          <p:nvPr/>
        </p:nvCxnSpPr>
        <p:spPr>
          <a:xfrm rot="5400000">
            <a:off x="4305300" y="4736068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019800" y="4278868"/>
            <a:ext cx="2286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5</a:t>
            </a:r>
          </a:p>
        </p:txBody>
      </p:sp>
      <p:cxnSp>
        <p:nvCxnSpPr>
          <p:cNvPr id="45" name="Straight Connector 44"/>
          <p:cNvCxnSpPr>
            <a:stCxn id="17" idx="4"/>
            <a:endCxn id="44" idx="0"/>
          </p:cNvCxnSpPr>
          <p:nvPr/>
        </p:nvCxnSpPr>
        <p:spPr>
          <a:xfrm rot="5400000">
            <a:off x="6019800" y="4164568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7239000" y="4812268"/>
            <a:ext cx="2286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4</a:t>
            </a:r>
          </a:p>
        </p:txBody>
      </p:sp>
      <p:cxnSp>
        <p:nvCxnSpPr>
          <p:cNvPr id="47" name="Straight Connector 46"/>
          <p:cNvCxnSpPr>
            <a:stCxn id="19" idx="4"/>
            <a:endCxn id="46" idx="0"/>
          </p:cNvCxnSpPr>
          <p:nvPr/>
        </p:nvCxnSpPr>
        <p:spPr>
          <a:xfrm rot="5400000">
            <a:off x="7239000" y="4697968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7924800" y="4888468"/>
            <a:ext cx="2286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7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8</a:t>
            </a:r>
          </a:p>
        </p:txBody>
      </p:sp>
      <p:cxnSp>
        <p:nvCxnSpPr>
          <p:cNvPr id="49" name="Straight Connector 48"/>
          <p:cNvCxnSpPr>
            <a:stCxn id="24" idx="4"/>
            <a:endCxn id="48" idx="0"/>
          </p:cNvCxnSpPr>
          <p:nvPr/>
        </p:nvCxnSpPr>
        <p:spPr>
          <a:xfrm rot="5400000">
            <a:off x="7886700" y="4736068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5486400" y="382166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5486400" y="4278868"/>
            <a:ext cx="2286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3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4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</p:txBody>
      </p:sp>
      <p:cxnSp>
        <p:nvCxnSpPr>
          <p:cNvPr id="52" name="Straight Connector 51"/>
          <p:cNvCxnSpPr>
            <a:stCxn id="50" idx="4"/>
            <a:endCxn id="51" idx="0"/>
          </p:cNvCxnSpPr>
          <p:nvPr/>
        </p:nvCxnSpPr>
        <p:spPr>
          <a:xfrm rot="5400000">
            <a:off x="5486400" y="4164568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15" idx="4"/>
            <a:endCxn id="50" idx="0"/>
          </p:cNvCxnSpPr>
          <p:nvPr/>
        </p:nvCxnSpPr>
        <p:spPr>
          <a:xfrm rot="5400000">
            <a:off x="5448300" y="36692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7239000" y="32882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1"/>
                </a:solidFill>
              </a:rPr>
              <a:t>i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39000" y="3821668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s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56" name="Straight Arrow Connector 55"/>
          <p:cNvCxnSpPr>
            <a:stCxn id="18" idx="5"/>
            <a:endCxn id="54" idx="0"/>
          </p:cNvCxnSpPr>
          <p:nvPr/>
        </p:nvCxnSpPr>
        <p:spPr>
          <a:xfrm rot="16200000" flipH="1">
            <a:off x="7072172" y="3007140"/>
            <a:ext cx="338278" cy="223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54" idx="4"/>
            <a:endCxn id="55" idx="0"/>
          </p:cNvCxnSpPr>
          <p:nvPr/>
        </p:nvCxnSpPr>
        <p:spPr>
          <a:xfrm rot="5400000">
            <a:off x="7200900" y="3669268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4953000" y="328826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cxnSp>
        <p:nvCxnSpPr>
          <p:cNvPr id="59" name="Straight Arrow Connector 58"/>
          <p:cNvCxnSpPr>
            <a:stCxn id="14" idx="3"/>
            <a:endCxn id="58" idx="0"/>
          </p:cNvCxnSpPr>
          <p:nvPr/>
        </p:nvCxnSpPr>
        <p:spPr>
          <a:xfrm rot="5400000">
            <a:off x="5124450" y="2892840"/>
            <a:ext cx="338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953000" y="3821668"/>
            <a:ext cx="228600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1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8</a:t>
            </a:r>
          </a:p>
        </p:txBody>
      </p:sp>
      <p:cxnSp>
        <p:nvCxnSpPr>
          <p:cNvPr id="61" name="Straight Connector 60"/>
          <p:cNvCxnSpPr>
            <a:stCxn id="58" idx="4"/>
            <a:endCxn id="60" idx="0"/>
          </p:cNvCxnSpPr>
          <p:nvPr/>
        </p:nvCxnSpPr>
        <p:spPr>
          <a:xfrm rot="5400000">
            <a:off x="4914900" y="3669268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6629400" y="328826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63" name="Rectangle 62"/>
          <p:cNvSpPr/>
          <p:nvPr/>
        </p:nvSpPr>
        <p:spPr>
          <a:xfrm>
            <a:off x="6629400" y="3821668"/>
            <a:ext cx="2286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4</a:t>
            </a:r>
          </a:p>
        </p:txBody>
      </p:sp>
      <p:cxnSp>
        <p:nvCxnSpPr>
          <p:cNvPr id="64" name="Straight Connector 63"/>
          <p:cNvCxnSpPr>
            <a:stCxn id="62" idx="4"/>
            <a:endCxn id="63" idx="0"/>
          </p:cNvCxnSpPr>
          <p:nvPr/>
        </p:nvCxnSpPr>
        <p:spPr>
          <a:xfrm rot="5400000">
            <a:off x="6591300" y="3669268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8" idx="3"/>
            <a:endCxn id="62" idx="0"/>
          </p:cNvCxnSpPr>
          <p:nvPr/>
        </p:nvCxnSpPr>
        <p:spPr>
          <a:xfrm rot="5400000">
            <a:off x="6686550" y="3007140"/>
            <a:ext cx="338278" cy="223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BF5FF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BF5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BF5FF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CC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5344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Multi-Prefix Intersection: Method 1</a:t>
            </a:r>
            <a:endParaRPr lang="en-US" dirty="0"/>
          </a:p>
        </p:txBody>
      </p:sp>
      <p:graphicFrame>
        <p:nvGraphicFramePr>
          <p:cNvPr id="180" name="Content Placeholder 179"/>
          <p:cNvGraphicFramePr>
            <a:graphicFrameLocks noGrp="1"/>
          </p:cNvGraphicFramePr>
          <p:nvPr>
            <p:ph sz="quarter" idx="1"/>
          </p:nvPr>
        </p:nvGraphicFramePr>
        <p:xfrm>
          <a:off x="609600" y="990600"/>
          <a:ext cx="2590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1"/>
                <a:gridCol w="2072640"/>
              </a:tblGrid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Record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 data…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Lin…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Lu Lin Luis…</a:t>
                      </a:r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Liu…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VLDB Lin data…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VLDB…</a:t>
                      </a:r>
                      <a:endParaRPr lang="en-US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 VLDB…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6248400" y="990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43400" y="1524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343400" y="2057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3434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43400" y="3124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3434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248400" y="1524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486400" y="20574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1"/>
                </a:solidFill>
              </a:rPr>
              <a:t>i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864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60198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u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019800" y="3124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6934200" y="2057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u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2390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7924800" y="1524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v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7924800" y="2057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79248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924800" y="31242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b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9248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4" idx="2"/>
            <a:endCxn id="5" idx="7"/>
          </p:cNvCxnSpPr>
          <p:nvPr/>
        </p:nvCxnSpPr>
        <p:spPr>
          <a:xfrm rot="10800000" flipV="1">
            <a:off x="4538522" y="1104900"/>
            <a:ext cx="17098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4" idx="6"/>
            <a:endCxn id="22" idx="1"/>
          </p:cNvCxnSpPr>
          <p:nvPr/>
        </p:nvCxnSpPr>
        <p:spPr>
          <a:xfrm>
            <a:off x="6477000" y="1104900"/>
            <a:ext cx="1481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4"/>
            <a:endCxn id="6" idx="0"/>
          </p:cNvCxnSpPr>
          <p:nvPr/>
        </p:nvCxnSpPr>
        <p:spPr>
          <a:xfrm rot="5400000">
            <a:off x="4305300" y="1905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2" idx="4"/>
            <a:endCxn id="23" idx="0"/>
          </p:cNvCxnSpPr>
          <p:nvPr/>
        </p:nvCxnSpPr>
        <p:spPr>
          <a:xfrm rot="5400000">
            <a:off x="7886700" y="1905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6" idx="4"/>
            <a:endCxn id="7" idx="0"/>
          </p:cNvCxnSpPr>
          <p:nvPr/>
        </p:nvCxnSpPr>
        <p:spPr>
          <a:xfrm rot="5400000">
            <a:off x="4305300" y="2438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4" idx="4"/>
            <a:endCxn id="13" idx="0"/>
          </p:cNvCxnSpPr>
          <p:nvPr/>
        </p:nvCxnSpPr>
        <p:spPr>
          <a:xfrm rot="5400000">
            <a:off x="6210300" y="1371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4"/>
            <a:endCxn id="8" idx="0"/>
          </p:cNvCxnSpPr>
          <p:nvPr/>
        </p:nvCxnSpPr>
        <p:spPr>
          <a:xfrm rot="5400000">
            <a:off x="43053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4"/>
            <a:endCxn id="12" idx="0"/>
          </p:cNvCxnSpPr>
          <p:nvPr/>
        </p:nvCxnSpPr>
        <p:spPr>
          <a:xfrm rot="5400000">
            <a:off x="4305300" y="3505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3" idx="3"/>
            <a:endCxn id="16" idx="0"/>
          </p:cNvCxnSpPr>
          <p:nvPr/>
        </p:nvCxnSpPr>
        <p:spPr>
          <a:xfrm rot="5400000">
            <a:off x="5772150" y="1547672"/>
            <a:ext cx="338278" cy="6811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3" idx="5"/>
            <a:endCxn id="20" idx="0"/>
          </p:cNvCxnSpPr>
          <p:nvPr/>
        </p:nvCxnSpPr>
        <p:spPr>
          <a:xfrm rot="16200000" flipH="1">
            <a:off x="6576872" y="1585772"/>
            <a:ext cx="338278" cy="604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6" idx="4"/>
            <a:endCxn id="17" idx="0"/>
          </p:cNvCxnSpPr>
          <p:nvPr/>
        </p:nvCxnSpPr>
        <p:spPr>
          <a:xfrm rot="5400000">
            <a:off x="5448300" y="2438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6" idx="5"/>
            <a:endCxn id="18" idx="0"/>
          </p:cNvCxnSpPr>
          <p:nvPr/>
        </p:nvCxnSpPr>
        <p:spPr>
          <a:xfrm rot="16200000" flipH="1">
            <a:off x="5738672" y="2195372"/>
            <a:ext cx="338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8" idx="4"/>
            <a:endCxn id="19" idx="0"/>
          </p:cNvCxnSpPr>
          <p:nvPr/>
        </p:nvCxnSpPr>
        <p:spPr>
          <a:xfrm rot="5400000">
            <a:off x="59817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24" idx="4"/>
            <a:endCxn id="21" idx="0"/>
          </p:cNvCxnSpPr>
          <p:nvPr/>
        </p:nvCxnSpPr>
        <p:spPr>
          <a:xfrm rot="5400000">
            <a:off x="7200900" y="3505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23" idx="4"/>
            <a:endCxn id="24" idx="0"/>
          </p:cNvCxnSpPr>
          <p:nvPr/>
        </p:nvCxnSpPr>
        <p:spPr>
          <a:xfrm rot="5400000">
            <a:off x="7886700" y="2438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4" idx="4"/>
            <a:endCxn id="25" idx="0"/>
          </p:cNvCxnSpPr>
          <p:nvPr/>
        </p:nvCxnSpPr>
        <p:spPr>
          <a:xfrm rot="5400000">
            <a:off x="78867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5" idx="4"/>
            <a:endCxn id="28" idx="0"/>
          </p:cNvCxnSpPr>
          <p:nvPr/>
        </p:nvCxnSpPr>
        <p:spPr>
          <a:xfrm rot="5400000">
            <a:off x="7886700" y="3505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4343400" y="4191000"/>
            <a:ext cx="228600" cy="10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1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2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3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</p:txBody>
      </p:sp>
      <p:cxnSp>
        <p:nvCxnSpPr>
          <p:cNvPr id="56" name="Straight Connector 55"/>
          <p:cNvCxnSpPr>
            <a:stCxn id="12" idx="4"/>
            <a:endCxn id="54" idx="0"/>
          </p:cNvCxnSpPr>
          <p:nvPr/>
        </p:nvCxnSpPr>
        <p:spPr>
          <a:xfrm rot="5400000">
            <a:off x="4305300" y="40386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6019800" y="3581400"/>
            <a:ext cx="2286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5</a:t>
            </a:r>
          </a:p>
        </p:txBody>
      </p:sp>
      <p:cxnSp>
        <p:nvCxnSpPr>
          <p:cNvPr id="62" name="Straight Connector 61"/>
          <p:cNvCxnSpPr>
            <a:stCxn id="19" idx="4"/>
            <a:endCxn id="60" idx="0"/>
          </p:cNvCxnSpPr>
          <p:nvPr/>
        </p:nvCxnSpPr>
        <p:spPr>
          <a:xfrm rot="5400000">
            <a:off x="6019800" y="34671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7239000" y="4114800"/>
            <a:ext cx="2286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4</a:t>
            </a:r>
          </a:p>
        </p:txBody>
      </p:sp>
      <p:cxnSp>
        <p:nvCxnSpPr>
          <p:cNvPr id="67" name="Straight Connector 66"/>
          <p:cNvCxnSpPr>
            <a:stCxn id="21" idx="4"/>
            <a:endCxn id="65" idx="0"/>
          </p:cNvCxnSpPr>
          <p:nvPr/>
        </p:nvCxnSpPr>
        <p:spPr>
          <a:xfrm rot="5400000">
            <a:off x="7239000" y="40005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7924800" y="4191000"/>
            <a:ext cx="2286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7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8</a:t>
            </a:r>
          </a:p>
        </p:txBody>
      </p:sp>
      <p:cxnSp>
        <p:nvCxnSpPr>
          <p:cNvPr id="71" name="Straight Connector 70"/>
          <p:cNvCxnSpPr>
            <a:stCxn id="28" idx="4"/>
            <a:endCxn id="69" idx="0"/>
          </p:cNvCxnSpPr>
          <p:nvPr/>
        </p:nvCxnSpPr>
        <p:spPr>
          <a:xfrm rot="5400000">
            <a:off x="7886700" y="40386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/>
          <p:cNvSpPr/>
          <p:nvPr/>
        </p:nvSpPr>
        <p:spPr>
          <a:xfrm>
            <a:off x="5486400" y="3124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14" name="Rectangle 113"/>
          <p:cNvSpPr/>
          <p:nvPr/>
        </p:nvSpPr>
        <p:spPr>
          <a:xfrm>
            <a:off x="5486400" y="3581400"/>
            <a:ext cx="2286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3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4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</p:txBody>
      </p:sp>
      <p:cxnSp>
        <p:nvCxnSpPr>
          <p:cNvPr id="116" name="Straight Connector 115"/>
          <p:cNvCxnSpPr>
            <a:stCxn id="112" idx="4"/>
            <a:endCxn id="114" idx="0"/>
          </p:cNvCxnSpPr>
          <p:nvPr/>
        </p:nvCxnSpPr>
        <p:spPr>
          <a:xfrm rot="5400000">
            <a:off x="5486400" y="34671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17" idx="4"/>
            <a:endCxn id="112" idx="0"/>
          </p:cNvCxnSpPr>
          <p:nvPr/>
        </p:nvCxnSpPr>
        <p:spPr>
          <a:xfrm rot="5400000">
            <a:off x="54483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/>
          <p:cNvSpPr/>
          <p:nvPr/>
        </p:nvSpPr>
        <p:spPr>
          <a:xfrm>
            <a:off x="72390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1"/>
                </a:solidFill>
              </a:rPr>
              <a:t>i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7239000" y="3124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s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134" name="Straight Arrow Connector 133"/>
          <p:cNvCxnSpPr>
            <a:stCxn id="20" idx="5"/>
            <a:endCxn id="123" idx="0"/>
          </p:cNvCxnSpPr>
          <p:nvPr/>
        </p:nvCxnSpPr>
        <p:spPr>
          <a:xfrm rot="16200000" flipH="1">
            <a:off x="7072172" y="2309672"/>
            <a:ext cx="338278" cy="223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stCxn id="123" idx="4"/>
            <a:endCxn id="124" idx="0"/>
          </p:cNvCxnSpPr>
          <p:nvPr/>
        </p:nvCxnSpPr>
        <p:spPr>
          <a:xfrm rot="5400000">
            <a:off x="72009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Oval 138"/>
          <p:cNvSpPr/>
          <p:nvPr/>
        </p:nvSpPr>
        <p:spPr>
          <a:xfrm>
            <a:off x="4953000" y="2590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cxnSp>
        <p:nvCxnSpPr>
          <p:cNvPr id="141" name="Straight Arrow Connector 140"/>
          <p:cNvCxnSpPr>
            <a:stCxn id="16" idx="3"/>
            <a:endCxn id="139" idx="0"/>
          </p:cNvCxnSpPr>
          <p:nvPr/>
        </p:nvCxnSpPr>
        <p:spPr>
          <a:xfrm rot="5400000">
            <a:off x="5124450" y="2195372"/>
            <a:ext cx="338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ectangle 144"/>
          <p:cNvSpPr/>
          <p:nvPr/>
        </p:nvSpPr>
        <p:spPr>
          <a:xfrm>
            <a:off x="4953000" y="3124200"/>
            <a:ext cx="228600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1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8</a:t>
            </a:r>
          </a:p>
        </p:txBody>
      </p:sp>
      <p:cxnSp>
        <p:nvCxnSpPr>
          <p:cNvPr id="147" name="Straight Connector 146"/>
          <p:cNvCxnSpPr>
            <a:stCxn id="139" idx="4"/>
            <a:endCxn id="145" idx="0"/>
          </p:cNvCxnSpPr>
          <p:nvPr/>
        </p:nvCxnSpPr>
        <p:spPr>
          <a:xfrm rot="5400000">
            <a:off x="4914900" y="29718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Oval 162"/>
          <p:cNvSpPr/>
          <p:nvPr/>
        </p:nvSpPr>
        <p:spPr>
          <a:xfrm>
            <a:off x="6629400" y="2590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65" name="Rectangle 164"/>
          <p:cNvSpPr/>
          <p:nvPr/>
        </p:nvSpPr>
        <p:spPr>
          <a:xfrm>
            <a:off x="6629400" y="3124200"/>
            <a:ext cx="2286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4</a:t>
            </a:r>
          </a:p>
        </p:txBody>
      </p:sp>
      <p:cxnSp>
        <p:nvCxnSpPr>
          <p:cNvPr id="167" name="Straight Connector 166"/>
          <p:cNvCxnSpPr>
            <a:stCxn id="163" idx="4"/>
            <a:endCxn id="165" idx="0"/>
          </p:cNvCxnSpPr>
          <p:nvPr/>
        </p:nvCxnSpPr>
        <p:spPr>
          <a:xfrm rot="5400000">
            <a:off x="6591300" y="29718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>
            <a:stCxn id="20" idx="3"/>
            <a:endCxn id="163" idx="0"/>
          </p:cNvCxnSpPr>
          <p:nvPr/>
        </p:nvCxnSpPr>
        <p:spPr>
          <a:xfrm rot="5400000">
            <a:off x="6686550" y="2309672"/>
            <a:ext cx="338278" cy="223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angle 186"/>
          <p:cNvSpPr/>
          <p:nvPr/>
        </p:nvSpPr>
        <p:spPr>
          <a:xfrm>
            <a:off x="5486400" y="5410200"/>
            <a:ext cx="1295400" cy="228600"/>
          </a:xfrm>
          <a:prstGeom prst="rect">
            <a:avLst/>
          </a:prstGeom>
          <a:solidFill>
            <a:srgbClr val="CBF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1 3 4 5 6 8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5486400" y="5715000"/>
            <a:ext cx="762000" cy="2286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6 7 8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4876800" y="533400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li</a:t>
            </a:r>
            <a:endParaRPr lang="en-US" dirty="0"/>
          </a:p>
        </p:txBody>
      </p:sp>
      <p:sp>
        <p:nvSpPr>
          <p:cNvPr id="190" name="TextBox 189"/>
          <p:cNvSpPr txBox="1"/>
          <p:nvPr/>
        </p:nvSpPr>
        <p:spPr>
          <a:xfrm>
            <a:off x="4876800" y="563880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vldb</a:t>
            </a:r>
            <a:endParaRPr lang="en-US" dirty="0"/>
          </a:p>
        </p:txBody>
      </p:sp>
      <p:sp>
        <p:nvSpPr>
          <p:cNvPr id="191" name="Rectangle 190"/>
          <p:cNvSpPr/>
          <p:nvPr/>
        </p:nvSpPr>
        <p:spPr>
          <a:xfrm>
            <a:off x="8077200" y="5562600"/>
            <a:ext cx="533400" cy="228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6 8</a:t>
            </a:r>
          </a:p>
        </p:txBody>
      </p:sp>
      <p:sp>
        <p:nvSpPr>
          <p:cNvPr id="192" name="Right Arrow 191"/>
          <p:cNvSpPr/>
          <p:nvPr/>
        </p:nvSpPr>
        <p:spPr>
          <a:xfrm>
            <a:off x="7010400" y="5486400"/>
            <a:ext cx="685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Content Placeholder 2"/>
          <p:cNvSpPr txBox="1">
            <a:spLocks/>
          </p:cNvSpPr>
          <p:nvPr/>
        </p:nvSpPr>
        <p:spPr>
          <a:xfrm>
            <a:off x="609600" y="5334000"/>
            <a:ext cx="3429000" cy="83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 = </a:t>
            </a:r>
            <a:r>
              <a:rPr kumimoji="0" lang="en-US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vldb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</a:t>
            </a: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94" name="Table 193"/>
          <p:cNvGraphicFramePr>
            <a:graphicFrameLocks noGrp="1"/>
          </p:cNvGraphicFramePr>
          <p:nvPr/>
        </p:nvGraphicFramePr>
        <p:xfrm>
          <a:off x="609600" y="4495800"/>
          <a:ext cx="3657600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7800"/>
                <a:gridCol w="2209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Space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Inverted</a:t>
                      </a:r>
                      <a:r>
                        <a:rPr lang="en-US" baseline="0" dirty="0" smtClean="0"/>
                        <a:t> index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Time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Union + intersection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2" name="Rectangle 71"/>
          <p:cNvSpPr/>
          <p:nvPr/>
        </p:nvSpPr>
        <p:spPr>
          <a:xfrm>
            <a:off x="2895600" y="6248400"/>
            <a:ext cx="43463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n-US" sz="2000" dirty="0" smtClean="0"/>
              <a:t>More efficient intersection approaches…</a:t>
            </a:r>
            <a:endParaRPr lang="en-US" sz="20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BF5FF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BF5FF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BF5FF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C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 animBg="1"/>
      <p:bldP spid="187" grpId="0" animBg="1"/>
      <p:bldP spid="188" grpId="0" animBg="1"/>
      <p:bldP spid="189" grpId="0"/>
      <p:bldP spid="190" grpId="0"/>
      <p:bldP spid="191" grpId="0" animBg="1"/>
      <p:bldP spid="192" grpId="0" animBg="1"/>
      <p:bldP spid="1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Multi-Prefix Intersection: Method 2</a:t>
            </a:r>
            <a:endParaRPr lang="en-US" dirty="0"/>
          </a:p>
        </p:txBody>
      </p:sp>
      <p:graphicFrame>
        <p:nvGraphicFramePr>
          <p:cNvPr id="90" name="Content Placeholder 89"/>
          <p:cNvGraphicFramePr>
            <a:graphicFrameLocks noGrp="1"/>
          </p:cNvGraphicFramePr>
          <p:nvPr>
            <p:ph sz="quarter" idx="1"/>
          </p:nvPr>
        </p:nvGraphicFramePr>
        <p:xfrm>
          <a:off x="2743200" y="990600"/>
          <a:ext cx="15240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</a:tblGrid>
              <a:tr h="2455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Forward List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 1 2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 1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 1 3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 3 5 6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 4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 1 3 7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 7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55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 2 7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6248400" y="9906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43400" y="1524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343400" y="2057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3434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43400" y="3124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3434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6248400" y="1524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486400" y="2057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1"/>
                </a:solidFill>
              </a:rPr>
              <a:t>i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4864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0198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u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019800" y="3124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2057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u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2390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7924800" y="15240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v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7924800" y="20574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9248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924800" y="3124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b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9248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4" idx="2"/>
            <a:endCxn id="5" idx="7"/>
          </p:cNvCxnSpPr>
          <p:nvPr/>
        </p:nvCxnSpPr>
        <p:spPr>
          <a:xfrm rot="10800000" flipV="1">
            <a:off x="4538522" y="1104900"/>
            <a:ext cx="17098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4" idx="6"/>
            <a:endCxn id="17" idx="1"/>
          </p:cNvCxnSpPr>
          <p:nvPr/>
        </p:nvCxnSpPr>
        <p:spPr>
          <a:xfrm>
            <a:off x="6477000" y="1104900"/>
            <a:ext cx="1481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4"/>
            <a:endCxn id="6" idx="0"/>
          </p:cNvCxnSpPr>
          <p:nvPr/>
        </p:nvCxnSpPr>
        <p:spPr>
          <a:xfrm rot="5400000">
            <a:off x="4305300" y="1905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7" idx="4"/>
            <a:endCxn id="18" idx="0"/>
          </p:cNvCxnSpPr>
          <p:nvPr/>
        </p:nvCxnSpPr>
        <p:spPr>
          <a:xfrm rot="5400000">
            <a:off x="7886700" y="1905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4"/>
            <a:endCxn id="7" idx="0"/>
          </p:cNvCxnSpPr>
          <p:nvPr/>
        </p:nvCxnSpPr>
        <p:spPr>
          <a:xfrm rot="5400000">
            <a:off x="4305300" y="2438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4" idx="4"/>
            <a:endCxn id="10" idx="0"/>
          </p:cNvCxnSpPr>
          <p:nvPr/>
        </p:nvCxnSpPr>
        <p:spPr>
          <a:xfrm rot="5400000">
            <a:off x="6210300" y="1371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4"/>
            <a:endCxn id="8" idx="0"/>
          </p:cNvCxnSpPr>
          <p:nvPr/>
        </p:nvCxnSpPr>
        <p:spPr>
          <a:xfrm rot="5400000">
            <a:off x="43053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4"/>
            <a:endCxn id="9" idx="0"/>
          </p:cNvCxnSpPr>
          <p:nvPr/>
        </p:nvCxnSpPr>
        <p:spPr>
          <a:xfrm rot="5400000">
            <a:off x="4305300" y="3505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3"/>
            <a:endCxn id="11" idx="0"/>
          </p:cNvCxnSpPr>
          <p:nvPr/>
        </p:nvCxnSpPr>
        <p:spPr>
          <a:xfrm rot="5400000">
            <a:off x="5772150" y="1547672"/>
            <a:ext cx="338278" cy="6811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0" idx="5"/>
            <a:endCxn id="15" idx="0"/>
          </p:cNvCxnSpPr>
          <p:nvPr/>
        </p:nvCxnSpPr>
        <p:spPr>
          <a:xfrm rot="16200000" flipH="1">
            <a:off x="6576872" y="1585772"/>
            <a:ext cx="338278" cy="604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1" idx="4"/>
            <a:endCxn id="12" idx="0"/>
          </p:cNvCxnSpPr>
          <p:nvPr/>
        </p:nvCxnSpPr>
        <p:spPr>
          <a:xfrm rot="5400000">
            <a:off x="5448300" y="2438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1" idx="5"/>
            <a:endCxn id="13" idx="0"/>
          </p:cNvCxnSpPr>
          <p:nvPr/>
        </p:nvCxnSpPr>
        <p:spPr>
          <a:xfrm rot="16200000" flipH="1">
            <a:off x="5738672" y="2195372"/>
            <a:ext cx="338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3" idx="4"/>
            <a:endCxn id="14" idx="0"/>
          </p:cNvCxnSpPr>
          <p:nvPr/>
        </p:nvCxnSpPr>
        <p:spPr>
          <a:xfrm rot="5400000">
            <a:off x="59817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52" idx="4"/>
            <a:endCxn id="16" idx="0"/>
          </p:cNvCxnSpPr>
          <p:nvPr/>
        </p:nvCxnSpPr>
        <p:spPr>
          <a:xfrm rot="5400000">
            <a:off x="7200900" y="3505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8" idx="4"/>
            <a:endCxn id="19" idx="0"/>
          </p:cNvCxnSpPr>
          <p:nvPr/>
        </p:nvCxnSpPr>
        <p:spPr>
          <a:xfrm rot="5400000">
            <a:off x="7886700" y="2438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9" idx="4"/>
            <a:endCxn id="20" idx="0"/>
          </p:cNvCxnSpPr>
          <p:nvPr/>
        </p:nvCxnSpPr>
        <p:spPr>
          <a:xfrm rot="5400000">
            <a:off x="78867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0" idx="4"/>
            <a:endCxn id="21" idx="0"/>
          </p:cNvCxnSpPr>
          <p:nvPr/>
        </p:nvCxnSpPr>
        <p:spPr>
          <a:xfrm rot="5400000">
            <a:off x="7886700" y="3505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343400" y="4191000"/>
            <a:ext cx="228600" cy="10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1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2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3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</p:txBody>
      </p:sp>
      <p:cxnSp>
        <p:nvCxnSpPr>
          <p:cNvPr id="40" name="Straight Connector 39"/>
          <p:cNvCxnSpPr>
            <a:stCxn id="9" idx="4"/>
            <a:endCxn id="39" idx="0"/>
          </p:cNvCxnSpPr>
          <p:nvPr/>
        </p:nvCxnSpPr>
        <p:spPr>
          <a:xfrm rot="5400000">
            <a:off x="4305300" y="40386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019800" y="3581400"/>
            <a:ext cx="2286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5</a:t>
            </a:r>
          </a:p>
        </p:txBody>
      </p:sp>
      <p:cxnSp>
        <p:nvCxnSpPr>
          <p:cNvPr id="42" name="Straight Connector 41"/>
          <p:cNvCxnSpPr>
            <a:stCxn id="14" idx="4"/>
            <a:endCxn id="41" idx="0"/>
          </p:cNvCxnSpPr>
          <p:nvPr/>
        </p:nvCxnSpPr>
        <p:spPr>
          <a:xfrm rot="5400000">
            <a:off x="6019800" y="34671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7239000" y="4114800"/>
            <a:ext cx="2286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4</a:t>
            </a:r>
          </a:p>
        </p:txBody>
      </p:sp>
      <p:cxnSp>
        <p:nvCxnSpPr>
          <p:cNvPr id="44" name="Straight Connector 43"/>
          <p:cNvCxnSpPr>
            <a:stCxn id="16" idx="4"/>
            <a:endCxn id="43" idx="0"/>
          </p:cNvCxnSpPr>
          <p:nvPr/>
        </p:nvCxnSpPr>
        <p:spPr>
          <a:xfrm rot="5400000">
            <a:off x="7239000" y="40005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7924800" y="4191000"/>
            <a:ext cx="2286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7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8</a:t>
            </a:r>
          </a:p>
        </p:txBody>
      </p:sp>
      <p:cxnSp>
        <p:nvCxnSpPr>
          <p:cNvPr id="46" name="Straight Connector 45"/>
          <p:cNvCxnSpPr>
            <a:stCxn id="21" idx="4"/>
            <a:endCxn id="45" idx="0"/>
          </p:cNvCxnSpPr>
          <p:nvPr/>
        </p:nvCxnSpPr>
        <p:spPr>
          <a:xfrm rot="5400000">
            <a:off x="7886700" y="40386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5486400" y="3124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5486400" y="3581400"/>
            <a:ext cx="2286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3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4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</p:txBody>
      </p:sp>
      <p:cxnSp>
        <p:nvCxnSpPr>
          <p:cNvPr id="49" name="Straight Connector 48"/>
          <p:cNvCxnSpPr>
            <a:stCxn id="47" idx="4"/>
            <a:endCxn id="48" idx="0"/>
          </p:cNvCxnSpPr>
          <p:nvPr/>
        </p:nvCxnSpPr>
        <p:spPr>
          <a:xfrm rot="5400000">
            <a:off x="5486400" y="34671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2" idx="4"/>
            <a:endCxn id="47" idx="0"/>
          </p:cNvCxnSpPr>
          <p:nvPr/>
        </p:nvCxnSpPr>
        <p:spPr>
          <a:xfrm rot="5400000">
            <a:off x="54483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7239000" y="25908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1"/>
                </a:solidFill>
              </a:rPr>
              <a:t>i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7239000" y="3124200"/>
            <a:ext cx="228600" cy="228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s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53" name="Straight Arrow Connector 52"/>
          <p:cNvCxnSpPr>
            <a:stCxn id="15" idx="5"/>
            <a:endCxn id="51" idx="0"/>
          </p:cNvCxnSpPr>
          <p:nvPr/>
        </p:nvCxnSpPr>
        <p:spPr>
          <a:xfrm rot="16200000" flipH="1">
            <a:off x="7072172" y="2309672"/>
            <a:ext cx="338278" cy="223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51" idx="4"/>
            <a:endCxn id="52" idx="0"/>
          </p:cNvCxnSpPr>
          <p:nvPr/>
        </p:nvCxnSpPr>
        <p:spPr>
          <a:xfrm rot="5400000">
            <a:off x="7200900" y="29718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4953000" y="2590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cxnSp>
        <p:nvCxnSpPr>
          <p:cNvPr id="56" name="Straight Arrow Connector 55"/>
          <p:cNvCxnSpPr>
            <a:stCxn id="11" idx="3"/>
            <a:endCxn id="55" idx="0"/>
          </p:cNvCxnSpPr>
          <p:nvPr/>
        </p:nvCxnSpPr>
        <p:spPr>
          <a:xfrm rot="5400000">
            <a:off x="5124450" y="2195372"/>
            <a:ext cx="338278" cy="452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953000" y="3124200"/>
            <a:ext cx="228600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1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8</a:t>
            </a:r>
          </a:p>
        </p:txBody>
      </p:sp>
      <p:cxnSp>
        <p:nvCxnSpPr>
          <p:cNvPr id="58" name="Straight Connector 57"/>
          <p:cNvCxnSpPr>
            <a:stCxn id="55" idx="4"/>
            <a:endCxn id="57" idx="0"/>
          </p:cNvCxnSpPr>
          <p:nvPr/>
        </p:nvCxnSpPr>
        <p:spPr>
          <a:xfrm rot="5400000">
            <a:off x="4914900" y="29718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629400" y="2590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629400" y="3124200"/>
            <a:ext cx="2286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4</a:t>
            </a:r>
          </a:p>
        </p:txBody>
      </p:sp>
      <p:cxnSp>
        <p:nvCxnSpPr>
          <p:cNvPr id="61" name="Straight Connector 60"/>
          <p:cNvCxnSpPr>
            <a:stCxn id="59" idx="4"/>
            <a:endCxn id="60" idx="0"/>
          </p:cNvCxnSpPr>
          <p:nvPr/>
        </p:nvCxnSpPr>
        <p:spPr>
          <a:xfrm rot="5400000">
            <a:off x="6591300" y="29718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15" idx="3"/>
            <a:endCxn id="59" idx="0"/>
          </p:cNvCxnSpPr>
          <p:nvPr/>
        </p:nvCxnSpPr>
        <p:spPr>
          <a:xfrm rot="5400000">
            <a:off x="6686550" y="2309672"/>
            <a:ext cx="338278" cy="223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Content Placeholder 179"/>
          <p:cNvGraphicFramePr>
            <a:graphicFrameLocks/>
          </p:cNvGraphicFramePr>
          <p:nvPr/>
        </p:nvGraphicFramePr>
        <p:xfrm>
          <a:off x="609601" y="990600"/>
          <a:ext cx="2209799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1"/>
                <a:gridCol w="1767838"/>
              </a:tblGrid>
              <a:tr h="26246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Record</a:t>
                      </a:r>
                      <a:endParaRPr lang="en-US" sz="1600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 data…</a:t>
                      </a:r>
                      <a:endParaRPr lang="en-US" sz="1600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data…</a:t>
                      </a:r>
                      <a:endParaRPr lang="en-US" sz="1600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data Lin…</a:t>
                      </a:r>
                      <a:endParaRPr lang="en-US" sz="1600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Lu Lin Luis…</a:t>
                      </a:r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Liu…</a:t>
                      </a:r>
                      <a:endParaRPr lang="en-US" sz="1600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VLDB Lin data…</a:t>
                      </a:r>
                      <a:endParaRPr lang="en-US" sz="1600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VLDB…</a:t>
                      </a:r>
                      <a:endParaRPr lang="en-US" sz="1600" dirty="0"/>
                    </a:p>
                  </a:txBody>
                  <a:tcPr/>
                </a:tc>
              </a:tr>
              <a:tr h="26246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 VLDB…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6400800" y="914400"/>
            <a:ext cx="52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[1, 7]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495800" y="15240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[1, 1]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495800" y="19812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[1, 1]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95800" y="25146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[1, 1]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495800" y="30480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[1, 1]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400800" y="14478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[2, 6]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638800" y="19812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[2, 4]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495800" y="36576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</a:rPr>
              <a:t>1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105400" y="25908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</a:rPr>
              <a:t>2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638800" y="31242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</a:rPr>
              <a:t>3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72200" y="31242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</a:rPr>
              <a:t>4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781800" y="25908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</a:rPr>
              <a:t>5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391400" y="36576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</a:rPr>
              <a:t>6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077200" y="36576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</a:rPr>
              <a:t>7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38800" y="25146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[3, 3]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172200" y="25146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[4, 4]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086600" y="19812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[5, 6]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391400" y="25146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[6, 6]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391400" y="3048000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[6, 6]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077200" y="1447800"/>
            <a:ext cx="52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[7, 7]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077200" y="1981200"/>
            <a:ext cx="52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[7, 7]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077200" y="2514600"/>
            <a:ext cx="52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[7, 7]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077200" y="3048000"/>
            <a:ext cx="52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[7, 7]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91" name="Content Placeholder 2"/>
          <p:cNvSpPr txBox="1">
            <a:spLocks/>
          </p:cNvSpPr>
          <p:nvPr/>
        </p:nvSpPr>
        <p:spPr>
          <a:xfrm>
            <a:off x="609600" y="5486400"/>
            <a:ext cx="3429000" cy="83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 = </a:t>
            </a:r>
            <a:r>
              <a:rPr kumimoji="0" lang="en-US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vldb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</a:t>
            </a: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1981200" y="4648200"/>
            <a:ext cx="2286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6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7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8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362200" y="5105400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[2, 4]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9" name="Right Arrow 98"/>
          <p:cNvSpPr/>
          <p:nvPr/>
        </p:nvSpPr>
        <p:spPr>
          <a:xfrm rot="13433898">
            <a:off x="900891" y="4517284"/>
            <a:ext cx="685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Right Arrow 99"/>
          <p:cNvSpPr/>
          <p:nvPr/>
        </p:nvSpPr>
        <p:spPr>
          <a:xfrm rot="18827157">
            <a:off x="2878807" y="4520534"/>
            <a:ext cx="685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609600" y="4953000"/>
            <a:ext cx="1166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 each</a:t>
            </a:r>
            <a:endParaRPr lang="en-US" dirty="0"/>
          </a:p>
        </p:txBody>
      </p:sp>
      <p:sp>
        <p:nvSpPr>
          <p:cNvPr id="102" name="TextBox 101"/>
          <p:cNvSpPr txBox="1"/>
          <p:nvPr/>
        </p:nvSpPr>
        <p:spPr>
          <a:xfrm>
            <a:off x="2971800" y="4953000"/>
            <a:ext cx="1406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Verify/Probe</a:t>
            </a:r>
            <a:endParaRPr lang="en-US" dirty="0"/>
          </a:p>
        </p:txBody>
      </p:sp>
      <p:graphicFrame>
        <p:nvGraphicFramePr>
          <p:cNvPr id="103" name="Table 102"/>
          <p:cNvGraphicFramePr>
            <a:graphicFrameLocks noGrp="1"/>
          </p:cNvGraphicFramePr>
          <p:nvPr/>
        </p:nvGraphicFramePr>
        <p:xfrm>
          <a:off x="609600" y="2971800"/>
          <a:ext cx="3657601" cy="335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725"/>
                <a:gridCol w="1790075"/>
                <a:gridCol w="1447801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VLDB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Li</a:t>
                      </a:r>
                      <a:r>
                        <a:rPr lang="en-US" sz="1600" dirty="0" smtClean="0"/>
                        <a:t>n data…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C00000"/>
                          </a:solidFill>
                        </a:rPr>
                        <a:t>1 </a:t>
                      </a:r>
                      <a:r>
                        <a:rPr lang="en-US" sz="1600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lang="en-US" sz="1600" dirty="0" smtClean="0">
                          <a:solidFill>
                            <a:srgbClr val="C00000"/>
                          </a:solidFill>
                        </a:rPr>
                        <a:t> 7</a:t>
                      </a:r>
                      <a:endParaRPr lang="en-US" sz="16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/>
        </p:nvGraphicFramePr>
        <p:xfrm>
          <a:off x="609600" y="3657600"/>
          <a:ext cx="3657601" cy="335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725"/>
                <a:gridCol w="1806641"/>
                <a:gridCol w="1431235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Li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VLDB</a:t>
                      </a:r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r>
                        <a:rPr lang="en-US" sz="1600" dirty="0" smtClean="0">
                          <a:solidFill>
                            <a:srgbClr val="C00000"/>
                          </a:solidFill>
                        </a:rPr>
                        <a:t> 7</a:t>
                      </a:r>
                      <a:endParaRPr lang="en-US" sz="16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4343400" y="5410200"/>
          <a:ext cx="4267200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9751"/>
                <a:gridCol w="273744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Space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Inverted</a:t>
                      </a:r>
                      <a:r>
                        <a:rPr lang="en-US" baseline="0" dirty="0" smtClean="0"/>
                        <a:t> + forward index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Time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Probing forward lists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1" grpId="0"/>
      <p:bldP spid="93" grpId="0" animBg="1"/>
      <p:bldP spid="94" grpId="1"/>
      <p:bldP spid="99" grpId="0" animBg="1"/>
      <p:bldP spid="100" grpId="0" animBg="1"/>
      <p:bldP spid="101" grpId="0"/>
      <p:bldP spid="10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143000" y="1447800"/>
            <a:ext cx="2819400" cy="228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Traversing inverted lists incrementally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3657600"/>
            <a:ext cx="8378952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Compute and cache only needed answers</a:t>
            </a:r>
          </a:p>
          <a:p>
            <a:r>
              <a:rPr lang="en-US" dirty="0" smtClean="0"/>
              <a:t>For subsequent queries, compute the answers:</a:t>
            </a:r>
          </a:p>
          <a:p>
            <a:pPr lvl="1"/>
            <a:r>
              <a:rPr lang="en-US" dirty="0" smtClean="0"/>
              <a:t>from the cached answers</a:t>
            </a:r>
          </a:p>
          <a:p>
            <a:pPr lvl="1"/>
            <a:r>
              <a:rPr lang="en-US" dirty="0" smtClean="0"/>
              <a:t>from resuming previously terminated computation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</a:t>
            </a:r>
            <a:r>
              <a:rPr lang="en-US" dirty="0" err="1" smtClean="0">
                <a:solidFill>
                  <a:schemeClr val="accent6"/>
                </a:solidFill>
              </a:rPr>
              <a:t>cs</a:t>
            </a:r>
            <a:r>
              <a:rPr lang="en-US" dirty="0" smtClean="0">
                <a:solidFill>
                  <a:schemeClr val="accent6"/>
                </a:solidFill>
              </a:rPr>
              <a:t> co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9400" y="2209800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28800" y="2438400"/>
            <a:ext cx="1904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cached answers of </a:t>
            </a:r>
            <a:r>
              <a:rPr lang="en-US" dirty="0" err="1" smtClean="0">
                <a:solidFill>
                  <a:srgbClr val="FF0000"/>
                </a:solidFill>
              </a:rPr>
              <a:t>cs</a:t>
            </a:r>
            <a:r>
              <a:rPr lang="en-US" dirty="0" smtClean="0">
                <a:solidFill>
                  <a:srgbClr val="FF0000"/>
                </a:solidFill>
              </a:rPr>
              <a:t> co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1066800"/>
            <a:ext cx="2962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traversal list: inverted list of </a:t>
            </a:r>
            <a:r>
              <a:rPr lang="en-US" dirty="0" err="1" smtClean="0">
                <a:solidFill>
                  <a:srgbClr val="FF0000"/>
                </a:solidFill>
              </a:rPr>
              <a:t>cs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2971800" y="1676400"/>
            <a:ext cx="3048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00400" y="175260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1447800"/>
            <a:ext cx="2819400" cy="228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1219200"/>
            <a:ext cx="2819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819400" y="1447800"/>
            <a:ext cx="53340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14400" y="914400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</a:t>
            </a:r>
            <a:r>
              <a:rPr lang="en-US" dirty="0" err="1" smtClean="0">
                <a:solidFill>
                  <a:srgbClr val="FF0000"/>
                </a:solidFill>
              </a:rPr>
              <a:t>cs</a:t>
            </a:r>
            <a:r>
              <a:rPr lang="en-US" dirty="0" smtClean="0">
                <a:solidFill>
                  <a:srgbClr val="FF0000"/>
                </a:solidFill>
              </a:rPr>
              <a:t> conf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581400" y="2133600"/>
            <a:ext cx="457200" cy="381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114800" y="2209800"/>
            <a:ext cx="457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429000" y="1752600"/>
            <a:ext cx="761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Verify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962400" y="24384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cached answers of </a:t>
            </a:r>
            <a:r>
              <a:rPr lang="en-US" dirty="0" err="1" smtClean="0">
                <a:solidFill>
                  <a:srgbClr val="FF0000"/>
                </a:solidFill>
              </a:rPr>
              <a:t>cs</a:t>
            </a:r>
            <a:r>
              <a:rPr lang="en-US" dirty="0" smtClean="0">
                <a:solidFill>
                  <a:srgbClr val="FF0000"/>
                </a:solidFill>
              </a:rPr>
              <a:t> conf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4648200" y="1676400"/>
            <a:ext cx="3048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876800" y="175260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572000" y="2209800"/>
            <a:ext cx="457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022E-6 L 0.13142 -0.0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022E-6 L 0.13142 -0.0004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5" grpId="1"/>
      <p:bldP spid="6" grpId="0" animBg="1"/>
      <p:bldP spid="7" grpId="0"/>
      <p:bldP spid="8" grpId="0"/>
      <p:bldP spid="9" grpId="0" animBg="1"/>
      <p:bldP spid="9" grpId="1" animBg="1"/>
      <p:bldP spid="10" grpId="0"/>
      <p:bldP spid="10" grpId="1"/>
      <p:bldP spid="11" grpId="0" animBg="1"/>
      <p:bldP spid="13" grpId="0"/>
      <p:bldP spid="14" grpId="0" animBg="1"/>
      <p:bldP spid="15" grpId="0" animBg="1"/>
      <p:bldP spid="16" grpId="0"/>
      <p:bldP spid="17" grpId="0"/>
      <p:bldP spid="18" grpId="0" animBg="1"/>
      <p:bldP spid="19" grpId="0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Computing similar prefixes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8970"/>
          <a:stretch>
            <a:fillRect/>
          </a:stretch>
        </p:blipFill>
        <p:spPr bwMode="auto">
          <a:xfrm>
            <a:off x="1600200" y="1524000"/>
            <a:ext cx="5050171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Multi-prefix intersection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49811"/>
          <a:stretch>
            <a:fillRect/>
          </a:stretch>
        </p:blipFill>
        <p:spPr bwMode="auto">
          <a:xfrm>
            <a:off x="1905000" y="1524000"/>
            <a:ext cx="5067332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Scalability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905000"/>
            <a:ext cx="8715375" cy="3718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scalability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219200"/>
            <a:ext cx="50101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Synonyms</a:t>
            </a:r>
          </a:p>
          <a:p>
            <a:r>
              <a:rPr lang="en-US" dirty="0" smtClean="0"/>
              <a:t>Ranking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315200" cy="6096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914400"/>
            <a:ext cx="8378952" cy="5334000"/>
          </a:xfrm>
        </p:spPr>
        <p:txBody>
          <a:bodyPr/>
          <a:lstStyle/>
          <a:p>
            <a:r>
              <a:rPr lang="en-US" dirty="0" smtClean="0"/>
              <a:t>New data-access paradigm: Search as you type</a:t>
            </a:r>
          </a:p>
          <a:p>
            <a:r>
              <a:rPr lang="en-US" dirty="0" smtClean="0"/>
              <a:t>Many interesting and challenging problems.</a:t>
            </a:r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hlinkClick r:id="rId2"/>
              </a:rPr>
              <a:t>http://tastier.ics.uci.edu/</a:t>
            </a:r>
            <a:endParaRPr lang="en-US" sz="4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b="1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5">
      <a:dk1>
        <a:sysClr val="windowText" lastClr="000000"/>
      </a:dk1>
      <a:lt1>
        <a:sysClr val="window" lastClr="FFFFFF"/>
      </a:lt1>
      <a:dk2>
        <a:srgbClr val="363640"/>
      </a:dk2>
      <a:lt2>
        <a:srgbClr val="DDE9EC"/>
      </a:lt2>
      <a:accent1>
        <a:srgbClr val="525B7E"/>
      </a:accent1>
      <a:accent2>
        <a:srgbClr val="7D8524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3813</TotalTime>
  <Words>1309</Words>
  <Application>Microsoft Office PowerPoint</Application>
  <PresentationFormat>On-screen Show (4:3)</PresentationFormat>
  <Paragraphs>660</Paragraphs>
  <Slides>28</Slides>
  <Notes>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Median</vt:lpstr>
      <vt:lpstr>Slide 1</vt:lpstr>
      <vt:lpstr>Demos</vt:lpstr>
      <vt:lpstr>Traditional Keyword Search</vt:lpstr>
      <vt:lpstr>Interactive Fuzzy Keyword Search</vt:lpstr>
      <vt:lpstr>What’s new?</vt:lpstr>
      <vt:lpstr>Challenge: performance!</vt:lpstr>
      <vt:lpstr>Two Features (Focus of this talk)</vt:lpstr>
      <vt:lpstr>Slide 8</vt:lpstr>
      <vt:lpstr>Problem Setting</vt:lpstr>
      <vt:lpstr>Feature 1: Fuzzy Search</vt:lpstr>
      <vt:lpstr>Formulation</vt:lpstr>
      <vt:lpstr>Observation</vt:lpstr>
      <vt:lpstr>Trie Indexing </vt:lpstr>
      <vt:lpstr>Initialization</vt:lpstr>
      <vt:lpstr>Incremental Algorithm: Overview</vt:lpstr>
      <vt:lpstr>Incremental Computation: Example</vt:lpstr>
      <vt:lpstr>Incremental Computation: Algorithm</vt:lpstr>
      <vt:lpstr>Feature 2: Full-text search</vt:lpstr>
      <vt:lpstr>Multi-Prefix Intersection</vt:lpstr>
      <vt:lpstr>Multi-Prefix Intersection: Method 1</vt:lpstr>
      <vt:lpstr>Multi-Prefix Intersection: Method 2</vt:lpstr>
      <vt:lpstr>Traversing inverted lists incrementally</vt:lpstr>
      <vt:lpstr>Experimental Results</vt:lpstr>
      <vt:lpstr>Multi-prefix intersection</vt:lpstr>
      <vt:lpstr>Time Scalability</vt:lpstr>
      <vt:lpstr>Index scalability</vt:lpstr>
      <vt:lpstr>Other Features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As You Type</dc:title>
  <dc:creator>Chen Li</dc:creator>
  <cp:lastModifiedBy>bimaple</cp:lastModifiedBy>
  <cp:revision>366</cp:revision>
  <dcterms:created xsi:type="dcterms:W3CDTF">2009-04-08T03:51:53Z</dcterms:created>
  <dcterms:modified xsi:type="dcterms:W3CDTF">2010-02-18T06:34:25Z</dcterms:modified>
</cp:coreProperties>
</file>