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saveSubsetFonts="1">
  <p:sldMasterIdLst>
    <p:sldMasterId id="2147483700" r:id="rId2"/>
    <p:sldMasterId id="2147483712" r:id="rId3"/>
    <p:sldMasterId id="2147483724" r:id="rId4"/>
  </p:sldMasterIdLst>
  <p:notesMasterIdLst>
    <p:notesMasterId r:id="rId24"/>
  </p:notesMasterIdLst>
  <p:handoutMasterIdLst>
    <p:handoutMasterId r:id="rId25"/>
  </p:handoutMasterIdLst>
  <p:sldIdLst>
    <p:sldId id="504" r:id="rId5"/>
    <p:sldId id="387" r:id="rId6"/>
    <p:sldId id="463" r:id="rId7"/>
    <p:sldId id="520" r:id="rId8"/>
    <p:sldId id="464" r:id="rId9"/>
    <p:sldId id="490" r:id="rId10"/>
    <p:sldId id="491" r:id="rId11"/>
    <p:sldId id="522" r:id="rId12"/>
    <p:sldId id="406" r:id="rId13"/>
    <p:sldId id="394" r:id="rId14"/>
    <p:sldId id="395" r:id="rId15"/>
    <p:sldId id="396" r:id="rId16"/>
    <p:sldId id="397" r:id="rId17"/>
    <p:sldId id="399" r:id="rId18"/>
    <p:sldId id="400" r:id="rId19"/>
    <p:sldId id="372" r:id="rId20"/>
    <p:sldId id="401" r:id="rId21"/>
    <p:sldId id="519" r:id="rId22"/>
    <p:sldId id="503" r:id="rId23"/>
  </p:sldIdLst>
  <p:sldSz cx="9144000" cy="6858000" type="screen4x3"/>
  <p:notesSz cx="7016750" cy="9302750"/>
  <p:embeddedFontLst>
    <p:embeddedFont>
      <p:font typeface="Cambria" pitchFamily="18" charset="0"/>
      <p:regular r:id="rId26"/>
      <p:bold r:id="rId27"/>
      <p:italic r:id="rId28"/>
      <p:boldItalic r:id="rId29"/>
    </p:embeddedFont>
    <p:embeddedFont>
      <p:font typeface="Franklin Gothic Heavy" pitchFamily="34" charset="0"/>
      <p:regular r:id="rId30"/>
      <p:italic r:id="rId31"/>
    </p:embeddedFont>
    <p:embeddedFont>
      <p:font typeface="Franklin Gothic Demi" pitchFamily="34" charset="0"/>
      <p:regular r:id="rId32"/>
      <p:italic r:id="rId33"/>
    </p:embeddedFont>
    <p:embeddedFont>
      <p:font typeface="Calibri"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78E47D8-9526-4833-A131-BF95A6B42F51}">
          <p14:sldIdLst>
            <p14:sldId id="504"/>
            <p14:sldId id="387"/>
            <p14:sldId id="463"/>
            <p14:sldId id="520"/>
            <p14:sldId id="464"/>
            <p14:sldId id="490"/>
            <p14:sldId id="491"/>
            <p14:sldId id="522"/>
            <p14:sldId id="406"/>
            <p14:sldId id="394"/>
            <p14:sldId id="395"/>
            <p14:sldId id="396"/>
            <p14:sldId id="397"/>
            <p14:sldId id="399"/>
            <p14:sldId id="400"/>
            <p14:sldId id="372"/>
            <p14:sldId id="401"/>
            <p14:sldId id="519"/>
            <p14:sldId id="503"/>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xmlns:mc="http://schemas.openxmlformats.org/markup-compatibility/2006" xmlns:a14="http://schemas.microsoft.com/office/drawing/2010/main" val="FF0000" mc:Ignorable=""/>
        </p14:laserClr>
      </p:ext>
      <p:ext uri="{2FDB2607-1784-4EEB-B798-7EB5836EED8A}">
        <p14:showMediaCtrls xmlns:p14="http://schemas.microsoft.com/office/powerpoint/2010/main" val="0"/>
      </p:ext>
    </p:extLst>
  </p:showPr>
  <p:clrMru>
    <a:srgbClr xmlns:mc="http://schemas.openxmlformats.org/markup-compatibility/2006" xmlns:a14="http://schemas.microsoft.com/office/drawing/2010/main" val="FFFFFF" mc:Ignorable=""/>
    <a:srgbClr xmlns:mc="http://schemas.openxmlformats.org/markup-compatibility/2006" xmlns:a14="http://schemas.microsoft.com/office/drawing/2010/main" val="000000" mc:Ignorable=""/>
    <a:srgbClr xmlns:mc="http://schemas.openxmlformats.org/markup-compatibility/2006" xmlns:a14="http://schemas.microsoft.com/office/drawing/2010/main" val="92D050" mc:Ignorable=""/>
    <a:srgbClr xmlns:mc="http://schemas.openxmlformats.org/markup-compatibility/2006" xmlns:a14="http://schemas.microsoft.com/office/drawing/2010/main" val="F8F8F8" mc:Ignorable=""/>
    <a:srgbClr xmlns:mc="http://schemas.openxmlformats.org/markup-compatibility/2006" xmlns:a14="http://schemas.microsoft.com/office/drawing/2010/main" val="249C14" mc:Ignorabl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6897" autoAdjust="0"/>
    <p:restoredTop sz="92052" autoAdjust="0"/>
  </p:normalViewPr>
  <p:slideViewPr>
    <p:cSldViewPr snapToGrid="0">
      <p:cViewPr varScale="1">
        <p:scale>
          <a:sx n="123" d="100"/>
          <a:sy n="123" d="100"/>
        </p:scale>
        <p:origin x="-312" y="-96"/>
      </p:cViewPr>
      <p:guideLst>
        <p:guide orient="horz" pos="2160"/>
        <p:guide pos="2880"/>
      </p:guideLst>
    </p:cSldViewPr>
  </p:slideViewPr>
  <p:outlineViewPr>
    <p:cViewPr>
      <p:scale>
        <a:sx n="33" d="100"/>
        <a:sy n="33" d="100"/>
      </p:scale>
      <p:origin x="0" y="4914"/>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96" d="100"/>
          <a:sy n="96" d="100"/>
        </p:scale>
        <p:origin x="-3510" y="-108"/>
      </p:cViewPr>
      <p:guideLst>
        <p:guide orient="horz" pos="2930"/>
        <p:guide pos="221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openxmlformats.org/officeDocument/2006/relationships/presProps" Target="presProps.xml"/><Relationship Id="rId3" Type="http://schemas.openxmlformats.org/officeDocument/2006/relationships/slideMaster" Target="slideMasters/slideMaster2.xml"/><Relationship Id="rId21" Type="http://schemas.openxmlformats.org/officeDocument/2006/relationships/slide" Target="slides/slide17.xml"/><Relationship Id="rId34" Type="http://schemas.openxmlformats.org/officeDocument/2006/relationships/font" Target="fonts/font9.fntdata"/><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41227" cy="465456"/>
          </a:xfrm>
          <a:prstGeom prst="rect">
            <a:avLst/>
          </a:prstGeom>
        </p:spPr>
        <p:txBody>
          <a:bodyPr vert="horz" lIns="91504" tIns="45752" rIns="91504" bIns="45752" rtlCol="0"/>
          <a:lstStyle>
            <a:lvl1pPr algn="l">
              <a:defRPr sz="1200"/>
            </a:lvl1pPr>
          </a:lstStyle>
          <a:p>
            <a:endParaRPr lang="en-US"/>
          </a:p>
        </p:txBody>
      </p:sp>
      <p:sp>
        <p:nvSpPr>
          <p:cNvPr id="3" name="Date Placeholder 2"/>
          <p:cNvSpPr>
            <a:spLocks noGrp="1"/>
          </p:cNvSpPr>
          <p:nvPr>
            <p:ph type="dt" sz="quarter" idx="1"/>
          </p:nvPr>
        </p:nvSpPr>
        <p:spPr>
          <a:xfrm>
            <a:off x="3973935" y="0"/>
            <a:ext cx="3041227" cy="465456"/>
          </a:xfrm>
          <a:prstGeom prst="rect">
            <a:avLst/>
          </a:prstGeom>
        </p:spPr>
        <p:txBody>
          <a:bodyPr vert="horz" lIns="91504" tIns="45752" rIns="91504" bIns="45752" rtlCol="0"/>
          <a:lstStyle>
            <a:lvl1pPr algn="r">
              <a:defRPr sz="1200"/>
            </a:lvl1pPr>
          </a:lstStyle>
          <a:p>
            <a:fld id="{9407BE5C-7788-4F07-AF54-3D9DB316DBDC}" type="datetimeFigureOut">
              <a:rPr lang="en-US" smtClean="0"/>
              <a:pPr/>
              <a:t>1/18/2010</a:t>
            </a:fld>
            <a:endParaRPr lang="en-US"/>
          </a:p>
        </p:txBody>
      </p:sp>
      <p:sp>
        <p:nvSpPr>
          <p:cNvPr id="4" name="Footer Placeholder 3"/>
          <p:cNvSpPr>
            <a:spLocks noGrp="1"/>
          </p:cNvSpPr>
          <p:nvPr>
            <p:ph type="ftr" sz="quarter" idx="2"/>
          </p:nvPr>
        </p:nvSpPr>
        <p:spPr>
          <a:xfrm>
            <a:off x="2" y="8835706"/>
            <a:ext cx="3041227" cy="465456"/>
          </a:xfrm>
          <a:prstGeom prst="rect">
            <a:avLst/>
          </a:prstGeom>
        </p:spPr>
        <p:txBody>
          <a:bodyPr vert="horz" lIns="91504" tIns="45752" rIns="91504" bIns="45752" rtlCol="0" anchor="b"/>
          <a:lstStyle>
            <a:lvl1pPr algn="l">
              <a:defRPr sz="1200"/>
            </a:lvl1pPr>
          </a:lstStyle>
          <a:p>
            <a:endParaRPr lang="en-US"/>
          </a:p>
        </p:txBody>
      </p:sp>
      <p:sp>
        <p:nvSpPr>
          <p:cNvPr id="5" name="Slide Number Placeholder 4"/>
          <p:cNvSpPr>
            <a:spLocks noGrp="1"/>
          </p:cNvSpPr>
          <p:nvPr>
            <p:ph type="sldNum" sz="quarter" idx="3"/>
          </p:nvPr>
        </p:nvSpPr>
        <p:spPr>
          <a:xfrm>
            <a:off x="3973935" y="8835706"/>
            <a:ext cx="3041227" cy="465456"/>
          </a:xfrm>
          <a:prstGeom prst="rect">
            <a:avLst/>
          </a:prstGeom>
        </p:spPr>
        <p:txBody>
          <a:bodyPr vert="horz" lIns="91504" tIns="45752" rIns="91504" bIns="45752" rtlCol="0" anchor="b"/>
          <a:lstStyle>
            <a:lvl1pPr algn="r">
              <a:defRPr sz="1200"/>
            </a:lvl1pPr>
          </a:lstStyle>
          <a:p>
            <a:fld id="{34B12EC9-A552-4CCA-B349-855BF2E9CF2A}" type="slidenum">
              <a:rPr lang="en-US" smtClean="0"/>
              <a:pPr/>
              <a:t>‹#›</a:t>
            </a:fld>
            <a:endParaRPr lang="en-US"/>
          </a:p>
        </p:txBody>
      </p:sp>
    </p:spTree>
    <p:extLst>
      <p:ext uri="{BB962C8B-B14F-4D97-AF65-F5344CB8AC3E}">
        <p14:creationId xmlns:p14="http://schemas.microsoft.com/office/powerpoint/2010/main" val="5888289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5138"/>
          </a:xfrm>
          <a:prstGeom prst="rect">
            <a:avLst/>
          </a:prstGeom>
        </p:spPr>
        <p:txBody>
          <a:bodyPr vert="horz" lIns="93241" tIns="46621" rIns="93241" bIns="46621" rtlCol="0"/>
          <a:lstStyle>
            <a:lvl1pPr algn="l">
              <a:defRPr sz="1200"/>
            </a:lvl1pPr>
          </a:lstStyle>
          <a:p>
            <a:endParaRPr lang="en-US"/>
          </a:p>
        </p:txBody>
      </p:sp>
      <p:sp>
        <p:nvSpPr>
          <p:cNvPr id="3" name="Date Placeholder 2"/>
          <p:cNvSpPr>
            <a:spLocks noGrp="1"/>
          </p:cNvSpPr>
          <p:nvPr>
            <p:ph type="dt" idx="1"/>
          </p:nvPr>
        </p:nvSpPr>
        <p:spPr>
          <a:xfrm>
            <a:off x="3974535" y="0"/>
            <a:ext cx="3040592" cy="465138"/>
          </a:xfrm>
          <a:prstGeom prst="rect">
            <a:avLst/>
          </a:prstGeom>
        </p:spPr>
        <p:txBody>
          <a:bodyPr vert="horz" lIns="93241" tIns="46621" rIns="93241" bIns="46621" rtlCol="0"/>
          <a:lstStyle>
            <a:lvl1pPr algn="r">
              <a:defRPr sz="1200"/>
            </a:lvl1pPr>
          </a:lstStyle>
          <a:p>
            <a:fld id="{90A8CB87-57EC-4783-B8D8-52E838FBAC92}" type="datetimeFigureOut">
              <a:rPr lang="en-US" smtClean="0"/>
              <a:pPr/>
              <a:t>1/18/2010</a:t>
            </a:fld>
            <a:endParaRPr lang="en-US"/>
          </a:p>
        </p:txBody>
      </p:sp>
      <p:sp>
        <p:nvSpPr>
          <p:cNvPr id="4" name="Slide Image Placeholder 3"/>
          <p:cNvSpPr>
            <a:spLocks noGrp="1" noRot="1" noChangeAspect="1"/>
          </p:cNvSpPr>
          <p:nvPr>
            <p:ph type="sldImg" idx="2"/>
          </p:nvPr>
        </p:nvSpPr>
        <p:spPr>
          <a:xfrm>
            <a:off x="1182688" y="696913"/>
            <a:ext cx="4651375" cy="3489325"/>
          </a:xfrm>
          <a:prstGeom prst="rect">
            <a:avLst/>
          </a:prstGeom>
          <a:noFill/>
          <a:ln w="12700">
            <a:solidFill>
              <a:prstClr val="black"/>
            </a:solidFill>
          </a:ln>
        </p:spPr>
        <p:txBody>
          <a:bodyPr vert="horz" lIns="93241" tIns="46621" rIns="93241" bIns="46621" rtlCol="0" anchor="ctr"/>
          <a:lstStyle/>
          <a:p>
            <a:endParaRPr lang="en-US"/>
          </a:p>
        </p:txBody>
      </p:sp>
      <p:sp>
        <p:nvSpPr>
          <p:cNvPr id="5" name="Notes Placeholder 4"/>
          <p:cNvSpPr>
            <a:spLocks noGrp="1"/>
          </p:cNvSpPr>
          <p:nvPr>
            <p:ph type="body" sz="quarter" idx="3"/>
          </p:nvPr>
        </p:nvSpPr>
        <p:spPr>
          <a:xfrm>
            <a:off x="701675" y="4418807"/>
            <a:ext cx="5613400" cy="4186238"/>
          </a:xfrm>
          <a:prstGeom prst="rect">
            <a:avLst/>
          </a:prstGeom>
        </p:spPr>
        <p:txBody>
          <a:bodyPr vert="horz" lIns="93241" tIns="46621" rIns="93241" bIns="4662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5998"/>
            <a:ext cx="3040592" cy="465138"/>
          </a:xfrm>
          <a:prstGeom prst="rect">
            <a:avLst/>
          </a:prstGeom>
        </p:spPr>
        <p:txBody>
          <a:bodyPr vert="horz" lIns="93241" tIns="46621" rIns="93241" bIns="46621" rtlCol="0" anchor="b"/>
          <a:lstStyle>
            <a:lvl1pPr algn="l">
              <a:defRPr sz="1200"/>
            </a:lvl1pPr>
          </a:lstStyle>
          <a:p>
            <a:endParaRPr lang="en-US"/>
          </a:p>
        </p:txBody>
      </p:sp>
      <p:sp>
        <p:nvSpPr>
          <p:cNvPr id="7" name="Slide Number Placeholder 6"/>
          <p:cNvSpPr>
            <a:spLocks noGrp="1"/>
          </p:cNvSpPr>
          <p:nvPr>
            <p:ph type="sldNum" sz="quarter" idx="5"/>
          </p:nvPr>
        </p:nvSpPr>
        <p:spPr>
          <a:xfrm>
            <a:off x="3974535" y="8835998"/>
            <a:ext cx="3040592" cy="465138"/>
          </a:xfrm>
          <a:prstGeom prst="rect">
            <a:avLst/>
          </a:prstGeom>
        </p:spPr>
        <p:txBody>
          <a:bodyPr vert="horz" lIns="93241" tIns="46621" rIns="93241" bIns="46621" rtlCol="0" anchor="b"/>
          <a:lstStyle>
            <a:lvl1pPr algn="r">
              <a:defRPr sz="1200"/>
            </a:lvl1pPr>
          </a:lstStyle>
          <a:p>
            <a:fld id="{09536832-554E-4168-B051-664A2F68C9E5}" type="slidenum">
              <a:rPr lang="en-US" smtClean="0"/>
              <a:pPr/>
              <a:t>‹#›</a:t>
            </a:fld>
            <a:endParaRPr lang="en-US"/>
          </a:p>
        </p:txBody>
      </p:sp>
    </p:spTree>
    <p:extLst>
      <p:ext uri="{BB962C8B-B14F-4D97-AF65-F5344CB8AC3E}">
        <p14:creationId xmlns:p14="http://schemas.microsoft.com/office/powerpoint/2010/main" val="1069270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1/18/2010 3:38 PM</a:t>
            </a:fld>
            <a:endParaRPr lang="en-US">
              <a:solidFill>
                <a:prstClr val="black"/>
              </a:solidFill>
            </a:endParaRPr>
          </a:p>
        </p:txBody>
      </p:sp>
      <p:sp>
        <p:nvSpPr>
          <p:cNvPr id="6" name="Footer Placeholder 5"/>
          <p:cNvSpPr>
            <a:spLocks noGrp="1"/>
          </p:cNvSpPr>
          <p:nvPr>
            <p:ph type="ftr" sz="quarter" idx="12"/>
          </p:nvPr>
        </p:nvSpPr>
        <p:spPr>
          <a:xfrm>
            <a:off x="0" y="8835998"/>
            <a:ext cx="6315075" cy="465138"/>
          </a:xfrm>
        </p:spPr>
        <p:txBody>
          <a:bodyPr/>
          <a:lstStyle/>
          <a:p>
            <a:r>
              <a:rPr lang="en-US" sz="500" dirty="0" smtClean="0">
                <a:solidFill>
                  <a:srgbClr xmlns:mc="http://schemas.openxmlformats.org/markup-compatibility/2006" xmlns:a14="http://schemas.microsoft.com/office/drawing/2010/main" val="000000" mc:Ignorable=""/>
                </a:solidFill>
              </a:rPr>
              <a:t>© 2007 Microsoft Corporation. All rights reserved. Microsoft, Windows, Windows Vista and other product names are or may be registered trademarks and/or trademarks in the U.S. and/or other countries.</a:t>
            </a:r>
          </a:p>
          <a:p>
            <a:r>
              <a:rPr lang="en-US" sz="500" dirty="0" smtClean="0">
                <a:solidFill>
                  <a:srgbClr xmlns:mc="http://schemas.openxmlformats.org/markup-compatibility/2006" xmlns:a14="http://schemas.microsoft.com/office/drawing/2010/main" val="000000" mc:Ignorable=""/>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xmlns:mc="http://schemas.openxmlformats.org/markup-compatibility/2006" xmlns:a14="http://schemas.microsoft.com/office/drawing/2010/main" val="000000" mc:Ignorable=""/>
                </a:solidFill>
              </a:rPr>
            </a:br>
            <a:r>
              <a:rPr lang="en-US" sz="500" dirty="0" smtClean="0">
                <a:solidFill>
                  <a:srgbClr xmlns:mc="http://schemas.openxmlformats.org/markup-compatibility/2006" xmlns:a14="http://schemas.microsoft.com/office/drawing/2010/main" val="000000" mc:Ignorable=""/>
                </a:solidFill>
              </a:rPr>
              <a:t>MICROSOFT MAKES NO WARRANTIES, EXPRESS, IMPLIED OR STATUTORY, AS TO THE INFORMATION IN THIS PRESENTATION.</a:t>
            </a:r>
          </a:p>
          <a:p>
            <a:endParaRPr lang="en-US" sz="500" dirty="0">
              <a:solidFill>
                <a:prstClr val="black"/>
              </a:solidFill>
            </a:endParaRPr>
          </a:p>
        </p:txBody>
      </p:sp>
      <p:sp>
        <p:nvSpPr>
          <p:cNvPr id="7" name="Slide Number Placeholder 6"/>
          <p:cNvSpPr>
            <a:spLocks noGrp="1"/>
          </p:cNvSpPr>
          <p:nvPr>
            <p:ph type="sldNum" sz="quarter" idx="13"/>
          </p:nvPr>
        </p:nvSpPr>
        <p:spPr>
          <a:xfrm>
            <a:off x="6315075" y="8835998"/>
            <a:ext cx="700051" cy="465138"/>
          </a:xfrm>
        </p:spPr>
        <p:txBody>
          <a:bodyPr/>
          <a:lstStyle/>
          <a:p>
            <a:fld id="{EC87E0CF-87F6-4B58-B8B8-DCAB2DAAF3CA}" type="slidenum">
              <a:rPr lang="en-US" smtClean="0">
                <a:solidFill>
                  <a:prstClr val="black"/>
                </a:solidFill>
              </a:rPr>
              <a:pPr/>
              <a:t>1</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9B7442-8969-4D87-8DF6-78D94A66CC45}"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536832-554E-4168-B051-664A2F68C9E5}" type="slidenum">
              <a:rPr lang="en-US" smtClean="0"/>
              <a:pPr/>
              <a:t>4</a:t>
            </a:fld>
            <a:endParaRPr lang="en-US"/>
          </a:p>
        </p:txBody>
      </p:sp>
    </p:spTree>
    <p:extLst>
      <p:ext uri="{BB962C8B-B14F-4D97-AF65-F5344CB8AC3E}">
        <p14:creationId xmlns:p14="http://schemas.microsoft.com/office/powerpoint/2010/main" val="2595348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536832-554E-4168-B051-664A2F68C9E5}"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536832-554E-4168-B051-664A2F68C9E5}" type="slidenum">
              <a:rPr lang="en-US" smtClean="0"/>
              <a:pPr/>
              <a:t>9</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oversimplified, since there is also a BLOB store. All BLOBs are referenced by records in</a:t>
            </a:r>
            <a:r>
              <a:rPr lang="en-US" baseline="0" dirty="0" smtClean="0"/>
              <a:t> the log-resident database.</a:t>
            </a:r>
            <a:endParaRPr lang="en-US" dirty="0"/>
          </a:p>
        </p:txBody>
      </p:sp>
      <p:sp>
        <p:nvSpPr>
          <p:cNvPr id="4" name="Slide Number Placeholder 3"/>
          <p:cNvSpPr>
            <a:spLocks noGrp="1"/>
          </p:cNvSpPr>
          <p:nvPr>
            <p:ph type="sldNum" sz="quarter" idx="10"/>
          </p:nvPr>
        </p:nvSpPr>
        <p:spPr/>
        <p:txBody>
          <a:bodyPr/>
          <a:lstStyle/>
          <a:p>
            <a:fld id="{09536832-554E-4168-B051-664A2F68C9E5}" type="slidenum">
              <a:rPr lang="en-US" smtClean="0"/>
              <a:pPr/>
              <a:t>10</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Binary search trees give us better storage density than B-trees.</a:t>
            </a:r>
            <a:endParaRPr lang="en-US" dirty="0"/>
          </a:p>
        </p:txBody>
      </p:sp>
      <p:sp>
        <p:nvSpPr>
          <p:cNvPr id="4" name="Slide Number Placeholder 3"/>
          <p:cNvSpPr>
            <a:spLocks noGrp="1"/>
          </p:cNvSpPr>
          <p:nvPr>
            <p:ph type="sldNum" sz="quarter" idx="10"/>
          </p:nvPr>
        </p:nvSpPr>
        <p:spPr/>
        <p:txBody>
          <a:bodyPr/>
          <a:lstStyle/>
          <a:p>
            <a:fld id="{09536832-554E-4168-B051-664A2F68C9E5}" type="slidenum">
              <a:rPr lang="en-US" smtClean="0"/>
              <a:pPr/>
              <a:t>11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baseline="0" dirty="0" smtClean="0"/>
              <a:t> t</a:t>
            </a:r>
            <a:r>
              <a:rPr lang="en-US" dirty="0" smtClean="0"/>
              <a:t>he state that’s referenced</a:t>
            </a:r>
            <a:r>
              <a:rPr lang="en-US" baseline="0" dirty="0" smtClean="0"/>
              <a:t> by a root is immutable.</a:t>
            </a:r>
            <a:endParaRPr lang="en-US" dirty="0"/>
          </a:p>
        </p:txBody>
      </p:sp>
      <p:sp>
        <p:nvSpPr>
          <p:cNvPr id="4" name="Slide Number Placeholder 3"/>
          <p:cNvSpPr>
            <a:spLocks noGrp="1"/>
          </p:cNvSpPr>
          <p:nvPr>
            <p:ph type="sldNum" sz="quarter" idx="10"/>
          </p:nvPr>
        </p:nvSpPr>
        <p:spPr/>
        <p:txBody>
          <a:bodyPr/>
          <a:lstStyle/>
          <a:p>
            <a:fld id="{09536832-554E-4168-B051-664A2F68C9E5}" type="slidenum">
              <a:rPr lang="en-US" smtClean="0"/>
              <a:pPr/>
              <a:t>12</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536832-554E-4168-B051-664A2F68C9E5}" type="slidenum">
              <a:rPr lang="en-US" smtClean="0"/>
              <a:pPr/>
              <a:t>13</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ack says</a:t>
            </a:r>
            <a:r>
              <a:rPr lang="en-US" baseline="0" dirty="0" smtClean="0"/>
              <a:t> that the intention log record is stable </a:t>
            </a:r>
            <a:r>
              <a:rPr lang="en-US" b="1" baseline="0" dirty="0" smtClean="0"/>
              <a:t>and</a:t>
            </a:r>
            <a:r>
              <a:rPr lang="en-US" b="0" baseline="0" dirty="0" smtClean="0"/>
              <a:t> indicates its location (and hence its order relative to other log records)</a:t>
            </a:r>
            <a:endParaRPr lang="en-US" dirty="0"/>
          </a:p>
        </p:txBody>
      </p:sp>
      <p:sp>
        <p:nvSpPr>
          <p:cNvPr id="4" name="Slide Number Placeholder 3"/>
          <p:cNvSpPr>
            <a:spLocks noGrp="1"/>
          </p:cNvSpPr>
          <p:nvPr>
            <p:ph type="sldNum" sz="quarter" idx="10"/>
          </p:nvPr>
        </p:nvSpPr>
        <p:spPr/>
        <p:txBody>
          <a:bodyPr/>
          <a:lstStyle/>
          <a:p>
            <a:fld id="{09536832-554E-4168-B051-664A2F68C9E5}" type="slidenum">
              <a:rPr lang="en-US" smtClean="0"/>
              <a:pPr/>
              <a:t>14</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Supports</a:t>
            </a:r>
            <a:r>
              <a:rPr lang="en-US" baseline="0" dirty="0" smtClean="0"/>
              <a:t> all degrees of isolation, depending on definition of conflict</a:t>
            </a:r>
            <a:endParaRPr lang="en-US" dirty="0"/>
          </a:p>
        </p:txBody>
      </p:sp>
      <p:sp>
        <p:nvSpPr>
          <p:cNvPr id="4" name="Slide Number Placeholder 3"/>
          <p:cNvSpPr>
            <a:spLocks noGrp="1"/>
          </p:cNvSpPr>
          <p:nvPr>
            <p:ph type="sldNum" sz="quarter" idx="10"/>
          </p:nvPr>
        </p:nvSpPr>
        <p:spPr/>
        <p:txBody>
          <a:bodyPr/>
          <a:lstStyle/>
          <a:p>
            <a:fld id="{09536832-554E-4168-B051-664A2F68C9E5}" type="slidenum">
              <a:rPr lang="en-US" smtClean="0"/>
              <a:pPr/>
              <a:t>15</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Where are the bottlenecks?</a:t>
            </a:r>
            <a:r>
              <a:rPr lang="en-US" baseline="0" dirty="0" smtClean="0"/>
              <a:t> Broadcast, append-to-log, and conflict detection and merge</a:t>
            </a:r>
            <a:endParaRPr lang="en-US" dirty="0"/>
          </a:p>
        </p:txBody>
      </p:sp>
      <p:sp>
        <p:nvSpPr>
          <p:cNvPr id="4" name="Slide Number Placeholder 3"/>
          <p:cNvSpPr>
            <a:spLocks noGrp="1"/>
          </p:cNvSpPr>
          <p:nvPr>
            <p:ph type="sldNum" sz="quarter" idx="10"/>
          </p:nvPr>
        </p:nvSpPr>
        <p:spPr/>
        <p:txBody>
          <a:bodyPr/>
          <a:lstStyle/>
          <a:p>
            <a:fld id="{09536832-554E-4168-B051-664A2F68C9E5}"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536832-554E-4168-B051-664A2F68C9E5}"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4/27/2009</a:t>
            </a:r>
            <a:endParaRPr lang="en-US"/>
          </a:p>
        </p:txBody>
      </p:sp>
      <p:sp>
        <p:nvSpPr>
          <p:cNvPr id="5" name="Footer Placeholder 4"/>
          <p:cNvSpPr>
            <a:spLocks noGrp="1"/>
          </p:cNvSpPr>
          <p:nvPr>
            <p:ph type="ftr" sz="quarter" idx="11"/>
          </p:nvPr>
        </p:nvSpPr>
        <p:spPr/>
        <p:txBody>
          <a:bodyPr/>
          <a:lstStyle/>
          <a:p>
            <a:r>
              <a:rPr lang="en-US" smtClean="0"/>
              <a:t>(c) 2009 Microsoft Corproation</a:t>
            </a:r>
            <a:endParaRPr lang="en-US"/>
          </a:p>
        </p:txBody>
      </p:sp>
      <p:sp>
        <p:nvSpPr>
          <p:cNvPr id="6" name="Slide Number Placeholder 5"/>
          <p:cNvSpPr>
            <a:spLocks noGrp="1"/>
          </p:cNvSpPr>
          <p:nvPr>
            <p:ph type="sldNum" sz="quarter" idx="12"/>
          </p:nvPr>
        </p:nvSpPr>
        <p:spPr/>
        <p:txBody>
          <a:bodyPr/>
          <a:lstStyle/>
          <a:p>
            <a:fld id="{91BD128E-496B-4FFC-81EC-249F77FE87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4/27/2009</a:t>
            </a:r>
            <a:endParaRPr lang="en-US" dirty="0"/>
          </a:p>
        </p:txBody>
      </p:sp>
      <p:sp>
        <p:nvSpPr>
          <p:cNvPr id="5" name="Footer Placeholder 4"/>
          <p:cNvSpPr>
            <a:spLocks noGrp="1"/>
          </p:cNvSpPr>
          <p:nvPr>
            <p:ph type="ftr" sz="quarter" idx="11"/>
          </p:nvPr>
        </p:nvSpPr>
        <p:spPr/>
        <p:txBody>
          <a:bodyPr/>
          <a:lstStyle/>
          <a:p>
            <a:r>
              <a:rPr lang="en-US" smtClean="0"/>
              <a:t>(c) 2009 Microsoft Corproation</a:t>
            </a:r>
            <a:endParaRPr lang="en-US"/>
          </a:p>
        </p:txBody>
      </p:sp>
      <p:sp>
        <p:nvSpPr>
          <p:cNvPr id="6" name="Slide Number Placeholder 5"/>
          <p:cNvSpPr>
            <a:spLocks noGrp="1"/>
          </p:cNvSpPr>
          <p:nvPr>
            <p:ph type="sldNum" sz="quarter" idx="12"/>
          </p:nvPr>
        </p:nvSpPr>
        <p:spPr/>
        <p:txBody>
          <a:bodyPr/>
          <a:lstStyle/>
          <a:p>
            <a:fld id="{91BD128E-496B-4FFC-81EC-249F77FE87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4/27/2009</a:t>
            </a:r>
            <a:endParaRPr lang="en-US"/>
          </a:p>
        </p:txBody>
      </p:sp>
      <p:sp>
        <p:nvSpPr>
          <p:cNvPr id="5" name="Footer Placeholder 4"/>
          <p:cNvSpPr>
            <a:spLocks noGrp="1"/>
          </p:cNvSpPr>
          <p:nvPr>
            <p:ph type="ftr" sz="quarter" idx="11"/>
          </p:nvPr>
        </p:nvSpPr>
        <p:spPr/>
        <p:txBody>
          <a:bodyPr/>
          <a:lstStyle/>
          <a:p>
            <a:r>
              <a:rPr lang="en-US" smtClean="0"/>
              <a:t>(c) 2009 Microsoft Corproation</a:t>
            </a:r>
            <a:endParaRPr lang="en-US"/>
          </a:p>
        </p:txBody>
      </p:sp>
      <p:sp>
        <p:nvSpPr>
          <p:cNvPr id="6" name="Slide Number Placeholder 5"/>
          <p:cNvSpPr>
            <a:spLocks noGrp="1"/>
          </p:cNvSpPr>
          <p:nvPr>
            <p:ph type="sldNum" sz="quarter" idx="12"/>
          </p:nvPr>
        </p:nvSpPr>
        <p:spPr/>
        <p:txBody>
          <a:bodyPr/>
          <a:lstStyle/>
          <a:p>
            <a:fld id="{91BD128E-496B-4FFC-81EC-249F77FE87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4/27/2009</a:t>
            </a:r>
            <a:endParaRPr lang="en-US"/>
          </a:p>
        </p:txBody>
      </p:sp>
      <p:sp>
        <p:nvSpPr>
          <p:cNvPr id="6" name="Footer Placeholder 5"/>
          <p:cNvSpPr>
            <a:spLocks noGrp="1"/>
          </p:cNvSpPr>
          <p:nvPr>
            <p:ph type="ftr" sz="quarter" idx="11"/>
          </p:nvPr>
        </p:nvSpPr>
        <p:spPr/>
        <p:txBody>
          <a:bodyPr/>
          <a:lstStyle/>
          <a:p>
            <a:r>
              <a:rPr lang="en-US" smtClean="0"/>
              <a:t>(c) 2009 Microsoft Corproation</a:t>
            </a:r>
            <a:endParaRPr lang="en-US"/>
          </a:p>
        </p:txBody>
      </p:sp>
      <p:sp>
        <p:nvSpPr>
          <p:cNvPr id="7" name="Slide Number Placeholder 6"/>
          <p:cNvSpPr>
            <a:spLocks noGrp="1"/>
          </p:cNvSpPr>
          <p:nvPr>
            <p:ph type="sldNum" sz="quarter" idx="12"/>
          </p:nvPr>
        </p:nvSpPr>
        <p:spPr/>
        <p:txBody>
          <a:bodyPr/>
          <a:lstStyle/>
          <a:p>
            <a:fld id="{91BD128E-496B-4FFC-81EC-249F77FE87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4/27/2009</a:t>
            </a:r>
            <a:endParaRPr lang="en-US"/>
          </a:p>
        </p:txBody>
      </p:sp>
      <p:sp>
        <p:nvSpPr>
          <p:cNvPr id="8" name="Footer Placeholder 7"/>
          <p:cNvSpPr>
            <a:spLocks noGrp="1"/>
          </p:cNvSpPr>
          <p:nvPr>
            <p:ph type="ftr" sz="quarter" idx="11"/>
          </p:nvPr>
        </p:nvSpPr>
        <p:spPr/>
        <p:txBody>
          <a:bodyPr/>
          <a:lstStyle/>
          <a:p>
            <a:r>
              <a:rPr lang="en-US" smtClean="0"/>
              <a:t>(c) 2009 Microsoft Corproation</a:t>
            </a:r>
            <a:endParaRPr lang="en-US"/>
          </a:p>
        </p:txBody>
      </p:sp>
      <p:sp>
        <p:nvSpPr>
          <p:cNvPr id="9" name="Slide Number Placeholder 8"/>
          <p:cNvSpPr>
            <a:spLocks noGrp="1"/>
          </p:cNvSpPr>
          <p:nvPr>
            <p:ph type="sldNum" sz="quarter" idx="12"/>
          </p:nvPr>
        </p:nvSpPr>
        <p:spPr/>
        <p:txBody>
          <a:bodyPr/>
          <a:lstStyle/>
          <a:p>
            <a:fld id="{91BD128E-496B-4FFC-81EC-249F77FE87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4/27/2009</a:t>
            </a:r>
            <a:endParaRPr lang="en-US"/>
          </a:p>
        </p:txBody>
      </p:sp>
      <p:sp>
        <p:nvSpPr>
          <p:cNvPr id="4" name="Footer Placeholder 3"/>
          <p:cNvSpPr>
            <a:spLocks noGrp="1"/>
          </p:cNvSpPr>
          <p:nvPr>
            <p:ph type="ftr" sz="quarter" idx="11"/>
          </p:nvPr>
        </p:nvSpPr>
        <p:spPr/>
        <p:txBody>
          <a:bodyPr/>
          <a:lstStyle/>
          <a:p>
            <a:r>
              <a:rPr lang="en-US" smtClean="0"/>
              <a:t>(c) 2009 Microsoft Corproation</a:t>
            </a:r>
            <a:endParaRPr lang="en-US"/>
          </a:p>
        </p:txBody>
      </p:sp>
      <p:sp>
        <p:nvSpPr>
          <p:cNvPr id="5" name="Slide Number Placeholder 4"/>
          <p:cNvSpPr>
            <a:spLocks noGrp="1"/>
          </p:cNvSpPr>
          <p:nvPr>
            <p:ph type="sldNum" sz="quarter" idx="12"/>
          </p:nvPr>
        </p:nvSpPr>
        <p:spPr/>
        <p:txBody>
          <a:bodyPr/>
          <a:lstStyle/>
          <a:p>
            <a:fld id="{91BD128E-496B-4FFC-81EC-249F77FE87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4/27/2009</a:t>
            </a:r>
            <a:endParaRPr lang="en-US"/>
          </a:p>
        </p:txBody>
      </p:sp>
      <p:sp>
        <p:nvSpPr>
          <p:cNvPr id="3" name="Footer Placeholder 2"/>
          <p:cNvSpPr>
            <a:spLocks noGrp="1"/>
          </p:cNvSpPr>
          <p:nvPr>
            <p:ph type="ftr" sz="quarter" idx="11"/>
          </p:nvPr>
        </p:nvSpPr>
        <p:spPr/>
        <p:txBody>
          <a:bodyPr/>
          <a:lstStyle/>
          <a:p>
            <a:r>
              <a:rPr lang="en-US" smtClean="0"/>
              <a:t>(c) 2009 Microsoft Corproation</a:t>
            </a:r>
            <a:endParaRPr lang="en-US"/>
          </a:p>
        </p:txBody>
      </p:sp>
      <p:sp>
        <p:nvSpPr>
          <p:cNvPr id="4" name="Slide Number Placeholder 3"/>
          <p:cNvSpPr>
            <a:spLocks noGrp="1"/>
          </p:cNvSpPr>
          <p:nvPr>
            <p:ph type="sldNum" sz="quarter" idx="12"/>
          </p:nvPr>
        </p:nvSpPr>
        <p:spPr/>
        <p:txBody>
          <a:bodyPr/>
          <a:lstStyle/>
          <a:p>
            <a:fld id="{91BD128E-496B-4FFC-81EC-249F77FE87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4/27/2009</a:t>
            </a:r>
            <a:endParaRPr lang="en-US"/>
          </a:p>
        </p:txBody>
      </p:sp>
      <p:sp>
        <p:nvSpPr>
          <p:cNvPr id="6" name="Footer Placeholder 5"/>
          <p:cNvSpPr>
            <a:spLocks noGrp="1"/>
          </p:cNvSpPr>
          <p:nvPr>
            <p:ph type="ftr" sz="quarter" idx="11"/>
          </p:nvPr>
        </p:nvSpPr>
        <p:spPr/>
        <p:txBody>
          <a:bodyPr/>
          <a:lstStyle/>
          <a:p>
            <a:r>
              <a:rPr lang="en-US" smtClean="0"/>
              <a:t>(c) 2009 Microsoft Corproation</a:t>
            </a:r>
            <a:endParaRPr lang="en-US"/>
          </a:p>
        </p:txBody>
      </p:sp>
      <p:sp>
        <p:nvSpPr>
          <p:cNvPr id="7" name="Slide Number Placeholder 6"/>
          <p:cNvSpPr>
            <a:spLocks noGrp="1"/>
          </p:cNvSpPr>
          <p:nvPr>
            <p:ph type="sldNum" sz="quarter" idx="12"/>
          </p:nvPr>
        </p:nvSpPr>
        <p:spPr/>
        <p:txBody>
          <a:bodyPr/>
          <a:lstStyle/>
          <a:p>
            <a:fld id="{91BD128E-496B-4FFC-81EC-249F77FE87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4/27/2009</a:t>
            </a:r>
            <a:endParaRPr lang="en-US"/>
          </a:p>
        </p:txBody>
      </p:sp>
      <p:sp>
        <p:nvSpPr>
          <p:cNvPr id="6" name="Footer Placeholder 5"/>
          <p:cNvSpPr>
            <a:spLocks noGrp="1"/>
          </p:cNvSpPr>
          <p:nvPr>
            <p:ph type="ftr" sz="quarter" idx="11"/>
          </p:nvPr>
        </p:nvSpPr>
        <p:spPr/>
        <p:txBody>
          <a:bodyPr/>
          <a:lstStyle/>
          <a:p>
            <a:r>
              <a:rPr lang="en-US" smtClean="0"/>
              <a:t>(c) 2009 Microsoft Corproation</a:t>
            </a:r>
            <a:endParaRPr lang="en-US"/>
          </a:p>
        </p:txBody>
      </p:sp>
      <p:sp>
        <p:nvSpPr>
          <p:cNvPr id="7" name="Slide Number Placeholder 6"/>
          <p:cNvSpPr>
            <a:spLocks noGrp="1"/>
          </p:cNvSpPr>
          <p:nvPr>
            <p:ph type="sldNum" sz="quarter" idx="12"/>
          </p:nvPr>
        </p:nvSpPr>
        <p:spPr/>
        <p:txBody>
          <a:bodyPr/>
          <a:lstStyle/>
          <a:p>
            <a:fld id="{91BD128E-496B-4FFC-81EC-249F77FE87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4/27/2009</a:t>
            </a:r>
            <a:endParaRPr lang="en-US"/>
          </a:p>
        </p:txBody>
      </p:sp>
      <p:sp>
        <p:nvSpPr>
          <p:cNvPr id="5" name="Footer Placeholder 4"/>
          <p:cNvSpPr>
            <a:spLocks noGrp="1"/>
          </p:cNvSpPr>
          <p:nvPr>
            <p:ph type="ftr" sz="quarter" idx="11"/>
          </p:nvPr>
        </p:nvSpPr>
        <p:spPr/>
        <p:txBody>
          <a:bodyPr/>
          <a:lstStyle/>
          <a:p>
            <a:r>
              <a:rPr lang="en-US" smtClean="0"/>
              <a:t>(c) 2009 Microsoft Corproation</a:t>
            </a:r>
            <a:endParaRPr lang="en-US"/>
          </a:p>
        </p:txBody>
      </p:sp>
      <p:sp>
        <p:nvSpPr>
          <p:cNvPr id="6" name="Slide Number Placeholder 5"/>
          <p:cNvSpPr>
            <a:spLocks noGrp="1"/>
          </p:cNvSpPr>
          <p:nvPr>
            <p:ph type="sldNum" sz="quarter" idx="12"/>
          </p:nvPr>
        </p:nvSpPr>
        <p:spPr/>
        <p:txBody>
          <a:bodyPr/>
          <a:lstStyle/>
          <a:p>
            <a:fld id="{91BD128E-496B-4FFC-81EC-249F77FE87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4/27/2009</a:t>
            </a:r>
            <a:endParaRPr lang="en-US"/>
          </a:p>
        </p:txBody>
      </p:sp>
      <p:sp>
        <p:nvSpPr>
          <p:cNvPr id="5" name="Footer Placeholder 4"/>
          <p:cNvSpPr>
            <a:spLocks noGrp="1"/>
          </p:cNvSpPr>
          <p:nvPr>
            <p:ph type="ftr" sz="quarter" idx="11"/>
          </p:nvPr>
        </p:nvSpPr>
        <p:spPr/>
        <p:txBody>
          <a:bodyPr/>
          <a:lstStyle/>
          <a:p>
            <a:r>
              <a:rPr lang="en-US" smtClean="0"/>
              <a:t>(c) 2009 Microsoft Corproation</a:t>
            </a:r>
            <a:endParaRPr lang="en-US"/>
          </a:p>
        </p:txBody>
      </p:sp>
      <p:sp>
        <p:nvSpPr>
          <p:cNvPr id="6" name="Slide Number Placeholder 5"/>
          <p:cNvSpPr>
            <a:spLocks noGrp="1"/>
          </p:cNvSpPr>
          <p:nvPr>
            <p:ph type="sldNum" sz="quarter" idx="12"/>
          </p:nvPr>
        </p:nvSpPr>
        <p:spPr/>
        <p:txBody>
          <a:bodyPr/>
          <a:lstStyle/>
          <a:p>
            <a:fld id="{91BD128E-496B-4FFC-81EC-249F77FE879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4/27/2009</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477000"/>
            <a:ext cx="2133600" cy="365125"/>
          </a:xfrm>
        </p:spPr>
        <p:txBody>
          <a:bodyPr/>
          <a:lstStyle/>
          <a:p>
            <a:r>
              <a:rPr lang="en-US" smtClean="0">
                <a:solidFill>
                  <a:prstClr val="black">
                    <a:tint val="75000"/>
                  </a:prstClr>
                </a:solidFill>
              </a:rPr>
              <a:t>4/27/2009</a:t>
            </a:r>
            <a:endParaRPr lang="en-US">
              <a:solidFill>
                <a:prstClr val="black">
                  <a:tint val="75000"/>
                </a:prstClr>
              </a:solidFill>
            </a:endParaRPr>
          </a:p>
        </p:txBody>
      </p:sp>
      <p:sp>
        <p:nvSpPr>
          <p:cNvPr id="5" name="Footer Placeholder 4"/>
          <p:cNvSpPr>
            <a:spLocks noGrp="1"/>
          </p:cNvSpPr>
          <p:nvPr>
            <p:ph type="ftr" sz="quarter" idx="11"/>
          </p:nvPr>
        </p:nvSpPr>
        <p:spPr>
          <a:xfrm>
            <a:off x="3124200" y="6477000"/>
            <a:ext cx="2895600" cy="365125"/>
          </a:xfrm>
        </p:spPr>
        <p:txBody>
          <a:body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92875"/>
            <a:ext cx="2133600" cy="365125"/>
          </a:xfrm>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4/27/2009</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4/27/2009</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4/27/2009</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4/27/2009</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4/27/2009</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4/27/2009</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4/27/2009</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4/27/2009</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4/27/2009</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2313" y="1905000"/>
            <a:ext cx="7690115" cy="750205"/>
          </a:xfrm>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hangingPunct="0">
              <a:lnSpc>
                <a:spcPct val="90000"/>
              </a:lnSpc>
              <a:spcBef>
                <a:spcPct val="0"/>
              </a:spcBef>
              <a:spcAft>
                <a:spcPct val="0"/>
              </a:spcAft>
              <a:defRPr lang="en-US" sz="5400" b="0" cap="none" spc="-300" dirty="0">
                <a:ln w="3175">
                  <a:noFill/>
                </a:ln>
                <a:gradFill flip="none" rotWithShape="1">
                  <a:gsLst>
                    <a:gs pos="28000">
                      <a:srgbClr xmlns:mc="http://schemas.openxmlformats.org/markup-compatibility/2006" xmlns:a14="http://schemas.microsoft.com/office/drawing/2010/main" val="0085C0" mc:Ignorable=""/>
                    </a:gs>
                    <a:gs pos="68000">
                      <a:srgbClr xmlns:mc="http://schemas.openxmlformats.org/markup-compatibility/2006" xmlns:a14="http://schemas.microsoft.com/office/drawing/2010/main" val="0070C0" mc:Ignorable=""/>
                    </a:gs>
                  </a:gsLst>
                  <a:lin ang="5400000" scaled="1"/>
                  <a:tileRect/>
                </a:gradFill>
                <a:effectLst>
                  <a:outerShdw blurRad="50800" dist="38100" dir="2700000" algn="tl" rotWithShape="0">
                    <a:prstClr val="black">
                      <a:alpha val="17000"/>
                    </a:prstClr>
                  </a:outerShdw>
                </a:effectLst>
                <a:latin typeface="Segoe" pitchFamily="34" charset="0"/>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22312" y="4344458"/>
            <a:ext cx="7690116" cy="473207"/>
          </a:xfrm>
          <a:noFill/>
          <a:ln w="9525">
            <a:noFill/>
            <a:miter lim="800000"/>
            <a:headEnd/>
            <a:tailEnd/>
          </a:ln>
        </p:spPr>
        <p:txBody>
          <a:bodyPr vert="horz" wrap="square" lIns="0" tIns="0" rIns="0" bIns="0" numCol="1" anchor="b" anchorCtr="0" compatLnSpc="1">
            <a:prstTxWarp prst="textNoShape">
              <a:avLst/>
            </a:prstTxWarp>
            <a:spAutoFit/>
          </a:bodyPr>
          <a:lstStyle>
            <a:lvl1pPr marL="0" indent="0" algn="l" defTabSz="912777" rtl="0" eaLnBrk="0" fontAlgn="base" hangingPunct="0">
              <a:lnSpc>
                <a:spcPct val="90000"/>
              </a:lnSpc>
              <a:spcBef>
                <a:spcPct val="0"/>
              </a:spcBef>
              <a:spcAft>
                <a:spcPct val="0"/>
              </a:spcAft>
              <a:buClr>
                <a:schemeClr val="tx2"/>
              </a:buClr>
              <a:buSzPct val="95000"/>
              <a:buFont typeface="Wingdings" pitchFamily="2" charset="2"/>
              <a:buNone/>
              <a:defRPr lang="en-US" sz="3400" dirty="0">
                <a:solidFill>
                  <a:schemeClr val="accent2"/>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6" name="Picture 5" descr="top_banner.png"/>
          <p:cNvPicPr>
            <a:picLocks noChangeAspect="1"/>
          </p:cNvPicPr>
          <p:nvPr userDrawn="1"/>
        </p:nvPicPr>
        <p:blipFill>
          <a:blip r:embed="rId2" cstate="print"/>
          <a:stretch>
            <a:fillRect/>
          </a:stretch>
        </p:blipFill>
        <p:spPr>
          <a:xfrm>
            <a:off x="571" y="0"/>
            <a:ext cx="9142858" cy="1031746"/>
          </a:xfrm>
          <a:prstGeom prst="rect">
            <a:avLst/>
          </a:prstGeom>
        </p:spPr>
      </p:pic>
    </p:spTree>
  </p:cSld>
  <p:clrMapOvr>
    <a:masterClrMapping/>
  </p:clrMapOvr>
  <p:transition xmlns:p14="http://schemas.microsoft.com/office/powerpoint/2010/mai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tx1"/>
        </a:solidFill>
        <a:effectLst/>
      </p:bgPr>
    </p:bg>
    <p:spTree>
      <p:nvGrpSpPr>
        <p:cNvPr id="1" name=""/>
        <p:cNvGrpSpPr/>
        <p:nvPr/>
      </p:nvGrpSpPr>
      <p:grpSpPr>
        <a:xfrm>
          <a:off x="0" y="0"/>
          <a:ext cx="0" cy="0"/>
          <a:chOff x="0" y="0"/>
          <a:chExt cx="0" cy="0"/>
        </a:xfrm>
      </p:grpSpPr>
      <p:pic>
        <p:nvPicPr>
          <p:cNvPr id="5" name="Picture 4" descr="top_banner.png"/>
          <p:cNvPicPr>
            <a:picLocks noChangeAspect="1"/>
          </p:cNvPicPr>
          <p:nvPr userDrawn="1"/>
        </p:nvPicPr>
        <p:blipFill>
          <a:blip r:embed="rId2" cstate="print"/>
          <a:stretch>
            <a:fillRect/>
          </a:stretch>
        </p:blipFill>
        <p:spPr>
          <a:xfrm>
            <a:off x="0" y="0"/>
            <a:ext cx="9142858" cy="1031746"/>
          </a:xfrm>
          <a:prstGeom prst="rect">
            <a:avLst/>
          </a:prstGeom>
        </p:spPr>
      </p:pic>
      <p:sp>
        <p:nvSpPr>
          <p:cNvPr id="2" name="Title 1"/>
          <p:cNvSpPr>
            <a:spLocks noGrp="1"/>
          </p:cNvSpPr>
          <p:nvPr>
            <p:ph type="ctrTitle"/>
          </p:nvPr>
        </p:nvSpPr>
        <p:spPr>
          <a:xfrm>
            <a:off x="722313" y="2365375"/>
            <a:ext cx="7690115" cy="750205"/>
          </a:xfrm>
          <a:noFill/>
          <a:ln w="9525">
            <a:noFill/>
            <a:miter lim="800000"/>
            <a:headEnd/>
            <a:tailEnd/>
          </a:ln>
        </p:spPr>
        <p:txBody>
          <a:bodyPr vert="horz" wrap="square" lIns="0" tIns="0" rIns="0" bIns="0" numCol="1" rtlCol="0" anchor="t" anchorCtr="0" compatLnSpc="1">
            <a:prstTxWarp prst="textNoShape">
              <a:avLst/>
            </a:prstTxWarp>
            <a:spAutoFit/>
          </a:bodyPr>
          <a:lstStyle>
            <a:lvl1pPr algn="l" defTabSz="912777" rtl="0" eaLnBrk="0" fontAlgn="base" latinLnBrk="0" hangingPunct="0">
              <a:lnSpc>
                <a:spcPct val="90000"/>
              </a:lnSpc>
              <a:spcBef>
                <a:spcPct val="0"/>
              </a:spcBef>
              <a:spcAft>
                <a:spcPct val="0"/>
              </a:spcAft>
              <a:buNone/>
              <a:defRPr lang="en-US" sz="5400" b="0" kern="1200" cap="none" spc="-300" dirty="0">
                <a:ln w="3175">
                  <a:noFill/>
                </a:ln>
                <a:gradFill flip="none" rotWithShape="1">
                  <a:gsLst>
                    <a:gs pos="28000">
                      <a:srgbClr xmlns:mc="http://schemas.openxmlformats.org/markup-compatibility/2006" xmlns:a14="http://schemas.microsoft.com/office/drawing/2010/main" val="0085C0" mc:Ignorable=""/>
                    </a:gs>
                    <a:gs pos="68000">
                      <a:srgbClr xmlns:mc="http://schemas.openxmlformats.org/markup-compatibility/2006" xmlns:a14="http://schemas.microsoft.com/office/drawing/2010/main" val="0070C0" mc:Ignorable=""/>
                    </a:gs>
                  </a:gsLst>
                  <a:lin ang="5400000" scaled="1"/>
                  <a:tileRect/>
                </a:gradFill>
                <a:effectLst>
                  <a:outerShdw blurRad="50800" dist="38100" dir="2700000" algn="tl" rotWithShape="0">
                    <a:prstClr val="black">
                      <a:alpha val="17000"/>
                    </a:prstClr>
                  </a:outerShdw>
                </a:effectLst>
                <a:latin typeface="Segoe" pitchFamily="34" charset="0"/>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22313" y="4344458"/>
            <a:ext cx="7043208" cy="473207"/>
          </a:xfrm>
          <a:noFill/>
          <a:ln w="9525">
            <a:noFill/>
            <a:miter lim="800000"/>
            <a:headEnd/>
            <a:tailEnd/>
          </a:ln>
        </p:spPr>
        <p:txBody>
          <a:bodyPr vert="horz" wrap="square" lIns="0" tIns="0" rIns="0" bIns="0" numCol="1" rtlCol="0" anchor="b" anchorCtr="0" compatLnSpc="1">
            <a:prstTxWarp prst="textNoShape">
              <a:avLst/>
            </a:prstTxWarp>
            <a:spAutoFit/>
          </a:bodyPr>
          <a:lstStyle>
            <a:lvl1pPr marL="0" indent="0" algn="l" defTabSz="912777" rtl="0" eaLnBrk="0" fontAlgn="base" latinLnBrk="0" hangingPunct="0">
              <a:lnSpc>
                <a:spcPct val="90000"/>
              </a:lnSpc>
              <a:spcBef>
                <a:spcPct val="0"/>
              </a:spcBef>
              <a:spcAft>
                <a:spcPct val="0"/>
              </a:spcAft>
              <a:buClr>
                <a:schemeClr val="tx2"/>
              </a:buClr>
              <a:buSzPct val="95000"/>
              <a:buFont typeface="Wingdings" pitchFamily="2" charset="2"/>
              <a:buNone/>
              <a:defRPr lang="en-US" sz="3400" kern="1200" dirty="0">
                <a:solidFill>
                  <a:schemeClr val="accent2"/>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369219" y="950651"/>
            <a:ext cx="7043208" cy="1384994"/>
          </a:xfrm>
          <a:effectLst/>
        </p:spPr>
        <p:txBody>
          <a:bodyPr anchor="b">
            <a:scene3d>
              <a:camera prst="orthographicFront"/>
              <a:lightRig rig="flat" dir="t"/>
            </a:scene3d>
            <a:sp3d>
              <a:bevelT h="19050"/>
              <a:contourClr>
                <a:srgbClr xmlns:mc="http://schemas.openxmlformats.org/markup-compatibility/2006" xmlns:a14="http://schemas.microsoft.com/office/drawing/2010/main" val="F4A234" mc:Ignorable=""/>
              </a:contourClr>
            </a:sp3d>
          </a:bodyPr>
          <a:lstStyle>
            <a:lvl1pPr marL="0" indent="0" algn="r">
              <a:buFont typeface="Arial" pitchFamily="34" charset="0"/>
              <a:buNone/>
              <a:defRPr kumimoji="0" lang="en-US" sz="10000" b="1" i="1" u="none" strike="noStrike" kern="1200" cap="none" spc="-642" normalizeH="0" baseline="0" noProof="0" dirty="0" smtClean="0">
                <a:ln w="11430"/>
                <a:solidFill>
                  <a:schemeClr val="accent5"/>
                </a:solidFill>
                <a:effectLst>
                  <a:outerShdw blurRad="50800" dist="38100" dir="2700000" algn="tl" rotWithShape="0">
                    <a:prstClr val="black">
                      <a:alpha val="57000"/>
                    </a:prstClr>
                  </a:outerShdw>
                </a:effectLst>
                <a:uLnTx/>
                <a:uFillTx/>
                <a:latin typeface="Segoe" pitchFamily="34" charset="0"/>
                <a:ea typeface="+mn-ea"/>
                <a:cs typeface="+mn-cs"/>
              </a:defRPr>
            </a:lvl1pPr>
          </a:lstStyle>
          <a:p>
            <a:pPr lvl="0"/>
            <a:r>
              <a:rPr lang="en-US" dirty="0" smtClean="0"/>
              <a:t>click to…</a:t>
            </a:r>
          </a:p>
        </p:txBody>
      </p:sp>
    </p:spTree>
  </p:cSld>
  <p:clrMapOvr>
    <a:masterClrMapping/>
  </p:clrMapOvr>
  <p:transition xmlns:p14="http://schemas.microsoft.com/office/powerpoint/2010/mai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7"/>
            <a:ext cx="8382000" cy="750205"/>
          </a:xfrm>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latinLnBrk="0" hangingPunct="0">
              <a:lnSpc>
                <a:spcPct val="90000"/>
              </a:lnSpc>
              <a:spcBef>
                <a:spcPct val="0"/>
              </a:spcBef>
              <a:spcAft>
                <a:spcPct val="0"/>
              </a:spcAft>
              <a:buNone/>
              <a:defRPr lang="en-US" sz="5400" b="0" cap="none" spc="-300" dirty="0">
                <a:ln w="3175">
                  <a:noFill/>
                </a:ln>
                <a:gradFill flip="none" rotWithShape="1">
                  <a:gsLst>
                    <a:gs pos="28000">
                      <a:schemeClr val="tx1"/>
                    </a:gs>
                    <a:gs pos="68000">
                      <a:schemeClr val="accent1"/>
                    </a:gs>
                  </a:gsLst>
                  <a:lin ang="5400000" scaled="1"/>
                  <a:tileRect/>
                </a:gradFill>
                <a:effectLst>
                  <a:outerShdw blurRad="50800" dist="38100" dir="2700000" algn="tl" rotWithShape="0">
                    <a:prstClr val="black">
                      <a:alpha val="40000"/>
                    </a:prstClr>
                  </a:outerShdw>
                </a:effectLst>
                <a:latin typeface="Segoe" pitchFamily="34" charset="0"/>
                <a:ea typeface="+mn-ea"/>
                <a:cs typeface="Arial" charset="0"/>
              </a:defRPr>
            </a:lvl1pPr>
          </a:lstStyle>
          <a:p>
            <a:r>
              <a:rPr lang="en-US" smtClean="0"/>
              <a:t>Click to edit Master title style</a:t>
            </a:r>
            <a:endParaRPr lang="en-US" dirty="0"/>
          </a:p>
        </p:txBody>
      </p:sp>
      <p:pic>
        <p:nvPicPr>
          <p:cNvPr id="1026" name="Picture 2" descr="C:\Program Files\Microsoft Resource DVD Artwork\DVD_ART\Artwork_Imagery\Shapes and Graphics\Bullets\Blue GEL .png"/>
          <p:cNvPicPr>
            <a:picLocks noChangeAspect="1" noChangeArrowheads="1"/>
          </p:cNvPicPr>
          <p:nvPr userDrawn="1"/>
        </p:nvPicPr>
        <p:blipFill>
          <a:blip r:embed="rId2" cstate="print"/>
          <a:srcRect/>
          <a:stretch>
            <a:fillRect/>
          </a:stretch>
        </p:blipFill>
        <p:spPr bwMode="auto">
          <a:xfrm>
            <a:off x="8826500" y="-317500"/>
            <a:ext cx="317500" cy="317500"/>
          </a:xfrm>
          <a:prstGeom prst="rect">
            <a:avLst/>
          </a:prstGeom>
          <a:noFill/>
        </p:spPr>
      </p:pic>
      <p:sp>
        <p:nvSpPr>
          <p:cNvPr id="5"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3" descr="S:\ResourceDVD\Clip_Installer\DVD_ART\BoxShots_Logos\Microsoft Research\Microsoft Research b.png"/>
          <p:cNvPicPr>
            <a:picLocks noChangeAspect="1" noChangeArrowheads="1"/>
          </p:cNvPicPr>
          <p:nvPr userDrawn="1"/>
        </p:nvPicPr>
        <p:blipFill>
          <a:blip r:embed="rId3" cstate="print"/>
          <a:srcRect/>
          <a:stretch>
            <a:fillRect/>
          </a:stretch>
        </p:blipFill>
        <p:spPr bwMode="auto">
          <a:xfrm>
            <a:off x="7452651" y="6247682"/>
            <a:ext cx="1399075" cy="389198"/>
          </a:xfrm>
          <a:prstGeom prst="rect">
            <a:avLst/>
          </a:prstGeom>
          <a:noFill/>
        </p:spPr>
      </p:pic>
    </p:spTree>
  </p:cSld>
  <p:clrMapOvr>
    <a:masterClrMapping/>
  </p:clrMapOvr>
  <p:transition xmlns:p14="http://schemas.microsoft.com/office/powerpoint/2010/mai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_w/o Logo">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hangingPunct="0">
              <a:lnSpc>
                <a:spcPct val="90000"/>
              </a:lnSpc>
              <a:spcBef>
                <a:spcPct val="0"/>
              </a:spcBef>
              <a:spcAft>
                <a:spcPct val="0"/>
              </a:spcAft>
              <a:defRPr lang="en-US" sz="5400" b="0" cap="none" spc="-300" dirty="0">
                <a:ln w="3175">
                  <a:noFill/>
                </a:ln>
                <a:gradFill flip="none" rotWithShape="1">
                  <a:gsLst>
                    <a:gs pos="28000">
                      <a:schemeClr val="tx1"/>
                    </a:gs>
                    <a:gs pos="68000">
                      <a:schemeClr val="accent1"/>
                    </a:gs>
                  </a:gsLst>
                  <a:lin ang="5400000" scaled="1"/>
                  <a:tileRect/>
                </a:gradFill>
                <a:effectLst>
                  <a:outerShdw blurRad="50800" dist="38100" dir="2700000" algn="tl" rotWithShape="0">
                    <a:prstClr val="black">
                      <a:alpha val="40000"/>
                    </a:prstClr>
                  </a:outerShdw>
                </a:effectLst>
                <a:latin typeface="Segoe" pitchFamily="34" charset="0"/>
                <a:ea typeface="+mn-ea"/>
                <a:cs typeface="Arial"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7"/>
            <a:ext cx="8382000" cy="750205"/>
          </a:xfrm>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latinLnBrk="0" hangingPunct="0">
              <a:lnSpc>
                <a:spcPct val="90000"/>
              </a:lnSpc>
              <a:spcBef>
                <a:spcPct val="0"/>
              </a:spcBef>
              <a:spcAft>
                <a:spcPct val="0"/>
              </a:spcAft>
              <a:buNone/>
              <a:defRPr lang="en-US" sz="5400" b="0" cap="none" spc="-300" dirty="0">
                <a:ln w="3175">
                  <a:noFill/>
                </a:ln>
                <a:gradFill flip="none" rotWithShape="1">
                  <a:gsLst>
                    <a:gs pos="28000">
                      <a:schemeClr val="tx1"/>
                    </a:gs>
                    <a:gs pos="68000">
                      <a:schemeClr val="accent1"/>
                    </a:gs>
                  </a:gsLst>
                  <a:lin ang="5400000" scaled="1"/>
                  <a:tileRect/>
                </a:gradFill>
                <a:effectLst>
                  <a:outerShdw blurRad="50800" dist="38100" dir="2700000" algn="tl" rotWithShape="0">
                    <a:prstClr val="black">
                      <a:alpha val="40000"/>
                    </a:prstClr>
                  </a:outerShdw>
                </a:effectLst>
                <a:latin typeface="Segoe" pitchFamily="34" charset="0"/>
                <a:ea typeface="+mn-ea"/>
                <a:cs typeface="Arial"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3" descr="S:\ResourceDVD\Clip_Installer\DVD_ART\BoxShots_Logos\Microsoft Research\Microsoft Research b.png"/>
          <p:cNvPicPr>
            <a:picLocks noChangeAspect="1" noChangeArrowheads="1"/>
          </p:cNvPicPr>
          <p:nvPr userDrawn="1"/>
        </p:nvPicPr>
        <p:blipFill>
          <a:blip r:embed="rId2" cstate="print"/>
          <a:srcRect/>
          <a:stretch>
            <a:fillRect/>
          </a:stretch>
        </p:blipFill>
        <p:spPr bwMode="auto">
          <a:xfrm>
            <a:off x="7452651" y="6247682"/>
            <a:ext cx="1399075" cy="389198"/>
          </a:xfrm>
          <a:prstGeom prst="rect">
            <a:avLst/>
          </a:prstGeom>
          <a:noFill/>
        </p:spPr>
      </p:pic>
    </p:spTree>
  </p:cSld>
  <p:clrMapOvr>
    <a:masterClrMapping/>
  </p:clrMapOvr>
  <p:transition xmlns:p14="http://schemas.microsoft.com/office/powerpoint/2010/mai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7"/>
            <a:ext cx="8382000" cy="750205"/>
          </a:xfrm>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latinLnBrk="0" hangingPunct="0">
              <a:lnSpc>
                <a:spcPct val="90000"/>
              </a:lnSpc>
              <a:spcBef>
                <a:spcPct val="0"/>
              </a:spcBef>
              <a:spcAft>
                <a:spcPct val="0"/>
              </a:spcAft>
              <a:buNone/>
              <a:defRPr lang="en-US" sz="5400" b="0" cap="none" spc="-300" dirty="0">
                <a:ln w="3175">
                  <a:noFill/>
                </a:ln>
                <a:gradFill flip="none" rotWithShape="1">
                  <a:gsLst>
                    <a:gs pos="28000">
                      <a:schemeClr val="tx1"/>
                    </a:gs>
                    <a:gs pos="68000">
                      <a:schemeClr val="accent1"/>
                    </a:gs>
                  </a:gsLst>
                  <a:lin ang="5400000" scaled="1"/>
                  <a:tileRect/>
                </a:gradFill>
                <a:effectLst>
                  <a:outerShdw blurRad="50800" dist="38100" dir="2700000" algn="tl" rotWithShape="0">
                    <a:prstClr val="black">
                      <a:alpha val="40000"/>
                    </a:prstClr>
                  </a:outerShdw>
                </a:effectLst>
                <a:latin typeface="Segoe" pitchFamily="34" charset="0"/>
                <a:ea typeface="+mn-ea"/>
                <a:cs typeface="Arial"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3" descr="S:\ResourceDVD\Clip_Installer\DVD_ART\BoxShots_Logos\Microsoft Research\Microsoft Research b.png"/>
          <p:cNvPicPr>
            <a:picLocks noChangeAspect="1" noChangeArrowheads="1"/>
          </p:cNvPicPr>
          <p:nvPr userDrawn="1"/>
        </p:nvPicPr>
        <p:blipFill>
          <a:blip r:embed="rId2" cstate="print"/>
          <a:srcRect/>
          <a:stretch>
            <a:fillRect/>
          </a:stretch>
        </p:blipFill>
        <p:spPr bwMode="auto">
          <a:xfrm>
            <a:off x="7452651" y="6247682"/>
            <a:ext cx="1399075" cy="389198"/>
          </a:xfrm>
          <a:prstGeom prst="rect">
            <a:avLst/>
          </a:prstGeom>
          <a:noFill/>
        </p:spPr>
      </p:pic>
    </p:spTree>
  </p:cSld>
  <p:clrMapOvr>
    <a:masterClrMapping/>
  </p:clrMapOvr>
  <p:transition xmlns:p14="http://schemas.microsoft.com/office/powerpoint/2010/mai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7"/>
            <a:ext cx="8382000" cy="750205"/>
          </a:xfrm>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latinLnBrk="0" hangingPunct="0">
              <a:lnSpc>
                <a:spcPct val="90000"/>
              </a:lnSpc>
              <a:spcBef>
                <a:spcPct val="0"/>
              </a:spcBef>
              <a:spcAft>
                <a:spcPct val="0"/>
              </a:spcAft>
              <a:buNone/>
              <a:defRPr lang="en-US" sz="5400" b="0" cap="none" spc="-300" dirty="0">
                <a:ln w="3175">
                  <a:noFill/>
                </a:ln>
                <a:gradFill flip="none" rotWithShape="1">
                  <a:gsLst>
                    <a:gs pos="28000">
                      <a:schemeClr val="tx1"/>
                    </a:gs>
                    <a:gs pos="68000">
                      <a:schemeClr val="accent1"/>
                    </a:gs>
                  </a:gsLst>
                  <a:lin ang="5400000" scaled="1"/>
                  <a:tileRect/>
                </a:gradFill>
                <a:effectLst>
                  <a:outerShdw blurRad="50800" dist="38100" dir="2700000" algn="tl" rotWithShape="0">
                    <a:prstClr val="black">
                      <a:alpha val="40000"/>
                    </a:prstClr>
                  </a:outerShdw>
                </a:effectLst>
                <a:latin typeface="Segoe" pitchFamily="34" charset="0"/>
                <a:ea typeface="+mn-ea"/>
                <a:cs typeface="Arial" charset="0"/>
              </a:defRPr>
            </a:lvl1pPr>
          </a:lstStyle>
          <a:p>
            <a:r>
              <a:rPr lang="en-US" smtClean="0"/>
              <a:t>Click to edit Master title style</a:t>
            </a:r>
            <a:endParaRPr lang="en-US" dirty="0"/>
          </a:p>
        </p:txBody>
      </p:sp>
    </p:spTree>
  </p:cSld>
  <p:clrMapOvr>
    <a:masterClrMapping/>
  </p:clrMapOvr>
  <p:transition xmlns:p14="http://schemas.microsoft.com/office/powerpoint/2010/mai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_w/Top Banner">
    <p:bg>
      <p:bgPr>
        <a:solidFill>
          <a:schemeClr val="tx1"/>
        </a:solidFill>
        <a:effectLst/>
      </p:bgPr>
    </p:bg>
    <p:spTree>
      <p:nvGrpSpPr>
        <p:cNvPr id="1" name=""/>
        <p:cNvGrpSpPr/>
        <p:nvPr/>
      </p:nvGrpSpPr>
      <p:grpSpPr>
        <a:xfrm>
          <a:off x="0" y="0"/>
          <a:ext cx="0" cy="0"/>
          <a:chOff x="0" y="0"/>
          <a:chExt cx="0" cy="0"/>
        </a:xfrm>
      </p:grpSpPr>
      <p:pic>
        <p:nvPicPr>
          <p:cNvPr id="6" name="Picture 5" descr="top_banner.png"/>
          <p:cNvPicPr>
            <a:picLocks noChangeAspect="1"/>
          </p:cNvPicPr>
          <p:nvPr userDrawn="1"/>
        </p:nvPicPr>
        <p:blipFill>
          <a:blip r:embed="rId2" cstate="print"/>
          <a:stretch>
            <a:fillRect/>
          </a:stretch>
        </p:blipFill>
        <p:spPr>
          <a:xfrm>
            <a:off x="571" y="0"/>
            <a:ext cx="9142858" cy="1031746"/>
          </a:xfrm>
          <a:prstGeom prst="rect">
            <a:avLst/>
          </a:prstGeom>
        </p:spPr>
      </p:pic>
    </p:spTree>
  </p:cSld>
  <p:clrMapOvr>
    <a:masterClrMapping/>
  </p:clrMapOvr>
  <p:transition xmlns:p14="http://schemas.microsoft.com/office/powerpoint/2010/mai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920226" y="2365376"/>
            <a:ext cx="8117922" cy="1000270"/>
          </a:xfrm>
          <a:prstGeom prst="rect">
            <a:avLst/>
          </a:prstGeom>
          <a:noFill/>
        </p:spPr>
        <p:txBody>
          <a:bodyPr wrap="none" lIns="76197" tIns="38098" rIns="76197" bIns="38098" rtlCol="0">
            <a:spAutoFit/>
          </a:bodyPr>
          <a:lstStyle/>
          <a:p>
            <a:pPr defTabSz="914363"/>
            <a:r>
              <a:rPr lang="en-US" sz="6000" dirty="0" smtClean="0">
                <a:solidFill>
                  <a:srgbClr xmlns:mc="http://schemas.openxmlformats.org/markup-compatibility/2006" xmlns:a14="http://schemas.microsoft.com/office/drawing/2010/main" val="000000" mc:Ignorable=""/>
                </a:solidFill>
              </a:rPr>
              <a:t>WALK-IN GOES HERE</a:t>
            </a:r>
            <a:endParaRPr lang="en-US" sz="6000" dirty="0">
              <a:solidFill>
                <a:srgbClr xmlns:mc="http://schemas.openxmlformats.org/markup-compatibility/2006" xmlns:a14="http://schemas.microsoft.com/office/drawing/2010/main" val="000000" mc:Ignorable=""/>
              </a:solidFill>
            </a:endParaRPr>
          </a:p>
        </p:txBody>
      </p:sp>
    </p:spTree>
  </p:cSld>
  <p:clrMapOvr>
    <a:masterClrMapping/>
  </p:clrMapOvr>
  <p:transition xmlns:p14="http://schemas.microsoft.com/office/powerpoint/2010/mai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rgbClr xmlns:mc="http://schemas.openxmlformats.org/markup-compatibility/2006" xmlns:a14="http://schemas.microsoft.com/office/drawing/2010/main" val="000000" mc:Ignorabl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hangingPunct="0">
              <a:lnSpc>
                <a:spcPct val="90000"/>
              </a:lnSpc>
              <a:spcBef>
                <a:spcPct val="0"/>
              </a:spcBef>
              <a:spcAft>
                <a:spcPct val="0"/>
              </a:spcAft>
              <a:defRPr lang="en-US" sz="5400" b="0" cap="none" spc="-300" dirty="0">
                <a:ln w="3175">
                  <a:noFill/>
                </a:ln>
                <a:gradFill flip="none" rotWithShape="1">
                  <a:gsLst>
                    <a:gs pos="28000">
                      <a:schemeClr val="tx1"/>
                    </a:gs>
                    <a:gs pos="68000">
                      <a:schemeClr val="accent1"/>
                    </a:gs>
                  </a:gsLst>
                  <a:lin ang="5400000" scaled="1"/>
                  <a:tileRect/>
                </a:gradFill>
                <a:effectLst>
                  <a:outerShdw blurRad="50800" dist="38100" dir="2700000" algn="tl" rotWithShape="0">
                    <a:prstClr val="black">
                      <a:alpha val="40000"/>
                    </a:prstClr>
                  </a:outerShdw>
                </a:effectLst>
                <a:latin typeface="Segoe" pitchFamily="34" charset="0"/>
                <a:ea typeface="+mn-ea"/>
                <a:cs typeface="Arial" charset="0"/>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2"/>
            <a:ext cx="8382000" cy="2210862"/>
          </a:xfrm>
        </p:spPr>
        <p:txBody>
          <a:bodyPr/>
          <a:lstStyle>
            <a:lvl1pPr>
              <a:buClr>
                <a:schemeClr val="tx1"/>
              </a:buClr>
              <a:buSzPct val="70000"/>
              <a:buFont typeface="Wingdings" pitchFamily="2" charset="2"/>
              <a:buChar char="l"/>
              <a:defRPr>
                <a:solidFill>
                  <a:schemeClr val="tx1"/>
                </a:solidFill>
              </a:defRPr>
            </a:lvl1pPr>
            <a:lvl2pPr>
              <a:buClr>
                <a:schemeClr val="tx1"/>
              </a:buClr>
              <a:buSzPct val="70000"/>
              <a:buFont typeface="Wingdings" pitchFamily="2" charset="2"/>
              <a:buChar char="l"/>
              <a:defRPr>
                <a:solidFill>
                  <a:schemeClr val="tx1"/>
                </a:solidFill>
              </a:defRPr>
            </a:lvl2pPr>
            <a:lvl3pPr>
              <a:buClr>
                <a:schemeClr val="tx1"/>
              </a:buClr>
              <a:buSzPct val="70000"/>
              <a:buFont typeface="Wingdings" pitchFamily="2" charset="2"/>
              <a:buChar char="l"/>
              <a:defRPr>
                <a:solidFill>
                  <a:schemeClr val="tx1"/>
                </a:solidFill>
              </a:defRPr>
            </a:lvl3pPr>
            <a:lvl4pPr>
              <a:buClr>
                <a:schemeClr val="tx1"/>
              </a:buClr>
              <a:buSzPct val="70000"/>
              <a:buFont typeface="Wingdings" pitchFamily="2" charset="2"/>
              <a:buChar char="l"/>
              <a:defRPr>
                <a:solidFill>
                  <a:schemeClr val="tx1"/>
                </a:solidFill>
              </a:defRPr>
            </a:lvl4pPr>
            <a:lvl5pPr>
              <a:buClr>
                <a:schemeClr val="tx1"/>
              </a:buClr>
              <a:buSzPct val="70000"/>
              <a:buFont typeface="Wingdings" pitchFamily="2" charset="2"/>
              <a:buChar char="l"/>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rgbClr xmlns:mc="http://schemas.openxmlformats.org/markup-compatibility/2006" xmlns:a14="http://schemas.microsoft.com/office/drawing/2010/main" val="000000" mc:Ignorabl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hangingPunct="0">
              <a:lnSpc>
                <a:spcPct val="90000"/>
              </a:lnSpc>
              <a:spcBef>
                <a:spcPct val="0"/>
              </a:spcBef>
              <a:spcAft>
                <a:spcPct val="0"/>
              </a:spcAft>
              <a:defRPr lang="en-US" sz="5400" b="0" cap="none" spc="-300" dirty="0">
                <a:ln w="3175">
                  <a:noFill/>
                </a:ln>
                <a:gradFill flip="none" rotWithShape="1">
                  <a:gsLst>
                    <a:gs pos="28000">
                      <a:schemeClr val="tx1"/>
                    </a:gs>
                    <a:gs pos="68000">
                      <a:schemeClr val="accent1"/>
                    </a:gs>
                  </a:gsLst>
                  <a:lin ang="5400000" scaled="1"/>
                  <a:tileRect/>
                </a:gradFill>
                <a:effectLst>
                  <a:outerShdw blurRad="50800" dist="38100" dir="2700000" algn="tl" rotWithShape="0">
                    <a:prstClr val="black">
                      <a:alpha val="40000"/>
                    </a:prstClr>
                  </a:outerShdw>
                </a:effectLst>
                <a:latin typeface="Segoe" pitchFamily="34" charset="0"/>
                <a:ea typeface="+mn-ea"/>
                <a:cs typeface="Arial" charset="0"/>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2"/>
            <a:ext cx="8382000" cy="2210862"/>
          </a:xfrm>
        </p:spPr>
        <p:txBody>
          <a:bodyPr/>
          <a:lstStyle>
            <a:lvl1pPr>
              <a:buClr>
                <a:schemeClr val="tx1"/>
              </a:buClr>
              <a:buSzPct val="70000"/>
              <a:buFont typeface="Wingdings" pitchFamily="2" charset="2"/>
              <a:buChar char="l"/>
              <a:defRPr>
                <a:solidFill>
                  <a:schemeClr val="tx1"/>
                </a:solidFill>
              </a:defRPr>
            </a:lvl1pPr>
            <a:lvl2pPr>
              <a:buClr>
                <a:schemeClr val="tx1"/>
              </a:buClr>
              <a:buSzPct val="70000"/>
              <a:buFont typeface="Wingdings" pitchFamily="2" charset="2"/>
              <a:buChar char="l"/>
              <a:defRPr>
                <a:solidFill>
                  <a:schemeClr val="tx1"/>
                </a:solidFill>
              </a:defRPr>
            </a:lvl2pPr>
            <a:lvl3pPr>
              <a:buClr>
                <a:schemeClr val="tx1"/>
              </a:buClr>
              <a:buSzPct val="70000"/>
              <a:buFont typeface="Wingdings" pitchFamily="2" charset="2"/>
              <a:buChar char="l"/>
              <a:defRPr>
                <a:solidFill>
                  <a:schemeClr val="tx1"/>
                </a:solidFill>
              </a:defRPr>
            </a:lvl3pPr>
            <a:lvl4pPr>
              <a:buClr>
                <a:schemeClr val="tx1"/>
              </a:buClr>
              <a:buSzPct val="70000"/>
              <a:buFont typeface="Wingdings" pitchFamily="2" charset="2"/>
              <a:buChar char="l"/>
              <a:defRPr>
                <a:solidFill>
                  <a:schemeClr val="tx1"/>
                </a:solidFill>
              </a:defRPr>
            </a:lvl4pPr>
            <a:lvl5pPr>
              <a:buClr>
                <a:schemeClr val="tx1"/>
              </a:buClr>
              <a:buSzPct val="70000"/>
              <a:buFont typeface="Wingdings" pitchFamily="2" charset="2"/>
              <a:buChar char="l"/>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xmlns:mc="http://schemas.openxmlformats.org/markup-compatibility/2006" xmlns:a14="http://schemas.microsoft.com/office/drawing/2010/main" val="FFFF99" mc:Ignorable=""/>
          </a:solidFill>
        </p:spPr>
        <p:txBody>
          <a:bodyPr wrap="square" lIns="152394" tIns="76197" rIns="152394" bIns="76197" anchor="b" anchorCtr="0">
            <a:noAutofit/>
          </a:bodyPr>
          <a:lstStyle>
            <a:lvl1pPr algn="r">
              <a:buFont typeface="Arial" pitchFamily="34" charset="0"/>
              <a:buNone/>
              <a:defRPr>
                <a:solidFill>
                  <a:srgbClr xmlns:mc="http://schemas.openxmlformats.org/markup-compatibility/2006" xmlns:a14="http://schemas.microsoft.com/office/drawing/2010/main" val="000000" mc:Ignorable=""/>
                </a:solidFill>
                <a:effectLst/>
                <a:latin typeface="Segoe Semibold" pitchFamily="34" charset="0"/>
              </a:defRPr>
            </a:lvl1pPr>
          </a:lstStyle>
          <a:p>
            <a:pPr lvl="0"/>
            <a:r>
              <a:rPr lang="en-US" smtClean="0"/>
              <a:t>Click to edit Master text styles</a:t>
            </a:r>
          </a:p>
        </p:txBody>
      </p:sp>
    </p:spTree>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4/27/2009</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 2009 Microsoft Corproation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BD128E-496B-4FFC-81EC-249F77FE87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4/27/2009</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(c) 2009 Microsoft Corproation</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7"/>
            <a:ext cx="8382000" cy="75020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210862"/>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ransition xmlns:p14="http://schemas.microsoft.com/office/powerpoint/2010/main">
    <p:fade/>
  </p:transition>
  <p:txStyles>
    <p:titleStyle>
      <a:lvl1pPr algn="l" defTabSz="912777" rtl="0" eaLnBrk="1" fontAlgn="base" latinLnBrk="0" hangingPunct="1">
        <a:lnSpc>
          <a:spcPct val="90000"/>
        </a:lnSpc>
        <a:spcBef>
          <a:spcPct val="0"/>
        </a:spcBef>
        <a:spcAft>
          <a:spcPct val="0"/>
        </a:spcAft>
        <a:buNone/>
        <a:defRPr lang="en-US" sz="5400" b="0" kern="1200" cap="none" spc="-300" dirty="0">
          <a:ln w="3175">
            <a:noFill/>
          </a:ln>
          <a:gradFill flip="none" rotWithShape="1">
            <a:gsLst>
              <a:gs pos="28000">
                <a:schemeClr val="tx1"/>
              </a:gs>
              <a:gs pos="68000">
                <a:schemeClr val="accent1"/>
              </a:gs>
            </a:gsLst>
            <a:lin ang="5400000" scaled="1"/>
            <a:tileRect/>
          </a:gradFill>
          <a:effectLst>
            <a:outerShdw blurRad="50800" dist="38100" dir="2700000" algn="tl" rotWithShape="0">
              <a:prstClr val="black">
                <a:alpha val="40000"/>
              </a:prstClr>
            </a:outerShdw>
          </a:effectLst>
          <a:latin typeface="Segoe" pitchFamily="34" charset="0"/>
          <a:ea typeface="+mn-ea"/>
          <a:cs typeface="Arial" charset="0"/>
        </a:defRPr>
      </a:lvl1pPr>
    </p:titleStyle>
    <p:bodyStyle>
      <a:lvl1pPr marL="384954" indent="-384954" algn="l" defTabSz="914363" rtl="0" eaLnBrk="1" latinLnBrk="0" hangingPunct="1">
        <a:lnSpc>
          <a:spcPct val="90000"/>
        </a:lnSpc>
        <a:spcBef>
          <a:spcPct val="20000"/>
        </a:spcBef>
        <a:buSzPct val="90000"/>
        <a:buFontTx/>
        <a:buBlip>
          <a:blip r:embed="rId15"/>
        </a:buBlip>
        <a:defRPr sz="3300" kern="1200">
          <a:solidFill>
            <a:schemeClr val="bg1"/>
          </a:solidFill>
          <a:latin typeface="+mn-lt"/>
          <a:ea typeface="+mn-ea"/>
          <a:cs typeface="+mn-cs"/>
        </a:defRPr>
      </a:lvl1pPr>
      <a:lvl2pPr marL="739481" indent="-362465" algn="l" defTabSz="914363" rtl="0" eaLnBrk="1" latinLnBrk="0" hangingPunct="1">
        <a:lnSpc>
          <a:spcPct val="90000"/>
        </a:lnSpc>
        <a:spcBef>
          <a:spcPct val="20000"/>
        </a:spcBef>
        <a:buSzPct val="90000"/>
        <a:buFontTx/>
        <a:buBlip>
          <a:blip r:embed="rId15"/>
        </a:buBlip>
        <a:defRPr sz="3000" kern="1200">
          <a:solidFill>
            <a:schemeClr val="bg1"/>
          </a:solidFill>
          <a:latin typeface="+mn-lt"/>
          <a:ea typeface="+mn-ea"/>
          <a:cs typeface="+mn-cs"/>
        </a:defRPr>
      </a:lvl2pPr>
      <a:lvl3pPr marL="1101946" indent="-347914" algn="l" defTabSz="914363" rtl="0" eaLnBrk="1" latinLnBrk="0" hangingPunct="1">
        <a:lnSpc>
          <a:spcPct val="90000"/>
        </a:lnSpc>
        <a:spcBef>
          <a:spcPct val="20000"/>
        </a:spcBef>
        <a:buSzPct val="90000"/>
        <a:buFontTx/>
        <a:buBlip>
          <a:blip r:embed="rId15"/>
        </a:buBlip>
        <a:defRPr sz="2700" kern="1200">
          <a:solidFill>
            <a:schemeClr val="bg1"/>
          </a:solidFill>
          <a:latin typeface="+mn-lt"/>
          <a:ea typeface="+mn-ea"/>
          <a:cs typeface="+mn-cs"/>
        </a:defRPr>
      </a:lvl3pPr>
      <a:lvl4pPr marL="1420756" indent="-318811" algn="l" defTabSz="914363" rtl="0" eaLnBrk="1" latinLnBrk="0" hangingPunct="1">
        <a:lnSpc>
          <a:spcPct val="90000"/>
        </a:lnSpc>
        <a:spcBef>
          <a:spcPct val="20000"/>
        </a:spcBef>
        <a:buSzPct val="90000"/>
        <a:buFontTx/>
        <a:buBlip>
          <a:blip r:embed="rId15"/>
        </a:buBlip>
        <a:defRPr sz="2300" kern="1200">
          <a:solidFill>
            <a:schemeClr val="bg1"/>
          </a:solidFill>
          <a:latin typeface="+mn-lt"/>
          <a:ea typeface="+mn-ea"/>
          <a:cs typeface="+mn-cs"/>
        </a:defRPr>
      </a:lvl4pPr>
      <a:lvl5pPr marL="1760732" indent="-318811" algn="l" defTabSz="914363" rtl="0" eaLnBrk="1" latinLnBrk="0" hangingPunct="1">
        <a:lnSpc>
          <a:spcPct val="90000"/>
        </a:lnSpc>
        <a:spcBef>
          <a:spcPct val="20000"/>
        </a:spcBef>
        <a:buSzPct val="90000"/>
        <a:buFontTx/>
        <a:buBlip>
          <a:blip r:embed="rId15"/>
        </a:buBlip>
        <a:defRPr sz="23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4755" y="1311567"/>
            <a:ext cx="8424472" cy="664797"/>
          </a:xfrm>
        </p:spPr>
        <p:txBody>
          <a:bodyPr/>
          <a:lstStyle/>
          <a:p>
            <a:r>
              <a:rPr lang="en-US" sz="4800" b="1" dirty="0" smtClean="0">
                <a:solidFill>
                  <a:srgbClr xmlns:mc="http://schemas.openxmlformats.org/markup-compatibility/2006" xmlns:a14="http://schemas.microsoft.com/office/drawing/2010/main" val="0070C0" mc:Ignorable=""/>
                </a:solidFill>
              </a:rPr>
              <a:t>Scaling Out Without Partitioning</a:t>
            </a:r>
            <a:endParaRPr lang="en-US" sz="4800" dirty="0"/>
          </a:p>
        </p:txBody>
      </p:sp>
      <p:sp>
        <p:nvSpPr>
          <p:cNvPr id="3" name="Subtitle 2"/>
          <p:cNvSpPr>
            <a:spLocks noGrp="1"/>
          </p:cNvSpPr>
          <p:nvPr>
            <p:ph type="subTitle" idx="1"/>
          </p:nvPr>
        </p:nvSpPr>
        <p:spPr>
          <a:xfrm>
            <a:off x="555219" y="4119560"/>
            <a:ext cx="7692761" cy="886397"/>
          </a:xfrm>
        </p:spPr>
        <p:txBody>
          <a:bodyPr/>
          <a:lstStyle/>
          <a:p>
            <a:r>
              <a:rPr lang="en-US" sz="3200" dirty="0" smtClean="0"/>
              <a:t>Phil Bernstein &amp; Colin Reid</a:t>
            </a:r>
          </a:p>
          <a:p>
            <a:r>
              <a:rPr lang="en-US" sz="3200" dirty="0" smtClean="0"/>
              <a:t>Microsoft Corporation</a:t>
            </a:r>
            <a:endParaRPr lang="en-US" sz="3200" dirty="0"/>
          </a:p>
        </p:txBody>
      </p:sp>
      <p:sp>
        <p:nvSpPr>
          <p:cNvPr id="6" name="Title 1"/>
          <p:cNvSpPr txBox="1">
            <a:spLocks/>
          </p:cNvSpPr>
          <p:nvPr/>
        </p:nvSpPr>
        <p:spPr>
          <a:xfrm>
            <a:off x="384745" y="2251024"/>
            <a:ext cx="8499423" cy="1154242"/>
          </a:xfrm>
          <a:prstGeom prst="rect">
            <a:avLst/>
          </a:prstGeom>
        </p:spPr>
        <p:txBody>
          <a:bodyPr vert="horz" lIns="91440" tIns="45720" rIns="91440" bIns="45720" rtlCol="0" anchor="ctr">
            <a:noAutofit/>
          </a:bodyPr>
          <a:lstStyle/>
          <a:p>
            <a:pPr marL="0" marR="0" lvl="0" indent="0" defTabSz="914400" eaLnBrk="1" fontAlgn="auto" latinLnBrk="0" hangingPunct="1">
              <a:lnSpc>
                <a:spcPct val="100000"/>
              </a:lnSpc>
              <a:spcBef>
                <a:spcPts val="1200"/>
              </a:spcBef>
              <a:spcAft>
                <a:spcPts val="1800"/>
              </a:spcAft>
              <a:buClrTx/>
              <a:buSzTx/>
              <a:buFontTx/>
              <a:buNone/>
              <a:tabLst/>
              <a:defRPr/>
            </a:pPr>
            <a:r>
              <a:rPr lang="en-US" sz="3200" b="1" spc="-300" dirty="0" smtClean="0">
                <a:ln w="3175">
                  <a:noFill/>
                </a:ln>
                <a:solidFill>
                  <a:srgbClr xmlns:mc="http://schemas.openxmlformats.org/markup-compatibility/2006" xmlns:a14="http://schemas.microsoft.com/office/drawing/2010/main" val="0070C0" mc:Ignorable=""/>
                </a:solidFill>
                <a:effectLst>
                  <a:outerShdw blurRad="50800" dist="38100" dir="2700000" algn="tl" rotWithShape="0">
                    <a:prstClr val="black">
                      <a:alpha val="17000"/>
                    </a:prstClr>
                  </a:outerShdw>
                </a:effectLst>
                <a:latin typeface="Segoe" pitchFamily="34" charset="0"/>
                <a:cs typeface="Arial" charset="0"/>
              </a:rPr>
              <a:t>A Novel Transactional Record Manager </a:t>
            </a:r>
            <a:br>
              <a:rPr lang="en-US" sz="3200" b="1" spc="-300" dirty="0" smtClean="0">
                <a:ln w="3175">
                  <a:noFill/>
                </a:ln>
                <a:solidFill>
                  <a:srgbClr xmlns:mc="http://schemas.openxmlformats.org/markup-compatibility/2006" xmlns:a14="http://schemas.microsoft.com/office/drawing/2010/main" val="0070C0" mc:Ignorable=""/>
                </a:solidFill>
                <a:effectLst>
                  <a:outerShdw blurRad="50800" dist="38100" dir="2700000" algn="tl" rotWithShape="0">
                    <a:prstClr val="black">
                      <a:alpha val="17000"/>
                    </a:prstClr>
                  </a:outerShdw>
                </a:effectLst>
                <a:latin typeface="Segoe" pitchFamily="34" charset="0"/>
                <a:cs typeface="Arial" charset="0"/>
              </a:rPr>
            </a:br>
            <a:r>
              <a:rPr lang="en-US" sz="3200" b="1" spc="-300" dirty="0" smtClean="0">
                <a:ln w="3175">
                  <a:noFill/>
                </a:ln>
                <a:solidFill>
                  <a:srgbClr xmlns:mc="http://schemas.openxmlformats.org/markup-compatibility/2006" xmlns:a14="http://schemas.microsoft.com/office/drawing/2010/main" val="0070C0" mc:Ignorable=""/>
                </a:solidFill>
                <a:effectLst>
                  <a:outerShdw blurRad="50800" dist="38100" dir="2700000" algn="tl" rotWithShape="0">
                    <a:prstClr val="black">
                      <a:alpha val="17000"/>
                    </a:prstClr>
                  </a:outerShdw>
                </a:effectLst>
                <a:latin typeface="Segoe" pitchFamily="34" charset="0"/>
                <a:cs typeface="Arial" charset="0"/>
              </a:rPr>
              <a:t>for Shared Raw Flash</a:t>
            </a:r>
          </a:p>
        </p:txBody>
      </p:sp>
      <p:sp>
        <p:nvSpPr>
          <p:cNvPr id="8" name="TextBox 7"/>
          <p:cNvSpPr txBox="1"/>
          <p:nvPr/>
        </p:nvSpPr>
        <p:spPr>
          <a:xfrm>
            <a:off x="3402767" y="6265889"/>
            <a:ext cx="252584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smtClean="0">
                <a:ln>
                  <a:noFill/>
                </a:ln>
                <a:solidFill>
                  <a:sysClr val="windowText" lastClr="000000"/>
                </a:solidFill>
                <a:effectLst/>
                <a:uLnTx/>
                <a:uFillTx/>
              </a:rPr>
              <a:t>© 2010 </a:t>
            </a:r>
            <a:r>
              <a:rPr kumimoji="0" lang="en-US" sz="1400" b="0" i="0" u="none" strike="noStrike" kern="0" cap="none" spc="0" normalizeH="0" baseline="0" noProof="0" dirty="0" smtClean="0">
                <a:ln>
                  <a:noFill/>
                </a:ln>
                <a:solidFill>
                  <a:sysClr val="windowText" lastClr="000000"/>
                </a:solidFill>
                <a:effectLst/>
                <a:uLnTx/>
                <a:uFillTx/>
              </a:rPr>
              <a:t>Microsoft Corporation</a:t>
            </a:r>
            <a:endParaRPr kumimoji="0" lang="en-US" sz="1400" b="0" i="0" u="none" strike="noStrike" kern="0" cap="none" spc="0" normalizeH="0" baseline="0" noProof="0" dirty="0">
              <a:ln>
                <a:noFill/>
              </a:ln>
              <a:solidFill>
                <a:sysClr val="windowText" lastClr="000000"/>
              </a:solidFill>
              <a:effectLst/>
              <a:uLnTx/>
              <a:uFillTx/>
            </a:endParaRPr>
          </a:p>
        </p:txBody>
      </p:sp>
      <p:sp>
        <p:nvSpPr>
          <p:cNvPr id="9" name="Subtitle 2"/>
          <p:cNvSpPr txBox="1">
            <a:spLocks/>
          </p:cNvSpPr>
          <p:nvPr/>
        </p:nvSpPr>
        <p:spPr>
          <a:xfrm>
            <a:off x="607102" y="5620437"/>
            <a:ext cx="3746533" cy="332399"/>
          </a:xfrm>
          <a:prstGeom prst="rect">
            <a:avLst/>
          </a:prstGeom>
          <a:noFill/>
          <a:ln w="9525">
            <a:noFill/>
            <a:miter lim="800000"/>
            <a:headEnd/>
            <a:tailEnd/>
          </a:ln>
        </p:spPr>
        <p:txBody>
          <a:bodyPr vert="horz" wrap="square" lIns="0" tIns="0" rIns="0" bIns="0" numCol="1" rtlCol="0" anchor="b" anchorCtr="0" compatLnSpc="1">
            <a:prstTxWarp prst="textNoShape">
              <a:avLst/>
            </a:prstTxWarp>
            <a:spAutoFit/>
          </a:bodyPr>
          <a:lstStyle/>
          <a:p>
            <a:pPr marL="0" marR="0" lvl="0" indent="0" algn="l" defTabSz="912777" rtl="0" eaLnBrk="0" fontAlgn="base" latinLnBrk="0" hangingPunct="0">
              <a:lnSpc>
                <a:spcPct val="90000"/>
              </a:lnSpc>
              <a:spcBef>
                <a:spcPct val="0"/>
              </a:spcBef>
              <a:spcAft>
                <a:spcPct val="0"/>
              </a:spcAft>
              <a:buClr>
                <a:schemeClr val="tx2"/>
              </a:buClr>
              <a:buSzPct val="95000"/>
              <a:buFont typeface="Wingdings" pitchFamily="2" charset="2"/>
              <a:buNone/>
              <a:tabLst/>
              <a:defRPr/>
            </a:pPr>
            <a:r>
              <a:rPr lang="en-US" sz="2400" noProof="0" dirty="0" smtClean="0">
                <a:solidFill>
                  <a:schemeClr val="accent2"/>
                </a:solidFill>
              </a:rPr>
              <a:t>Jan. 16, 2010</a:t>
            </a:r>
            <a:endParaRPr kumimoji="0" lang="en-US" sz="2400" b="0" i="0"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ransition xmlns:p14="http://schemas.microsoft.com/office/powerpoint/2010/main" advTm="9157">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vert="horz" lIns="91440" tIns="45720" rIns="91440" bIns="45720" rtlCol="0" anchor="ctr">
            <a:normAutofit/>
          </a:bodyPr>
          <a:lstStyle/>
          <a:p>
            <a:r>
              <a:rPr lang="en-US" b="1" dirty="0" smtClean="0">
                <a:solidFill>
                  <a:srgbClr xmlns:mc="http://schemas.openxmlformats.org/markup-compatibility/2006" xmlns:a14="http://schemas.microsoft.com/office/drawing/2010/main" val="0070C0" mc:Ignorable=""/>
                </a:solidFill>
              </a:rPr>
              <a:t>What is Hyder?</a:t>
            </a:r>
            <a:endParaRPr lang="en-US" b="1" dirty="0">
              <a:solidFill>
                <a:srgbClr xmlns:mc="http://schemas.openxmlformats.org/markup-compatibility/2006" xmlns:a14="http://schemas.microsoft.com/office/drawing/2010/main" val="0070C0" mc:Ignorable=""/>
              </a:solidFill>
            </a:endParaRPr>
          </a:p>
        </p:txBody>
      </p:sp>
      <p:sp>
        <p:nvSpPr>
          <p:cNvPr id="29" name="Slide Number Placeholder 28"/>
          <p:cNvSpPr>
            <a:spLocks noGrp="1"/>
          </p:cNvSpPr>
          <p:nvPr>
            <p:ph type="sldNum" sz="quarter" idx="12"/>
          </p:nvPr>
        </p:nvSpPr>
        <p:spPr/>
        <p:txBody>
          <a:bodyPr/>
          <a:lstStyle/>
          <a:p>
            <a:fld id="{B6F15528-21DE-4FAA-801E-634DDDAF4B2B}" type="slidenum">
              <a:rPr lang="en-US" smtClean="0"/>
              <a:pPr/>
              <a:t>2</a:t>
            </a:fld>
            <a:endParaRPr lang="en-US" dirty="0"/>
          </a:p>
        </p:txBody>
      </p:sp>
      <p:sp>
        <p:nvSpPr>
          <p:cNvPr id="16" name="Content Placeholder 15"/>
          <p:cNvSpPr>
            <a:spLocks noGrp="1"/>
          </p:cNvSpPr>
          <p:nvPr>
            <p:ph idx="1"/>
          </p:nvPr>
        </p:nvSpPr>
        <p:spPr>
          <a:xfrm>
            <a:off x="263120" y="1079292"/>
            <a:ext cx="8631044" cy="5438317"/>
          </a:xfrm>
        </p:spPr>
        <p:txBody>
          <a:bodyPr>
            <a:noAutofit/>
          </a:bodyPr>
          <a:lstStyle/>
          <a:p>
            <a:pPr>
              <a:buNone/>
            </a:pPr>
            <a:r>
              <a:rPr lang="en-US" sz="2800" b="1" i="1" u="sng" dirty="0" smtClean="0"/>
              <a:t>It’s a research project.</a:t>
            </a:r>
          </a:p>
          <a:p>
            <a:pPr>
              <a:buNone/>
            </a:pPr>
            <a:r>
              <a:rPr lang="en-US" sz="2800" b="1" dirty="0" smtClean="0"/>
              <a:t>A software stack for transactional record management</a:t>
            </a:r>
          </a:p>
          <a:p>
            <a:r>
              <a:rPr lang="en-US" sz="2400" dirty="0" smtClean="0"/>
              <a:t>Stores [key, value] pairs, which are accessed within transactions</a:t>
            </a:r>
          </a:p>
          <a:p>
            <a:r>
              <a:rPr lang="en-US" sz="2400" dirty="0" smtClean="0"/>
              <a:t>It’s a standard interface that underlies all database systems</a:t>
            </a:r>
          </a:p>
          <a:p>
            <a:pPr>
              <a:spcBef>
                <a:spcPts val="1200"/>
              </a:spcBef>
              <a:buNone/>
            </a:pPr>
            <a:r>
              <a:rPr lang="en-US" sz="2800" b="1" dirty="0" smtClean="0"/>
              <a:t>Functionality</a:t>
            </a:r>
          </a:p>
          <a:p>
            <a:pPr>
              <a:spcBef>
                <a:spcPts val="0"/>
              </a:spcBef>
            </a:pPr>
            <a:r>
              <a:rPr lang="en-US" sz="2400" dirty="0" smtClean="0"/>
              <a:t>Records: Stored [key, value] pairs</a:t>
            </a:r>
          </a:p>
          <a:p>
            <a:pPr>
              <a:spcBef>
                <a:spcPts val="0"/>
              </a:spcBef>
            </a:pPr>
            <a:r>
              <a:rPr lang="en-US" sz="2400" dirty="0" smtClean="0"/>
              <a:t>Record operations: Insert, Delete, Update, </a:t>
            </a:r>
            <a:br>
              <a:rPr lang="en-US" sz="2400" dirty="0" smtClean="0"/>
            </a:br>
            <a:r>
              <a:rPr lang="en-US" sz="2400" dirty="0" smtClean="0"/>
              <a:t>Get record where field = X; Get next</a:t>
            </a:r>
          </a:p>
          <a:p>
            <a:pPr>
              <a:spcBef>
                <a:spcPts val="0"/>
              </a:spcBef>
            </a:pPr>
            <a:r>
              <a:rPr lang="en-US" sz="2400" dirty="0" smtClean="0"/>
              <a:t>Transactions: Start, Commit, Abort</a:t>
            </a:r>
          </a:p>
          <a:p>
            <a:pPr>
              <a:spcBef>
                <a:spcPts val="1200"/>
              </a:spcBef>
              <a:buNone/>
            </a:pPr>
            <a:r>
              <a:rPr lang="en-US" sz="2800" b="1" dirty="0" smtClean="0"/>
              <a:t>Why build another one?</a:t>
            </a:r>
          </a:p>
          <a:p>
            <a:pPr>
              <a:spcBef>
                <a:spcPts val="0"/>
              </a:spcBef>
            </a:pPr>
            <a:r>
              <a:rPr lang="en-US" sz="2400" dirty="0" smtClean="0"/>
              <a:t>Make it easier to scale out for large-scale web services</a:t>
            </a:r>
          </a:p>
          <a:p>
            <a:pPr>
              <a:spcBef>
                <a:spcPts val="0"/>
              </a:spcBef>
            </a:pPr>
            <a:r>
              <a:rPr lang="en-US" sz="2400" dirty="0" smtClean="0"/>
              <a:t>Exploit technology trends: flash memory, high-speed networks</a:t>
            </a:r>
          </a:p>
          <a:p>
            <a:pPr>
              <a:spcBef>
                <a:spcPts val="0"/>
              </a:spcBef>
              <a:buNone/>
            </a:pPr>
            <a:endParaRPr lang="en-US" sz="2400" b="1" dirty="0" smtClean="0"/>
          </a:p>
        </p:txBody>
      </p:sp>
    </p:spTree>
  </p:cSld>
  <p:clrMapOvr>
    <a:masterClrMapping/>
  </p:clrMapOvr>
  <p:transition xmlns:p14="http://schemas.microsoft.com/office/powerpoint/2010/main" advTm="5389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xEl>
                                              <p:pRg st="4" end="4"/>
                                            </p:txEl>
                                          </p:spTgt>
                                        </p:tgtEl>
                                        <p:attrNameLst>
                                          <p:attrName>style.visibility</p:attrName>
                                        </p:attrNameLst>
                                      </p:cBhvr>
                                      <p:to>
                                        <p:strVal val="visible"/>
                                      </p:to>
                                    </p:set>
                                    <p:animEffect transition="in" filter="wipe(left)">
                                      <p:cBhvr>
                                        <p:cTn id="7" dur="500"/>
                                        <p:tgtEl>
                                          <p:spTgt spid="16">
                                            <p:txEl>
                                              <p:pRg st="4" end="4"/>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xEl>
                                              <p:pRg st="5" end="5"/>
                                            </p:txEl>
                                          </p:spTgt>
                                        </p:tgtEl>
                                        <p:attrNameLst>
                                          <p:attrName>style.visibility</p:attrName>
                                        </p:attrNameLst>
                                      </p:cBhvr>
                                      <p:to>
                                        <p:strVal val="visible"/>
                                      </p:to>
                                    </p:set>
                                    <p:animEffect transition="in" filter="wipe(left)">
                                      <p:cBhvr>
                                        <p:cTn id="10" dur="500"/>
                                        <p:tgtEl>
                                          <p:spTgt spid="16">
                                            <p:txEl>
                                              <p:pRg st="5" end="5"/>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
                                            <p:txEl>
                                              <p:pRg st="6" end="6"/>
                                            </p:txEl>
                                          </p:spTgt>
                                        </p:tgtEl>
                                        <p:attrNameLst>
                                          <p:attrName>style.visibility</p:attrName>
                                        </p:attrNameLst>
                                      </p:cBhvr>
                                      <p:to>
                                        <p:strVal val="visible"/>
                                      </p:to>
                                    </p:set>
                                    <p:animEffect transition="in" filter="wipe(left)">
                                      <p:cBhvr>
                                        <p:cTn id="13" dur="500"/>
                                        <p:tgtEl>
                                          <p:spTgt spid="16">
                                            <p:txEl>
                                              <p:pRg st="6" end="6"/>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6">
                                            <p:txEl>
                                              <p:pRg st="7" end="7"/>
                                            </p:txEl>
                                          </p:spTgt>
                                        </p:tgtEl>
                                        <p:attrNameLst>
                                          <p:attrName>style.visibility</p:attrName>
                                        </p:attrNameLst>
                                      </p:cBhvr>
                                      <p:to>
                                        <p:strVal val="visible"/>
                                      </p:to>
                                    </p:set>
                                    <p:animEffect transition="in" filter="wipe(left)">
                                      <p:cBhvr>
                                        <p:cTn id="16" dur="500"/>
                                        <p:tgtEl>
                                          <p:spTgt spid="16">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6">
                                            <p:txEl>
                                              <p:pRg st="8" end="8"/>
                                            </p:txEl>
                                          </p:spTgt>
                                        </p:tgtEl>
                                        <p:attrNameLst>
                                          <p:attrName>style.visibility</p:attrName>
                                        </p:attrNameLst>
                                      </p:cBhvr>
                                      <p:to>
                                        <p:strVal val="visible"/>
                                      </p:to>
                                    </p:set>
                                    <p:animEffect transition="in" filter="wipe(left)">
                                      <p:cBhvr>
                                        <p:cTn id="21" dur="500"/>
                                        <p:tgtEl>
                                          <p:spTgt spid="16">
                                            <p:txEl>
                                              <p:pRg st="8" end="8"/>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6">
                                            <p:txEl>
                                              <p:pRg st="9" end="9"/>
                                            </p:txEl>
                                          </p:spTgt>
                                        </p:tgtEl>
                                        <p:attrNameLst>
                                          <p:attrName>style.visibility</p:attrName>
                                        </p:attrNameLst>
                                      </p:cBhvr>
                                      <p:to>
                                        <p:strVal val="visible"/>
                                      </p:to>
                                    </p:set>
                                    <p:animEffect transition="in" filter="wipe(left)">
                                      <p:cBhvr>
                                        <p:cTn id="24" dur="500"/>
                                        <p:tgtEl>
                                          <p:spTgt spid="16">
                                            <p:txEl>
                                              <p:pRg st="9" end="9"/>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6">
                                            <p:txEl>
                                              <p:pRg st="10" end="10"/>
                                            </p:txEl>
                                          </p:spTgt>
                                        </p:tgtEl>
                                        <p:attrNameLst>
                                          <p:attrName>style.visibility</p:attrName>
                                        </p:attrNameLst>
                                      </p:cBhvr>
                                      <p:to>
                                        <p:strVal val="visible"/>
                                      </p:to>
                                    </p:set>
                                    <p:animEffect transition="in" filter="wipe(left)">
                                      <p:cBhvr>
                                        <p:cTn id="27" dur="500"/>
                                        <p:tgtEl>
                                          <p:spTgt spid="1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Summing Junction 7"/>
          <p:cNvSpPr/>
          <p:nvPr/>
        </p:nvSpPr>
        <p:spPr>
          <a:xfrm>
            <a:off x="441960" y="2324100"/>
            <a:ext cx="3726180" cy="2369820"/>
          </a:xfrm>
          <a:prstGeom prst="flowChartSummingJunction">
            <a:avLst/>
          </a:prstGeom>
          <a:gradFill>
            <a:gsLst>
              <a:gs pos="0">
                <a:schemeClr val="accent1">
                  <a:shade val="51000"/>
                  <a:satMod val="130000"/>
                  <a:alpha val="0"/>
                </a:schemeClr>
              </a:gs>
              <a:gs pos="80000">
                <a:schemeClr val="accent1">
                  <a:shade val="93000"/>
                  <a:satMod val="130000"/>
                  <a:alpha val="52000"/>
                </a:schemeClr>
              </a:gs>
              <a:gs pos="100000">
                <a:schemeClr val="accent1">
                  <a:shade val="94000"/>
                  <a:satMod val="135000"/>
                  <a:alpha val="80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solidFill>
                  <a:schemeClr val="tx1"/>
                </a:solidFill>
              </a:rPr>
              <a:t>Network</a:t>
            </a:r>
            <a:endParaRPr lang="en-US" b="1" dirty="0">
              <a:solidFill>
                <a:schemeClr val="tx1"/>
              </a:solidFill>
            </a:endParaRPr>
          </a:p>
        </p:txBody>
      </p:sp>
      <p:sp>
        <p:nvSpPr>
          <p:cNvPr id="2" name="Title 1"/>
          <p:cNvSpPr>
            <a:spLocks noGrp="1"/>
          </p:cNvSpPr>
          <p:nvPr>
            <p:ph type="title"/>
          </p:nvPr>
        </p:nvSpPr>
        <p:spPr>
          <a:xfrm>
            <a:off x="0" y="0"/>
            <a:ext cx="9144000" cy="792162"/>
          </a:xfrm>
        </p:spPr>
        <p:txBody>
          <a:bodyPr>
            <a:normAutofit/>
          </a:bodyPr>
          <a:lstStyle/>
          <a:p>
            <a:r>
              <a:rPr lang="en-US" sz="3600" b="1" dirty="0" smtClean="0">
                <a:solidFill>
                  <a:srgbClr xmlns:mc="http://schemas.openxmlformats.org/markup-compatibility/2006" xmlns:a14="http://schemas.microsoft.com/office/drawing/2010/main" val="0070C0" mc:Ignorable=""/>
                </a:solidFill>
              </a:rPr>
              <a:t>Scaling Out </a:t>
            </a:r>
            <a:r>
              <a:rPr lang="en-US" sz="3600" b="1" u="sng" dirty="0" smtClean="0">
                <a:solidFill>
                  <a:srgbClr xmlns:mc="http://schemas.openxmlformats.org/markup-compatibility/2006" xmlns:a14="http://schemas.microsoft.com/office/drawing/2010/main" val="0070C0" mc:Ignorable=""/>
                </a:solidFill>
              </a:rPr>
              <a:t>with</a:t>
            </a:r>
            <a:r>
              <a:rPr lang="en-US" sz="3600" b="1" dirty="0" smtClean="0">
                <a:solidFill>
                  <a:srgbClr xmlns:mc="http://schemas.openxmlformats.org/markup-compatibility/2006" xmlns:a14="http://schemas.microsoft.com/office/drawing/2010/main" val="0070C0" mc:Ignorable=""/>
                </a:solidFill>
              </a:rPr>
              <a:t> Partitioning</a:t>
            </a:r>
            <a:endParaRPr lang="en-US" sz="3600" b="1" dirty="0">
              <a:solidFill>
                <a:srgbClr xmlns:mc="http://schemas.openxmlformats.org/markup-compatibility/2006" xmlns:a14="http://schemas.microsoft.com/office/drawing/2010/main" val="0070C0" mc:Ignorable=""/>
              </a:solidFill>
            </a:endParaRPr>
          </a:p>
        </p:txBody>
      </p:sp>
      <p:sp>
        <p:nvSpPr>
          <p:cNvPr id="4" name="Slide Number Placeholder 3"/>
          <p:cNvSpPr>
            <a:spLocks noGrp="1"/>
          </p:cNvSpPr>
          <p:nvPr>
            <p:ph type="sldNum" sz="quarter" idx="12"/>
          </p:nvPr>
        </p:nvSpPr>
        <p:spPr>
          <a:xfrm>
            <a:off x="6553200" y="6477114"/>
            <a:ext cx="2133600" cy="365125"/>
          </a:xfrm>
        </p:spPr>
        <p:txBody>
          <a:bodyPr/>
          <a:lstStyle/>
          <a:p>
            <a:fld id="{B6F15528-21DE-4FAA-801E-634DDDAF4B2B}" type="slidenum">
              <a:rPr lang="en-US" smtClean="0">
                <a:solidFill>
                  <a:prstClr val="black">
                    <a:tint val="75000"/>
                  </a:prstClr>
                </a:solidFill>
              </a:rPr>
              <a:pPr/>
              <a:t>3</a:t>
            </a:fld>
            <a:endParaRPr lang="en-US">
              <a:solidFill>
                <a:prstClr val="black">
                  <a:tint val="75000"/>
                </a:prstClr>
              </a:solidFill>
            </a:endParaRPr>
          </a:p>
        </p:txBody>
      </p:sp>
      <p:sp>
        <p:nvSpPr>
          <p:cNvPr id="7" name="Cloud 6"/>
          <p:cNvSpPr/>
          <p:nvPr/>
        </p:nvSpPr>
        <p:spPr>
          <a:xfrm>
            <a:off x="1272540" y="815340"/>
            <a:ext cx="2080260" cy="411480"/>
          </a:xfrm>
          <a:prstGeom prst="cloud">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smtClean="0"/>
              <a:t>Internet</a:t>
            </a:r>
            <a:endParaRPr lang="en-US" dirty="0"/>
          </a:p>
        </p:txBody>
      </p:sp>
      <p:grpSp>
        <p:nvGrpSpPr>
          <p:cNvPr id="73" name="Group 72"/>
          <p:cNvGrpSpPr/>
          <p:nvPr/>
        </p:nvGrpSpPr>
        <p:grpSpPr>
          <a:xfrm>
            <a:off x="179883" y="3703320"/>
            <a:ext cx="987227" cy="2506980"/>
            <a:chOff x="270073" y="4046220"/>
            <a:chExt cx="987227" cy="2506980"/>
          </a:xfrm>
        </p:grpSpPr>
        <p:sp>
          <p:nvSpPr>
            <p:cNvPr id="5" name="Rectangle 4"/>
            <p:cNvSpPr/>
            <p:nvPr/>
          </p:nvSpPr>
          <p:spPr>
            <a:xfrm>
              <a:off x="270073" y="4046220"/>
              <a:ext cx="987227" cy="250698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1600" dirty="0" smtClean="0"/>
                <a:t>Database</a:t>
              </a:r>
            </a:p>
            <a:p>
              <a:pPr algn="ctr"/>
              <a:r>
                <a:rPr lang="en-US" sz="1600" dirty="0" smtClean="0"/>
                <a:t>Partition</a:t>
              </a:r>
              <a:endParaRPr lang="en-US" sz="1600" dirty="0"/>
            </a:p>
          </p:txBody>
        </p:sp>
        <p:sp>
          <p:nvSpPr>
            <p:cNvPr id="10" name="Flowchart: Document 9"/>
            <p:cNvSpPr/>
            <p:nvPr/>
          </p:nvSpPr>
          <p:spPr>
            <a:xfrm>
              <a:off x="457200" y="4571625"/>
              <a:ext cx="693420" cy="35814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App</a:t>
              </a:r>
              <a:endParaRPr lang="en-US" dirty="0">
                <a:solidFill>
                  <a:schemeClr val="tx1"/>
                </a:solidFill>
              </a:endParaRPr>
            </a:p>
          </p:txBody>
        </p:sp>
        <p:sp>
          <p:nvSpPr>
            <p:cNvPr id="12" name="TextBox 11"/>
            <p:cNvSpPr txBox="1"/>
            <p:nvPr/>
          </p:nvSpPr>
          <p:spPr>
            <a:xfrm>
              <a:off x="571500" y="4922520"/>
              <a:ext cx="419100" cy="411480"/>
            </a:xfrm>
            <a:prstGeom prst="rect">
              <a:avLst/>
            </a:prstGeom>
            <a:noFill/>
          </p:spPr>
          <p:txBody>
            <a:bodyPr wrap="none" rtlCol="0" anchor="ctr">
              <a:noAutofit/>
            </a:bodyPr>
            <a:lstStyle/>
            <a:p>
              <a:r>
                <a:rPr lang="en-US" sz="4000" dirty="0" smtClean="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rPr>
                <a:t>$</a:t>
              </a:r>
              <a:endParaRPr lang="en-US" sz="4000" dirty="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endParaRPr>
            </a:p>
          </p:txBody>
        </p:sp>
        <p:sp>
          <p:nvSpPr>
            <p:cNvPr id="14" name="Flowchart: Document 13"/>
            <p:cNvSpPr/>
            <p:nvPr/>
          </p:nvSpPr>
          <p:spPr>
            <a:xfrm rot="16200000">
              <a:off x="646938" y="5912358"/>
              <a:ext cx="327660" cy="771144"/>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smtClean="0">
                  <a:solidFill>
                    <a:schemeClr val="tx1"/>
                  </a:solidFill>
                </a:rPr>
                <a:t>Log</a:t>
              </a:r>
              <a:endParaRPr lang="en-US" dirty="0">
                <a:solidFill>
                  <a:schemeClr val="tx1"/>
                </a:solidFill>
              </a:endParaRPr>
            </a:p>
          </p:txBody>
        </p:sp>
        <p:sp>
          <p:nvSpPr>
            <p:cNvPr id="13" name="Flowchart: Magnetic Disk 12"/>
            <p:cNvSpPr/>
            <p:nvPr/>
          </p:nvSpPr>
          <p:spPr>
            <a:xfrm>
              <a:off x="457200" y="5417820"/>
              <a:ext cx="678180" cy="571500"/>
            </a:xfrm>
            <a:prstGeom prst="flowChartMagneticDisk">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Data</a:t>
              </a:r>
              <a:endParaRPr lang="en-US" dirty="0">
                <a:solidFill>
                  <a:schemeClr val="tx1"/>
                </a:solidFill>
              </a:endParaRPr>
            </a:p>
          </p:txBody>
        </p:sp>
      </p:grpSp>
      <p:grpSp>
        <p:nvGrpSpPr>
          <p:cNvPr id="113" name="Group 112"/>
          <p:cNvGrpSpPr/>
          <p:nvPr/>
        </p:nvGrpSpPr>
        <p:grpSpPr>
          <a:xfrm>
            <a:off x="297180" y="1600200"/>
            <a:ext cx="1171856" cy="883920"/>
            <a:chOff x="297180" y="1600200"/>
            <a:chExt cx="1171856" cy="883920"/>
          </a:xfrm>
        </p:grpSpPr>
        <p:sp>
          <p:nvSpPr>
            <p:cNvPr id="24" name="Rectangle 23"/>
            <p:cNvSpPr/>
            <p:nvPr/>
          </p:nvSpPr>
          <p:spPr>
            <a:xfrm>
              <a:off x="297180" y="1600200"/>
              <a:ext cx="1171856" cy="88392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1600" dirty="0" smtClean="0"/>
                <a:t>Web Server</a:t>
              </a:r>
              <a:endParaRPr lang="en-US" sz="1600" dirty="0"/>
            </a:p>
          </p:txBody>
        </p:sp>
        <p:sp>
          <p:nvSpPr>
            <p:cNvPr id="25" name="Flowchart: Document 24"/>
            <p:cNvSpPr/>
            <p:nvPr/>
          </p:nvSpPr>
          <p:spPr>
            <a:xfrm>
              <a:off x="365760" y="1973580"/>
              <a:ext cx="563880" cy="44958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App</a:t>
              </a:r>
              <a:endParaRPr lang="en-US" dirty="0">
                <a:solidFill>
                  <a:schemeClr val="tx1"/>
                </a:solidFill>
              </a:endParaRPr>
            </a:p>
          </p:txBody>
        </p:sp>
        <p:sp>
          <p:nvSpPr>
            <p:cNvPr id="26" name="TextBox 25"/>
            <p:cNvSpPr txBox="1"/>
            <p:nvPr/>
          </p:nvSpPr>
          <p:spPr>
            <a:xfrm>
              <a:off x="914400" y="1973580"/>
              <a:ext cx="304800" cy="350520"/>
            </a:xfrm>
            <a:prstGeom prst="rect">
              <a:avLst/>
            </a:prstGeom>
            <a:noFill/>
          </p:spPr>
          <p:txBody>
            <a:bodyPr wrap="none" rtlCol="0" anchor="ctr">
              <a:noAutofit/>
            </a:bodyPr>
            <a:lstStyle/>
            <a:p>
              <a:r>
                <a:rPr lang="en-US" sz="2400" dirty="0" smtClean="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rPr>
                <a:t>$</a:t>
              </a:r>
              <a:endParaRPr lang="en-US" sz="2400" dirty="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endParaRPr>
            </a:p>
          </p:txBody>
        </p:sp>
      </p:grpSp>
      <p:sp>
        <p:nvSpPr>
          <p:cNvPr id="39" name="Up-Down Arrow 38"/>
          <p:cNvSpPr/>
          <p:nvPr/>
        </p:nvSpPr>
        <p:spPr>
          <a:xfrm>
            <a:off x="2043915" y="1225368"/>
            <a:ext cx="266700" cy="381003"/>
          </a:xfrm>
          <a:prstGeom prst="up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0" name="Up-Down Arrow 39"/>
          <p:cNvSpPr/>
          <p:nvPr/>
        </p:nvSpPr>
        <p:spPr>
          <a:xfrm rot="19346763">
            <a:off x="3133347" y="1066450"/>
            <a:ext cx="266700" cy="581174"/>
          </a:xfrm>
          <a:prstGeom prst="up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1" name="Up-Down Arrow 40"/>
          <p:cNvSpPr/>
          <p:nvPr/>
        </p:nvSpPr>
        <p:spPr>
          <a:xfrm rot="2989387">
            <a:off x="1058465" y="1098423"/>
            <a:ext cx="266700" cy="554970"/>
          </a:xfrm>
          <a:prstGeom prst="up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20" name="Group 19"/>
          <p:cNvGrpSpPr/>
          <p:nvPr/>
        </p:nvGrpSpPr>
        <p:grpSpPr>
          <a:xfrm>
            <a:off x="289560" y="2545080"/>
            <a:ext cx="746760" cy="746760"/>
            <a:chOff x="2651760" y="4038600"/>
            <a:chExt cx="746760" cy="746760"/>
          </a:xfrm>
        </p:grpSpPr>
        <p:sp>
          <p:nvSpPr>
            <p:cNvPr id="30" name="Rectangle 29"/>
            <p:cNvSpPr/>
            <p:nvPr/>
          </p:nvSpPr>
          <p:spPr>
            <a:xfrm>
              <a:off x="2651760" y="4038600"/>
              <a:ext cx="746760" cy="74676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endParaRPr lang="en-US" dirty="0"/>
            </a:p>
          </p:txBody>
        </p:sp>
        <p:sp>
          <p:nvSpPr>
            <p:cNvPr id="32" name="TextBox 31"/>
            <p:cNvSpPr txBox="1"/>
            <p:nvPr/>
          </p:nvSpPr>
          <p:spPr>
            <a:xfrm>
              <a:off x="2788920" y="4152900"/>
              <a:ext cx="486030" cy="480060"/>
            </a:xfrm>
            <a:prstGeom prst="rect">
              <a:avLst/>
            </a:prstGeom>
            <a:noFill/>
          </p:spPr>
          <p:txBody>
            <a:bodyPr wrap="none" rtlCol="0" anchor="ctr">
              <a:noAutofit/>
            </a:bodyPr>
            <a:lstStyle/>
            <a:p>
              <a:r>
                <a:rPr lang="en-US" sz="4000" dirty="0" smtClean="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rPr>
                <a:t>$</a:t>
              </a:r>
              <a:endParaRPr lang="en-US" sz="4000" dirty="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endParaRPr>
            </a:p>
          </p:txBody>
        </p:sp>
      </p:grpSp>
      <p:sp>
        <p:nvSpPr>
          <p:cNvPr id="74" name="Content Placeholder 2"/>
          <p:cNvSpPr txBox="1">
            <a:spLocks/>
          </p:cNvSpPr>
          <p:nvPr/>
        </p:nvSpPr>
        <p:spPr>
          <a:xfrm>
            <a:off x="4427220" y="1298734"/>
            <a:ext cx="4716780" cy="515665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500"/>
              </a:spcBef>
            </a:pPr>
            <a:r>
              <a:rPr lang="en-US" sz="2400" dirty="0" smtClean="0"/>
              <a:t>Database is partitioned across multiple servers</a:t>
            </a:r>
          </a:p>
          <a:p>
            <a:pPr>
              <a:spcBef>
                <a:spcPts val="1500"/>
              </a:spcBef>
            </a:pPr>
            <a:r>
              <a:rPr lang="en-US" sz="2400" dirty="0" smtClean="0"/>
              <a:t>For scalability, avoid distributed transactions</a:t>
            </a:r>
          </a:p>
          <a:p>
            <a:pPr>
              <a:spcBef>
                <a:spcPts val="1500"/>
              </a:spcBef>
            </a:pPr>
            <a:r>
              <a:rPr lang="en-US" sz="2400" dirty="0" smtClean="0"/>
              <a:t>Several layers of caching</a:t>
            </a:r>
          </a:p>
          <a:p>
            <a:pPr>
              <a:spcBef>
                <a:spcPts val="1500"/>
              </a:spcBef>
            </a:pPr>
            <a:r>
              <a:rPr lang="en-US" sz="2400" dirty="0" smtClean="0"/>
              <a:t>App is responsible for </a:t>
            </a:r>
          </a:p>
          <a:p>
            <a:pPr lvl="1">
              <a:spcBef>
                <a:spcPts val="600"/>
              </a:spcBef>
            </a:pPr>
            <a:r>
              <a:rPr lang="en-US" sz="2400" dirty="0" smtClean="0"/>
              <a:t>cache coherence</a:t>
            </a:r>
          </a:p>
          <a:p>
            <a:pPr lvl="1">
              <a:spcBef>
                <a:spcPts val="600"/>
              </a:spcBef>
            </a:pPr>
            <a:r>
              <a:rPr lang="en-US" sz="2400" dirty="0" smtClean="0"/>
              <a:t>consistency of cross-partition queries</a:t>
            </a:r>
          </a:p>
          <a:p>
            <a:pPr>
              <a:spcBef>
                <a:spcPts val="1500"/>
              </a:spcBef>
            </a:pPr>
            <a:r>
              <a:rPr lang="en-US" sz="2400" dirty="0" smtClean="0"/>
              <a:t>Must carefully configure to balance the load</a:t>
            </a:r>
          </a:p>
        </p:txBody>
      </p:sp>
      <p:grpSp>
        <p:nvGrpSpPr>
          <p:cNvPr id="54" name="Group 53"/>
          <p:cNvGrpSpPr/>
          <p:nvPr/>
        </p:nvGrpSpPr>
        <p:grpSpPr>
          <a:xfrm>
            <a:off x="1104900" y="2545080"/>
            <a:ext cx="746760" cy="746760"/>
            <a:chOff x="2651760" y="4038600"/>
            <a:chExt cx="746760" cy="746760"/>
          </a:xfrm>
        </p:grpSpPr>
        <p:sp>
          <p:nvSpPr>
            <p:cNvPr id="55" name="Rectangle 54"/>
            <p:cNvSpPr/>
            <p:nvPr/>
          </p:nvSpPr>
          <p:spPr>
            <a:xfrm>
              <a:off x="2651760" y="4038600"/>
              <a:ext cx="746760" cy="74676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endParaRPr lang="en-US" dirty="0"/>
            </a:p>
          </p:txBody>
        </p:sp>
        <p:sp>
          <p:nvSpPr>
            <p:cNvPr id="56" name="TextBox 55"/>
            <p:cNvSpPr txBox="1"/>
            <p:nvPr/>
          </p:nvSpPr>
          <p:spPr>
            <a:xfrm>
              <a:off x="2788920" y="4152900"/>
              <a:ext cx="486030" cy="480060"/>
            </a:xfrm>
            <a:prstGeom prst="rect">
              <a:avLst/>
            </a:prstGeom>
            <a:noFill/>
          </p:spPr>
          <p:txBody>
            <a:bodyPr wrap="none" rtlCol="0" anchor="ctr">
              <a:noAutofit/>
            </a:bodyPr>
            <a:lstStyle/>
            <a:p>
              <a:r>
                <a:rPr lang="en-US" sz="4000" dirty="0" smtClean="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rPr>
                <a:t>$</a:t>
              </a:r>
              <a:endParaRPr lang="en-US" sz="4000" dirty="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endParaRPr>
            </a:p>
          </p:txBody>
        </p:sp>
      </p:grpSp>
      <p:grpSp>
        <p:nvGrpSpPr>
          <p:cNvPr id="58" name="Group 57"/>
          <p:cNvGrpSpPr/>
          <p:nvPr/>
        </p:nvGrpSpPr>
        <p:grpSpPr>
          <a:xfrm>
            <a:off x="1920240" y="2545080"/>
            <a:ext cx="746760" cy="746760"/>
            <a:chOff x="2651760" y="4038600"/>
            <a:chExt cx="746760" cy="746760"/>
          </a:xfrm>
        </p:grpSpPr>
        <p:sp>
          <p:nvSpPr>
            <p:cNvPr id="59" name="Rectangle 58"/>
            <p:cNvSpPr/>
            <p:nvPr/>
          </p:nvSpPr>
          <p:spPr>
            <a:xfrm>
              <a:off x="2651760" y="4038600"/>
              <a:ext cx="746760" cy="74676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endParaRPr lang="en-US" dirty="0"/>
            </a:p>
          </p:txBody>
        </p:sp>
        <p:sp>
          <p:nvSpPr>
            <p:cNvPr id="61" name="TextBox 60"/>
            <p:cNvSpPr txBox="1"/>
            <p:nvPr/>
          </p:nvSpPr>
          <p:spPr>
            <a:xfrm>
              <a:off x="2788920" y="4152900"/>
              <a:ext cx="486030" cy="480060"/>
            </a:xfrm>
            <a:prstGeom prst="rect">
              <a:avLst/>
            </a:prstGeom>
            <a:noFill/>
          </p:spPr>
          <p:txBody>
            <a:bodyPr wrap="none" rtlCol="0" anchor="ctr">
              <a:noAutofit/>
            </a:bodyPr>
            <a:lstStyle/>
            <a:p>
              <a:r>
                <a:rPr lang="en-US" sz="4000" dirty="0" smtClean="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rPr>
                <a:t>$</a:t>
              </a:r>
              <a:endParaRPr lang="en-US" sz="4000" dirty="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endParaRPr>
            </a:p>
          </p:txBody>
        </p:sp>
      </p:grpSp>
      <p:grpSp>
        <p:nvGrpSpPr>
          <p:cNvPr id="62" name="Group 61"/>
          <p:cNvGrpSpPr/>
          <p:nvPr/>
        </p:nvGrpSpPr>
        <p:grpSpPr>
          <a:xfrm>
            <a:off x="2735580" y="2545080"/>
            <a:ext cx="746760" cy="746760"/>
            <a:chOff x="2651760" y="4038600"/>
            <a:chExt cx="746760" cy="746760"/>
          </a:xfrm>
        </p:grpSpPr>
        <p:sp>
          <p:nvSpPr>
            <p:cNvPr id="63" name="Rectangle 62"/>
            <p:cNvSpPr/>
            <p:nvPr/>
          </p:nvSpPr>
          <p:spPr>
            <a:xfrm>
              <a:off x="2651760" y="4038600"/>
              <a:ext cx="746760" cy="74676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endParaRPr lang="en-US" dirty="0"/>
            </a:p>
          </p:txBody>
        </p:sp>
        <p:sp>
          <p:nvSpPr>
            <p:cNvPr id="64" name="TextBox 63"/>
            <p:cNvSpPr txBox="1"/>
            <p:nvPr/>
          </p:nvSpPr>
          <p:spPr>
            <a:xfrm>
              <a:off x="2788920" y="4152900"/>
              <a:ext cx="486030" cy="480060"/>
            </a:xfrm>
            <a:prstGeom prst="rect">
              <a:avLst/>
            </a:prstGeom>
            <a:noFill/>
          </p:spPr>
          <p:txBody>
            <a:bodyPr wrap="none" rtlCol="0" anchor="ctr">
              <a:noAutofit/>
            </a:bodyPr>
            <a:lstStyle/>
            <a:p>
              <a:r>
                <a:rPr lang="en-US" sz="4000" dirty="0" smtClean="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rPr>
                <a:t>$</a:t>
              </a:r>
              <a:endParaRPr lang="en-US" sz="4000" dirty="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endParaRPr>
            </a:p>
          </p:txBody>
        </p:sp>
      </p:grpSp>
      <p:grpSp>
        <p:nvGrpSpPr>
          <p:cNvPr id="65" name="Group 64"/>
          <p:cNvGrpSpPr/>
          <p:nvPr/>
        </p:nvGrpSpPr>
        <p:grpSpPr>
          <a:xfrm>
            <a:off x="3550920" y="2545080"/>
            <a:ext cx="746760" cy="746760"/>
            <a:chOff x="2651760" y="4038600"/>
            <a:chExt cx="746760" cy="746760"/>
          </a:xfrm>
        </p:grpSpPr>
        <p:sp>
          <p:nvSpPr>
            <p:cNvPr id="66" name="Rectangle 65"/>
            <p:cNvSpPr/>
            <p:nvPr/>
          </p:nvSpPr>
          <p:spPr>
            <a:xfrm>
              <a:off x="2651760" y="4038600"/>
              <a:ext cx="746760" cy="74676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endParaRPr lang="en-US" dirty="0"/>
            </a:p>
          </p:txBody>
        </p:sp>
        <p:sp>
          <p:nvSpPr>
            <p:cNvPr id="67" name="TextBox 66"/>
            <p:cNvSpPr txBox="1"/>
            <p:nvPr/>
          </p:nvSpPr>
          <p:spPr>
            <a:xfrm>
              <a:off x="2788920" y="4152900"/>
              <a:ext cx="486030" cy="480060"/>
            </a:xfrm>
            <a:prstGeom prst="rect">
              <a:avLst/>
            </a:prstGeom>
            <a:noFill/>
          </p:spPr>
          <p:txBody>
            <a:bodyPr wrap="none" rtlCol="0" anchor="ctr">
              <a:noAutofit/>
            </a:bodyPr>
            <a:lstStyle/>
            <a:p>
              <a:r>
                <a:rPr lang="en-US" sz="4000" dirty="0" smtClean="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rPr>
                <a:t>$</a:t>
              </a:r>
              <a:endParaRPr lang="en-US" sz="4000" dirty="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endParaRPr>
            </a:p>
          </p:txBody>
        </p:sp>
      </p:grpSp>
      <p:grpSp>
        <p:nvGrpSpPr>
          <p:cNvPr id="68" name="Group 67"/>
          <p:cNvGrpSpPr/>
          <p:nvPr/>
        </p:nvGrpSpPr>
        <p:grpSpPr>
          <a:xfrm>
            <a:off x="1551357" y="1602698"/>
            <a:ext cx="1171856" cy="883920"/>
            <a:chOff x="297180" y="1600200"/>
            <a:chExt cx="1171856" cy="883920"/>
          </a:xfrm>
        </p:grpSpPr>
        <p:sp>
          <p:nvSpPr>
            <p:cNvPr id="69" name="Rectangle 68"/>
            <p:cNvSpPr/>
            <p:nvPr/>
          </p:nvSpPr>
          <p:spPr>
            <a:xfrm>
              <a:off x="297180" y="1600200"/>
              <a:ext cx="1171856" cy="88392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1600" dirty="0" smtClean="0"/>
                <a:t>Web Server</a:t>
              </a:r>
              <a:endParaRPr lang="en-US" sz="1600" dirty="0"/>
            </a:p>
          </p:txBody>
        </p:sp>
        <p:sp>
          <p:nvSpPr>
            <p:cNvPr id="70" name="Flowchart: Document 69"/>
            <p:cNvSpPr/>
            <p:nvPr/>
          </p:nvSpPr>
          <p:spPr>
            <a:xfrm>
              <a:off x="365760" y="1973580"/>
              <a:ext cx="563880" cy="44958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App</a:t>
              </a:r>
              <a:endParaRPr lang="en-US" dirty="0">
                <a:solidFill>
                  <a:schemeClr val="tx1"/>
                </a:solidFill>
              </a:endParaRPr>
            </a:p>
          </p:txBody>
        </p:sp>
        <p:sp>
          <p:nvSpPr>
            <p:cNvPr id="71" name="TextBox 70"/>
            <p:cNvSpPr txBox="1"/>
            <p:nvPr/>
          </p:nvSpPr>
          <p:spPr>
            <a:xfrm>
              <a:off x="914400" y="1973580"/>
              <a:ext cx="304800" cy="350520"/>
            </a:xfrm>
            <a:prstGeom prst="rect">
              <a:avLst/>
            </a:prstGeom>
            <a:noFill/>
          </p:spPr>
          <p:txBody>
            <a:bodyPr wrap="none" rtlCol="0" anchor="ctr">
              <a:noAutofit/>
            </a:bodyPr>
            <a:lstStyle/>
            <a:p>
              <a:r>
                <a:rPr lang="en-US" sz="2400" dirty="0" smtClean="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rPr>
                <a:t>$</a:t>
              </a:r>
              <a:endParaRPr lang="en-US" sz="2400" dirty="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endParaRPr>
            </a:p>
          </p:txBody>
        </p:sp>
      </p:grpSp>
      <p:grpSp>
        <p:nvGrpSpPr>
          <p:cNvPr id="72" name="Group 71"/>
          <p:cNvGrpSpPr/>
          <p:nvPr/>
        </p:nvGrpSpPr>
        <p:grpSpPr>
          <a:xfrm>
            <a:off x="2805534" y="1605196"/>
            <a:ext cx="1171856" cy="883920"/>
            <a:chOff x="297180" y="1600200"/>
            <a:chExt cx="1171856" cy="883920"/>
          </a:xfrm>
        </p:grpSpPr>
        <p:sp>
          <p:nvSpPr>
            <p:cNvPr id="75" name="Rectangle 74"/>
            <p:cNvSpPr/>
            <p:nvPr/>
          </p:nvSpPr>
          <p:spPr>
            <a:xfrm>
              <a:off x="297180" y="1600200"/>
              <a:ext cx="1171856" cy="88392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1600" dirty="0" smtClean="0"/>
                <a:t>Web Server</a:t>
              </a:r>
              <a:endParaRPr lang="en-US" sz="1600" dirty="0"/>
            </a:p>
          </p:txBody>
        </p:sp>
        <p:sp>
          <p:nvSpPr>
            <p:cNvPr id="76" name="Flowchart: Document 75"/>
            <p:cNvSpPr/>
            <p:nvPr/>
          </p:nvSpPr>
          <p:spPr>
            <a:xfrm>
              <a:off x="365760" y="1973580"/>
              <a:ext cx="563880" cy="44958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App</a:t>
              </a:r>
              <a:endParaRPr lang="en-US" dirty="0">
                <a:solidFill>
                  <a:schemeClr val="tx1"/>
                </a:solidFill>
              </a:endParaRPr>
            </a:p>
          </p:txBody>
        </p:sp>
        <p:sp>
          <p:nvSpPr>
            <p:cNvPr id="77" name="TextBox 76"/>
            <p:cNvSpPr txBox="1"/>
            <p:nvPr/>
          </p:nvSpPr>
          <p:spPr>
            <a:xfrm>
              <a:off x="914400" y="1973580"/>
              <a:ext cx="304800" cy="350520"/>
            </a:xfrm>
            <a:prstGeom prst="rect">
              <a:avLst/>
            </a:prstGeom>
            <a:noFill/>
          </p:spPr>
          <p:txBody>
            <a:bodyPr wrap="none" rtlCol="0" anchor="ctr">
              <a:noAutofit/>
            </a:bodyPr>
            <a:lstStyle/>
            <a:p>
              <a:r>
                <a:rPr lang="en-US" sz="2400" dirty="0" smtClean="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rPr>
                <a:t>$</a:t>
              </a:r>
              <a:endParaRPr lang="en-US" sz="2400" dirty="0">
                <a:solidFill>
                  <a:schemeClr val="bg1">
                    <a:lumMod val="65000"/>
                  </a:schemeClr>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endParaRPr>
            </a:p>
          </p:txBody>
        </p:sp>
      </p:grpSp>
      <p:grpSp>
        <p:nvGrpSpPr>
          <p:cNvPr id="78" name="Group 77"/>
          <p:cNvGrpSpPr/>
          <p:nvPr/>
        </p:nvGrpSpPr>
        <p:grpSpPr>
          <a:xfrm>
            <a:off x="1269168" y="3720809"/>
            <a:ext cx="987227" cy="2506980"/>
            <a:chOff x="270073" y="4046220"/>
            <a:chExt cx="987227" cy="2506980"/>
          </a:xfrm>
        </p:grpSpPr>
        <p:sp>
          <p:nvSpPr>
            <p:cNvPr id="79" name="Rectangle 78"/>
            <p:cNvSpPr/>
            <p:nvPr/>
          </p:nvSpPr>
          <p:spPr>
            <a:xfrm>
              <a:off x="270073" y="4046220"/>
              <a:ext cx="987227" cy="250698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1600" dirty="0" smtClean="0"/>
                <a:t>Database</a:t>
              </a:r>
            </a:p>
            <a:p>
              <a:pPr algn="ctr"/>
              <a:r>
                <a:rPr lang="en-US" sz="1600" dirty="0" smtClean="0"/>
                <a:t>Partition</a:t>
              </a:r>
              <a:endParaRPr lang="en-US" sz="1600" dirty="0"/>
            </a:p>
          </p:txBody>
        </p:sp>
        <p:sp>
          <p:nvSpPr>
            <p:cNvPr id="80" name="Flowchart: Document 79"/>
            <p:cNvSpPr/>
            <p:nvPr/>
          </p:nvSpPr>
          <p:spPr>
            <a:xfrm>
              <a:off x="457200" y="4571625"/>
              <a:ext cx="693420" cy="35814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App</a:t>
              </a:r>
              <a:endParaRPr lang="en-US" dirty="0">
                <a:solidFill>
                  <a:schemeClr val="tx1"/>
                </a:solidFill>
              </a:endParaRPr>
            </a:p>
          </p:txBody>
        </p:sp>
        <p:sp>
          <p:nvSpPr>
            <p:cNvPr id="81" name="TextBox 80"/>
            <p:cNvSpPr txBox="1"/>
            <p:nvPr/>
          </p:nvSpPr>
          <p:spPr>
            <a:xfrm>
              <a:off x="571500" y="4922520"/>
              <a:ext cx="419100" cy="411480"/>
            </a:xfrm>
            <a:prstGeom prst="rect">
              <a:avLst/>
            </a:prstGeom>
            <a:noFill/>
          </p:spPr>
          <p:txBody>
            <a:bodyPr wrap="none" rtlCol="0" anchor="ctr">
              <a:noAutofit/>
            </a:bodyPr>
            <a:lstStyle/>
            <a:p>
              <a:r>
                <a:rPr lang="en-US" sz="4000" dirty="0" smtClean="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rPr>
                <a:t>$</a:t>
              </a:r>
              <a:endParaRPr lang="en-US" sz="4000" dirty="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endParaRPr>
            </a:p>
          </p:txBody>
        </p:sp>
        <p:sp>
          <p:nvSpPr>
            <p:cNvPr id="82" name="Flowchart: Document 81"/>
            <p:cNvSpPr/>
            <p:nvPr/>
          </p:nvSpPr>
          <p:spPr>
            <a:xfrm rot="16200000">
              <a:off x="646938" y="5912358"/>
              <a:ext cx="327660" cy="771144"/>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smtClean="0">
                  <a:solidFill>
                    <a:schemeClr val="tx1"/>
                  </a:solidFill>
                </a:rPr>
                <a:t>Log</a:t>
              </a:r>
              <a:endParaRPr lang="en-US" dirty="0">
                <a:solidFill>
                  <a:schemeClr val="tx1"/>
                </a:solidFill>
              </a:endParaRPr>
            </a:p>
          </p:txBody>
        </p:sp>
        <p:sp>
          <p:nvSpPr>
            <p:cNvPr id="83" name="Flowchart: Magnetic Disk 82"/>
            <p:cNvSpPr/>
            <p:nvPr/>
          </p:nvSpPr>
          <p:spPr>
            <a:xfrm>
              <a:off x="457200" y="5417820"/>
              <a:ext cx="678180" cy="571500"/>
            </a:xfrm>
            <a:prstGeom prst="flowChartMagneticDisk">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Data</a:t>
              </a:r>
              <a:endParaRPr lang="en-US" dirty="0">
                <a:solidFill>
                  <a:schemeClr val="tx1"/>
                </a:solidFill>
              </a:endParaRPr>
            </a:p>
          </p:txBody>
        </p:sp>
      </p:grpSp>
      <p:grpSp>
        <p:nvGrpSpPr>
          <p:cNvPr id="84" name="Group 83"/>
          <p:cNvGrpSpPr/>
          <p:nvPr/>
        </p:nvGrpSpPr>
        <p:grpSpPr>
          <a:xfrm>
            <a:off x="2350958" y="3730803"/>
            <a:ext cx="987227" cy="2506980"/>
            <a:chOff x="270073" y="4046220"/>
            <a:chExt cx="987227" cy="2506980"/>
          </a:xfrm>
        </p:grpSpPr>
        <p:sp>
          <p:nvSpPr>
            <p:cNvPr id="85" name="Rectangle 84"/>
            <p:cNvSpPr/>
            <p:nvPr/>
          </p:nvSpPr>
          <p:spPr>
            <a:xfrm>
              <a:off x="270073" y="4046220"/>
              <a:ext cx="987227" cy="250698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1600" dirty="0" smtClean="0"/>
                <a:t>Database</a:t>
              </a:r>
            </a:p>
            <a:p>
              <a:pPr algn="ctr"/>
              <a:r>
                <a:rPr lang="en-US" sz="1600" dirty="0" smtClean="0"/>
                <a:t>Partition</a:t>
              </a:r>
              <a:endParaRPr lang="en-US" sz="1600" dirty="0"/>
            </a:p>
          </p:txBody>
        </p:sp>
        <p:sp>
          <p:nvSpPr>
            <p:cNvPr id="86" name="Flowchart: Document 85"/>
            <p:cNvSpPr/>
            <p:nvPr/>
          </p:nvSpPr>
          <p:spPr>
            <a:xfrm>
              <a:off x="457200" y="4571625"/>
              <a:ext cx="693420" cy="35814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App</a:t>
              </a:r>
              <a:endParaRPr lang="en-US" dirty="0">
                <a:solidFill>
                  <a:schemeClr val="tx1"/>
                </a:solidFill>
              </a:endParaRPr>
            </a:p>
          </p:txBody>
        </p:sp>
        <p:sp>
          <p:nvSpPr>
            <p:cNvPr id="87" name="TextBox 86"/>
            <p:cNvSpPr txBox="1"/>
            <p:nvPr/>
          </p:nvSpPr>
          <p:spPr>
            <a:xfrm>
              <a:off x="571500" y="4922520"/>
              <a:ext cx="419100" cy="411480"/>
            </a:xfrm>
            <a:prstGeom prst="rect">
              <a:avLst/>
            </a:prstGeom>
            <a:noFill/>
          </p:spPr>
          <p:txBody>
            <a:bodyPr wrap="none" rtlCol="0" anchor="ctr">
              <a:noAutofit/>
            </a:bodyPr>
            <a:lstStyle/>
            <a:p>
              <a:r>
                <a:rPr lang="en-US" sz="4000" dirty="0" smtClean="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rPr>
                <a:t>$</a:t>
              </a:r>
              <a:endParaRPr lang="en-US" sz="4000" dirty="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endParaRPr>
            </a:p>
          </p:txBody>
        </p:sp>
        <p:sp>
          <p:nvSpPr>
            <p:cNvPr id="88" name="Flowchart: Document 87"/>
            <p:cNvSpPr/>
            <p:nvPr/>
          </p:nvSpPr>
          <p:spPr>
            <a:xfrm rot="16200000">
              <a:off x="646938" y="5912358"/>
              <a:ext cx="327660" cy="771144"/>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smtClean="0">
                  <a:solidFill>
                    <a:schemeClr val="tx1"/>
                  </a:solidFill>
                </a:rPr>
                <a:t>Log</a:t>
              </a:r>
              <a:endParaRPr lang="en-US" dirty="0">
                <a:solidFill>
                  <a:schemeClr val="tx1"/>
                </a:solidFill>
              </a:endParaRPr>
            </a:p>
          </p:txBody>
        </p:sp>
        <p:sp>
          <p:nvSpPr>
            <p:cNvPr id="89" name="Flowchart: Magnetic Disk 88"/>
            <p:cNvSpPr/>
            <p:nvPr/>
          </p:nvSpPr>
          <p:spPr>
            <a:xfrm>
              <a:off x="457200" y="5417820"/>
              <a:ext cx="678180" cy="571500"/>
            </a:xfrm>
            <a:prstGeom prst="flowChartMagneticDisk">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Data</a:t>
              </a:r>
              <a:endParaRPr lang="en-US" dirty="0">
                <a:solidFill>
                  <a:schemeClr val="tx1"/>
                </a:solidFill>
              </a:endParaRPr>
            </a:p>
          </p:txBody>
        </p:sp>
      </p:grpSp>
      <p:grpSp>
        <p:nvGrpSpPr>
          <p:cNvPr id="90" name="Group 89"/>
          <p:cNvGrpSpPr/>
          <p:nvPr/>
        </p:nvGrpSpPr>
        <p:grpSpPr>
          <a:xfrm>
            <a:off x="3432748" y="3748292"/>
            <a:ext cx="987227" cy="2506980"/>
            <a:chOff x="270073" y="4046220"/>
            <a:chExt cx="987227" cy="2506980"/>
          </a:xfrm>
        </p:grpSpPr>
        <p:sp>
          <p:nvSpPr>
            <p:cNvPr id="91" name="Rectangle 90"/>
            <p:cNvSpPr/>
            <p:nvPr/>
          </p:nvSpPr>
          <p:spPr>
            <a:xfrm>
              <a:off x="270073" y="4046220"/>
              <a:ext cx="987227" cy="250698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1600" dirty="0" smtClean="0"/>
                <a:t>Database</a:t>
              </a:r>
            </a:p>
            <a:p>
              <a:pPr algn="ctr"/>
              <a:r>
                <a:rPr lang="en-US" sz="1600" dirty="0" smtClean="0"/>
                <a:t>Partition</a:t>
              </a:r>
              <a:endParaRPr lang="en-US" sz="1600" dirty="0"/>
            </a:p>
          </p:txBody>
        </p:sp>
        <p:sp>
          <p:nvSpPr>
            <p:cNvPr id="92" name="Flowchart: Document 91"/>
            <p:cNvSpPr/>
            <p:nvPr/>
          </p:nvSpPr>
          <p:spPr>
            <a:xfrm>
              <a:off x="457200" y="4571625"/>
              <a:ext cx="693420" cy="35814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App</a:t>
              </a:r>
              <a:endParaRPr lang="en-US" dirty="0">
                <a:solidFill>
                  <a:schemeClr val="tx1"/>
                </a:solidFill>
              </a:endParaRPr>
            </a:p>
          </p:txBody>
        </p:sp>
        <p:sp>
          <p:nvSpPr>
            <p:cNvPr id="111" name="TextBox 110"/>
            <p:cNvSpPr txBox="1"/>
            <p:nvPr/>
          </p:nvSpPr>
          <p:spPr>
            <a:xfrm>
              <a:off x="571500" y="4922520"/>
              <a:ext cx="419100" cy="411480"/>
            </a:xfrm>
            <a:prstGeom prst="rect">
              <a:avLst/>
            </a:prstGeom>
            <a:noFill/>
          </p:spPr>
          <p:txBody>
            <a:bodyPr wrap="none" rtlCol="0" anchor="ctr">
              <a:noAutofit/>
            </a:bodyPr>
            <a:lstStyle/>
            <a:p>
              <a:r>
                <a:rPr lang="en-US" sz="4000" dirty="0" smtClean="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rPr>
                <a:t>$</a:t>
              </a:r>
              <a:endParaRPr lang="en-US" sz="4000" dirty="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Heavy" pitchFamily="34" charset="0"/>
              </a:endParaRPr>
            </a:p>
          </p:txBody>
        </p:sp>
        <p:sp>
          <p:nvSpPr>
            <p:cNvPr id="112" name="Flowchart: Document 111"/>
            <p:cNvSpPr/>
            <p:nvPr/>
          </p:nvSpPr>
          <p:spPr>
            <a:xfrm rot="16200000">
              <a:off x="646938" y="5912358"/>
              <a:ext cx="327660" cy="771144"/>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smtClean="0">
                  <a:solidFill>
                    <a:schemeClr val="tx1"/>
                  </a:solidFill>
                </a:rPr>
                <a:t>Log</a:t>
              </a:r>
              <a:endParaRPr lang="en-US" dirty="0">
                <a:solidFill>
                  <a:schemeClr val="tx1"/>
                </a:solidFill>
              </a:endParaRPr>
            </a:p>
          </p:txBody>
        </p:sp>
        <p:sp>
          <p:nvSpPr>
            <p:cNvPr id="127" name="Flowchart: Magnetic Disk 126"/>
            <p:cNvSpPr/>
            <p:nvPr/>
          </p:nvSpPr>
          <p:spPr>
            <a:xfrm>
              <a:off x="457200" y="5417820"/>
              <a:ext cx="678180" cy="571500"/>
            </a:xfrm>
            <a:prstGeom prst="flowChartMagneticDisk">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Data</a:t>
              </a:r>
              <a:endParaRPr lang="en-US" dirty="0">
                <a:solidFill>
                  <a:schemeClr val="tx1"/>
                </a:solidFill>
              </a:endParaRPr>
            </a:p>
          </p:txBody>
        </p:sp>
      </p:grpSp>
    </p:spTree>
    <p:extLst>
      <p:ext uri="{BB962C8B-B14F-4D97-AF65-F5344CB8AC3E}">
        <p14:creationId xmlns:p14="http://schemas.microsoft.com/office/powerpoint/2010/main" val="3265513752"/>
      </p:ext>
    </p:extLst>
  </p:cSld>
  <p:clrMapOvr>
    <a:masterClrMapping/>
  </p:clrMapOvr>
  <p:transition xmlns:p14="http://schemas.microsoft.com/office/powerpoint/2010/main" advTm="53836"/>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en-US" sz="4000" b="1" dirty="0" smtClean="0">
                <a:solidFill>
                  <a:srgbClr xmlns:mc="http://schemas.openxmlformats.org/markup-compatibility/2006" xmlns:a14="http://schemas.microsoft.com/office/drawing/2010/main" val="0070C0" mc:Ignorable=""/>
                </a:solidFill>
              </a:rPr>
              <a:t>The Problem of Many-to-Many Relationships</a:t>
            </a:r>
            <a:endParaRPr lang="en-US" sz="4000" b="1" dirty="0">
              <a:solidFill>
                <a:srgbClr xmlns:mc="http://schemas.openxmlformats.org/markup-compatibility/2006" xmlns:a14="http://schemas.microsoft.com/office/drawing/2010/main" val="0070C0" mc:Ignorable=""/>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4</a:t>
            </a:fld>
            <a:endParaRPr lang="en-US">
              <a:solidFill>
                <a:prstClr val="black">
                  <a:tint val="75000"/>
                </a:prstClr>
              </a:solidFill>
            </a:endParaRPr>
          </a:p>
        </p:txBody>
      </p:sp>
      <p:sp>
        <p:nvSpPr>
          <p:cNvPr id="74" name="Content Placeholder 2"/>
          <p:cNvSpPr txBox="1">
            <a:spLocks/>
          </p:cNvSpPr>
          <p:nvPr/>
        </p:nvSpPr>
        <p:spPr>
          <a:xfrm>
            <a:off x="236220" y="853440"/>
            <a:ext cx="3893820" cy="550164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None/>
            </a:pPr>
            <a:endParaRPr lang="en-US" sz="2400" dirty="0" smtClean="0"/>
          </a:p>
        </p:txBody>
      </p:sp>
      <p:sp>
        <p:nvSpPr>
          <p:cNvPr id="127" name="Content Placeholder 2"/>
          <p:cNvSpPr txBox="1">
            <a:spLocks/>
          </p:cNvSpPr>
          <p:nvPr/>
        </p:nvSpPr>
        <p:spPr>
          <a:xfrm>
            <a:off x="401445" y="895350"/>
            <a:ext cx="8434824" cy="5795595"/>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800"/>
              </a:spcBef>
              <a:buNone/>
            </a:pPr>
            <a:r>
              <a:rPr lang="en-US" sz="2400" b="1" dirty="0" err="1" smtClean="0"/>
              <a:t>FriendStatus</a:t>
            </a:r>
            <a:r>
              <a:rPr lang="en-US" sz="2400" dirty="0" smtClean="0"/>
              <a:t>( </a:t>
            </a:r>
            <a:r>
              <a:rPr lang="en-US" sz="2400" u="sng" dirty="0" err="1" smtClean="0"/>
              <a:t>UserId</a:t>
            </a:r>
            <a:r>
              <a:rPr lang="en-US" sz="2400" u="sng" dirty="0"/>
              <a:t>, </a:t>
            </a:r>
            <a:r>
              <a:rPr lang="en-US" sz="2400" u="sng" dirty="0" err="1" smtClean="0"/>
              <a:t>FriendId</a:t>
            </a:r>
            <a:r>
              <a:rPr lang="en-US" sz="2400" u="sng" dirty="0" smtClean="0"/>
              <a:t>,</a:t>
            </a:r>
            <a:r>
              <a:rPr lang="en-US" sz="2400" dirty="0" smtClean="0"/>
              <a:t> Status, Updated ) </a:t>
            </a:r>
          </a:p>
          <a:p>
            <a:pPr>
              <a:spcBef>
                <a:spcPts val="1200"/>
              </a:spcBef>
            </a:pPr>
            <a:r>
              <a:rPr lang="en-US" sz="2400" dirty="0" smtClean="0"/>
              <a:t>The status of each user, U, is duplicated with all of U’s friends</a:t>
            </a:r>
          </a:p>
          <a:p>
            <a:pPr>
              <a:spcBef>
                <a:spcPts val="1200"/>
              </a:spcBef>
            </a:pPr>
            <a:r>
              <a:rPr lang="en-US" sz="2400" dirty="0" smtClean="0"/>
              <a:t>If </a:t>
            </a:r>
            <a:r>
              <a:rPr lang="en-US" sz="2400" dirty="0"/>
              <a:t>you</a:t>
            </a:r>
            <a:r>
              <a:rPr lang="en-US" sz="2400" dirty="0" smtClean="0"/>
              <a:t> partition </a:t>
            </a:r>
            <a:r>
              <a:rPr lang="en-US" sz="2400" dirty="0" err="1" smtClean="0"/>
              <a:t>FriendStatus</a:t>
            </a:r>
            <a:r>
              <a:rPr lang="en-US" sz="2400" dirty="0" smtClean="0"/>
              <a:t> by </a:t>
            </a:r>
            <a:r>
              <a:rPr lang="en-US" sz="2400" dirty="0" err="1" smtClean="0"/>
              <a:t>UserId</a:t>
            </a:r>
            <a:r>
              <a:rPr lang="en-US" sz="2400" dirty="0" smtClean="0"/>
              <a:t>, </a:t>
            </a:r>
            <a:r>
              <a:rPr lang="en-US" sz="2400" dirty="0"/>
              <a:t>then r</a:t>
            </a:r>
            <a:r>
              <a:rPr lang="en-US" sz="2400" dirty="0" smtClean="0"/>
              <a:t>etrieving </a:t>
            </a:r>
            <a:r>
              <a:rPr lang="en-US" sz="2400" dirty="0"/>
              <a:t>the status of a user’s friends is now efficient</a:t>
            </a:r>
            <a:r>
              <a:rPr lang="en-US" sz="2400" dirty="0" smtClean="0"/>
              <a:t>.</a:t>
            </a:r>
          </a:p>
          <a:p>
            <a:pPr>
              <a:spcBef>
                <a:spcPts val="1200"/>
              </a:spcBef>
            </a:pPr>
            <a:r>
              <a:rPr lang="en-US" sz="2400" dirty="0" smtClean="0"/>
              <a:t>But every user’s status is duplicated in many partitions.</a:t>
            </a:r>
          </a:p>
          <a:p>
            <a:pPr>
              <a:spcBef>
                <a:spcPts val="1200"/>
              </a:spcBef>
            </a:pPr>
            <a:r>
              <a:rPr lang="en-US" sz="2400" dirty="0" smtClean="0"/>
              <a:t>Can be optimized using stateless distributed caches,</a:t>
            </a:r>
            <a:br>
              <a:rPr lang="en-US" sz="2400" dirty="0" smtClean="0"/>
            </a:br>
            <a:r>
              <a:rPr lang="en-US" sz="2400" dirty="0" smtClean="0"/>
              <a:t>with the “truth” in a separate Status(</a:t>
            </a:r>
            <a:r>
              <a:rPr lang="en-US" sz="2400" u="sng" dirty="0" err="1" smtClean="0"/>
              <a:t>UserId</a:t>
            </a:r>
            <a:r>
              <a:rPr lang="en-US" sz="2400" dirty="0" smtClean="0"/>
              <a:t>)  table</a:t>
            </a:r>
          </a:p>
          <a:p>
            <a:pPr>
              <a:spcBef>
                <a:spcPts val="1200"/>
              </a:spcBef>
            </a:pPr>
            <a:r>
              <a:rPr lang="en-US" sz="2400" dirty="0" smtClean="0"/>
              <a:t>But every status update of a user must be fanned out</a:t>
            </a:r>
          </a:p>
          <a:p>
            <a:pPr lvl="1">
              <a:spcBef>
                <a:spcPts val="800"/>
              </a:spcBef>
            </a:pPr>
            <a:r>
              <a:rPr lang="en-US" sz="2000" dirty="0" smtClean="0"/>
              <a:t>This is inefficient</a:t>
            </a:r>
          </a:p>
          <a:p>
            <a:pPr lvl="1">
              <a:spcBef>
                <a:spcPts val="800"/>
              </a:spcBef>
            </a:pPr>
            <a:r>
              <a:rPr lang="en-US" sz="2000" dirty="0" smtClean="0"/>
              <a:t>It can also cause update anomalies, because </a:t>
            </a:r>
            <a:r>
              <a:rPr lang="en-US" sz="2000" dirty="0" err="1" smtClean="0"/>
              <a:t>fanout</a:t>
            </a:r>
            <a:r>
              <a:rPr lang="en-US" sz="2000" dirty="0" smtClean="0"/>
              <a:t> is not atomic</a:t>
            </a:r>
          </a:p>
          <a:p>
            <a:pPr lvl="1">
              <a:spcBef>
                <a:spcPts val="800"/>
              </a:spcBef>
            </a:pPr>
            <a:r>
              <a:rPr lang="en-US" sz="2000" dirty="0" smtClean="0"/>
              <a:t>The application maintains consistency manually, where necessary</a:t>
            </a:r>
          </a:p>
          <a:p>
            <a:pPr>
              <a:spcBef>
                <a:spcPts val="800"/>
              </a:spcBef>
            </a:pPr>
            <a:r>
              <a:rPr lang="en-US" sz="2400" dirty="0" smtClean="0"/>
              <a:t>So maybe a centralized cache of </a:t>
            </a:r>
            <a:r>
              <a:rPr lang="en-US" sz="2400" dirty="0"/>
              <a:t>Status(</a:t>
            </a:r>
            <a:r>
              <a:rPr lang="en-US" sz="2400" u="sng" dirty="0" err="1"/>
              <a:t>UserId</a:t>
            </a:r>
            <a:r>
              <a:rPr lang="en-US" sz="2400" dirty="0"/>
              <a:t>) </a:t>
            </a:r>
            <a:r>
              <a:rPr lang="en-US" sz="2400" dirty="0" smtClean="0"/>
              <a:t>is better</a:t>
            </a:r>
          </a:p>
          <a:p>
            <a:pPr lvl="1">
              <a:spcBef>
                <a:spcPts val="800"/>
              </a:spcBef>
            </a:pPr>
            <a:r>
              <a:rPr lang="en-US" sz="2000" dirty="0" smtClean="0"/>
              <a:t>If you can make it fault tolerant ….</a:t>
            </a:r>
            <a:endParaRPr lang="en-US" sz="2000" dirty="0"/>
          </a:p>
        </p:txBody>
      </p:sp>
    </p:spTree>
    <p:extLst>
      <p:ext uri="{BB962C8B-B14F-4D97-AF65-F5344CB8AC3E}">
        <p14:creationId xmlns:p14="http://schemas.microsoft.com/office/powerpoint/2010/main" val="2828603381"/>
      </p:ext>
    </p:extLst>
  </p:cSld>
  <p:clrMapOvr>
    <a:masterClrMapping/>
  </p:clrMapOvr>
  <p:transition xmlns:p14="http://schemas.microsoft.com/office/powerpoint/2010/main" advTm="50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7">
                                            <p:txEl>
                                              <p:pRg st="1" end="1"/>
                                            </p:txEl>
                                          </p:spTgt>
                                        </p:tgtEl>
                                        <p:attrNameLst>
                                          <p:attrName>style.visibility</p:attrName>
                                        </p:attrNameLst>
                                      </p:cBhvr>
                                      <p:to>
                                        <p:strVal val="visible"/>
                                      </p:to>
                                    </p:set>
                                    <p:animEffect transition="in" filter="wipe(left)">
                                      <p:cBhvr>
                                        <p:cTn id="7" dur="500"/>
                                        <p:tgtEl>
                                          <p:spTgt spid="1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7">
                                            <p:txEl>
                                              <p:pRg st="2" end="2"/>
                                            </p:txEl>
                                          </p:spTgt>
                                        </p:tgtEl>
                                        <p:attrNameLst>
                                          <p:attrName>style.visibility</p:attrName>
                                        </p:attrNameLst>
                                      </p:cBhvr>
                                      <p:to>
                                        <p:strVal val="visible"/>
                                      </p:to>
                                    </p:set>
                                    <p:animEffect transition="in" filter="wipe(left)">
                                      <p:cBhvr>
                                        <p:cTn id="12" dur="500"/>
                                        <p:tgtEl>
                                          <p:spTgt spid="1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7">
                                            <p:txEl>
                                              <p:pRg st="3" end="3"/>
                                            </p:txEl>
                                          </p:spTgt>
                                        </p:tgtEl>
                                        <p:attrNameLst>
                                          <p:attrName>style.visibility</p:attrName>
                                        </p:attrNameLst>
                                      </p:cBhvr>
                                      <p:to>
                                        <p:strVal val="visible"/>
                                      </p:to>
                                    </p:set>
                                    <p:animEffect transition="in" filter="wipe(left)">
                                      <p:cBhvr>
                                        <p:cTn id="17" dur="500"/>
                                        <p:tgtEl>
                                          <p:spTgt spid="12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7">
                                            <p:txEl>
                                              <p:pRg st="4" end="4"/>
                                            </p:txEl>
                                          </p:spTgt>
                                        </p:tgtEl>
                                        <p:attrNameLst>
                                          <p:attrName>style.visibility</p:attrName>
                                        </p:attrNameLst>
                                      </p:cBhvr>
                                      <p:to>
                                        <p:strVal val="visible"/>
                                      </p:to>
                                    </p:set>
                                    <p:animEffect transition="in" filter="wipe(left)">
                                      <p:cBhvr>
                                        <p:cTn id="22" dur="500"/>
                                        <p:tgtEl>
                                          <p:spTgt spid="12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7">
                                            <p:txEl>
                                              <p:pRg st="5" end="5"/>
                                            </p:txEl>
                                          </p:spTgt>
                                        </p:tgtEl>
                                        <p:attrNameLst>
                                          <p:attrName>style.visibility</p:attrName>
                                        </p:attrNameLst>
                                      </p:cBhvr>
                                      <p:to>
                                        <p:strVal val="visible"/>
                                      </p:to>
                                    </p:set>
                                    <p:animEffect transition="in" filter="wipe(left)">
                                      <p:cBhvr>
                                        <p:cTn id="27" dur="500"/>
                                        <p:tgtEl>
                                          <p:spTgt spid="127">
                                            <p:txEl>
                                              <p:pRg st="5" end="5"/>
                                            </p:txEl>
                                          </p:spTgt>
                                        </p:tgtEl>
                                      </p:cBhvr>
                                    </p:animEffect>
                                  </p:childTnLst>
                                </p:cTn>
                              </p:par>
                              <p:par>
                                <p:cTn id="28" presetID="22" presetClass="entr" presetSubtype="8" fill="hold" nodeType="withEffect">
                                  <p:stCondLst>
                                    <p:cond delay="0"/>
                                  </p:stCondLst>
                                  <p:childTnLst>
                                    <p:set>
                                      <p:cBhvr>
                                        <p:cTn id="29" dur="1" fill="hold">
                                          <p:stCondLst>
                                            <p:cond delay="0"/>
                                          </p:stCondLst>
                                        </p:cTn>
                                        <p:tgtEl>
                                          <p:spTgt spid="127">
                                            <p:txEl>
                                              <p:pRg st="6" end="6"/>
                                            </p:txEl>
                                          </p:spTgt>
                                        </p:tgtEl>
                                        <p:attrNameLst>
                                          <p:attrName>style.visibility</p:attrName>
                                        </p:attrNameLst>
                                      </p:cBhvr>
                                      <p:to>
                                        <p:strVal val="visible"/>
                                      </p:to>
                                    </p:set>
                                    <p:animEffect transition="in" filter="wipe(left)">
                                      <p:cBhvr>
                                        <p:cTn id="30" dur="500"/>
                                        <p:tgtEl>
                                          <p:spTgt spid="127">
                                            <p:txEl>
                                              <p:pRg st="6" end="6"/>
                                            </p:txEl>
                                          </p:spTgt>
                                        </p:tgtEl>
                                      </p:cBhvr>
                                    </p:animEffect>
                                  </p:childTnLst>
                                </p:cTn>
                              </p:par>
                              <p:par>
                                <p:cTn id="31" presetID="22" presetClass="entr" presetSubtype="8" fill="hold" nodeType="withEffect">
                                  <p:stCondLst>
                                    <p:cond delay="0"/>
                                  </p:stCondLst>
                                  <p:childTnLst>
                                    <p:set>
                                      <p:cBhvr>
                                        <p:cTn id="32" dur="1" fill="hold">
                                          <p:stCondLst>
                                            <p:cond delay="0"/>
                                          </p:stCondLst>
                                        </p:cTn>
                                        <p:tgtEl>
                                          <p:spTgt spid="127">
                                            <p:txEl>
                                              <p:pRg st="7" end="7"/>
                                            </p:txEl>
                                          </p:spTgt>
                                        </p:tgtEl>
                                        <p:attrNameLst>
                                          <p:attrName>style.visibility</p:attrName>
                                        </p:attrNameLst>
                                      </p:cBhvr>
                                      <p:to>
                                        <p:strVal val="visible"/>
                                      </p:to>
                                    </p:set>
                                    <p:animEffect transition="in" filter="wipe(left)">
                                      <p:cBhvr>
                                        <p:cTn id="33" dur="500"/>
                                        <p:tgtEl>
                                          <p:spTgt spid="127">
                                            <p:txEl>
                                              <p:pRg st="7" end="7"/>
                                            </p:txEl>
                                          </p:spTgt>
                                        </p:tgtEl>
                                      </p:cBhvr>
                                    </p:animEffect>
                                  </p:childTnLst>
                                </p:cTn>
                              </p:par>
                              <p:par>
                                <p:cTn id="34" presetID="22" presetClass="entr" presetSubtype="8" fill="hold" nodeType="withEffect">
                                  <p:stCondLst>
                                    <p:cond delay="0"/>
                                  </p:stCondLst>
                                  <p:childTnLst>
                                    <p:set>
                                      <p:cBhvr>
                                        <p:cTn id="35" dur="1" fill="hold">
                                          <p:stCondLst>
                                            <p:cond delay="0"/>
                                          </p:stCondLst>
                                        </p:cTn>
                                        <p:tgtEl>
                                          <p:spTgt spid="127">
                                            <p:txEl>
                                              <p:pRg st="8" end="8"/>
                                            </p:txEl>
                                          </p:spTgt>
                                        </p:tgtEl>
                                        <p:attrNameLst>
                                          <p:attrName>style.visibility</p:attrName>
                                        </p:attrNameLst>
                                      </p:cBhvr>
                                      <p:to>
                                        <p:strVal val="visible"/>
                                      </p:to>
                                    </p:set>
                                    <p:animEffect transition="in" filter="wipe(left)">
                                      <p:cBhvr>
                                        <p:cTn id="36" dur="500"/>
                                        <p:tgtEl>
                                          <p:spTgt spid="127">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27">
                                            <p:txEl>
                                              <p:pRg st="9" end="9"/>
                                            </p:txEl>
                                          </p:spTgt>
                                        </p:tgtEl>
                                        <p:attrNameLst>
                                          <p:attrName>style.visibility</p:attrName>
                                        </p:attrNameLst>
                                      </p:cBhvr>
                                      <p:to>
                                        <p:strVal val="visible"/>
                                      </p:to>
                                    </p:set>
                                    <p:animEffect transition="in" filter="wipe(left)">
                                      <p:cBhvr>
                                        <p:cTn id="41" dur="500"/>
                                        <p:tgtEl>
                                          <p:spTgt spid="127">
                                            <p:txEl>
                                              <p:pRg st="9" end="9"/>
                                            </p:txEl>
                                          </p:spTgt>
                                        </p:tgtEl>
                                      </p:cBhvr>
                                    </p:animEffect>
                                  </p:childTnLst>
                                </p:cTn>
                              </p:par>
                              <p:par>
                                <p:cTn id="42" presetID="22" presetClass="entr" presetSubtype="8" fill="hold" nodeType="withEffect">
                                  <p:stCondLst>
                                    <p:cond delay="0"/>
                                  </p:stCondLst>
                                  <p:childTnLst>
                                    <p:set>
                                      <p:cBhvr>
                                        <p:cTn id="43" dur="1" fill="hold">
                                          <p:stCondLst>
                                            <p:cond delay="0"/>
                                          </p:stCondLst>
                                        </p:cTn>
                                        <p:tgtEl>
                                          <p:spTgt spid="127">
                                            <p:txEl>
                                              <p:pRg st="10" end="10"/>
                                            </p:txEl>
                                          </p:spTgt>
                                        </p:tgtEl>
                                        <p:attrNameLst>
                                          <p:attrName>style.visibility</p:attrName>
                                        </p:attrNameLst>
                                      </p:cBhvr>
                                      <p:to>
                                        <p:strVal val="visible"/>
                                      </p:to>
                                    </p:set>
                                    <p:animEffect transition="in" filter="wipe(left)">
                                      <p:cBhvr>
                                        <p:cTn id="44" dur="500"/>
                                        <p:tgtEl>
                                          <p:spTgt spid="12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Summing Junction 7"/>
          <p:cNvSpPr/>
          <p:nvPr/>
        </p:nvSpPr>
        <p:spPr>
          <a:xfrm>
            <a:off x="304800" y="3200401"/>
            <a:ext cx="3726180" cy="2159208"/>
          </a:xfrm>
          <a:prstGeom prst="flowChartSummingJunction">
            <a:avLst/>
          </a:prstGeom>
          <a:gradFill>
            <a:gsLst>
              <a:gs pos="0">
                <a:schemeClr val="accent1">
                  <a:shade val="51000"/>
                  <a:satMod val="130000"/>
                  <a:alpha val="0"/>
                </a:schemeClr>
              </a:gs>
              <a:gs pos="80000">
                <a:schemeClr val="accent1">
                  <a:shade val="93000"/>
                  <a:satMod val="130000"/>
                  <a:alpha val="52000"/>
                </a:schemeClr>
              </a:gs>
              <a:gs pos="100000">
                <a:schemeClr val="accent1">
                  <a:shade val="94000"/>
                  <a:satMod val="135000"/>
                  <a:alpha val="80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dirty="0" smtClean="0">
                <a:solidFill>
                  <a:schemeClr val="tx1"/>
                </a:solidFill>
              </a:rPr>
              <a:t>Network</a:t>
            </a:r>
            <a:endParaRPr lang="en-US" dirty="0">
              <a:solidFill>
                <a:schemeClr val="tx1"/>
              </a:solidFill>
            </a:endParaRPr>
          </a:p>
        </p:txBody>
      </p:sp>
      <p:sp>
        <p:nvSpPr>
          <p:cNvPr id="2" name="Title 1"/>
          <p:cNvSpPr>
            <a:spLocks noGrp="1"/>
          </p:cNvSpPr>
          <p:nvPr>
            <p:ph type="title"/>
          </p:nvPr>
        </p:nvSpPr>
        <p:spPr>
          <a:xfrm>
            <a:off x="0" y="0"/>
            <a:ext cx="9144000" cy="792162"/>
          </a:xfrm>
        </p:spPr>
        <p:txBody>
          <a:bodyPr>
            <a:normAutofit/>
          </a:bodyPr>
          <a:lstStyle/>
          <a:p>
            <a:r>
              <a:rPr lang="en-US" sz="4000" b="1" dirty="0" smtClean="0">
                <a:solidFill>
                  <a:srgbClr xmlns:mc="http://schemas.openxmlformats.org/markup-compatibility/2006" xmlns:a14="http://schemas.microsoft.com/office/drawing/2010/main" val="0070C0" mc:Ignorable=""/>
                </a:solidFill>
              </a:rPr>
              <a:t>Hyder Scales Out Without Partitioning</a:t>
            </a:r>
            <a:endParaRPr lang="en-US" sz="4000" b="1" dirty="0">
              <a:solidFill>
                <a:srgbClr xmlns:mc="http://schemas.openxmlformats.org/markup-compatibility/2006" xmlns:a14="http://schemas.microsoft.com/office/drawing/2010/main" val="0070C0" mc:Ignorable=""/>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5</a:t>
            </a:fld>
            <a:endParaRPr lang="en-US">
              <a:solidFill>
                <a:prstClr val="black">
                  <a:tint val="75000"/>
                </a:prstClr>
              </a:solidFill>
            </a:endParaRPr>
          </a:p>
        </p:txBody>
      </p:sp>
      <p:sp>
        <p:nvSpPr>
          <p:cNvPr id="7" name="Cloud 6"/>
          <p:cNvSpPr/>
          <p:nvPr/>
        </p:nvSpPr>
        <p:spPr>
          <a:xfrm>
            <a:off x="957205" y="1129885"/>
            <a:ext cx="2542540" cy="502920"/>
          </a:xfrm>
          <a:prstGeom prst="cloud">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800" dirty="0" smtClean="0"/>
              <a:t>Internet</a:t>
            </a:r>
            <a:endParaRPr lang="en-US" sz="2400" dirty="0"/>
          </a:p>
        </p:txBody>
      </p:sp>
      <p:sp>
        <p:nvSpPr>
          <p:cNvPr id="74" name="Content Placeholder 2"/>
          <p:cNvSpPr txBox="1">
            <a:spLocks/>
          </p:cNvSpPr>
          <p:nvPr/>
        </p:nvSpPr>
        <p:spPr>
          <a:xfrm>
            <a:off x="4099810" y="1351771"/>
            <a:ext cx="4834328" cy="395720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pPr>
            <a:r>
              <a:rPr lang="en-US" sz="2400" dirty="0" smtClean="0"/>
              <a:t>The log is the database</a:t>
            </a:r>
          </a:p>
          <a:p>
            <a:pPr>
              <a:spcBef>
                <a:spcPts val="1200"/>
              </a:spcBef>
            </a:pPr>
            <a:r>
              <a:rPr lang="en-US" sz="2400" dirty="0" smtClean="0"/>
              <a:t>No partitioning is required</a:t>
            </a:r>
          </a:p>
          <a:p>
            <a:pPr lvl="1">
              <a:spcBef>
                <a:spcPts val="600"/>
              </a:spcBef>
            </a:pPr>
            <a:r>
              <a:rPr lang="en-US" sz="2400" dirty="0" smtClean="0"/>
              <a:t>Servers share a reliable, distributed log</a:t>
            </a:r>
            <a:endParaRPr lang="en-US" sz="2000" dirty="0" smtClean="0"/>
          </a:p>
          <a:p>
            <a:pPr>
              <a:spcBef>
                <a:spcPts val="1200"/>
              </a:spcBef>
            </a:pPr>
            <a:r>
              <a:rPr lang="en-US" sz="2400" dirty="0" smtClean="0"/>
              <a:t>Database is multi-versioned, so server caches are trivially coherent</a:t>
            </a:r>
          </a:p>
          <a:p>
            <a:pPr lvl="1">
              <a:spcBef>
                <a:spcPts val="600"/>
              </a:spcBef>
            </a:pPr>
            <a:r>
              <a:rPr lang="en-US" sz="2400" dirty="0" smtClean="0"/>
              <a:t>Servers can fetch pages from the log or other servers’ caches</a:t>
            </a:r>
          </a:p>
        </p:txBody>
      </p:sp>
      <p:sp>
        <p:nvSpPr>
          <p:cNvPr id="109" name="Flowchart: Document 108"/>
          <p:cNvSpPr/>
          <p:nvPr/>
        </p:nvSpPr>
        <p:spPr>
          <a:xfrm rot="16200000">
            <a:off x="2163427" y="3099841"/>
            <a:ext cx="581493" cy="4305302"/>
          </a:xfrm>
          <a:prstGeom prst="flowChartDocument">
            <a:avLst/>
          </a:prstGeom>
          <a:ln/>
        </p:spPr>
        <p:style>
          <a:lnRef idx="1">
            <a:schemeClr val="accent1"/>
          </a:lnRef>
          <a:fillRef idx="2">
            <a:schemeClr val="accent1"/>
          </a:fillRef>
          <a:effectRef idx="1">
            <a:schemeClr val="accent1"/>
          </a:effectRef>
          <a:fontRef idx="minor">
            <a:schemeClr val="dk1"/>
          </a:fontRef>
        </p:style>
        <p:txBody>
          <a:bodyPr vert="vert" rtlCol="0" anchor="ctr"/>
          <a:lstStyle/>
          <a:p>
            <a:pPr algn="ctr"/>
            <a:r>
              <a:rPr lang="en-US" sz="2800" b="1" dirty="0" smtClean="0">
                <a:solidFill>
                  <a:schemeClr val="tx1"/>
                </a:solidFill>
              </a:rPr>
              <a:t>Hyder Log</a:t>
            </a:r>
            <a:endParaRPr lang="en-US" sz="2800" b="1" dirty="0">
              <a:solidFill>
                <a:schemeClr val="tx1"/>
              </a:solidFill>
            </a:endParaRPr>
          </a:p>
        </p:txBody>
      </p:sp>
      <p:sp>
        <p:nvSpPr>
          <p:cNvPr id="79" name="Up-Down Arrow 78"/>
          <p:cNvSpPr/>
          <p:nvPr/>
        </p:nvSpPr>
        <p:spPr>
          <a:xfrm>
            <a:off x="2034165" y="1640425"/>
            <a:ext cx="266700" cy="434340"/>
          </a:xfrm>
          <a:prstGeom prst="up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0" name="Up-Down Arrow 79"/>
          <p:cNvSpPr/>
          <p:nvPr/>
        </p:nvSpPr>
        <p:spPr>
          <a:xfrm rot="19346763">
            <a:off x="2933324" y="1579465"/>
            <a:ext cx="266700" cy="434340"/>
          </a:xfrm>
          <a:prstGeom prst="up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1" name="Up-Down Arrow 80"/>
          <p:cNvSpPr/>
          <p:nvPr/>
        </p:nvSpPr>
        <p:spPr>
          <a:xfrm rot="2012017">
            <a:off x="1104526" y="1579466"/>
            <a:ext cx="266700" cy="434340"/>
          </a:xfrm>
          <a:prstGeom prst="up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34" name="Group 33"/>
          <p:cNvGrpSpPr/>
          <p:nvPr/>
        </p:nvGrpSpPr>
        <p:grpSpPr>
          <a:xfrm>
            <a:off x="284813" y="2081136"/>
            <a:ext cx="1131758" cy="1933730"/>
            <a:chOff x="284813" y="1738861"/>
            <a:chExt cx="1131758" cy="1933730"/>
          </a:xfrm>
        </p:grpSpPr>
        <p:sp>
          <p:nvSpPr>
            <p:cNvPr id="71" name="Rectangle 70"/>
            <p:cNvSpPr/>
            <p:nvPr/>
          </p:nvSpPr>
          <p:spPr>
            <a:xfrm>
              <a:off x="284813" y="1738861"/>
              <a:ext cx="1131758" cy="193373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2400" dirty="0" smtClean="0"/>
                <a:t>Web </a:t>
              </a:r>
              <a:br>
                <a:rPr lang="en-US" sz="2400" dirty="0" smtClean="0"/>
              </a:br>
              <a:r>
                <a:rPr lang="en-US" sz="2400" dirty="0" smtClean="0"/>
                <a:t>Server</a:t>
              </a:r>
              <a:endParaRPr lang="en-US" sz="2400" dirty="0"/>
            </a:p>
          </p:txBody>
        </p:sp>
        <p:sp>
          <p:nvSpPr>
            <p:cNvPr id="6" name="Flowchart: Alternate Process 5"/>
            <p:cNvSpPr/>
            <p:nvPr/>
          </p:nvSpPr>
          <p:spPr>
            <a:xfrm>
              <a:off x="344774" y="2932979"/>
              <a:ext cx="1012461" cy="681990"/>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sz="2400" b="1" dirty="0" smtClean="0"/>
                <a:t>Hyder</a:t>
              </a:r>
              <a:endParaRPr lang="en-US" sz="2000" b="1" dirty="0"/>
            </a:p>
          </p:txBody>
        </p:sp>
        <p:sp>
          <p:nvSpPr>
            <p:cNvPr id="75" name="TextBox 74"/>
            <p:cNvSpPr txBox="1"/>
            <p:nvPr/>
          </p:nvSpPr>
          <p:spPr>
            <a:xfrm>
              <a:off x="477125" y="3291119"/>
              <a:ext cx="838200" cy="297180"/>
            </a:xfrm>
            <a:prstGeom prst="rect">
              <a:avLst/>
            </a:prstGeom>
            <a:noFill/>
          </p:spPr>
          <p:txBody>
            <a:bodyPr wrap="none" rtlCol="0" anchor="ctr">
              <a:noAutofit/>
            </a:bodyPr>
            <a:lstStyle/>
            <a:p>
              <a:pPr algn="ctr"/>
              <a:r>
                <a:rPr lang="en-US" sz="2800" dirty="0" smtClean="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rPr>
                <a:t>$</a:t>
              </a:r>
              <a:endParaRPr lang="en-US" sz="2800" dirty="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endParaRPr>
            </a:p>
          </p:txBody>
        </p:sp>
        <p:sp>
          <p:nvSpPr>
            <p:cNvPr id="72" name="Flowchart: Document 71"/>
            <p:cNvSpPr/>
            <p:nvPr/>
          </p:nvSpPr>
          <p:spPr>
            <a:xfrm>
              <a:off x="386995" y="2524375"/>
              <a:ext cx="691515" cy="34671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App</a:t>
              </a:r>
              <a:endParaRPr lang="en-US" sz="2400" dirty="0">
                <a:solidFill>
                  <a:schemeClr val="tx1"/>
                </a:solidFill>
              </a:endParaRPr>
            </a:p>
          </p:txBody>
        </p:sp>
      </p:grpSp>
      <p:grpSp>
        <p:nvGrpSpPr>
          <p:cNvPr id="35" name="Group 34"/>
          <p:cNvGrpSpPr/>
          <p:nvPr/>
        </p:nvGrpSpPr>
        <p:grpSpPr>
          <a:xfrm>
            <a:off x="1538990" y="2081136"/>
            <a:ext cx="1131758" cy="1933730"/>
            <a:chOff x="284813" y="1738861"/>
            <a:chExt cx="1131758" cy="1933730"/>
          </a:xfrm>
        </p:grpSpPr>
        <p:sp>
          <p:nvSpPr>
            <p:cNvPr id="36" name="Rectangle 35"/>
            <p:cNvSpPr/>
            <p:nvPr/>
          </p:nvSpPr>
          <p:spPr>
            <a:xfrm>
              <a:off x="284813" y="1738861"/>
              <a:ext cx="1131758" cy="193373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2400" dirty="0" smtClean="0"/>
                <a:t>Web </a:t>
              </a:r>
              <a:br>
                <a:rPr lang="en-US" sz="2400" dirty="0" smtClean="0"/>
              </a:br>
              <a:r>
                <a:rPr lang="en-US" sz="2400" dirty="0" smtClean="0"/>
                <a:t>Server</a:t>
              </a:r>
              <a:endParaRPr lang="en-US" sz="2400" dirty="0"/>
            </a:p>
          </p:txBody>
        </p:sp>
        <p:sp>
          <p:nvSpPr>
            <p:cNvPr id="37" name="Flowchart: Alternate Process 36"/>
            <p:cNvSpPr/>
            <p:nvPr/>
          </p:nvSpPr>
          <p:spPr>
            <a:xfrm>
              <a:off x="344774" y="2932979"/>
              <a:ext cx="1012461" cy="681990"/>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sz="2400" b="1" dirty="0" smtClean="0"/>
                <a:t>Hyder</a:t>
              </a:r>
              <a:endParaRPr lang="en-US" sz="2000" b="1" dirty="0"/>
            </a:p>
          </p:txBody>
        </p:sp>
        <p:sp>
          <p:nvSpPr>
            <p:cNvPr id="38" name="TextBox 37"/>
            <p:cNvSpPr txBox="1"/>
            <p:nvPr/>
          </p:nvSpPr>
          <p:spPr>
            <a:xfrm>
              <a:off x="477125" y="3291119"/>
              <a:ext cx="838200" cy="297180"/>
            </a:xfrm>
            <a:prstGeom prst="rect">
              <a:avLst/>
            </a:prstGeom>
            <a:noFill/>
          </p:spPr>
          <p:txBody>
            <a:bodyPr wrap="none" rtlCol="0" anchor="ctr">
              <a:noAutofit/>
            </a:bodyPr>
            <a:lstStyle/>
            <a:p>
              <a:pPr algn="ctr"/>
              <a:r>
                <a:rPr lang="en-US" sz="2800" dirty="0" smtClean="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rPr>
                <a:t>$</a:t>
              </a:r>
              <a:endParaRPr lang="en-US" sz="2800" dirty="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endParaRPr>
            </a:p>
          </p:txBody>
        </p:sp>
        <p:sp>
          <p:nvSpPr>
            <p:cNvPr id="39" name="Flowchart: Document 38"/>
            <p:cNvSpPr/>
            <p:nvPr/>
          </p:nvSpPr>
          <p:spPr>
            <a:xfrm>
              <a:off x="386995" y="2524375"/>
              <a:ext cx="691515" cy="34671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App</a:t>
              </a:r>
              <a:endParaRPr lang="en-US" sz="2400" dirty="0">
                <a:solidFill>
                  <a:schemeClr val="tx1"/>
                </a:solidFill>
              </a:endParaRPr>
            </a:p>
          </p:txBody>
        </p:sp>
      </p:grpSp>
      <p:grpSp>
        <p:nvGrpSpPr>
          <p:cNvPr id="40" name="Group 39"/>
          <p:cNvGrpSpPr/>
          <p:nvPr/>
        </p:nvGrpSpPr>
        <p:grpSpPr>
          <a:xfrm>
            <a:off x="2785672" y="2081136"/>
            <a:ext cx="1131758" cy="1933730"/>
            <a:chOff x="284813" y="1738861"/>
            <a:chExt cx="1131758" cy="1933730"/>
          </a:xfrm>
        </p:grpSpPr>
        <p:sp>
          <p:nvSpPr>
            <p:cNvPr id="41" name="Rectangle 40"/>
            <p:cNvSpPr/>
            <p:nvPr/>
          </p:nvSpPr>
          <p:spPr>
            <a:xfrm>
              <a:off x="284813" y="1738861"/>
              <a:ext cx="1131758" cy="193373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2400" dirty="0" smtClean="0"/>
                <a:t>Web </a:t>
              </a:r>
              <a:br>
                <a:rPr lang="en-US" sz="2400" dirty="0" smtClean="0"/>
              </a:br>
              <a:r>
                <a:rPr lang="en-US" sz="2400" dirty="0" smtClean="0"/>
                <a:t>Server</a:t>
              </a:r>
              <a:endParaRPr lang="en-US" sz="2400" dirty="0"/>
            </a:p>
          </p:txBody>
        </p:sp>
        <p:sp>
          <p:nvSpPr>
            <p:cNvPr id="42" name="Flowchart: Alternate Process 41"/>
            <p:cNvSpPr/>
            <p:nvPr/>
          </p:nvSpPr>
          <p:spPr>
            <a:xfrm>
              <a:off x="344774" y="2932979"/>
              <a:ext cx="1012461" cy="681990"/>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sz="2400" b="1" dirty="0" smtClean="0"/>
                <a:t>Hyder</a:t>
              </a:r>
              <a:endParaRPr lang="en-US" sz="2000" b="1" dirty="0"/>
            </a:p>
          </p:txBody>
        </p:sp>
        <p:sp>
          <p:nvSpPr>
            <p:cNvPr id="43" name="TextBox 42"/>
            <p:cNvSpPr txBox="1"/>
            <p:nvPr/>
          </p:nvSpPr>
          <p:spPr>
            <a:xfrm>
              <a:off x="477125" y="3291119"/>
              <a:ext cx="838200" cy="297180"/>
            </a:xfrm>
            <a:prstGeom prst="rect">
              <a:avLst/>
            </a:prstGeom>
            <a:noFill/>
          </p:spPr>
          <p:txBody>
            <a:bodyPr wrap="none" rtlCol="0" anchor="ctr">
              <a:noAutofit/>
            </a:bodyPr>
            <a:lstStyle/>
            <a:p>
              <a:pPr algn="ctr"/>
              <a:r>
                <a:rPr lang="en-US" sz="2800" dirty="0" smtClean="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rPr>
                <a:t>$</a:t>
              </a:r>
              <a:endParaRPr lang="en-US" sz="2800" dirty="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endParaRPr>
            </a:p>
          </p:txBody>
        </p:sp>
        <p:sp>
          <p:nvSpPr>
            <p:cNvPr id="44" name="Flowchart: Document 43"/>
            <p:cNvSpPr/>
            <p:nvPr/>
          </p:nvSpPr>
          <p:spPr>
            <a:xfrm>
              <a:off x="386995" y="2524375"/>
              <a:ext cx="691515" cy="34671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App</a:t>
              </a:r>
              <a:endParaRPr lang="en-US" sz="2400" dirty="0">
                <a:solidFill>
                  <a:schemeClr val="tx1"/>
                </a:solidFill>
              </a:endParaRPr>
            </a:p>
          </p:txBody>
        </p:sp>
      </p:grpSp>
    </p:spTree>
    <p:extLst>
      <p:ext uri="{BB962C8B-B14F-4D97-AF65-F5344CB8AC3E}">
        <p14:creationId xmlns:p14="http://schemas.microsoft.com/office/powerpoint/2010/main" val="3856089281"/>
      </p:ext>
    </p:extLst>
  </p:cSld>
  <p:clrMapOvr>
    <a:masterClrMapping/>
  </p:clrMapOvr>
  <p:transition xmlns:p14="http://schemas.microsoft.com/office/powerpoint/2010/main" advTm="58142"/>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92162"/>
          </a:xfrm>
        </p:spPr>
        <p:txBody>
          <a:bodyPr>
            <a:normAutofit/>
          </a:bodyPr>
          <a:lstStyle/>
          <a:p>
            <a:r>
              <a:rPr lang="en-US" sz="4000" b="1" dirty="0" smtClean="0">
                <a:solidFill>
                  <a:srgbClr xmlns:mc="http://schemas.openxmlformats.org/markup-compatibility/2006" xmlns:a14="http://schemas.microsoft.com/office/drawing/2010/main" val="0070C0" mc:Ignorable=""/>
                </a:solidFill>
              </a:rPr>
              <a:t>Hyder Runs in the Application Process</a:t>
            </a:r>
            <a:endParaRPr lang="en-US" sz="4000" b="1" dirty="0">
              <a:solidFill>
                <a:srgbClr xmlns:mc="http://schemas.openxmlformats.org/markup-compatibility/2006" xmlns:a14="http://schemas.microsoft.com/office/drawing/2010/main" val="0070C0" mc:Ignorable=""/>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6</a:t>
            </a:fld>
            <a:endParaRPr lang="en-US">
              <a:solidFill>
                <a:prstClr val="black">
                  <a:tint val="75000"/>
                </a:prstClr>
              </a:solidFill>
            </a:endParaRPr>
          </a:p>
        </p:txBody>
      </p:sp>
      <p:sp>
        <p:nvSpPr>
          <p:cNvPr id="74" name="Content Placeholder 2"/>
          <p:cNvSpPr txBox="1">
            <a:spLocks/>
          </p:cNvSpPr>
          <p:nvPr/>
        </p:nvSpPr>
        <p:spPr>
          <a:xfrm>
            <a:off x="4251960" y="1438274"/>
            <a:ext cx="4594860" cy="370335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pPr>
            <a:r>
              <a:rPr lang="en-US" sz="2400" dirty="0" smtClean="0"/>
              <a:t>Simple programming model</a:t>
            </a:r>
          </a:p>
          <a:p>
            <a:pPr>
              <a:spcBef>
                <a:spcPts val="1200"/>
              </a:spcBef>
            </a:pPr>
            <a:r>
              <a:rPr lang="en-US" sz="2400" dirty="0" smtClean="0"/>
              <a:t>No need for client and server caches, plus a cache server</a:t>
            </a:r>
          </a:p>
          <a:p>
            <a:pPr>
              <a:spcBef>
                <a:spcPts val="1200"/>
              </a:spcBef>
            </a:pPr>
            <a:r>
              <a:rPr lang="en-US" sz="2400" dirty="0" smtClean="0"/>
              <a:t>Avoids the expense of RPC’s to a database server</a:t>
            </a:r>
          </a:p>
        </p:txBody>
      </p:sp>
      <p:sp>
        <p:nvSpPr>
          <p:cNvPr id="23" name="Flowchart: Summing Junction 22"/>
          <p:cNvSpPr/>
          <p:nvPr/>
        </p:nvSpPr>
        <p:spPr>
          <a:xfrm>
            <a:off x="304800" y="3200401"/>
            <a:ext cx="3726180" cy="2159208"/>
          </a:xfrm>
          <a:prstGeom prst="flowChartSummingJunction">
            <a:avLst/>
          </a:prstGeom>
          <a:gradFill>
            <a:gsLst>
              <a:gs pos="0">
                <a:schemeClr val="accent1">
                  <a:shade val="51000"/>
                  <a:satMod val="130000"/>
                  <a:alpha val="0"/>
                </a:schemeClr>
              </a:gs>
              <a:gs pos="80000">
                <a:schemeClr val="accent1">
                  <a:shade val="93000"/>
                  <a:satMod val="130000"/>
                  <a:alpha val="52000"/>
                </a:schemeClr>
              </a:gs>
              <a:gs pos="100000">
                <a:schemeClr val="accent1">
                  <a:shade val="94000"/>
                  <a:satMod val="135000"/>
                  <a:alpha val="80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dirty="0" smtClean="0">
                <a:solidFill>
                  <a:schemeClr val="tx1"/>
                </a:solidFill>
              </a:rPr>
              <a:t>Network</a:t>
            </a:r>
            <a:endParaRPr lang="en-US" dirty="0">
              <a:solidFill>
                <a:schemeClr val="tx1"/>
              </a:solidFill>
            </a:endParaRPr>
          </a:p>
        </p:txBody>
      </p:sp>
      <p:sp>
        <p:nvSpPr>
          <p:cNvPr id="24" name="Cloud 23"/>
          <p:cNvSpPr/>
          <p:nvPr/>
        </p:nvSpPr>
        <p:spPr>
          <a:xfrm>
            <a:off x="957205" y="1129885"/>
            <a:ext cx="2542540" cy="502920"/>
          </a:xfrm>
          <a:prstGeom prst="cloud">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800" dirty="0" smtClean="0"/>
              <a:t>Internet</a:t>
            </a:r>
            <a:endParaRPr lang="en-US" sz="2400" dirty="0"/>
          </a:p>
        </p:txBody>
      </p:sp>
      <p:sp>
        <p:nvSpPr>
          <p:cNvPr id="25" name="Flowchart: Document 24"/>
          <p:cNvSpPr/>
          <p:nvPr/>
        </p:nvSpPr>
        <p:spPr>
          <a:xfrm rot="16200000">
            <a:off x="2163427" y="3099841"/>
            <a:ext cx="581493" cy="4305302"/>
          </a:xfrm>
          <a:prstGeom prst="flowChartDocument">
            <a:avLst/>
          </a:prstGeom>
          <a:ln/>
        </p:spPr>
        <p:style>
          <a:lnRef idx="1">
            <a:schemeClr val="accent1"/>
          </a:lnRef>
          <a:fillRef idx="2">
            <a:schemeClr val="accent1"/>
          </a:fillRef>
          <a:effectRef idx="1">
            <a:schemeClr val="accent1"/>
          </a:effectRef>
          <a:fontRef idx="minor">
            <a:schemeClr val="dk1"/>
          </a:fontRef>
        </p:style>
        <p:txBody>
          <a:bodyPr vert="vert" rtlCol="0" anchor="ctr"/>
          <a:lstStyle/>
          <a:p>
            <a:pPr algn="ctr"/>
            <a:r>
              <a:rPr lang="en-US" sz="2800" b="1" dirty="0" smtClean="0">
                <a:solidFill>
                  <a:schemeClr val="tx1"/>
                </a:solidFill>
              </a:rPr>
              <a:t>Hyder Log</a:t>
            </a:r>
            <a:endParaRPr lang="en-US" sz="2800" b="1" dirty="0">
              <a:solidFill>
                <a:schemeClr val="tx1"/>
              </a:solidFill>
            </a:endParaRPr>
          </a:p>
        </p:txBody>
      </p:sp>
      <p:sp>
        <p:nvSpPr>
          <p:cNvPr id="26" name="Up-Down Arrow 25"/>
          <p:cNvSpPr/>
          <p:nvPr/>
        </p:nvSpPr>
        <p:spPr>
          <a:xfrm>
            <a:off x="2034165" y="1640425"/>
            <a:ext cx="266700" cy="434340"/>
          </a:xfrm>
          <a:prstGeom prst="up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7" name="Up-Down Arrow 26"/>
          <p:cNvSpPr/>
          <p:nvPr/>
        </p:nvSpPr>
        <p:spPr>
          <a:xfrm rot="19346763">
            <a:off x="2933324" y="1579465"/>
            <a:ext cx="266700" cy="434340"/>
          </a:xfrm>
          <a:prstGeom prst="up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8" name="Up-Down Arrow 27"/>
          <p:cNvSpPr/>
          <p:nvPr/>
        </p:nvSpPr>
        <p:spPr>
          <a:xfrm rot="2012017">
            <a:off x="1104526" y="1579466"/>
            <a:ext cx="266700" cy="434340"/>
          </a:xfrm>
          <a:prstGeom prst="up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29" name="Group 28"/>
          <p:cNvGrpSpPr/>
          <p:nvPr/>
        </p:nvGrpSpPr>
        <p:grpSpPr>
          <a:xfrm>
            <a:off x="284813" y="2081136"/>
            <a:ext cx="1131758" cy="1933730"/>
            <a:chOff x="284813" y="1738861"/>
            <a:chExt cx="1131758" cy="1933730"/>
          </a:xfrm>
        </p:grpSpPr>
        <p:sp>
          <p:nvSpPr>
            <p:cNvPr id="30" name="Rectangle 29"/>
            <p:cNvSpPr/>
            <p:nvPr/>
          </p:nvSpPr>
          <p:spPr>
            <a:xfrm>
              <a:off x="284813" y="1738861"/>
              <a:ext cx="1131758" cy="193373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2400" dirty="0" smtClean="0"/>
                <a:t>Web </a:t>
              </a:r>
              <a:br>
                <a:rPr lang="en-US" sz="2400" dirty="0" smtClean="0"/>
              </a:br>
              <a:r>
                <a:rPr lang="en-US" sz="2400" dirty="0" smtClean="0"/>
                <a:t>Server</a:t>
              </a:r>
              <a:endParaRPr lang="en-US" sz="2400" dirty="0"/>
            </a:p>
          </p:txBody>
        </p:sp>
        <p:sp>
          <p:nvSpPr>
            <p:cNvPr id="31" name="Flowchart: Alternate Process 30"/>
            <p:cNvSpPr/>
            <p:nvPr/>
          </p:nvSpPr>
          <p:spPr>
            <a:xfrm>
              <a:off x="344774" y="2932979"/>
              <a:ext cx="1012461" cy="681990"/>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sz="2400" b="1" dirty="0" smtClean="0"/>
                <a:t>Hyder</a:t>
              </a:r>
              <a:endParaRPr lang="en-US" sz="2000" b="1" dirty="0"/>
            </a:p>
          </p:txBody>
        </p:sp>
        <p:sp>
          <p:nvSpPr>
            <p:cNvPr id="32" name="TextBox 31"/>
            <p:cNvSpPr txBox="1"/>
            <p:nvPr/>
          </p:nvSpPr>
          <p:spPr>
            <a:xfrm>
              <a:off x="477125" y="3291119"/>
              <a:ext cx="838200" cy="297180"/>
            </a:xfrm>
            <a:prstGeom prst="rect">
              <a:avLst/>
            </a:prstGeom>
            <a:noFill/>
          </p:spPr>
          <p:txBody>
            <a:bodyPr wrap="none" rtlCol="0" anchor="ctr">
              <a:noAutofit/>
            </a:bodyPr>
            <a:lstStyle/>
            <a:p>
              <a:pPr algn="ctr"/>
              <a:r>
                <a:rPr lang="en-US" sz="2800" dirty="0" smtClean="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rPr>
                <a:t>$</a:t>
              </a:r>
              <a:endParaRPr lang="en-US" sz="2800" dirty="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endParaRPr>
            </a:p>
          </p:txBody>
        </p:sp>
        <p:sp>
          <p:nvSpPr>
            <p:cNvPr id="33" name="Flowchart: Document 32"/>
            <p:cNvSpPr/>
            <p:nvPr/>
          </p:nvSpPr>
          <p:spPr>
            <a:xfrm>
              <a:off x="386995" y="2524375"/>
              <a:ext cx="691515" cy="34671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App</a:t>
              </a:r>
              <a:endParaRPr lang="en-US" sz="2400" dirty="0">
                <a:solidFill>
                  <a:schemeClr val="tx1"/>
                </a:solidFill>
              </a:endParaRPr>
            </a:p>
          </p:txBody>
        </p:sp>
      </p:grpSp>
      <p:grpSp>
        <p:nvGrpSpPr>
          <p:cNvPr id="34" name="Group 33"/>
          <p:cNvGrpSpPr/>
          <p:nvPr/>
        </p:nvGrpSpPr>
        <p:grpSpPr>
          <a:xfrm>
            <a:off x="1538990" y="2081136"/>
            <a:ext cx="1131758" cy="1933730"/>
            <a:chOff x="284813" y="1738861"/>
            <a:chExt cx="1131758" cy="1933730"/>
          </a:xfrm>
        </p:grpSpPr>
        <p:sp>
          <p:nvSpPr>
            <p:cNvPr id="35" name="Rectangle 34"/>
            <p:cNvSpPr/>
            <p:nvPr/>
          </p:nvSpPr>
          <p:spPr>
            <a:xfrm>
              <a:off x="284813" y="1738861"/>
              <a:ext cx="1131758" cy="193373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2400" dirty="0" smtClean="0"/>
                <a:t>Web </a:t>
              </a:r>
              <a:br>
                <a:rPr lang="en-US" sz="2400" dirty="0" smtClean="0"/>
              </a:br>
              <a:r>
                <a:rPr lang="en-US" sz="2400" dirty="0" smtClean="0"/>
                <a:t>Server</a:t>
              </a:r>
              <a:endParaRPr lang="en-US" sz="2400" dirty="0"/>
            </a:p>
          </p:txBody>
        </p:sp>
        <p:sp>
          <p:nvSpPr>
            <p:cNvPr id="36" name="Flowchart: Alternate Process 35"/>
            <p:cNvSpPr/>
            <p:nvPr/>
          </p:nvSpPr>
          <p:spPr>
            <a:xfrm>
              <a:off x="344774" y="2932979"/>
              <a:ext cx="1012461" cy="681990"/>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sz="2400" b="1" dirty="0" smtClean="0"/>
                <a:t>Hyder</a:t>
              </a:r>
              <a:endParaRPr lang="en-US" sz="2000" b="1" dirty="0"/>
            </a:p>
          </p:txBody>
        </p:sp>
        <p:sp>
          <p:nvSpPr>
            <p:cNvPr id="37" name="TextBox 36"/>
            <p:cNvSpPr txBox="1"/>
            <p:nvPr/>
          </p:nvSpPr>
          <p:spPr>
            <a:xfrm>
              <a:off x="477125" y="3291119"/>
              <a:ext cx="838200" cy="297180"/>
            </a:xfrm>
            <a:prstGeom prst="rect">
              <a:avLst/>
            </a:prstGeom>
            <a:noFill/>
          </p:spPr>
          <p:txBody>
            <a:bodyPr wrap="none" rtlCol="0" anchor="ctr">
              <a:noAutofit/>
            </a:bodyPr>
            <a:lstStyle/>
            <a:p>
              <a:pPr algn="ctr"/>
              <a:r>
                <a:rPr lang="en-US" sz="2800" dirty="0" smtClean="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rPr>
                <a:t>$</a:t>
              </a:r>
              <a:endParaRPr lang="en-US" sz="2800" dirty="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endParaRPr>
            </a:p>
          </p:txBody>
        </p:sp>
        <p:sp>
          <p:nvSpPr>
            <p:cNvPr id="38" name="Flowchart: Document 37"/>
            <p:cNvSpPr/>
            <p:nvPr/>
          </p:nvSpPr>
          <p:spPr>
            <a:xfrm>
              <a:off x="386995" y="2524375"/>
              <a:ext cx="691515" cy="34671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App</a:t>
              </a:r>
              <a:endParaRPr lang="en-US" sz="2400" dirty="0">
                <a:solidFill>
                  <a:schemeClr val="tx1"/>
                </a:solidFill>
              </a:endParaRPr>
            </a:p>
          </p:txBody>
        </p:sp>
      </p:grpSp>
      <p:grpSp>
        <p:nvGrpSpPr>
          <p:cNvPr id="39" name="Group 38"/>
          <p:cNvGrpSpPr/>
          <p:nvPr/>
        </p:nvGrpSpPr>
        <p:grpSpPr>
          <a:xfrm>
            <a:off x="2785672" y="2081136"/>
            <a:ext cx="1131758" cy="1933730"/>
            <a:chOff x="284813" y="1738861"/>
            <a:chExt cx="1131758" cy="1933730"/>
          </a:xfrm>
        </p:grpSpPr>
        <p:sp>
          <p:nvSpPr>
            <p:cNvPr id="40" name="Rectangle 39"/>
            <p:cNvSpPr/>
            <p:nvPr/>
          </p:nvSpPr>
          <p:spPr>
            <a:xfrm>
              <a:off x="284813" y="1738861"/>
              <a:ext cx="1131758" cy="1933730"/>
            </a:xfrm>
            <a:prstGeom prst="rect">
              <a:avLst/>
            </a:prstGeom>
          </p:spPr>
          <p:style>
            <a:lnRef idx="0">
              <a:schemeClr val="accent1"/>
            </a:lnRef>
            <a:fillRef idx="3">
              <a:schemeClr val="accent1"/>
            </a:fillRef>
            <a:effectRef idx="3">
              <a:schemeClr val="accent1"/>
            </a:effectRef>
            <a:fontRef idx="minor">
              <a:schemeClr val="lt1"/>
            </a:fontRef>
          </p:style>
          <p:txBody>
            <a:bodyPr rtlCol="0" anchor="t"/>
            <a:lstStyle/>
            <a:p>
              <a:pPr algn="ctr"/>
              <a:r>
                <a:rPr lang="en-US" sz="2400" dirty="0" smtClean="0"/>
                <a:t>Web </a:t>
              </a:r>
              <a:br>
                <a:rPr lang="en-US" sz="2400" dirty="0" smtClean="0"/>
              </a:br>
              <a:r>
                <a:rPr lang="en-US" sz="2400" dirty="0" smtClean="0"/>
                <a:t>Server</a:t>
              </a:r>
              <a:endParaRPr lang="en-US" sz="2400" dirty="0"/>
            </a:p>
          </p:txBody>
        </p:sp>
        <p:sp>
          <p:nvSpPr>
            <p:cNvPr id="41" name="Flowchart: Alternate Process 40"/>
            <p:cNvSpPr/>
            <p:nvPr/>
          </p:nvSpPr>
          <p:spPr>
            <a:xfrm>
              <a:off x="344774" y="2932979"/>
              <a:ext cx="1012461" cy="681990"/>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sz="2400" b="1" dirty="0" smtClean="0"/>
                <a:t>Hyder</a:t>
              </a:r>
              <a:endParaRPr lang="en-US" sz="2000" b="1" dirty="0"/>
            </a:p>
          </p:txBody>
        </p:sp>
        <p:sp>
          <p:nvSpPr>
            <p:cNvPr id="42" name="TextBox 41"/>
            <p:cNvSpPr txBox="1"/>
            <p:nvPr/>
          </p:nvSpPr>
          <p:spPr>
            <a:xfrm>
              <a:off x="477125" y="3291119"/>
              <a:ext cx="838200" cy="297180"/>
            </a:xfrm>
            <a:prstGeom prst="rect">
              <a:avLst/>
            </a:prstGeom>
            <a:noFill/>
          </p:spPr>
          <p:txBody>
            <a:bodyPr wrap="none" rtlCol="0" anchor="ctr">
              <a:noAutofit/>
            </a:bodyPr>
            <a:lstStyle/>
            <a:p>
              <a:pPr algn="ctr"/>
              <a:r>
                <a:rPr lang="en-US" sz="2800" dirty="0" smtClean="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rPr>
                <a:t>$</a:t>
              </a:r>
              <a:endParaRPr lang="en-US" sz="2800" dirty="0">
                <a:solidFill>
                  <a:schemeClr val="bg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Franklin Gothic Demi" pitchFamily="34" charset="0"/>
              </a:endParaRPr>
            </a:p>
          </p:txBody>
        </p:sp>
        <p:sp>
          <p:nvSpPr>
            <p:cNvPr id="43" name="Flowchart: Document 42"/>
            <p:cNvSpPr/>
            <p:nvPr/>
          </p:nvSpPr>
          <p:spPr>
            <a:xfrm>
              <a:off x="386995" y="2524375"/>
              <a:ext cx="691515" cy="346710"/>
            </a:xfrm>
            <a:prstGeom prst="flowChartDocumen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App</a:t>
              </a:r>
              <a:endParaRPr lang="en-US" sz="2400" dirty="0">
                <a:solidFill>
                  <a:schemeClr val="tx1"/>
                </a:solidFill>
              </a:endParaRPr>
            </a:p>
          </p:txBody>
        </p:sp>
      </p:grpSp>
    </p:spTree>
    <p:extLst>
      <p:ext uri="{BB962C8B-B14F-4D97-AF65-F5344CB8AC3E}">
        <p14:creationId xmlns:p14="http://schemas.microsoft.com/office/powerpoint/2010/main" val="3856089281"/>
      </p:ext>
    </p:extLst>
  </p:cSld>
  <p:clrMapOvr>
    <a:masterClrMapping/>
  </p:clrMapOvr>
  <p:transition xmlns:p14="http://schemas.microsoft.com/office/powerpoint/2010/main" advTm="1778"/>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1143000"/>
          </a:xfrm>
        </p:spPr>
        <p:txBody>
          <a:bodyPr/>
          <a:lstStyle/>
          <a:p>
            <a:r>
              <a:rPr lang="en-US" b="1" dirty="0" smtClean="0">
                <a:solidFill>
                  <a:srgbClr xmlns:mc="http://schemas.openxmlformats.org/markup-compatibility/2006" xmlns:a14="http://schemas.microsoft.com/office/drawing/2010/main" val="0070C0" mc:Ignorable=""/>
                </a:solidFill>
              </a:rPr>
              <a:t>Enabling Hardware Assumptions</a:t>
            </a:r>
            <a:endParaRPr lang="en-US" dirty="0"/>
          </a:p>
        </p:txBody>
      </p:sp>
      <p:sp>
        <p:nvSpPr>
          <p:cNvPr id="3" name="Content Placeholder 2"/>
          <p:cNvSpPr>
            <a:spLocks noGrp="1"/>
          </p:cNvSpPr>
          <p:nvPr>
            <p:ph idx="1"/>
          </p:nvPr>
        </p:nvSpPr>
        <p:spPr>
          <a:xfrm>
            <a:off x="190500" y="1189463"/>
            <a:ext cx="8639175" cy="5430411"/>
          </a:xfrm>
        </p:spPr>
        <p:txBody>
          <a:bodyPr>
            <a:normAutofit fontScale="70000" lnSpcReduction="20000"/>
          </a:bodyPr>
          <a:lstStyle/>
          <a:p>
            <a:pPr>
              <a:lnSpc>
                <a:spcPct val="110000"/>
              </a:lnSpc>
            </a:pPr>
            <a:r>
              <a:rPr lang="en-US" sz="3600" dirty="0" smtClean="0"/>
              <a:t>I/O operations are now cheap and abundant</a:t>
            </a:r>
          </a:p>
          <a:p>
            <a:pPr lvl="1">
              <a:lnSpc>
                <a:spcPct val="110000"/>
              </a:lnSpc>
            </a:pPr>
            <a:r>
              <a:rPr lang="en-US" dirty="0" smtClean="0"/>
              <a:t>Raw flash offers at least 10</a:t>
            </a:r>
            <a:r>
              <a:rPr lang="en-US" baseline="30000" dirty="0" smtClean="0"/>
              <a:t>4 </a:t>
            </a:r>
            <a:r>
              <a:rPr lang="en-US" dirty="0" smtClean="0"/>
              <a:t>more IOPS/GB than HDD</a:t>
            </a:r>
          </a:p>
          <a:p>
            <a:pPr lvl="1">
              <a:lnSpc>
                <a:spcPct val="110000"/>
              </a:lnSpc>
            </a:pPr>
            <a:r>
              <a:rPr lang="en-US" dirty="0" smtClean="0"/>
              <a:t>With 4K pages, ~100µs </a:t>
            </a:r>
            <a:r>
              <a:rPr lang="en-US" dirty="0"/>
              <a:t>to write </a:t>
            </a:r>
            <a:r>
              <a:rPr lang="en-US" dirty="0" smtClean="0"/>
              <a:t>and ~200µs to write, per chip</a:t>
            </a:r>
          </a:p>
          <a:p>
            <a:pPr lvl="1">
              <a:lnSpc>
                <a:spcPct val="110000"/>
              </a:lnSpc>
            </a:pPr>
            <a:r>
              <a:rPr lang="en-US" dirty="0" smtClean="0"/>
              <a:t>Can spread the database across a log, with less physical contiguity</a:t>
            </a:r>
          </a:p>
          <a:p>
            <a:pPr>
              <a:lnSpc>
                <a:spcPct val="110000"/>
              </a:lnSpc>
            </a:pPr>
            <a:r>
              <a:rPr lang="en-US" sz="3600" dirty="0" smtClean="0"/>
              <a:t>Cheap high-performance data center networks</a:t>
            </a:r>
          </a:p>
          <a:p>
            <a:pPr lvl="1">
              <a:lnSpc>
                <a:spcPct val="110000"/>
              </a:lnSpc>
            </a:pPr>
            <a:r>
              <a:rPr lang="en-US" dirty="0" smtClean="0"/>
              <a:t>1Gbps broadcast, with 10Gbps coming soon</a:t>
            </a:r>
          </a:p>
          <a:p>
            <a:pPr lvl="1">
              <a:lnSpc>
                <a:spcPct val="110000"/>
              </a:lnSpc>
            </a:pPr>
            <a:r>
              <a:rPr lang="en-US" dirty="0" smtClean="0"/>
              <a:t>Round-trip latencies already under 25 </a:t>
            </a:r>
            <a:r>
              <a:rPr lang="el-GR" dirty="0" smtClean="0"/>
              <a:t>μ</a:t>
            </a:r>
            <a:r>
              <a:rPr lang="en-US" dirty="0"/>
              <a:t>s on 10 </a:t>
            </a:r>
            <a:r>
              <a:rPr lang="en-US" dirty="0" smtClean="0"/>
              <a:t>GigE</a:t>
            </a:r>
          </a:p>
          <a:p>
            <a:pPr lvl="1">
              <a:lnSpc>
                <a:spcPct val="110000"/>
              </a:lnSpc>
              <a:buFont typeface="Symbol" pitchFamily="18" charset="2"/>
              <a:buChar char=""/>
            </a:pPr>
            <a:r>
              <a:rPr lang="en-US" dirty="0" smtClean="0"/>
              <a:t>Many servers can share storage, with high performance</a:t>
            </a:r>
          </a:p>
          <a:p>
            <a:pPr>
              <a:lnSpc>
                <a:spcPct val="110000"/>
              </a:lnSpc>
            </a:pPr>
            <a:r>
              <a:rPr lang="en-US" sz="3600" dirty="0" smtClean="0"/>
              <a:t>Large, cheap, 64-bit addressable memories</a:t>
            </a:r>
          </a:p>
          <a:p>
            <a:pPr lvl="1">
              <a:lnSpc>
                <a:spcPct val="110000"/>
              </a:lnSpc>
            </a:pPr>
            <a:r>
              <a:rPr lang="en-US" dirty="0" smtClean="0"/>
              <a:t>Commodity web servers can maintain huge in-memory caches</a:t>
            </a:r>
          </a:p>
          <a:p>
            <a:pPr lvl="1">
              <a:lnSpc>
                <a:spcPct val="110000"/>
              </a:lnSpc>
              <a:buFont typeface="Symbol" pitchFamily="18" charset="2"/>
              <a:buChar char="Þ"/>
            </a:pPr>
            <a:r>
              <a:rPr lang="en-US" dirty="0" smtClean="0"/>
              <a:t> Reduces the rate that Hyder needs to access the log</a:t>
            </a:r>
          </a:p>
          <a:p>
            <a:pPr>
              <a:lnSpc>
                <a:spcPct val="110000"/>
              </a:lnSpc>
            </a:pPr>
            <a:r>
              <a:rPr lang="en-US" sz="3600" dirty="0" smtClean="0"/>
              <a:t>Many-core web servers</a:t>
            </a:r>
          </a:p>
          <a:p>
            <a:pPr lvl="1">
              <a:lnSpc>
                <a:spcPct val="110000"/>
              </a:lnSpc>
            </a:pPr>
            <a:r>
              <a:rPr lang="en-US" dirty="0" smtClean="0"/>
              <a:t>Computation can be squandered </a:t>
            </a:r>
          </a:p>
          <a:p>
            <a:pPr lvl="1">
              <a:lnSpc>
                <a:spcPct val="110000"/>
              </a:lnSpc>
              <a:buFont typeface="Symbol" pitchFamily="18" charset="2"/>
              <a:buChar char="Þ"/>
            </a:pPr>
            <a:r>
              <a:rPr lang="en-US" dirty="0" smtClean="0"/>
              <a:t> Hyder uses it to maintain consistent views of the database….</a:t>
            </a:r>
          </a:p>
        </p:txBody>
      </p:sp>
      <p:sp>
        <p:nvSpPr>
          <p:cNvPr id="5" name="Slide Number Placeholder 4"/>
          <p:cNvSpPr>
            <a:spLocks noGrp="1"/>
          </p:cNvSpPr>
          <p:nvPr>
            <p:ph type="sldNum" sz="quarter" idx="12"/>
          </p:nvPr>
        </p:nvSpPr>
        <p:spPr/>
        <p:txBody>
          <a:bodyPr/>
          <a:lstStyle/>
          <a:p>
            <a:fld id="{91BD128E-496B-4FFC-81EC-249F77FE8793}" type="slidenum">
              <a:rPr lang="en-US" smtClean="0"/>
              <a:pPr/>
              <a:t>7</a:t>
            </a:fld>
            <a:endParaRPr lang="en-US"/>
          </a:p>
        </p:txBody>
      </p:sp>
    </p:spTree>
    <p:custDataLst>
      <p:tags r:id="rId1"/>
    </p:custDataLst>
  </p:cSld>
  <p:clrMapOvr>
    <a:masterClrMapping/>
  </p:clrMapOvr>
  <p:transition xmlns:p14="http://schemas.microsoft.com/office/powerpoint/2010/main" advTm="8864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left)">
                                      <p:cBhvr>
                                        <p:cTn id="7" dur="500"/>
                                        <p:tgtEl>
                                          <p:spTgt spid="3">
                                            <p:txEl>
                                              <p:pRg st="4" end="4"/>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wipe(left)">
                                      <p:cBhvr>
                                        <p:cTn id="10" dur="500"/>
                                        <p:tgtEl>
                                          <p:spTgt spid="3">
                                            <p:txEl>
                                              <p:pRg st="5" end="5"/>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wipe(left)">
                                      <p:cBhvr>
                                        <p:cTn id="13" dur="500"/>
                                        <p:tgtEl>
                                          <p:spTgt spid="3">
                                            <p:txEl>
                                              <p:pRg st="6" end="6"/>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wipe(left)">
                                      <p:cBhvr>
                                        <p:cTn id="16" dur="500"/>
                                        <p:tgtEl>
                                          <p:spTgt spid="3">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wipe(left)">
                                      <p:cBhvr>
                                        <p:cTn id="21" dur="500"/>
                                        <p:tgtEl>
                                          <p:spTgt spid="3">
                                            <p:txEl>
                                              <p:pRg st="8" end="8"/>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wipe(left)">
                                      <p:cBhvr>
                                        <p:cTn id="24" dur="500"/>
                                        <p:tgtEl>
                                          <p:spTgt spid="3">
                                            <p:txEl>
                                              <p:pRg st="9" end="9"/>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wipe(left)">
                                      <p:cBhvr>
                                        <p:cTn id="27" dur="500"/>
                                        <p:tgtEl>
                                          <p:spTgt spid="3">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wipe(left)">
                                      <p:cBhvr>
                                        <p:cTn id="32" dur="500"/>
                                        <p:tgtEl>
                                          <p:spTgt spid="3">
                                            <p:txEl>
                                              <p:pRg st="11" end="11"/>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Effect transition="in" filter="wipe(left)">
                                      <p:cBhvr>
                                        <p:cTn id="35" dur="500"/>
                                        <p:tgtEl>
                                          <p:spTgt spid="3">
                                            <p:txEl>
                                              <p:pRg st="12" end="12"/>
                                            </p:txEl>
                                          </p:spTgt>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
                                            <p:txEl>
                                              <p:pRg st="13" end="13"/>
                                            </p:txEl>
                                          </p:spTgt>
                                        </p:tgtEl>
                                        <p:attrNameLst>
                                          <p:attrName>style.visibility</p:attrName>
                                        </p:attrNameLst>
                                      </p:cBhvr>
                                      <p:to>
                                        <p:strVal val="visible"/>
                                      </p:to>
                                    </p:set>
                                    <p:animEffect transition="in" filter="wipe(left)">
                                      <p:cBhvr>
                                        <p:cTn id="38"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xmlns:mc="http://schemas.openxmlformats.org/markup-compatibility/2006" xmlns:a14="http://schemas.microsoft.com/office/drawing/2010/main" val="0070C0" mc:Ignorable=""/>
                </a:solidFill>
              </a:rPr>
              <a:t>Issues with Flash</a:t>
            </a:r>
          </a:p>
        </p:txBody>
      </p:sp>
      <p:sp>
        <p:nvSpPr>
          <p:cNvPr id="3" name="Content Placeholder 2"/>
          <p:cNvSpPr>
            <a:spLocks noGrp="1"/>
          </p:cNvSpPr>
          <p:nvPr>
            <p:ph idx="1"/>
          </p:nvPr>
        </p:nvSpPr>
        <p:spPr>
          <a:xfrm>
            <a:off x="457200" y="1600200"/>
            <a:ext cx="8062332" cy="4525963"/>
          </a:xfrm>
        </p:spPr>
        <p:txBody>
          <a:bodyPr>
            <a:normAutofit fontScale="92500" lnSpcReduction="10000"/>
          </a:bodyPr>
          <a:lstStyle/>
          <a:p>
            <a:r>
              <a:rPr lang="en-US" sz="2800" dirty="0"/>
              <a:t>Flash cannot be destructively updated</a:t>
            </a:r>
          </a:p>
          <a:p>
            <a:pPr lvl="1"/>
            <a:r>
              <a:rPr lang="en-US" sz="2400" dirty="0"/>
              <a:t>A block of 64 pages must be erased before programming (writing) each page once</a:t>
            </a:r>
          </a:p>
          <a:p>
            <a:pPr lvl="1"/>
            <a:r>
              <a:rPr lang="en-US" sz="2400" dirty="0"/>
              <a:t>Erases are </a:t>
            </a:r>
            <a:r>
              <a:rPr lang="en-US" sz="2400" dirty="0" smtClean="0"/>
              <a:t>slow (~2ms) and block the chip</a:t>
            </a:r>
          </a:p>
          <a:p>
            <a:r>
              <a:rPr lang="en-US" sz="2800" dirty="0"/>
              <a:t>Flash has limited erase durability</a:t>
            </a:r>
          </a:p>
          <a:p>
            <a:pPr lvl="1"/>
            <a:r>
              <a:rPr lang="en-US" sz="2400" dirty="0"/>
              <a:t>MLC can be erased ~10K times. SLC is ~100K </a:t>
            </a:r>
            <a:r>
              <a:rPr lang="en-US" sz="2400" dirty="0" smtClean="0"/>
              <a:t>times</a:t>
            </a:r>
          </a:p>
          <a:p>
            <a:pPr lvl="1"/>
            <a:r>
              <a:rPr lang="en-US" sz="2400" dirty="0"/>
              <a:t>Needs wear-leveling</a:t>
            </a:r>
          </a:p>
          <a:p>
            <a:pPr lvl="1"/>
            <a:r>
              <a:rPr lang="en-US" sz="2400" dirty="0" smtClean="0"/>
              <a:t>SLC is ~3x the price of MLC</a:t>
            </a:r>
          </a:p>
          <a:p>
            <a:pPr lvl="1"/>
            <a:r>
              <a:rPr lang="en-US" sz="2400" dirty="0" smtClean="0"/>
              <a:t>Dec</a:t>
            </a:r>
            <a:r>
              <a:rPr lang="en-US" sz="2400" dirty="0"/>
              <a:t>. 2009: 4GB MLC is $8.50; 1GB SLC is $</a:t>
            </a:r>
            <a:r>
              <a:rPr lang="en-US" sz="2400" dirty="0" smtClean="0"/>
              <a:t>6.00</a:t>
            </a:r>
            <a:endParaRPr lang="en-US" sz="2400" dirty="0"/>
          </a:p>
          <a:p>
            <a:r>
              <a:rPr lang="en-US" sz="2800" dirty="0" smtClean="0"/>
              <a:t>Flash densities </a:t>
            </a:r>
            <a:r>
              <a:rPr lang="en-US" sz="2800" dirty="0"/>
              <a:t>can double only 2 or 3 more times</a:t>
            </a:r>
            <a:r>
              <a:rPr lang="en-US" sz="2800" dirty="0" smtClean="0"/>
              <a:t>.</a:t>
            </a:r>
          </a:p>
          <a:p>
            <a:pPr lvl="1"/>
            <a:r>
              <a:rPr lang="en-US" sz="2400" dirty="0" smtClean="0"/>
              <a:t>But there are other nonvolatile technologies coming, </a:t>
            </a:r>
            <a:br>
              <a:rPr lang="en-US" sz="2400" dirty="0" smtClean="0"/>
            </a:br>
            <a:r>
              <a:rPr lang="en-US" sz="2400" dirty="0" smtClean="0"/>
              <a:t>e.g., phase-change memory (PCM)</a:t>
            </a:r>
            <a:endParaRPr lang="en-US" sz="2400" dirty="0"/>
          </a:p>
        </p:txBody>
      </p:sp>
      <p:sp>
        <p:nvSpPr>
          <p:cNvPr id="4" name="Slide Number Placeholder 3"/>
          <p:cNvSpPr>
            <a:spLocks noGrp="1"/>
          </p:cNvSpPr>
          <p:nvPr>
            <p:ph type="sldNum" sz="quarter" idx="12"/>
          </p:nvPr>
        </p:nvSpPr>
        <p:spPr/>
        <p:txBody>
          <a:bodyPr/>
          <a:lstStyle/>
          <a:p>
            <a:fld id="{91BD128E-496B-4FFC-81EC-249F77FE8793}" type="slidenum">
              <a:rPr lang="en-US" smtClean="0"/>
              <a:pPr/>
              <a:t>8</a:t>
            </a:fld>
            <a:endParaRPr lang="en-US"/>
          </a:p>
        </p:txBody>
      </p:sp>
    </p:spTree>
    <p:extLst>
      <p:ext uri="{BB962C8B-B14F-4D97-AF65-F5344CB8AC3E}">
        <p14:creationId xmlns:p14="http://schemas.microsoft.com/office/powerpoint/2010/main" val="1842169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898"/>
            <a:ext cx="8229600" cy="874077"/>
          </a:xfrm>
        </p:spPr>
        <p:txBody>
          <a:bodyPr vert="horz" lIns="91440" tIns="45720" rIns="91440" bIns="45720" rtlCol="0" anchor="ctr">
            <a:normAutofit/>
          </a:bodyPr>
          <a:lstStyle/>
          <a:p>
            <a:r>
              <a:rPr lang="en-US" b="1" dirty="0" smtClean="0">
                <a:solidFill>
                  <a:srgbClr xmlns:mc="http://schemas.openxmlformats.org/markup-compatibility/2006" xmlns:a14="http://schemas.microsoft.com/office/drawing/2010/main" val="0070C0" mc:Ignorable=""/>
                </a:solidFill>
              </a:rPr>
              <a:t>The Hyder Stack</a:t>
            </a:r>
            <a:endParaRPr lang="en-US" b="1" dirty="0">
              <a:solidFill>
                <a:srgbClr xmlns:mc="http://schemas.openxmlformats.org/markup-compatibility/2006" xmlns:a14="http://schemas.microsoft.com/office/drawing/2010/main" val="0070C0" mc:Ignorable=""/>
              </a:solidFill>
            </a:endParaRPr>
          </a:p>
        </p:txBody>
      </p:sp>
      <p:sp>
        <p:nvSpPr>
          <p:cNvPr id="5" name="Content Placeholder 4"/>
          <p:cNvSpPr>
            <a:spLocks noGrp="1"/>
          </p:cNvSpPr>
          <p:nvPr>
            <p:ph idx="1"/>
          </p:nvPr>
        </p:nvSpPr>
        <p:spPr>
          <a:xfrm>
            <a:off x="3045373" y="3664160"/>
            <a:ext cx="5803351" cy="1305081"/>
          </a:xfrm>
          <a:ln>
            <a:noFill/>
          </a:ln>
        </p:spPr>
        <p:txBody>
          <a:bodyPr>
            <a:normAutofit/>
          </a:bodyPr>
          <a:lstStyle/>
          <a:p>
            <a:r>
              <a:rPr lang="en-US" sz="2400" b="1" dirty="0" smtClean="0"/>
              <a:t>Segments, stripes and streams</a:t>
            </a:r>
            <a:br>
              <a:rPr lang="en-US" sz="2400" b="1" dirty="0" smtClean="0"/>
            </a:br>
            <a:r>
              <a:rPr lang="en-US" sz="2400" dirty="0" smtClean="0"/>
              <a:t>Highly available, load balanced and</a:t>
            </a:r>
            <a:br>
              <a:rPr lang="en-US" sz="2400" dirty="0" smtClean="0"/>
            </a:br>
            <a:r>
              <a:rPr lang="en-US" sz="2400" dirty="0" smtClean="0"/>
              <a:t>self-managing log structured storage</a:t>
            </a:r>
          </a:p>
        </p:txBody>
      </p:sp>
      <p:sp>
        <p:nvSpPr>
          <p:cNvPr id="3" name="Slide Number Placeholder 2"/>
          <p:cNvSpPr>
            <a:spLocks noGrp="1"/>
          </p:cNvSpPr>
          <p:nvPr>
            <p:ph type="sldNum" sz="quarter" idx="12"/>
          </p:nvPr>
        </p:nvSpPr>
        <p:spPr>
          <a:xfrm>
            <a:off x="6230139" y="6508750"/>
            <a:ext cx="2456661" cy="365125"/>
          </a:xfrm>
        </p:spPr>
        <p:txBody>
          <a:bodyPr/>
          <a:lstStyle/>
          <a:p>
            <a:fld id="{91BD128E-496B-4FFC-81EC-249F77FE8793}" type="slidenum">
              <a:rPr lang="en-US" smtClean="0"/>
              <a:pPr/>
              <a:t>9</a:t>
            </a:fld>
            <a:endParaRPr lang="en-US" dirty="0"/>
          </a:p>
        </p:txBody>
      </p:sp>
      <p:sp>
        <p:nvSpPr>
          <p:cNvPr id="9" name="Content Placeholder 4"/>
          <p:cNvSpPr txBox="1">
            <a:spLocks/>
          </p:cNvSpPr>
          <p:nvPr/>
        </p:nvSpPr>
        <p:spPr>
          <a:xfrm>
            <a:off x="3052868" y="1746201"/>
            <a:ext cx="5554716" cy="899566"/>
          </a:xfrm>
          <a:prstGeom prst="rect">
            <a:avLst/>
          </a:prstGeom>
          <a:ln>
            <a:no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Optimistic transaction protocol</a:t>
            </a:r>
            <a:br>
              <a:rPr kumimoji="0" lang="en-US" sz="2400" b="1" i="0" u="none" strike="noStrike" kern="1200" cap="none" spc="0" normalizeH="0" baseline="0" noProof="0" dirty="0" smtClean="0">
                <a:ln>
                  <a:noFill/>
                </a:ln>
                <a:solidFill>
                  <a:schemeClr val="tx1"/>
                </a:solidFill>
                <a:effectLst/>
                <a:uLnTx/>
                <a:uFillTx/>
                <a:latin typeface="+mn-lt"/>
                <a:ea typeface="+mn-ea"/>
                <a:cs typeface="+mn-cs"/>
              </a:rPr>
            </a:br>
            <a:r>
              <a:rPr kumimoji="0" lang="en-US" sz="2400" i="0" u="none" strike="noStrike" kern="1200" cap="none" spc="0" normalizeH="0" baseline="0" noProof="0" dirty="0" smtClean="0">
                <a:ln>
                  <a:noFill/>
                </a:ln>
                <a:solidFill>
                  <a:schemeClr val="tx1"/>
                </a:solidFill>
                <a:effectLst/>
                <a:uLnTx/>
                <a:uFillTx/>
                <a:latin typeface="+mn-lt"/>
                <a:ea typeface="+mn-ea"/>
                <a:cs typeface="+mn-cs"/>
              </a:rPr>
              <a:t>Supports</a:t>
            </a:r>
            <a:r>
              <a:rPr kumimoji="0" lang="en-US" sz="2400" i="0" u="none" strike="noStrike" kern="1200" cap="none" spc="0" normalizeH="0" noProof="0" dirty="0" smtClean="0">
                <a:ln>
                  <a:noFill/>
                </a:ln>
                <a:solidFill>
                  <a:schemeClr val="tx1"/>
                </a:solidFill>
                <a:effectLst/>
                <a:uLnTx/>
                <a:uFillTx/>
                <a:latin typeface="+mn-lt"/>
                <a:ea typeface="+mn-ea"/>
                <a:cs typeface="+mn-cs"/>
              </a:rPr>
              <a:t> standard</a:t>
            </a:r>
            <a:r>
              <a:rPr lang="en-US" sz="2400" dirty="0" smtClean="0"/>
              <a:t> isolation levels</a:t>
            </a:r>
            <a:endParaRPr kumimoji="0" lang="en-US" sz="2400" b="1"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4099" name="Picture 3"/>
          <p:cNvPicPr>
            <a:picLocks noChangeAspect="1" noChangeArrowheads="1"/>
          </p:cNvPicPr>
          <p:nvPr/>
        </p:nvPicPr>
        <p:blipFill>
          <a:blip r:embed="rId3" cstate="print"/>
          <a:srcRect/>
          <a:stretch>
            <a:fillRect/>
          </a:stretch>
        </p:blipFill>
        <p:spPr bwMode="auto">
          <a:xfrm>
            <a:off x="292309" y="941060"/>
            <a:ext cx="2529720" cy="5583894"/>
          </a:xfrm>
          <a:prstGeom prst="rect">
            <a:avLst/>
          </a:prstGeom>
          <a:noFill/>
          <a:ln w="9525">
            <a:noFill/>
            <a:miter lim="800000"/>
            <a:headEnd/>
            <a:tailEnd/>
          </a:ln>
        </p:spPr>
      </p:pic>
      <p:sp>
        <p:nvSpPr>
          <p:cNvPr id="15" name="Content Placeholder 4"/>
          <p:cNvSpPr txBox="1">
            <a:spLocks/>
          </p:cNvSpPr>
          <p:nvPr/>
        </p:nvSpPr>
        <p:spPr>
          <a:xfrm>
            <a:off x="3045373" y="906596"/>
            <a:ext cx="5554716" cy="923924"/>
          </a:xfrm>
          <a:prstGeom prst="rect">
            <a:avLst/>
          </a:prstGeom>
          <a:ln>
            <a:no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b="1" dirty="0" smtClean="0"/>
              <a:t>Persistent programming language</a:t>
            </a:r>
            <a:r>
              <a:rPr lang="en-US" sz="2400" dirty="0" smtClean="0"/>
              <a:t/>
            </a:r>
            <a:br>
              <a:rPr lang="en-US" sz="2400" dirty="0" smtClean="0"/>
            </a:br>
            <a:r>
              <a:rPr lang="en-US" sz="2400" dirty="0" smtClean="0"/>
              <a:t>LINQ or SQL layered on Hyder</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Content Placeholder 4"/>
          <p:cNvSpPr txBox="1">
            <a:spLocks/>
          </p:cNvSpPr>
          <p:nvPr/>
        </p:nvSpPr>
        <p:spPr>
          <a:xfrm>
            <a:off x="3045373" y="5808684"/>
            <a:ext cx="5775740" cy="808063"/>
          </a:xfrm>
          <a:prstGeom prst="rect">
            <a:avLst/>
          </a:prstGeom>
          <a:ln>
            <a:noFill/>
          </a:ln>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b="1" dirty="0" smtClean="0"/>
              <a:t>Custom controller interface</a:t>
            </a:r>
            <a:r>
              <a:rPr lang="en-US" sz="2400" dirty="0" smtClean="0"/>
              <a:t/>
            </a:r>
            <a:br>
              <a:rPr lang="en-US" sz="2400" dirty="0" smtClean="0"/>
            </a:br>
            <a:r>
              <a:rPr lang="en-US" sz="2400" dirty="0" smtClean="0"/>
              <a:t>Flash units are append-only</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2" name="Content Placeholder 4"/>
          <p:cNvSpPr txBox="1">
            <a:spLocks/>
          </p:cNvSpPr>
          <p:nvPr/>
        </p:nvSpPr>
        <p:spPr>
          <a:xfrm>
            <a:off x="3045373" y="2760535"/>
            <a:ext cx="5554716" cy="904563"/>
          </a:xfrm>
          <a:prstGeom prst="rect">
            <a:avLst/>
          </a:prstGeom>
          <a:ln>
            <a:no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Multi-versioned binary search tree</a:t>
            </a:r>
            <a:br>
              <a:rPr kumimoji="0" lang="en-US" sz="2400" b="1" i="0" u="none" strike="noStrike" kern="1200" cap="none" spc="0" normalizeH="0" baseline="0" noProof="0" dirty="0" smtClean="0">
                <a:ln>
                  <a:noFill/>
                </a:ln>
                <a:solidFill>
                  <a:schemeClr val="tx1"/>
                </a:solidFill>
                <a:effectLst/>
                <a:uLnTx/>
                <a:uFillTx/>
                <a:latin typeface="+mn-lt"/>
                <a:ea typeface="+mn-ea"/>
                <a:cs typeface="+mn-cs"/>
              </a:rPr>
            </a:br>
            <a:r>
              <a:rPr kumimoji="0" lang="en-US" sz="2400" i="0" u="none" strike="noStrike" kern="1200" cap="none" spc="0" normalizeH="0" baseline="0" noProof="0" dirty="0" smtClean="0">
                <a:ln>
                  <a:noFill/>
                </a:ln>
                <a:solidFill>
                  <a:schemeClr val="tx1"/>
                </a:solidFill>
                <a:effectLst/>
                <a:uLnTx/>
                <a:uFillTx/>
                <a:latin typeface="+mn-lt"/>
                <a:ea typeface="+mn-ea"/>
                <a:cs typeface="+mn-cs"/>
              </a:rPr>
              <a:t>Mapped</a:t>
            </a:r>
            <a:r>
              <a:rPr kumimoji="0" lang="en-US" sz="2400" i="0" u="none" strike="noStrike" kern="1200" cap="none" spc="0" normalizeH="0" noProof="0" dirty="0" smtClean="0">
                <a:ln>
                  <a:noFill/>
                </a:ln>
                <a:solidFill>
                  <a:schemeClr val="tx1"/>
                </a:solidFill>
                <a:effectLst/>
                <a:uLnTx/>
                <a:uFillTx/>
                <a:latin typeface="+mn-lt"/>
                <a:ea typeface="+mn-ea"/>
                <a:cs typeface="+mn-cs"/>
              </a:rPr>
              <a:t> to log-structured storage</a:t>
            </a:r>
            <a:endParaRPr kumimoji="0" lang="en-US" sz="24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xmlns:p14="http://schemas.microsoft.com/office/powerpoint/2010/main" advTm="47642"/>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smtClean="0">
                <a:solidFill>
                  <a:srgbClr xmlns:mc="http://schemas.openxmlformats.org/markup-compatibility/2006" xmlns:a14="http://schemas.microsoft.com/office/drawing/2010/main" val="0070C0" mc:Ignorable=""/>
                </a:solidFill>
              </a:rPr>
              <a:t>Hyder Stores its Database in a Log</a:t>
            </a:r>
          </a:p>
        </p:txBody>
      </p:sp>
      <p:sp>
        <p:nvSpPr>
          <p:cNvPr id="3" name="Content Placeholder 2"/>
          <p:cNvSpPr>
            <a:spLocks noGrp="1"/>
          </p:cNvSpPr>
          <p:nvPr>
            <p:ph idx="1"/>
          </p:nvPr>
        </p:nvSpPr>
        <p:spPr>
          <a:xfrm>
            <a:off x="457200" y="1600201"/>
            <a:ext cx="8229600" cy="914400"/>
          </a:xfrm>
        </p:spPr>
        <p:txBody>
          <a:bodyPr/>
          <a:lstStyle/>
          <a:p>
            <a:r>
              <a:rPr lang="en-US" dirty="0" smtClean="0"/>
              <a:t>Log uses RAID erasure coding for reliability</a:t>
            </a:r>
            <a:endParaRPr lang="en-US" dirty="0"/>
          </a:p>
        </p:txBody>
      </p:sp>
      <p:sp>
        <p:nvSpPr>
          <p:cNvPr id="5" name="Slide Number Placeholder 4"/>
          <p:cNvSpPr>
            <a:spLocks noGrp="1"/>
          </p:cNvSpPr>
          <p:nvPr>
            <p:ph type="sldNum" sz="quarter" idx="12"/>
          </p:nvPr>
        </p:nvSpPr>
        <p:spPr/>
        <p:txBody>
          <a:bodyPr/>
          <a:lstStyle/>
          <a:p>
            <a:fld id="{91BD128E-496B-4FFC-81EC-249F77FE8793}" type="slidenum">
              <a:rPr lang="en-US" smtClean="0"/>
              <a:pPr/>
              <a:t>10</a:t>
            </a:fld>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352559" y="4176713"/>
            <a:ext cx="8539029" cy="1776412"/>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1633538" y="2990851"/>
            <a:ext cx="5591175" cy="676275"/>
          </a:xfrm>
          <a:prstGeom prst="rect">
            <a:avLst/>
          </a:prstGeom>
          <a:noFill/>
          <a:ln w="9525">
            <a:noFill/>
            <a:miter lim="800000"/>
            <a:headEnd/>
            <a:tailEnd/>
          </a:ln>
        </p:spPr>
      </p:pic>
      <p:cxnSp>
        <p:nvCxnSpPr>
          <p:cNvPr id="17" name="Straight Connector 16"/>
          <p:cNvCxnSpPr/>
          <p:nvPr/>
        </p:nvCxnSpPr>
        <p:spPr>
          <a:xfrm flipV="1">
            <a:off x="2090738" y="3933827"/>
            <a:ext cx="4824413" cy="1428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flipH="1" flipV="1">
            <a:off x="1955018" y="3793331"/>
            <a:ext cx="295274" cy="476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flipH="1" flipV="1">
            <a:off x="3302795" y="3779043"/>
            <a:ext cx="295274" cy="476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flipH="1" flipV="1">
            <a:off x="6760370" y="3788569"/>
            <a:ext cx="295274" cy="476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flipH="1" flipV="1">
            <a:off x="5579272" y="3774281"/>
            <a:ext cx="295274" cy="476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flipH="1" flipV="1">
            <a:off x="4450558" y="3788569"/>
            <a:ext cx="295274" cy="476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flipH="1" flipV="1">
            <a:off x="4217195" y="4136231"/>
            <a:ext cx="409576" cy="476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advTm="19968"/>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632681" y="5011249"/>
            <a:ext cx="6524625" cy="1152159"/>
          </a:xfrm>
          <a:prstGeom prst="rect">
            <a:avLst/>
          </a:prstGeom>
          <a:noFill/>
          <a:ln w="9525">
            <a:noFill/>
            <a:miter lim="800000"/>
            <a:headEnd/>
            <a:tailEnd/>
          </a:ln>
        </p:spPr>
      </p:pic>
      <p:sp>
        <p:nvSpPr>
          <p:cNvPr id="2" name="Title 1"/>
          <p:cNvSpPr>
            <a:spLocks noGrp="1"/>
          </p:cNvSpPr>
          <p:nvPr>
            <p:ph type="title"/>
          </p:nvPr>
        </p:nvSpPr>
        <p:spPr/>
        <p:txBody>
          <a:bodyPr vert="horz" lIns="91440" tIns="45720" rIns="91440" bIns="45720" rtlCol="0" anchor="ctr">
            <a:normAutofit/>
          </a:bodyPr>
          <a:lstStyle/>
          <a:p>
            <a:r>
              <a:rPr lang="en-US" b="1" dirty="0" smtClean="0">
                <a:solidFill>
                  <a:srgbClr xmlns:mc="http://schemas.openxmlformats.org/markup-compatibility/2006" xmlns:a14="http://schemas.microsoft.com/office/drawing/2010/main" val="0070C0" mc:Ignorable=""/>
                </a:solidFill>
              </a:rPr>
              <a:t>Database is a Binary Search Tree</a:t>
            </a:r>
          </a:p>
        </p:txBody>
      </p:sp>
      <p:sp>
        <p:nvSpPr>
          <p:cNvPr id="5" name="Slide Number Placeholder 4"/>
          <p:cNvSpPr>
            <a:spLocks noGrp="1"/>
          </p:cNvSpPr>
          <p:nvPr>
            <p:ph type="sldNum" sz="quarter" idx="12"/>
          </p:nvPr>
        </p:nvSpPr>
        <p:spPr/>
        <p:txBody>
          <a:bodyPr/>
          <a:lstStyle/>
          <a:p>
            <a:fld id="{91BD128E-496B-4FFC-81EC-249F77FE8793}" type="slidenum">
              <a:rPr lang="en-US" smtClean="0"/>
              <a:pPr/>
              <a:t>11</a:t>
            </a:fld>
            <a:endParaRPr lang="en-US" dirty="0"/>
          </a:p>
        </p:txBody>
      </p:sp>
      <p:grpSp>
        <p:nvGrpSpPr>
          <p:cNvPr id="40" name="Group 39"/>
          <p:cNvGrpSpPr/>
          <p:nvPr/>
        </p:nvGrpSpPr>
        <p:grpSpPr>
          <a:xfrm>
            <a:off x="1400175" y="1476375"/>
            <a:ext cx="3448050" cy="2300606"/>
            <a:chOff x="3657600" y="2047875"/>
            <a:chExt cx="3448050" cy="2300606"/>
          </a:xfrm>
        </p:grpSpPr>
        <p:sp>
          <p:nvSpPr>
            <p:cNvPr id="6" name="Oval 2"/>
            <p:cNvSpPr>
              <a:spLocks noChangeArrowheads="1"/>
            </p:cNvSpPr>
            <p:nvPr/>
          </p:nvSpPr>
          <p:spPr bwMode="auto">
            <a:xfrm>
              <a:off x="5010150" y="2047875"/>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G</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9" name="Oval 2"/>
            <p:cNvSpPr>
              <a:spLocks noChangeArrowheads="1"/>
            </p:cNvSpPr>
            <p:nvPr/>
          </p:nvSpPr>
          <p:spPr bwMode="auto">
            <a:xfrm>
              <a:off x="4305300" y="2671762"/>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B</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 name="Oval 2"/>
            <p:cNvSpPr>
              <a:spLocks noChangeArrowheads="1"/>
            </p:cNvSpPr>
            <p:nvPr/>
          </p:nvSpPr>
          <p:spPr bwMode="auto">
            <a:xfrm>
              <a:off x="3657600" y="330517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A</a:t>
              </a:r>
            </a:p>
          </p:txBody>
        </p:sp>
        <p:sp>
          <p:nvSpPr>
            <p:cNvPr id="21" name="Oval 2"/>
            <p:cNvSpPr>
              <a:spLocks noChangeArrowheads="1"/>
            </p:cNvSpPr>
            <p:nvPr/>
          </p:nvSpPr>
          <p:spPr bwMode="auto">
            <a:xfrm>
              <a:off x="5838825" y="2671762"/>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dirty="0" smtClean="0">
                  <a:latin typeface="Calibri" pitchFamily="34" charset="0"/>
                  <a:cs typeface="Arial" pitchFamily="34" charset="0"/>
                </a:rPr>
                <a:t>H</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Oval 2"/>
            <p:cNvSpPr>
              <a:spLocks noChangeArrowheads="1"/>
            </p:cNvSpPr>
            <p:nvPr/>
          </p:nvSpPr>
          <p:spPr bwMode="auto">
            <a:xfrm>
              <a:off x="5029200" y="330517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C</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Oval 2"/>
            <p:cNvSpPr>
              <a:spLocks noChangeArrowheads="1"/>
            </p:cNvSpPr>
            <p:nvPr/>
          </p:nvSpPr>
          <p:spPr bwMode="auto">
            <a:xfrm>
              <a:off x="6648450" y="330517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I</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Oval 2"/>
            <p:cNvSpPr>
              <a:spLocks noChangeArrowheads="1"/>
            </p:cNvSpPr>
            <p:nvPr/>
          </p:nvSpPr>
          <p:spPr bwMode="auto">
            <a:xfrm>
              <a:off x="5867400" y="3914775"/>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D</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26" name="Straight Arrow Connector 25"/>
            <p:cNvCxnSpPr>
              <a:stCxn id="6" idx="3"/>
              <a:endCxn id="19" idx="7"/>
            </p:cNvCxnSpPr>
            <p:nvPr/>
          </p:nvCxnSpPr>
          <p:spPr>
            <a:xfrm rot="5400000">
              <a:off x="4727720" y="2385891"/>
              <a:ext cx="317211" cy="38156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9" idx="3"/>
              <a:endCxn id="20" idx="7"/>
            </p:cNvCxnSpPr>
            <p:nvPr/>
          </p:nvCxnSpPr>
          <p:spPr>
            <a:xfrm rot="5400000">
              <a:off x="4046682" y="3043116"/>
              <a:ext cx="326736" cy="32441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1"/>
            </p:cNvCxnSpPr>
            <p:nvPr/>
          </p:nvCxnSpPr>
          <p:spPr>
            <a:xfrm>
              <a:off x="5428970" y="2389491"/>
              <a:ext cx="476810" cy="34578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1" idx="5"/>
              <a:endCxn id="23" idx="1"/>
            </p:cNvCxnSpPr>
            <p:nvPr/>
          </p:nvCxnSpPr>
          <p:spPr>
            <a:xfrm rot="16200000" flipH="1">
              <a:off x="6308869" y="2962153"/>
              <a:ext cx="326736" cy="48633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9" idx="5"/>
              <a:endCxn id="22" idx="1"/>
            </p:cNvCxnSpPr>
            <p:nvPr/>
          </p:nvCxnSpPr>
          <p:spPr>
            <a:xfrm rot="16200000" flipH="1">
              <a:off x="4732482" y="3005016"/>
              <a:ext cx="326736" cy="40061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2" idx="5"/>
            </p:cNvCxnSpPr>
            <p:nvPr/>
          </p:nvCxnSpPr>
          <p:spPr>
            <a:xfrm rot="16200000" flipH="1">
              <a:off x="5496862" y="3597947"/>
              <a:ext cx="331500" cy="48633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9" name="Oval 2"/>
          <p:cNvSpPr>
            <a:spLocks noChangeArrowheads="1"/>
          </p:cNvSpPr>
          <p:nvPr/>
        </p:nvSpPr>
        <p:spPr bwMode="auto">
          <a:xfrm>
            <a:off x="849367" y="5281283"/>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A</a:t>
            </a:r>
          </a:p>
        </p:txBody>
      </p:sp>
      <p:sp>
        <p:nvSpPr>
          <p:cNvPr id="60" name="Oval 2"/>
          <p:cNvSpPr>
            <a:spLocks noChangeArrowheads="1"/>
          </p:cNvSpPr>
          <p:nvPr/>
        </p:nvSpPr>
        <p:spPr bwMode="auto">
          <a:xfrm>
            <a:off x="1678042" y="5281283"/>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D</a:t>
            </a:r>
          </a:p>
        </p:txBody>
      </p:sp>
      <p:sp>
        <p:nvSpPr>
          <p:cNvPr id="61" name="Oval 2"/>
          <p:cNvSpPr>
            <a:spLocks noChangeArrowheads="1"/>
          </p:cNvSpPr>
          <p:nvPr/>
        </p:nvSpPr>
        <p:spPr bwMode="auto">
          <a:xfrm>
            <a:off x="2506717" y="5281283"/>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dirty="0" smtClean="0">
                <a:latin typeface="Arial" pitchFamily="34" charset="0"/>
                <a:cs typeface="Arial" pitchFamily="34" charset="0"/>
              </a:rPr>
              <a:t>C</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2" name="Oval 2"/>
          <p:cNvSpPr>
            <a:spLocks noChangeArrowheads="1"/>
          </p:cNvSpPr>
          <p:nvPr/>
        </p:nvSpPr>
        <p:spPr bwMode="auto">
          <a:xfrm>
            <a:off x="3335392" y="5281283"/>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B</a:t>
            </a:r>
          </a:p>
        </p:txBody>
      </p:sp>
      <p:sp>
        <p:nvSpPr>
          <p:cNvPr id="63" name="Oval 2"/>
          <p:cNvSpPr>
            <a:spLocks noChangeArrowheads="1"/>
          </p:cNvSpPr>
          <p:nvPr/>
        </p:nvSpPr>
        <p:spPr bwMode="auto">
          <a:xfrm>
            <a:off x="4164067" y="5281283"/>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I</a:t>
            </a:r>
          </a:p>
        </p:txBody>
      </p:sp>
      <p:sp>
        <p:nvSpPr>
          <p:cNvPr id="64" name="Oval 2"/>
          <p:cNvSpPr>
            <a:spLocks noChangeArrowheads="1"/>
          </p:cNvSpPr>
          <p:nvPr/>
        </p:nvSpPr>
        <p:spPr bwMode="auto">
          <a:xfrm>
            <a:off x="4992742" y="5281283"/>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H</a:t>
            </a:r>
          </a:p>
        </p:txBody>
      </p:sp>
      <p:sp>
        <p:nvSpPr>
          <p:cNvPr id="65" name="Oval 2"/>
          <p:cNvSpPr>
            <a:spLocks noChangeArrowheads="1"/>
          </p:cNvSpPr>
          <p:nvPr/>
        </p:nvSpPr>
        <p:spPr bwMode="auto">
          <a:xfrm>
            <a:off x="5821417" y="5281283"/>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G</a:t>
            </a:r>
          </a:p>
        </p:txBody>
      </p:sp>
      <p:cxnSp>
        <p:nvCxnSpPr>
          <p:cNvPr id="67" name="Straight Arrow Connector 66"/>
          <p:cNvCxnSpPr/>
          <p:nvPr/>
        </p:nvCxnSpPr>
        <p:spPr>
          <a:xfrm rot="10800000">
            <a:off x="5449943" y="5497342"/>
            <a:ext cx="371475"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rot="10800000">
            <a:off x="2125718" y="5497342"/>
            <a:ext cx="371475"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10800000">
            <a:off x="2954393" y="5497342"/>
            <a:ext cx="371475"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rot="10800000">
            <a:off x="4630793" y="5478292"/>
            <a:ext cx="371475"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3" name="Freeform 82"/>
          <p:cNvSpPr/>
          <p:nvPr/>
        </p:nvSpPr>
        <p:spPr>
          <a:xfrm>
            <a:off x="3659242" y="5657522"/>
            <a:ext cx="2228850" cy="273050"/>
          </a:xfrm>
          <a:custGeom>
            <a:avLst/>
            <a:gdLst>
              <a:gd name="connsiteX0" fmla="*/ 2228850 w 2228850"/>
              <a:gd name="connsiteY0" fmla="*/ 0 h 273050"/>
              <a:gd name="connsiteX1" fmla="*/ 409575 w 2228850"/>
              <a:gd name="connsiteY1" fmla="*/ 266700 h 273050"/>
              <a:gd name="connsiteX2" fmla="*/ 0 w 2228850"/>
              <a:gd name="connsiteY2" fmla="*/ 38100 h 273050"/>
            </a:gdLst>
            <a:ahLst/>
            <a:cxnLst>
              <a:cxn ang="0">
                <a:pos x="connsiteX0" y="connsiteY0"/>
              </a:cxn>
              <a:cxn ang="0">
                <a:pos x="connsiteX1" y="connsiteY1"/>
              </a:cxn>
              <a:cxn ang="0">
                <a:pos x="connsiteX2" y="connsiteY2"/>
              </a:cxn>
            </a:cxnLst>
            <a:rect l="l" t="t" r="r" b="b"/>
            <a:pathLst>
              <a:path w="2228850" h="273050">
                <a:moveTo>
                  <a:pt x="2228850" y="0"/>
                </a:moveTo>
                <a:cubicBezTo>
                  <a:pt x="1504950" y="130175"/>
                  <a:pt x="781050" y="260350"/>
                  <a:pt x="409575" y="266700"/>
                </a:cubicBezTo>
                <a:cubicBezTo>
                  <a:pt x="38100" y="273050"/>
                  <a:pt x="19050" y="155575"/>
                  <a:pt x="0" y="38100"/>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3" name="Freeform 92"/>
          <p:cNvSpPr/>
          <p:nvPr/>
        </p:nvSpPr>
        <p:spPr>
          <a:xfrm>
            <a:off x="1249417" y="5619422"/>
            <a:ext cx="2124075" cy="360362"/>
          </a:xfrm>
          <a:custGeom>
            <a:avLst/>
            <a:gdLst>
              <a:gd name="connsiteX0" fmla="*/ 2124075 w 2124075"/>
              <a:gd name="connsiteY0" fmla="*/ 0 h 360362"/>
              <a:gd name="connsiteX1" fmla="*/ 895350 w 2124075"/>
              <a:gd name="connsiteY1" fmla="*/ 352425 h 360362"/>
              <a:gd name="connsiteX2" fmla="*/ 0 w 2124075"/>
              <a:gd name="connsiteY2" fmla="*/ 47625 h 360362"/>
            </a:gdLst>
            <a:ahLst/>
            <a:cxnLst>
              <a:cxn ang="0">
                <a:pos x="connsiteX0" y="connsiteY0"/>
              </a:cxn>
              <a:cxn ang="0">
                <a:pos x="connsiteX1" y="connsiteY1"/>
              </a:cxn>
              <a:cxn ang="0">
                <a:pos x="connsiteX2" y="connsiteY2"/>
              </a:cxn>
            </a:cxnLst>
            <a:rect l="l" t="t" r="r" b="b"/>
            <a:pathLst>
              <a:path w="2124075" h="360362">
                <a:moveTo>
                  <a:pt x="2124075" y="0"/>
                </a:moveTo>
                <a:cubicBezTo>
                  <a:pt x="1686718" y="172244"/>
                  <a:pt x="1249362" y="344488"/>
                  <a:pt x="895350" y="352425"/>
                </a:cubicBezTo>
                <a:cubicBezTo>
                  <a:pt x="541338" y="360362"/>
                  <a:pt x="270669" y="203993"/>
                  <a:pt x="0" y="47625"/>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TextBox 32"/>
          <p:cNvSpPr txBox="1"/>
          <p:nvPr/>
        </p:nvSpPr>
        <p:spPr>
          <a:xfrm>
            <a:off x="5856890" y="2033752"/>
            <a:ext cx="1021755" cy="1200329"/>
          </a:xfrm>
          <a:prstGeom prst="rect">
            <a:avLst/>
          </a:prstGeom>
          <a:noFill/>
        </p:spPr>
        <p:txBody>
          <a:bodyPr wrap="none" rtlCol="0">
            <a:spAutoFit/>
          </a:bodyPr>
          <a:lstStyle/>
          <a:p>
            <a:r>
              <a:rPr lang="en-US" sz="2400" dirty="0" smtClean="0"/>
              <a:t>Binary</a:t>
            </a:r>
          </a:p>
          <a:p>
            <a:r>
              <a:rPr lang="en-US" sz="2400" dirty="0" smtClean="0"/>
              <a:t>Search</a:t>
            </a:r>
          </a:p>
          <a:p>
            <a:r>
              <a:rPr lang="en-US" sz="2400" dirty="0" smtClean="0"/>
              <a:t>Tree</a:t>
            </a:r>
            <a:endParaRPr lang="en-US" sz="2400" dirty="0"/>
          </a:p>
        </p:txBody>
      </p:sp>
      <p:sp>
        <p:nvSpPr>
          <p:cNvPr id="34" name="Left Arrow 33"/>
          <p:cNvSpPr/>
          <p:nvPr/>
        </p:nvSpPr>
        <p:spPr>
          <a:xfrm>
            <a:off x="5202621" y="2467303"/>
            <a:ext cx="630620" cy="29166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630620" y="4516821"/>
            <a:ext cx="4169980" cy="461665"/>
          </a:xfrm>
          <a:prstGeom prst="rect">
            <a:avLst/>
          </a:prstGeom>
          <a:noFill/>
        </p:spPr>
        <p:txBody>
          <a:bodyPr wrap="square" rtlCol="0">
            <a:spAutoFit/>
          </a:bodyPr>
          <a:lstStyle/>
          <a:p>
            <a:r>
              <a:rPr lang="en-US" sz="2400" dirty="0" smtClean="0"/>
              <a:t>Tree is marshaled into the log</a:t>
            </a:r>
            <a:endParaRPr lang="en-US" sz="2400" dirty="0"/>
          </a:p>
        </p:txBody>
      </p:sp>
    </p:spTree>
  </p:cSld>
  <p:clrMapOvr>
    <a:masterClrMapping/>
  </p:clrMapOvr>
  <p:transition xmlns:p14="http://schemas.microsoft.com/office/powerpoint/2010/main" advTm="16458"/>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425669" y="2703785"/>
            <a:ext cx="3665484" cy="258554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6" name="Group 45"/>
          <p:cNvGrpSpPr/>
          <p:nvPr/>
        </p:nvGrpSpPr>
        <p:grpSpPr>
          <a:xfrm>
            <a:off x="3335013" y="2714296"/>
            <a:ext cx="4445270" cy="3366619"/>
            <a:chOff x="3335013" y="2714296"/>
            <a:chExt cx="4445270" cy="3366619"/>
          </a:xfrm>
        </p:grpSpPr>
        <p:sp>
          <p:nvSpPr>
            <p:cNvPr id="55" name="Rectangle 54"/>
            <p:cNvSpPr/>
            <p:nvPr/>
          </p:nvSpPr>
          <p:spPr>
            <a:xfrm>
              <a:off x="5173717" y="2714296"/>
              <a:ext cx="2606566" cy="258554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2"/>
            <p:cNvSpPr>
              <a:spLocks noChangeArrowheads="1"/>
            </p:cNvSpPr>
            <p:nvPr/>
          </p:nvSpPr>
          <p:spPr bwMode="auto">
            <a:xfrm>
              <a:off x="7136196" y="4678089"/>
              <a:ext cx="486432" cy="469352"/>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2400" b="0" i="0" u="none" strike="noStrike" cap="none" normalizeH="0" baseline="0" dirty="0" smtClean="0">
                  <a:ln>
                    <a:noFill/>
                  </a:ln>
                  <a:solidFill>
                    <a:schemeClr val="tx1"/>
                  </a:solidFill>
                  <a:effectLst/>
                  <a:latin typeface="Calibri" pitchFamily="34" charset="0"/>
                  <a:cs typeface="Arial" pitchFamily="34" charset="0"/>
                </a:rPr>
                <a:t>D</a:t>
              </a:r>
              <a:r>
                <a:rPr lang="en-US" sz="2400" dirty="0" smtClean="0">
                  <a:latin typeface="Calibri"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66" name="Group 65"/>
            <p:cNvGrpSpPr/>
            <p:nvPr/>
          </p:nvGrpSpPr>
          <p:grpSpPr>
            <a:xfrm>
              <a:off x="3335013" y="4794536"/>
              <a:ext cx="3725210" cy="1286379"/>
              <a:chOff x="3335013" y="4794536"/>
              <a:chExt cx="3725210" cy="1286379"/>
            </a:xfrm>
          </p:grpSpPr>
          <p:sp>
            <p:nvSpPr>
              <p:cNvPr id="33" name="TextBox 32"/>
              <p:cNvSpPr txBox="1"/>
              <p:nvPr/>
            </p:nvSpPr>
            <p:spPr>
              <a:xfrm>
                <a:off x="4138449" y="5249918"/>
                <a:ext cx="1290353" cy="830997"/>
              </a:xfrm>
              <a:prstGeom prst="rect">
                <a:avLst/>
              </a:prstGeom>
              <a:noFill/>
            </p:spPr>
            <p:txBody>
              <a:bodyPr wrap="none" rtlCol="0">
                <a:spAutoFit/>
              </a:bodyPr>
              <a:lstStyle/>
              <a:p>
                <a:r>
                  <a:rPr lang="en-US" sz="2400" dirty="0" smtClean="0"/>
                  <a:t>Update</a:t>
                </a:r>
              </a:p>
              <a:p>
                <a:r>
                  <a:rPr lang="en-US" sz="2400" dirty="0" smtClean="0"/>
                  <a:t>D’s value</a:t>
                </a:r>
                <a:endParaRPr lang="en-US" sz="2400" dirty="0"/>
              </a:p>
            </p:txBody>
          </p:sp>
          <p:sp>
            <p:nvSpPr>
              <p:cNvPr id="34" name="Left Arrow 33"/>
              <p:cNvSpPr/>
              <p:nvPr/>
            </p:nvSpPr>
            <p:spPr>
              <a:xfrm flipH="1">
                <a:off x="3335013" y="4794536"/>
                <a:ext cx="3725210" cy="291663"/>
              </a:xfrm>
              <a:prstGeom prst="leftArrow">
                <a:avLst>
                  <a:gd name="adj1" fmla="val 50000"/>
                  <a:gd name="adj2" fmla="val 418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 name="Title 1"/>
          <p:cNvSpPr>
            <a:spLocks noGrp="1"/>
          </p:cNvSpPr>
          <p:nvPr>
            <p:ph type="title"/>
          </p:nvPr>
        </p:nvSpPr>
        <p:spPr/>
        <p:txBody>
          <a:bodyPr vert="horz" lIns="91440" tIns="45720" rIns="91440" bIns="45720" rtlCol="0" anchor="ctr">
            <a:normAutofit/>
          </a:bodyPr>
          <a:lstStyle/>
          <a:p>
            <a:r>
              <a:rPr lang="en-US" b="1" dirty="0" smtClean="0">
                <a:solidFill>
                  <a:srgbClr xmlns:mc="http://schemas.openxmlformats.org/markup-compatibility/2006" xmlns:a14="http://schemas.microsoft.com/office/drawing/2010/main" val="0070C0" mc:Ignorable=""/>
                </a:solidFill>
              </a:rPr>
              <a:t>Binary Tree is Multi-versioned</a:t>
            </a:r>
          </a:p>
        </p:txBody>
      </p:sp>
      <p:sp>
        <p:nvSpPr>
          <p:cNvPr id="5" name="Slide Number Placeholder 4"/>
          <p:cNvSpPr>
            <a:spLocks noGrp="1"/>
          </p:cNvSpPr>
          <p:nvPr>
            <p:ph type="sldNum" sz="quarter" idx="12"/>
          </p:nvPr>
        </p:nvSpPr>
        <p:spPr/>
        <p:txBody>
          <a:bodyPr/>
          <a:lstStyle/>
          <a:p>
            <a:fld id="{91BD128E-496B-4FFC-81EC-249F77FE8793}" type="slidenum">
              <a:rPr lang="en-US" smtClean="0"/>
              <a:pPr/>
              <a:t>12</a:t>
            </a:fld>
            <a:endParaRPr lang="en-US" dirty="0"/>
          </a:p>
        </p:txBody>
      </p:sp>
      <p:grpSp>
        <p:nvGrpSpPr>
          <p:cNvPr id="3" name="Group 39"/>
          <p:cNvGrpSpPr/>
          <p:nvPr/>
        </p:nvGrpSpPr>
        <p:grpSpPr>
          <a:xfrm>
            <a:off x="533072" y="2824327"/>
            <a:ext cx="3448050" cy="2300606"/>
            <a:chOff x="3657600" y="2047875"/>
            <a:chExt cx="3448050" cy="2300606"/>
          </a:xfrm>
        </p:grpSpPr>
        <p:sp>
          <p:nvSpPr>
            <p:cNvPr id="6" name="Oval 2"/>
            <p:cNvSpPr>
              <a:spLocks noChangeArrowheads="1"/>
            </p:cNvSpPr>
            <p:nvPr/>
          </p:nvSpPr>
          <p:spPr bwMode="auto">
            <a:xfrm>
              <a:off x="5010150" y="2047875"/>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G</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9" name="Oval 2"/>
            <p:cNvSpPr>
              <a:spLocks noChangeArrowheads="1"/>
            </p:cNvSpPr>
            <p:nvPr/>
          </p:nvSpPr>
          <p:spPr bwMode="auto">
            <a:xfrm>
              <a:off x="4305300" y="2671762"/>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B</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 name="Oval 2"/>
            <p:cNvSpPr>
              <a:spLocks noChangeArrowheads="1"/>
            </p:cNvSpPr>
            <p:nvPr/>
          </p:nvSpPr>
          <p:spPr bwMode="auto">
            <a:xfrm>
              <a:off x="3657600" y="330517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A</a:t>
              </a:r>
            </a:p>
          </p:txBody>
        </p:sp>
        <p:sp>
          <p:nvSpPr>
            <p:cNvPr id="21" name="Oval 2"/>
            <p:cNvSpPr>
              <a:spLocks noChangeArrowheads="1"/>
            </p:cNvSpPr>
            <p:nvPr/>
          </p:nvSpPr>
          <p:spPr bwMode="auto">
            <a:xfrm>
              <a:off x="5838825" y="2671762"/>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dirty="0" smtClean="0">
                  <a:latin typeface="Calibri" pitchFamily="34" charset="0"/>
                  <a:cs typeface="Arial" pitchFamily="34" charset="0"/>
                </a:rPr>
                <a:t>H</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Oval 2"/>
            <p:cNvSpPr>
              <a:spLocks noChangeArrowheads="1"/>
            </p:cNvSpPr>
            <p:nvPr/>
          </p:nvSpPr>
          <p:spPr bwMode="auto">
            <a:xfrm>
              <a:off x="5029200" y="330517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C</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Oval 2"/>
            <p:cNvSpPr>
              <a:spLocks noChangeArrowheads="1"/>
            </p:cNvSpPr>
            <p:nvPr/>
          </p:nvSpPr>
          <p:spPr bwMode="auto">
            <a:xfrm>
              <a:off x="6648450" y="330517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I</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Oval 2"/>
            <p:cNvSpPr>
              <a:spLocks noChangeArrowheads="1"/>
            </p:cNvSpPr>
            <p:nvPr/>
          </p:nvSpPr>
          <p:spPr bwMode="auto">
            <a:xfrm>
              <a:off x="5867400" y="3914775"/>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D</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26" name="Straight Arrow Connector 25"/>
            <p:cNvCxnSpPr>
              <a:stCxn id="6" idx="3"/>
              <a:endCxn id="19" idx="7"/>
            </p:cNvCxnSpPr>
            <p:nvPr/>
          </p:nvCxnSpPr>
          <p:spPr>
            <a:xfrm rot="5400000">
              <a:off x="4727720" y="2385891"/>
              <a:ext cx="317211" cy="38156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9" idx="3"/>
              <a:endCxn id="20" idx="7"/>
            </p:cNvCxnSpPr>
            <p:nvPr/>
          </p:nvCxnSpPr>
          <p:spPr>
            <a:xfrm rot="5400000">
              <a:off x="4046682" y="3043116"/>
              <a:ext cx="326736" cy="32441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1"/>
            </p:cNvCxnSpPr>
            <p:nvPr/>
          </p:nvCxnSpPr>
          <p:spPr>
            <a:xfrm>
              <a:off x="5428970" y="2389491"/>
              <a:ext cx="476810" cy="34578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1" idx="5"/>
              <a:endCxn id="23" idx="1"/>
            </p:cNvCxnSpPr>
            <p:nvPr/>
          </p:nvCxnSpPr>
          <p:spPr>
            <a:xfrm rot="16200000" flipH="1">
              <a:off x="6308869" y="2962153"/>
              <a:ext cx="326736" cy="48633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9" idx="5"/>
              <a:endCxn id="22" idx="1"/>
            </p:cNvCxnSpPr>
            <p:nvPr/>
          </p:nvCxnSpPr>
          <p:spPr>
            <a:xfrm rot="16200000" flipH="1">
              <a:off x="4732482" y="3005016"/>
              <a:ext cx="326736" cy="40061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2" idx="5"/>
            </p:cNvCxnSpPr>
            <p:nvPr/>
          </p:nvCxnSpPr>
          <p:spPr>
            <a:xfrm rot="16200000" flipH="1">
              <a:off x="5496862" y="3597947"/>
              <a:ext cx="331500" cy="48633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6" name="Content Placeholder 2"/>
          <p:cNvSpPr>
            <a:spLocks noGrp="1"/>
          </p:cNvSpPr>
          <p:nvPr>
            <p:ph idx="1"/>
          </p:nvPr>
        </p:nvSpPr>
        <p:spPr>
          <a:xfrm>
            <a:off x="386255" y="1277008"/>
            <a:ext cx="8371490" cy="1308538"/>
          </a:xfrm>
        </p:spPr>
        <p:txBody>
          <a:bodyPr>
            <a:normAutofit/>
          </a:bodyPr>
          <a:lstStyle/>
          <a:p>
            <a:r>
              <a:rPr lang="en-US" sz="2800" dirty="0" smtClean="0"/>
              <a:t>Copy on write</a:t>
            </a:r>
          </a:p>
          <a:p>
            <a:r>
              <a:rPr lang="en-US" sz="2800" dirty="0" smtClean="0"/>
              <a:t>To update a node, replace nodes up to the root</a:t>
            </a:r>
            <a:endParaRPr lang="en-US" sz="2800" dirty="0"/>
          </a:p>
        </p:txBody>
      </p:sp>
      <p:grpSp>
        <p:nvGrpSpPr>
          <p:cNvPr id="43" name="Group 42"/>
          <p:cNvGrpSpPr/>
          <p:nvPr/>
        </p:nvGrpSpPr>
        <p:grpSpPr>
          <a:xfrm>
            <a:off x="6297996" y="4068488"/>
            <a:ext cx="876579" cy="701691"/>
            <a:chOff x="6297996" y="4068488"/>
            <a:chExt cx="876579" cy="701691"/>
          </a:xfrm>
        </p:grpSpPr>
        <p:sp>
          <p:nvSpPr>
            <p:cNvPr id="42" name="Oval 2"/>
            <p:cNvSpPr>
              <a:spLocks noChangeArrowheads="1"/>
            </p:cNvSpPr>
            <p:nvPr/>
          </p:nvSpPr>
          <p:spPr bwMode="auto">
            <a:xfrm>
              <a:off x="6297996" y="4068488"/>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2400" b="0" i="0" u="none" strike="noStrike" cap="none" normalizeH="0" baseline="0" dirty="0" smtClean="0">
                  <a:ln>
                    <a:noFill/>
                  </a:ln>
                  <a:solidFill>
                    <a:schemeClr val="tx1"/>
                  </a:solidFill>
                  <a:effectLst/>
                  <a:latin typeface="Calibri" pitchFamily="34" charset="0"/>
                  <a:cs typeface="Arial" pitchFamily="34" charset="0"/>
                </a:rPr>
                <a:t>C</a:t>
              </a:r>
              <a:r>
                <a:rPr lang="en-US" sz="2400" dirty="0" smtClean="0">
                  <a:latin typeface="Calibri"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50" name="Straight Arrow Connector 49"/>
            <p:cNvCxnSpPr>
              <a:stCxn id="42" idx="5"/>
            </p:cNvCxnSpPr>
            <p:nvPr/>
          </p:nvCxnSpPr>
          <p:spPr>
            <a:xfrm rot="16200000" flipH="1">
              <a:off x="6765658" y="4361261"/>
              <a:ext cx="331500" cy="48633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p:nvGrpSpPr>
        <p:grpSpPr>
          <a:xfrm>
            <a:off x="780393" y="2581603"/>
            <a:ext cx="5584558" cy="1682969"/>
            <a:chOff x="780393" y="2581603"/>
            <a:chExt cx="5584558" cy="1682969"/>
          </a:xfrm>
        </p:grpSpPr>
        <p:sp>
          <p:nvSpPr>
            <p:cNvPr id="39" name="Oval 2"/>
            <p:cNvSpPr>
              <a:spLocks noChangeArrowheads="1"/>
            </p:cNvSpPr>
            <p:nvPr/>
          </p:nvSpPr>
          <p:spPr bwMode="auto">
            <a:xfrm>
              <a:off x="5574096" y="3435076"/>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2400" b="0" i="0" u="none" strike="noStrike" cap="none" normalizeH="0" baseline="0" dirty="0" smtClean="0">
                  <a:ln>
                    <a:noFill/>
                  </a:ln>
                  <a:solidFill>
                    <a:schemeClr val="tx1"/>
                  </a:solidFill>
                  <a:effectLst/>
                  <a:latin typeface="Calibri" pitchFamily="34" charset="0"/>
                  <a:cs typeface="Arial" pitchFamily="34" charset="0"/>
                </a:rPr>
                <a:t>B</a:t>
              </a:r>
              <a:r>
                <a:rPr lang="en-US" sz="2400" dirty="0" smtClean="0">
                  <a:latin typeface="Calibri"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49" name="Straight Arrow Connector 48"/>
            <p:cNvCxnSpPr>
              <a:stCxn id="39" idx="5"/>
              <a:endCxn id="42" idx="1"/>
            </p:cNvCxnSpPr>
            <p:nvPr/>
          </p:nvCxnSpPr>
          <p:spPr>
            <a:xfrm rot="16200000" flipH="1">
              <a:off x="6001278" y="3768330"/>
              <a:ext cx="326736" cy="40061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 name="Freeform 50"/>
            <p:cNvSpPr/>
            <p:nvPr/>
          </p:nvSpPr>
          <p:spPr>
            <a:xfrm>
              <a:off x="780393" y="2581603"/>
              <a:ext cx="4855779" cy="1682969"/>
            </a:xfrm>
            <a:custGeom>
              <a:avLst/>
              <a:gdLst>
                <a:gd name="connsiteX0" fmla="*/ 4855779 w 4855779"/>
                <a:gd name="connsiteY0" fmla="*/ 1210004 h 1682969"/>
                <a:gd name="connsiteX1" fmla="*/ 4595648 w 4855779"/>
                <a:gd name="connsiteY1" fmla="*/ 1588376 h 1682969"/>
                <a:gd name="connsiteX2" fmla="*/ 4020207 w 4855779"/>
                <a:gd name="connsiteY2" fmla="*/ 1493783 h 1682969"/>
                <a:gd name="connsiteX3" fmla="*/ 2238704 w 4855779"/>
                <a:gd name="connsiteY3" fmla="*/ 453259 h 1682969"/>
                <a:gd name="connsiteX4" fmla="*/ 1395248 w 4855779"/>
                <a:gd name="connsiteY4" fmla="*/ 27590 h 1682969"/>
                <a:gd name="connsiteX5" fmla="*/ 591207 w 4855779"/>
                <a:gd name="connsiteY5" fmla="*/ 287721 h 1682969"/>
                <a:gd name="connsiteX6" fmla="*/ 0 w 4855779"/>
                <a:gd name="connsiteY6" fmla="*/ 1501666 h 1682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5779" h="1682969">
                  <a:moveTo>
                    <a:pt x="4855779" y="1210004"/>
                  </a:moveTo>
                  <a:cubicBezTo>
                    <a:pt x="4795344" y="1375542"/>
                    <a:pt x="4734910" y="1541080"/>
                    <a:pt x="4595648" y="1588376"/>
                  </a:cubicBezTo>
                  <a:cubicBezTo>
                    <a:pt x="4456386" y="1635672"/>
                    <a:pt x="4413031" y="1682969"/>
                    <a:pt x="4020207" y="1493783"/>
                  </a:cubicBezTo>
                  <a:cubicBezTo>
                    <a:pt x="3627383" y="1304597"/>
                    <a:pt x="2676197" y="697624"/>
                    <a:pt x="2238704" y="453259"/>
                  </a:cubicBezTo>
                  <a:cubicBezTo>
                    <a:pt x="1801211" y="208894"/>
                    <a:pt x="1669831" y="55180"/>
                    <a:pt x="1395248" y="27590"/>
                  </a:cubicBezTo>
                  <a:cubicBezTo>
                    <a:pt x="1120665" y="0"/>
                    <a:pt x="823748" y="42042"/>
                    <a:pt x="591207" y="287721"/>
                  </a:cubicBezTo>
                  <a:cubicBezTo>
                    <a:pt x="358666" y="533400"/>
                    <a:pt x="0" y="1501666"/>
                    <a:pt x="0" y="1501666"/>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40" name="Group 39"/>
          <p:cNvGrpSpPr/>
          <p:nvPr/>
        </p:nvGrpSpPr>
        <p:grpSpPr>
          <a:xfrm>
            <a:off x="3011214" y="2488324"/>
            <a:ext cx="4011010" cy="1010266"/>
            <a:chOff x="3011214" y="2488324"/>
            <a:chExt cx="4011010" cy="1010266"/>
          </a:xfrm>
        </p:grpSpPr>
        <p:sp>
          <p:nvSpPr>
            <p:cNvPr id="38" name="Oval 2"/>
            <p:cNvSpPr>
              <a:spLocks noChangeArrowheads="1"/>
            </p:cNvSpPr>
            <p:nvPr/>
          </p:nvSpPr>
          <p:spPr bwMode="auto">
            <a:xfrm>
              <a:off x="6278946" y="2811189"/>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G</a:t>
              </a:r>
              <a:r>
                <a:rPr kumimoji="0" lang="en-US" sz="2400" b="0" i="0" u="none" strike="noStrike" cap="none" normalizeH="0" baseline="0" dirty="0" smtClean="0">
                  <a:ln>
                    <a:noFill/>
                  </a:ln>
                  <a:solidFill>
                    <a:schemeClr val="tx1"/>
                  </a:solidFill>
                  <a:effectLst/>
                  <a:latin typeface="Calibri"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45" name="Straight Arrow Connector 44"/>
            <p:cNvCxnSpPr>
              <a:stCxn id="38" idx="3"/>
              <a:endCxn id="39" idx="7"/>
            </p:cNvCxnSpPr>
            <p:nvPr/>
          </p:nvCxnSpPr>
          <p:spPr>
            <a:xfrm rot="5400000">
              <a:off x="5996516" y="3149205"/>
              <a:ext cx="317211" cy="38156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Freeform 52"/>
            <p:cNvSpPr/>
            <p:nvPr/>
          </p:nvSpPr>
          <p:spPr>
            <a:xfrm>
              <a:off x="3011214" y="2488324"/>
              <a:ext cx="4011010" cy="969579"/>
            </a:xfrm>
            <a:custGeom>
              <a:avLst/>
              <a:gdLst>
                <a:gd name="connsiteX0" fmla="*/ 3673365 w 4011010"/>
                <a:gd name="connsiteY0" fmla="*/ 688428 h 969579"/>
                <a:gd name="connsiteX1" fmla="*/ 3894083 w 4011010"/>
                <a:gd name="connsiteY1" fmla="*/ 909145 h 969579"/>
                <a:gd name="connsiteX2" fmla="*/ 3878317 w 4011010"/>
                <a:gd name="connsiteY2" fmla="*/ 325821 h 969579"/>
                <a:gd name="connsiteX3" fmla="*/ 3097924 w 4011010"/>
                <a:gd name="connsiteY3" fmla="*/ 65690 h 969579"/>
                <a:gd name="connsiteX4" fmla="*/ 2167758 w 4011010"/>
                <a:gd name="connsiteY4" fmla="*/ 49924 h 969579"/>
                <a:gd name="connsiteX5" fmla="*/ 953814 w 4011010"/>
                <a:gd name="connsiteY5" fmla="*/ 365235 h 969579"/>
                <a:gd name="connsiteX6" fmla="*/ 0 w 4011010"/>
                <a:gd name="connsiteY6" fmla="*/ 964324 h 96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1010" h="969579">
                  <a:moveTo>
                    <a:pt x="3673365" y="688428"/>
                  </a:moveTo>
                  <a:cubicBezTo>
                    <a:pt x="3766644" y="829003"/>
                    <a:pt x="3859924" y="969579"/>
                    <a:pt x="3894083" y="909145"/>
                  </a:cubicBezTo>
                  <a:cubicBezTo>
                    <a:pt x="3928242" y="848711"/>
                    <a:pt x="4011010" y="466397"/>
                    <a:pt x="3878317" y="325821"/>
                  </a:cubicBezTo>
                  <a:cubicBezTo>
                    <a:pt x="3745624" y="185245"/>
                    <a:pt x="3383017" y="111673"/>
                    <a:pt x="3097924" y="65690"/>
                  </a:cubicBezTo>
                  <a:cubicBezTo>
                    <a:pt x="2812831" y="19707"/>
                    <a:pt x="2525110" y="0"/>
                    <a:pt x="2167758" y="49924"/>
                  </a:cubicBezTo>
                  <a:cubicBezTo>
                    <a:pt x="1810406" y="99848"/>
                    <a:pt x="1315107" y="212835"/>
                    <a:pt x="953814" y="365235"/>
                  </a:cubicBezTo>
                  <a:cubicBezTo>
                    <a:pt x="592521" y="517635"/>
                    <a:pt x="0" y="964324"/>
                    <a:pt x="0" y="964324"/>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custDataLst>
      <p:tags r:id="rId1"/>
    </p:custDataLst>
  </p:cSld>
  <p:clrMapOvr>
    <a:masterClrMapping/>
  </p:clrMapOvr>
  <p:transition xmlns:p14="http://schemas.microsoft.com/office/powerpoint/2010/main" advTm="9155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down)">
                                      <p:cBhvr>
                                        <p:cTn id="2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Rectangle 115"/>
          <p:cNvSpPr/>
          <p:nvPr/>
        </p:nvSpPr>
        <p:spPr>
          <a:xfrm>
            <a:off x="196645" y="2753852"/>
            <a:ext cx="2408903" cy="19664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p:cNvSpPr/>
          <p:nvPr/>
        </p:nvSpPr>
        <p:spPr>
          <a:xfrm>
            <a:off x="609601" y="2832510"/>
            <a:ext cx="1917289" cy="1543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447369" y="2965245"/>
            <a:ext cx="1917289" cy="1543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3"/>
          <p:cNvPicPr>
            <a:picLocks noChangeAspect="1" noChangeArrowheads="1"/>
          </p:cNvPicPr>
          <p:nvPr/>
        </p:nvPicPr>
        <p:blipFill>
          <a:blip r:embed="rId4" cstate="print"/>
          <a:srcRect/>
          <a:stretch>
            <a:fillRect/>
          </a:stretch>
        </p:blipFill>
        <p:spPr bwMode="auto">
          <a:xfrm>
            <a:off x="262192" y="4908771"/>
            <a:ext cx="8732036" cy="1532972"/>
          </a:xfrm>
          <a:prstGeom prst="rect">
            <a:avLst/>
          </a:prstGeom>
          <a:noFill/>
          <a:ln w="9525">
            <a:noFill/>
            <a:miter lim="800000"/>
            <a:headEnd/>
            <a:tailEnd/>
          </a:ln>
        </p:spPr>
      </p:pic>
      <p:sp>
        <p:nvSpPr>
          <p:cNvPr id="2" name="Title 1"/>
          <p:cNvSpPr>
            <a:spLocks noGrp="1"/>
          </p:cNvSpPr>
          <p:nvPr>
            <p:ph type="title"/>
          </p:nvPr>
        </p:nvSpPr>
        <p:spPr>
          <a:xfrm>
            <a:off x="457200" y="173038"/>
            <a:ext cx="8229600" cy="1143000"/>
          </a:xfrm>
        </p:spPr>
        <p:txBody>
          <a:bodyPr vert="horz" lIns="91440" tIns="45720" rIns="91440" bIns="45720" rtlCol="0" anchor="ctr">
            <a:normAutofit/>
          </a:bodyPr>
          <a:lstStyle/>
          <a:p>
            <a:r>
              <a:rPr lang="en-US" b="1" dirty="0" smtClean="0">
                <a:solidFill>
                  <a:srgbClr xmlns:mc="http://schemas.openxmlformats.org/markup-compatibility/2006" xmlns:a14="http://schemas.microsoft.com/office/drawing/2010/main" val="0070C0" mc:Ignorable=""/>
                </a:solidFill>
              </a:rPr>
              <a:t>Transaction Execution</a:t>
            </a:r>
          </a:p>
        </p:txBody>
      </p:sp>
      <p:sp>
        <p:nvSpPr>
          <p:cNvPr id="3" name="Content Placeholder 2"/>
          <p:cNvSpPr>
            <a:spLocks noGrp="1"/>
          </p:cNvSpPr>
          <p:nvPr>
            <p:ph idx="1"/>
          </p:nvPr>
        </p:nvSpPr>
        <p:spPr>
          <a:xfrm>
            <a:off x="394138" y="1199055"/>
            <a:ext cx="8229600" cy="1107831"/>
          </a:xfrm>
        </p:spPr>
        <p:txBody>
          <a:bodyPr>
            <a:noAutofit/>
          </a:bodyPr>
          <a:lstStyle/>
          <a:p>
            <a:pPr marL="342900" lvl="1" indent="-342900">
              <a:buFont typeface="Arial" pitchFamily="34" charset="0"/>
              <a:buChar char="•"/>
            </a:pPr>
            <a:r>
              <a:rPr lang="en-US" sz="2400" dirty="0" smtClean="0"/>
              <a:t>Each server has a cache of the last committed database state</a:t>
            </a:r>
          </a:p>
          <a:p>
            <a:r>
              <a:rPr lang="en-US" sz="2400" dirty="0" smtClean="0"/>
              <a:t>A transaction reads a snapshot and generates an </a:t>
            </a:r>
            <a:r>
              <a:rPr lang="en-US" sz="2400" b="1" dirty="0" smtClean="0"/>
              <a:t>intention log record</a:t>
            </a:r>
            <a:endParaRPr lang="en-US" sz="2400" b="1" dirty="0"/>
          </a:p>
        </p:txBody>
      </p:sp>
      <p:sp>
        <p:nvSpPr>
          <p:cNvPr id="5" name="Slide Number Placeholder 4"/>
          <p:cNvSpPr>
            <a:spLocks noGrp="1"/>
          </p:cNvSpPr>
          <p:nvPr>
            <p:ph type="sldNum" sz="quarter" idx="12"/>
          </p:nvPr>
        </p:nvSpPr>
        <p:spPr/>
        <p:txBody>
          <a:bodyPr/>
          <a:lstStyle/>
          <a:p>
            <a:fld id="{91BD128E-496B-4FFC-81EC-249F77FE8793}" type="slidenum">
              <a:rPr lang="en-US" smtClean="0"/>
              <a:pPr/>
              <a:t>13</a:t>
            </a:fld>
            <a:endParaRPr lang="en-US" dirty="0"/>
          </a:p>
        </p:txBody>
      </p:sp>
      <p:sp>
        <p:nvSpPr>
          <p:cNvPr id="7" name="Oval 2"/>
          <p:cNvSpPr>
            <a:spLocks noChangeArrowheads="1"/>
          </p:cNvSpPr>
          <p:nvPr/>
        </p:nvSpPr>
        <p:spPr bwMode="auto">
          <a:xfrm>
            <a:off x="320615" y="5190630"/>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A</a:t>
            </a:r>
          </a:p>
        </p:txBody>
      </p:sp>
      <p:sp>
        <p:nvSpPr>
          <p:cNvPr id="8" name="Oval 2"/>
          <p:cNvSpPr>
            <a:spLocks noChangeArrowheads="1"/>
          </p:cNvSpPr>
          <p:nvPr/>
        </p:nvSpPr>
        <p:spPr bwMode="auto">
          <a:xfrm>
            <a:off x="888457" y="5190630"/>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D</a:t>
            </a:r>
          </a:p>
        </p:txBody>
      </p:sp>
      <p:sp>
        <p:nvSpPr>
          <p:cNvPr id="9" name="Oval 2"/>
          <p:cNvSpPr>
            <a:spLocks noChangeArrowheads="1"/>
          </p:cNvSpPr>
          <p:nvPr/>
        </p:nvSpPr>
        <p:spPr bwMode="auto">
          <a:xfrm>
            <a:off x="1570595" y="5190630"/>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dirty="0" smtClean="0">
                <a:latin typeface="Arial" pitchFamily="34" charset="0"/>
                <a:cs typeface="Arial" pitchFamily="34" charset="0"/>
              </a:rPr>
              <a:t>C</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Oval 2"/>
          <p:cNvSpPr>
            <a:spLocks noChangeArrowheads="1"/>
          </p:cNvSpPr>
          <p:nvPr/>
        </p:nvSpPr>
        <p:spPr bwMode="auto">
          <a:xfrm>
            <a:off x="2252733" y="5190630"/>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B</a:t>
            </a:r>
          </a:p>
        </p:txBody>
      </p:sp>
      <p:sp>
        <p:nvSpPr>
          <p:cNvPr id="11" name="Oval 2"/>
          <p:cNvSpPr>
            <a:spLocks noChangeArrowheads="1"/>
          </p:cNvSpPr>
          <p:nvPr/>
        </p:nvSpPr>
        <p:spPr bwMode="auto">
          <a:xfrm>
            <a:off x="2802991" y="520821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I</a:t>
            </a:r>
          </a:p>
        </p:txBody>
      </p:sp>
      <p:sp>
        <p:nvSpPr>
          <p:cNvPr id="12" name="Oval 2"/>
          <p:cNvSpPr>
            <a:spLocks noChangeArrowheads="1"/>
          </p:cNvSpPr>
          <p:nvPr/>
        </p:nvSpPr>
        <p:spPr bwMode="auto">
          <a:xfrm>
            <a:off x="3485129" y="520821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H</a:t>
            </a:r>
          </a:p>
        </p:txBody>
      </p:sp>
      <p:sp>
        <p:nvSpPr>
          <p:cNvPr id="13" name="Oval 2"/>
          <p:cNvSpPr>
            <a:spLocks noChangeArrowheads="1"/>
          </p:cNvSpPr>
          <p:nvPr/>
        </p:nvSpPr>
        <p:spPr bwMode="auto">
          <a:xfrm>
            <a:off x="4167268" y="520821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G</a:t>
            </a:r>
          </a:p>
        </p:txBody>
      </p:sp>
      <p:cxnSp>
        <p:nvCxnSpPr>
          <p:cNvPr id="14" name="Straight Arrow Connector 13"/>
          <p:cNvCxnSpPr>
            <a:stCxn id="13" idx="2"/>
          </p:cNvCxnSpPr>
          <p:nvPr/>
        </p:nvCxnSpPr>
        <p:spPr>
          <a:xfrm rot="10800000">
            <a:off x="3918888" y="5424273"/>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Freeform 17"/>
          <p:cNvSpPr/>
          <p:nvPr/>
        </p:nvSpPr>
        <p:spPr>
          <a:xfrm>
            <a:off x="2532801" y="5576394"/>
            <a:ext cx="1712675" cy="359322"/>
          </a:xfrm>
          <a:custGeom>
            <a:avLst/>
            <a:gdLst>
              <a:gd name="connsiteX0" fmla="*/ 2228850 w 2228850"/>
              <a:gd name="connsiteY0" fmla="*/ 0 h 273050"/>
              <a:gd name="connsiteX1" fmla="*/ 409575 w 2228850"/>
              <a:gd name="connsiteY1" fmla="*/ 266700 h 273050"/>
              <a:gd name="connsiteX2" fmla="*/ 0 w 2228850"/>
              <a:gd name="connsiteY2" fmla="*/ 38100 h 273050"/>
            </a:gdLst>
            <a:ahLst/>
            <a:cxnLst>
              <a:cxn ang="0">
                <a:pos x="connsiteX0" y="connsiteY0"/>
              </a:cxn>
              <a:cxn ang="0">
                <a:pos x="connsiteX1" y="connsiteY1"/>
              </a:cxn>
              <a:cxn ang="0">
                <a:pos x="connsiteX2" y="connsiteY2"/>
              </a:cxn>
            </a:cxnLst>
            <a:rect l="l" t="t" r="r" b="b"/>
            <a:pathLst>
              <a:path w="2228850" h="273050">
                <a:moveTo>
                  <a:pt x="2228850" y="0"/>
                </a:moveTo>
                <a:cubicBezTo>
                  <a:pt x="1504950" y="130175"/>
                  <a:pt x="781050" y="260350"/>
                  <a:pt x="409575" y="266700"/>
                </a:cubicBezTo>
                <a:cubicBezTo>
                  <a:pt x="38100" y="273050"/>
                  <a:pt x="19050" y="155575"/>
                  <a:pt x="0" y="38100"/>
                </a:cubicBezTo>
              </a:path>
            </a:pathLst>
          </a:cu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Freeform 18"/>
          <p:cNvSpPr/>
          <p:nvPr/>
        </p:nvSpPr>
        <p:spPr>
          <a:xfrm>
            <a:off x="640630" y="5528769"/>
            <a:ext cx="1645994" cy="360362"/>
          </a:xfrm>
          <a:custGeom>
            <a:avLst/>
            <a:gdLst>
              <a:gd name="connsiteX0" fmla="*/ 2124075 w 2124075"/>
              <a:gd name="connsiteY0" fmla="*/ 0 h 360362"/>
              <a:gd name="connsiteX1" fmla="*/ 895350 w 2124075"/>
              <a:gd name="connsiteY1" fmla="*/ 352425 h 360362"/>
              <a:gd name="connsiteX2" fmla="*/ 0 w 2124075"/>
              <a:gd name="connsiteY2" fmla="*/ 47625 h 360362"/>
            </a:gdLst>
            <a:ahLst/>
            <a:cxnLst>
              <a:cxn ang="0">
                <a:pos x="connsiteX0" y="connsiteY0"/>
              </a:cxn>
              <a:cxn ang="0">
                <a:pos x="connsiteX1" y="connsiteY1"/>
              </a:cxn>
              <a:cxn ang="0">
                <a:pos x="connsiteX2" y="connsiteY2"/>
              </a:cxn>
            </a:cxnLst>
            <a:rect l="l" t="t" r="r" b="b"/>
            <a:pathLst>
              <a:path w="2124075" h="360362">
                <a:moveTo>
                  <a:pt x="2124075" y="0"/>
                </a:moveTo>
                <a:cubicBezTo>
                  <a:pt x="1686718" y="172244"/>
                  <a:pt x="1249362" y="344488"/>
                  <a:pt x="895350" y="352425"/>
                </a:cubicBezTo>
                <a:cubicBezTo>
                  <a:pt x="541338" y="360362"/>
                  <a:pt x="270669" y="203993"/>
                  <a:pt x="0" y="47625"/>
                </a:cubicBezTo>
              </a:path>
            </a:pathLst>
          </a:cu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2" name="Straight Arrow Connector 21"/>
          <p:cNvCxnSpPr/>
          <p:nvPr/>
        </p:nvCxnSpPr>
        <p:spPr>
          <a:xfrm rot="10800000">
            <a:off x="3247375" y="5431417"/>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a:off x="2019561" y="5412367"/>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0800000">
            <a:off x="1338524" y="5414749"/>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5029203" y="5418077"/>
            <a:ext cx="126124" cy="14189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p:cNvSpPr/>
          <p:nvPr/>
        </p:nvSpPr>
        <p:spPr>
          <a:xfrm>
            <a:off x="5280137" y="5418077"/>
            <a:ext cx="126124" cy="14189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p:cNvSpPr/>
          <p:nvPr/>
        </p:nvSpPr>
        <p:spPr>
          <a:xfrm>
            <a:off x="5531072" y="5418077"/>
            <a:ext cx="126124" cy="14189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p:cNvSpPr txBox="1"/>
          <p:nvPr/>
        </p:nvSpPr>
        <p:spPr>
          <a:xfrm>
            <a:off x="2884740" y="2645105"/>
            <a:ext cx="4169980" cy="1569660"/>
          </a:xfrm>
          <a:prstGeom prst="rect">
            <a:avLst/>
          </a:prstGeom>
          <a:noFill/>
          <a:ln>
            <a:solidFill>
              <a:schemeClr val="tx1"/>
            </a:solidFill>
          </a:ln>
        </p:spPr>
        <p:txBody>
          <a:bodyPr wrap="square" rtlCol="0">
            <a:spAutoFit/>
          </a:bodyPr>
          <a:lstStyle/>
          <a:p>
            <a:r>
              <a:rPr lang="en-US" sz="2400" dirty="0" smtClean="0"/>
              <a:t>Transaction execution</a:t>
            </a:r>
          </a:p>
          <a:p>
            <a:pPr marL="457200" indent="-457200">
              <a:buAutoNum type="arabicPeriod"/>
            </a:pPr>
            <a:r>
              <a:rPr lang="en-US" sz="2400" dirty="0" smtClean="0"/>
              <a:t>Get pointer to snapshot</a:t>
            </a:r>
          </a:p>
          <a:p>
            <a:pPr marL="457200" indent="-457200">
              <a:buAutoNum type="arabicPeriod"/>
            </a:pPr>
            <a:r>
              <a:rPr lang="en-US" sz="2400" dirty="0" smtClean="0"/>
              <a:t>Generate updates locally</a:t>
            </a:r>
          </a:p>
          <a:p>
            <a:pPr marL="457200" indent="-457200">
              <a:buAutoNum type="arabicPeriod"/>
            </a:pPr>
            <a:r>
              <a:rPr lang="en-US" sz="2400" dirty="0" smtClean="0"/>
              <a:t>Append intention log record</a:t>
            </a:r>
            <a:endParaRPr lang="en-US" sz="2400" dirty="0"/>
          </a:p>
        </p:txBody>
      </p:sp>
      <p:cxnSp>
        <p:nvCxnSpPr>
          <p:cNvPr id="94" name="Straight Connector 93"/>
          <p:cNvCxnSpPr/>
          <p:nvPr/>
        </p:nvCxnSpPr>
        <p:spPr>
          <a:xfrm rot="16200000" flipH="1">
            <a:off x="-457001" y="5657198"/>
            <a:ext cx="1484997" cy="22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flipH="1">
            <a:off x="4035700" y="5673435"/>
            <a:ext cx="1474998" cy="703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a:xfrm>
            <a:off x="409433" y="3962399"/>
            <a:ext cx="8193897" cy="2465700"/>
            <a:chOff x="409433" y="3962399"/>
            <a:chExt cx="8193897" cy="2465700"/>
          </a:xfrm>
        </p:grpSpPr>
        <p:sp>
          <p:nvSpPr>
            <p:cNvPr id="75" name="Freeform 74"/>
            <p:cNvSpPr/>
            <p:nvPr/>
          </p:nvSpPr>
          <p:spPr>
            <a:xfrm>
              <a:off x="6931742" y="3962399"/>
              <a:ext cx="533230" cy="995855"/>
            </a:xfrm>
            <a:custGeom>
              <a:avLst/>
              <a:gdLst>
                <a:gd name="connsiteX0" fmla="*/ 0 w 1584434"/>
                <a:gd name="connsiteY0" fmla="*/ 0 h 1143000"/>
                <a:gd name="connsiteX1" fmla="*/ 811924 w 1584434"/>
                <a:gd name="connsiteY1" fmla="*/ 236483 h 1143000"/>
                <a:gd name="connsiteX2" fmla="*/ 1584434 w 1584434"/>
                <a:gd name="connsiteY2" fmla="*/ 1143000 h 1143000"/>
              </a:gdLst>
              <a:ahLst/>
              <a:cxnLst>
                <a:cxn ang="0">
                  <a:pos x="connsiteX0" y="connsiteY0"/>
                </a:cxn>
                <a:cxn ang="0">
                  <a:pos x="connsiteX1" y="connsiteY1"/>
                </a:cxn>
                <a:cxn ang="0">
                  <a:pos x="connsiteX2" y="connsiteY2"/>
                </a:cxn>
              </a:cxnLst>
              <a:rect l="l" t="t" r="r" b="b"/>
              <a:pathLst>
                <a:path w="1584434" h="1143000">
                  <a:moveTo>
                    <a:pt x="0" y="0"/>
                  </a:moveTo>
                  <a:cubicBezTo>
                    <a:pt x="273926" y="22991"/>
                    <a:pt x="547852" y="45983"/>
                    <a:pt x="811924" y="236483"/>
                  </a:cubicBezTo>
                  <a:cubicBezTo>
                    <a:pt x="1075996" y="426983"/>
                    <a:pt x="1584434" y="1143000"/>
                    <a:pt x="1584434" y="1143000"/>
                  </a:cubicBezTo>
                </a:path>
              </a:pathLst>
            </a:custGeom>
            <a:ln w="22225">
              <a:solidFill>
                <a:schemeClr val="tx1"/>
              </a:solidFill>
              <a:prstDash val="dash"/>
              <a:tailEnd type="arrow"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19" name="Group 118"/>
            <p:cNvGrpSpPr/>
            <p:nvPr/>
          </p:nvGrpSpPr>
          <p:grpSpPr>
            <a:xfrm>
              <a:off x="409433" y="4944708"/>
              <a:ext cx="8193897" cy="1483391"/>
              <a:chOff x="409433" y="4944708"/>
              <a:chExt cx="8193897" cy="1483391"/>
            </a:xfrm>
          </p:grpSpPr>
          <p:sp>
            <p:nvSpPr>
              <p:cNvPr id="48" name="Freeform 47"/>
              <p:cNvSpPr/>
              <p:nvPr/>
            </p:nvSpPr>
            <p:spPr>
              <a:xfrm>
                <a:off x="3854669" y="5042337"/>
                <a:ext cx="4248807" cy="317938"/>
              </a:xfrm>
              <a:custGeom>
                <a:avLst/>
                <a:gdLst>
                  <a:gd name="connsiteX0" fmla="*/ 4248807 w 4248807"/>
                  <a:gd name="connsiteY0" fmla="*/ 317938 h 317938"/>
                  <a:gd name="connsiteX1" fmla="*/ 3894083 w 4248807"/>
                  <a:gd name="connsiteY1" fmla="*/ 160282 h 317938"/>
                  <a:gd name="connsiteX2" fmla="*/ 2577662 w 4248807"/>
                  <a:gd name="connsiteY2" fmla="*/ 49924 h 317938"/>
                  <a:gd name="connsiteX3" fmla="*/ 685800 w 4248807"/>
                  <a:gd name="connsiteY3" fmla="*/ 26276 h 317938"/>
                  <a:gd name="connsiteX4" fmla="*/ 0 w 4248807"/>
                  <a:gd name="connsiteY4" fmla="*/ 207579 h 317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807" h="317938">
                    <a:moveTo>
                      <a:pt x="4248807" y="317938"/>
                    </a:moveTo>
                    <a:cubicBezTo>
                      <a:pt x="4210707" y="261444"/>
                      <a:pt x="4172607" y="204951"/>
                      <a:pt x="3894083" y="160282"/>
                    </a:cubicBezTo>
                    <a:cubicBezTo>
                      <a:pt x="3615559" y="115613"/>
                      <a:pt x="3112376" y="72258"/>
                      <a:pt x="2577662" y="49924"/>
                    </a:cubicBezTo>
                    <a:cubicBezTo>
                      <a:pt x="2042948" y="27590"/>
                      <a:pt x="1115410" y="0"/>
                      <a:pt x="685800" y="26276"/>
                    </a:cubicBezTo>
                    <a:cubicBezTo>
                      <a:pt x="256190" y="52552"/>
                      <a:pt x="0" y="207579"/>
                      <a:pt x="0" y="207579"/>
                    </a:cubicBezTo>
                  </a:path>
                </a:pathLst>
              </a:cu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18" name="Group 117"/>
              <p:cNvGrpSpPr/>
              <p:nvPr/>
            </p:nvGrpSpPr>
            <p:grpSpPr>
              <a:xfrm>
                <a:off x="409433" y="4944708"/>
                <a:ext cx="8193897" cy="1483391"/>
                <a:chOff x="409433" y="4944708"/>
                <a:chExt cx="8193897" cy="1483391"/>
              </a:xfrm>
            </p:grpSpPr>
            <p:sp>
              <p:nvSpPr>
                <p:cNvPr id="31" name="Oval 2"/>
                <p:cNvSpPr>
                  <a:spLocks noChangeArrowheads="1"/>
                </p:cNvSpPr>
                <p:nvPr/>
              </p:nvSpPr>
              <p:spPr bwMode="auto">
                <a:xfrm>
                  <a:off x="6015432" y="5279968"/>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cs typeface="Arial" pitchFamily="34" charset="0"/>
                    </a:rPr>
                    <a:t>D</a:t>
                  </a:r>
                  <a:r>
                    <a:rPr lang="en-US" sz="2400" dirty="0" smtClean="0">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2" name="Oval 2"/>
                <p:cNvSpPr>
                  <a:spLocks noChangeArrowheads="1"/>
                </p:cNvSpPr>
                <p:nvPr/>
              </p:nvSpPr>
              <p:spPr bwMode="auto">
                <a:xfrm>
                  <a:off x="6699701" y="5297552"/>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lang="en-US" sz="2400" dirty="0" smtClean="0">
                      <a:latin typeface="Arial" pitchFamily="34" charset="0"/>
                      <a:cs typeface="Arial" pitchFamily="34" charset="0"/>
                    </a:rPr>
                    <a:t>C</a:t>
                  </a:r>
                  <a:r>
                    <a:rPr lang="en-US" sz="2400" dirty="0" smtClean="0">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3" name="Oval 2"/>
                <p:cNvSpPr>
                  <a:spLocks noChangeArrowheads="1"/>
                </p:cNvSpPr>
                <p:nvPr/>
              </p:nvSpPr>
              <p:spPr bwMode="auto">
                <a:xfrm>
                  <a:off x="7381839" y="5297552"/>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cs typeface="Arial" pitchFamily="34" charset="0"/>
                    </a:rPr>
                    <a:t>B</a:t>
                  </a:r>
                  <a:r>
                    <a:rPr lang="en-US" sz="2400" dirty="0" smtClean="0">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4" name="Oval 2"/>
                <p:cNvSpPr>
                  <a:spLocks noChangeArrowheads="1"/>
                </p:cNvSpPr>
                <p:nvPr/>
              </p:nvSpPr>
              <p:spPr bwMode="auto">
                <a:xfrm>
                  <a:off x="8063978" y="5297552"/>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G</a:t>
                  </a:r>
                  <a:r>
                    <a:rPr kumimoji="0" lang="en-US" sz="2400" b="0" i="0" u="none" strike="noStrike" cap="none" normalizeH="0" baseline="0" dirty="0" smtClean="0">
                      <a:ln>
                        <a:noFill/>
                      </a:ln>
                      <a:solidFill>
                        <a:schemeClr val="tx1"/>
                      </a:solidFill>
                      <a:effectLst/>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35" name="Straight Arrow Connector 34"/>
                <p:cNvCxnSpPr>
                  <a:stCxn id="34" idx="2"/>
                </p:cNvCxnSpPr>
                <p:nvPr/>
              </p:nvCxnSpPr>
              <p:spPr>
                <a:xfrm rot="10800000">
                  <a:off x="7815598" y="5513611"/>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10800000">
                  <a:off x="7144085" y="5520755"/>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0800000">
                  <a:off x="6444416" y="5517470"/>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5219017" y="5676116"/>
                  <a:ext cx="1469743" cy="69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a:off x="7865584" y="5690353"/>
                  <a:ext cx="1470252" cy="52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stCxn id="13" idx="5"/>
                  <a:endCxn id="98" idx="1"/>
                </p:cNvCxnSpPr>
                <p:nvPr/>
              </p:nvCxnSpPr>
              <p:spPr>
                <a:xfrm rot="16200000" flipH="1">
                  <a:off x="5140722" y="4995195"/>
                  <a:ext cx="362892" cy="1529311"/>
                </a:xfrm>
                <a:prstGeom prst="line">
                  <a:avLst/>
                </a:prstGeom>
                <a:ln w="31750">
                  <a:solidFill>
                    <a:schemeClr val="tx1"/>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sp>
              <p:nvSpPr>
                <p:cNvPr id="98" name="TextBox 97"/>
                <p:cNvSpPr txBox="1"/>
                <p:nvPr/>
              </p:nvSpPr>
              <p:spPr>
                <a:xfrm>
                  <a:off x="6086824" y="5741242"/>
                  <a:ext cx="1091898" cy="400110"/>
                </a:xfrm>
                <a:prstGeom prst="rect">
                  <a:avLst/>
                </a:prstGeom>
                <a:solidFill>
                  <a:schemeClr val="accent1">
                    <a:lumMod val="20000"/>
                    <a:lumOff val="80000"/>
                  </a:schemeClr>
                </a:solidFill>
                <a:ln>
                  <a:solidFill>
                    <a:schemeClr val="tx1"/>
                  </a:solidFill>
                </a:ln>
              </p:spPr>
              <p:txBody>
                <a:bodyPr wrap="square" lIns="0" rIns="0" rtlCol="0">
                  <a:spAutoFit/>
                </a:bodyPr>
                <a:lstStyle/>
                <a:p>
                  <a:r>
                    <a:rPr lang="en-US" sz="2000" dirty="0" smtClean="0"/>
                    <a:t> Snapshot</a:t>
                  </a:r>
                  <a:endParaRPr lang="en-US" sz="2000" dirty="0"/>
                </a:p>
              </p:txBody>
            </p:sp>
            <p:sp>
              <p:nvSpPr>
                <p:cNvPr id="84" name="Freeform 83"/>
                <p:cNvSpPr/>
                <p:nvPr/>
              </p:nvSpPr>
              <p:spPr>
                <a:xfrm>
                  <a:off x="409433" y="5609230"/>
                  <a:ext cx="7137779" cy="709683"/>
                </a:xfrm>
                <a:custGeom>
                  <a:avLst/>
                  <a:gdLst>
                    <a:gd name="connsiteX0" fmla="*/ 7492621 w 7492621"/>
                    <a:gd name="connsiteY0" fmla="*/ 109182 h 607325"/>
                    <a:gd name="connsiteX1" fmla="*/ 7356143 w 7492621"/>
                    <a:gd name="connsiteY1" fmla="*/ 341194 h 607325"/>
                    <a:gd name="connsiteX2" fmla="*/ 7165075 w 7492621"/>
                    <a:gd name="connsiteY2" fmla="*/ 477671 h 607325"/>
                    <a:gd name="connsiteX3" fmla="*/ 6578221 w 7492621"/>
                    <a:gd name="connsiteY3" fmla="*/ 532263 h 607325"/>
                    <a:gd name="connsiteX4" fmla="*/ 1119116 w 7492621"/>
                    <a:gd name="connsiteY4" fmla="*/ 518615 h 607325"/>
                    <a:gd name="connsiteX5" fmla="*/ 0 w 7492621"/>
                    <a:gd name="connsiteY5" fmla="*/ 0 h 60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92621" h="607325">
                      <a:moveTo>
                        <a:pt x="7492621" y="109182"/>
                      </a:moveTo>
                      <a:cubicBezTo>
                        <a:pt x="7451677" y="194480"/>
                        <a:pt x="7410734" y="279779"/>
                        <a:pt x="7356143" y="341194"/>
                      </a:cubicBezTo>
                      <a:cubicBezTo>
                        <a:pt x="7301552" y="402609"/>
                        <a:pt x="7294729" y="445826"/>
                        <a:pt x="7165075" y="477671"/>
                      </a:cubicBezTo>
                      <a:cubicBezTo>
                        <a:pt x="7035421" y="509516"/>
                        <a:pt x="6578221" y="532263"/>
                        <a:pt x="6578221" y="532263"/>
                      </a:cubicBezTo>
                      <a:cubicBezTo>
                        <a:pt x="5570561" y="539087"/>
                        <a:pt x="2215486" y="607325"/>
                        <a:pt x="1119116" y="518615"/>
                      </a:cubicBezTo>
                      <a:cubicBezTo>
                        <a:pt x="22746" y="429905"/>
                        <a:pt x="11373" y="214952"/>
                        <a:pt x="0" y="0"/>
                      </a:cubicBezTo>
                    </a:path>
                  </a:pathLst>
                </a:cu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grpSp>
      <p:grpSp>
        <p:nvGrpSpPr>
          <p:cNvPr id="82" name="Group 81"/>
          <p:cNvGrpSpPr/>
          <p:nvPr/>
        </p:nvGrpSpPr>
        <p:grpSpPr>
          <a:xfrm>
            <a:off x="7426192" y="2917102"/>
            <a:ext cx="1164659" cy="1117995"/>
            <a:chOff x="7426192" y="2739302"/>
            <a:chExt cx="1164659" cy="1117995"/>
          </a:xfrm>
        </p:grpSpPr>
        <p:sp>
          <p:nvSpPr>
            <p:cNvPr id="65" name="Rectangle 64"/>
            <p:cNvSpPr/>
            <p:nvPr/>
          </p:nvSpPr>
          <p:spPr>
            <a:xfrm>
              <a:off x="7605442" y="2847243"/>
              <a:ext cx="985409" cy="101005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6" name="Oval 2"/>
            <p:cNvSpPr>
              <a:spLocks noChangeArrowheads="1"/>
            </p:cNvSpPr>
            <p:nvPr/>
          </p:nvSpPr>
          <p:spPr bwMode="auto">
            <a:xfrm>
              <a:off x="8023272" y="2885095"/>
              <a:ext cx="172844" cy="169429"/>
            </a:xfrm>
            <a:prstGeom prst="ellipse">
              <a:avLst/>
            </a:prstGeom>
            <a:noFill/>
            <a:ln w="19050">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dirty="0" smtClean="0">
                  <a:ln>
                    <a:noFill/>
                  </a:ln>
                  <a:solidFill>
                    <a:schemeClr val="tx1"/>
                  </a:solidFill>
                  <a:effectLst/>
                  <a:latin typeface="Calibri" pitchFamily="34" charset="0"/>
                  <a:cs typeface="Arial" pitchFamily="34" charset="0"/>
                </a:rPr>
                <a:t>G</a:t>
              </a:r>
              <a:r>
                <a:rPr kumimoji="0" lang="en-US" sz="1050" b="0" i="0" u="none" strike="noStrike" cap="none" normalizeH="0" baseline="0" dirty="0" smtClean="0">
                  <a:ln>
                    <a:noFill/>
                  </a:ln>
                  <a:solidFill>
                    <a:schemeClr val="tx1"/>
                  </a:solidFill>
                  <a:effectLst/>
                  <a:latin typeface="Calibri" pitchFamily="34" charset="0"/>
                  <a:cs typeface="Arial" pitchFamily="34" charset="0"/>
                  <a:sym typeface="Symbol"/>
                </a:rPr>
                <a:t></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67" name="Oval 2"/>
            <p:cNvSpPr>
              <a:spLocks noChangeArrowheads="1"/>
            </p:cNvSpPr>
            <p:nvPr/>
          </p:nvSpPr>
          <p:spPr bwMode="auto">
            <a:xfrm>
              <a:off x="7756805" y="3128819"/>
              <a:ext cx="172844" cy="169429"/>
            </a:xfrm>
            <a:prstGeom prst="ellipse">
              <a:avLst/>
            </a:prstGeom>
            <a:noFill/>
            <a:ln w="19050">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1050" b="0" i="0" u="none" strike="noStrike" cap="none" normalizeH="0" baseline="0" dirty="0" smtClean="0">
                  <a:ln>
                    <a:noFill/>
                  </a:ln>
                  <a:solidFill>
                    <a:schemeClr val="tx1"/>
                  </a:solidFill>
                  <a:effectLst/>
                  <a:latin typeface="Calibri" pitchFamily="34" charset="0"/>
                  <a:cs typeface="Arial" pitchFamily="34" charset="0"/>
                </a:rPr>
                <a:t>B</a:t>
              </a:r>
              <a:r>
                <a:rPr lang="en-US" sz="1050" dirty="0" smtClean="0">
                  <a:latin typeface="Calibri" pitchFamily="34" charset="0"/>
                  <a:cs typeface="Arial" pitchFamily="34" charset="0"/>
                  <a:sym typeface="Symbol"/>
                </a:rPr>
                <a:t></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68" name="Oval 2"/>
            <p:cNvSpPr>
              <a:spLocks noChangeArrowheads="1"/>
            </p:cNvSpPr>
            <p:nvPr/>
          </p:nvSpPr>
          <p:spPr bwMode="auto">
            <a:xfrm>
              <a:off x="8030474" y="3376264"/>
              <a:ext cx="172844" cy="169429"/>
            </a:xfrm>
            <a:prstGeom prst="ellipse">
              <a:avLst/>
            </a:prstGeom>
            <a:noFill/>
            <a:ln w="19050">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1050" b="0" i="0" u="none" strike="noStrike" cap="none" normalizeH="0" baseline="0" dirty="0" smtClean="0">
                  <a:ln>
                    <a:noFill/>
                  </a:ln>
                  <a:solidFill>
                    <a:schemeClr val="tx1"/>
                  </a:solidFill>
                  <a:effectLst/>
                  <a:latin typeface="Calibri" pitchFamily="34" charset="0"/>
                  <a:cs typeface="Arial" pitchFamily="34" charset="0"/>
                </a:rPr>
                <a:t>C</a:t>
              </a:r>
              <a:r>
                <a:rPr lang="en-US" sz="1050" dirty="0" smtClean="0">
                  <a:latin typeface="Calibri" pitchFamily="34" charset="0"/>
                  <a:cs typeface="Arial" pitchFamily="34" charset="0"/>
                  <a:sym typeface="Symbol"/>
                </a:rPr>
                <a:t></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69" name="Oval 2"/>
            <p:cNvSpPr>
              <a:spLocks noChangeArrowheads="1"/>
            </p:cNvSpPr>
            <p:nvPr/>
          </p:nvSpPr>
          <p:spPr bwMode="auto">
            <a:xfrm>
              <a:off x="8347355" y="3614407"/>
              <a:ext cx="183895" cy="183354"/>
            </a:xfrm>
            <a:prstGeom prst="ellipse">
              <a:avLst/>
            </a:prstGeom>
            <a:noFill/>
            <a:ln w="19050">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1050" b="0" i="0" u="none" strike="noStrike" cap="none" normalizeH="0" baseline="0" dirty="0" smtClean="0">
                  <a:ln>
                    <a:noFill/>
                  </a:ln>
                  <a:solidFill>
                    <a:schemeClr val="tx1"/>
                  </a:solidFill>
                  <a:effectLst/>
                  <a:latin typeface="Calibri" pitchFamily="34" charset="0"/>
                  <a:cs typeface="Arial" pitchFamily="34" charset="0"/>
                </a:rPr>
                <a:t>D</a:t>
              </a:r>
              <a:r>
                <a:rPr lang="en-US" sz="1050" dirty="0" smtClean="0">
                  <a:latin typeface="Calibri" pitchFamily="34" charset="0"/>
                  <a:cs typeface="Arial" pitchFamily="34" charset="0"/>
                  <a:sym typeface="Symbol"/>
                </a:rPr>
                <a:t></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70" name="Straight Arrow Connector 69"/>
            <p:cNvCxnSpPr>
              <a:stCxn id="66" idx="3"/>
              <a:endCxn id="67" idx="7"/>
            </p:cNvCxnSpPr>
            <p:nvPr/>
          </p:nvCxnSpPr>
          <p:spPr>
            <a:xfrm rot="5400000">
              <a:off x="7914501" y="3019547"/>
              <a:ext cx="123920" cy="1442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67" idx="5"/>
              <a:endCxn id="68" idx="1"/>
            </p:cNvCxnSpPr>
            <p:nvPr/>
          </p:nvCxnSpPr>
          <p:spPr>
            <a:xfrm rot="16200000" flipH="1">
              <a:off x="7916241" y="3261531"/>
              <a:ext cx="127641" cy="15145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68" idx="5"/>
            </p:cNvCxnSpPr>
            <p:nvPr/>
          </p:nvCxnSpPr>
          <p:spPr>
            <a:xfrm rot="16200000" flipH="1">
              <a:off x="8205184" y="3493702"/>
              <a:ext cx="129502" cy="18385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Freeform 63"/>
            <p:cNvSpPr/>
            <p:nvPr/>
          </p:nvSpPr>
          <p:spPr>
            <a:xfrm>
              <a:off x="7426192" y="2739302"/>
              <a:ext cx="813061" cy="378770"/>
            </a:xfrm>
            <a:custGeom>
              <a:avLst/>
              <a:gdLst>
                <a:gd name="connsiteX0" fmla="*/ 3673365 w 4011010"/>
                <a:gd name="connsiteY0" fmla="*/ 688428 h 969579"/>
                <a:gd name="connsiteX1" fmla="*/ 3894083 w 4011010"/>
                <a:gd name="connsiteY1" fmla="*/ 909145 h 969579"/>
                <a:gd name="connsiteX2" fmla="*/ 3878317 w 4011010"/>
                <a:gd name="connsiteY2" fmla="*/ 325821 h 969579"/>
                <a:gd name="connsiteX3" fmla="*/ 3097924 w 4011010"/>
                <a:gd name="connsiteY3" fmla="*/ 65690 h 969579"/>
                <a:gd name="connsiteX4" fmla="*/ 2167758 w 4011010"/>
                <a:gd name="connsiteY4" fmla="*/ 49924 h 969579"/>
                <a:gd name="connsiteX5" fmla="*/ 953814 w 4011010"/>
                <a:gd name="connsiteY5" fmla="*/ 365235 h 969579"/>
                <a:gd name="connsiteX6" fmla="*/ 0 w 4011010"/>
                <a:gd name="connsiteY6" fmla="*/ 964324 h 96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1010" h="969579">
                  <a:moveTo>
                    <a:pt x="3673365" y="688428"/>
                  </a:moveTo>
                  <a:cubicBezTo>
                    <a:pt x="3766644" y="829003"/>
                    <a:pt x="3859924" y="969579"/>
                    <a:pt x="3894083" y="909145"/>
                  </a:cubicBezTo>
                  <a:cubicBezTo>
                    <a:pt x="3928242" y="848711"/>
                    <a:pt x="4011010" y="466397"/>
                    <a:pt x="3878317" y="325821"/>
                  </a:cubicBezTo>
                  <a:cubicBezTo>
                    <a:pt x="3745624" y="185245"/>
                    <a:pt x="3383017" y="111673"/>
                    <a:pt x="3097924" y="65690"/>
                  </a:cubicBezTo>
                  <a:cubicBezTo>
                    <a:pt x="2812831" y="19707"/>
                    <a:pt x="2525110" y="0"/>
                    <a:pt x="2167758" y="49924"/>
                  </a:cubicBezTo>
                  <a:cubicBezTo>
                    <a:pt x="1810406" y="99848"/>
                    <a:pt x="1315107" y="212835"/>
                    <a:pt x="953814" y="365235"/>
                  </a:cubicBezTo>
                  <a:cubicBezTo>
                    <a:pt x="592521" y="517635"/>
                    <a:pt x="0" y="964324"/>
                    <a:pt x="0" y="964324"/>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dirty="0"/>
            </a:p>
          </p:txBody>
        </p:sp>
        <p:sp>
          <p:nvSpPr>
            <p:cNvPr id="81" name="Freeform 80"/>
            <p:cNvSpPr/>
            <p:nvPr/>
          </p:nvSpPr>
          <p:spPr>
            <a:xfrm>
              <a:off x="7433187" y="3215149"/>
              <a:ext cx="353961" cy="191728"/>
            </a:xfrm>
            <a:custGeom>
              <a:avLst/>
              <a:gdLst>
                <a:gd name="connsiteX0" fmla="*/ 353961 w 353961"/>
                <a:gd name="connsiteY0" fmla="*/ 39328 h 191728"/>
                <a:gd name="connsiteX1" fmla="*/ 255639 w 353961"/>
                <a:gd name="connsiteY1" fmla="*/ 186812 h 191728"/>
                <a:gd name="connsiteX2" fmla="*/ 147484 w 353961"/>
                <a:gd name="connsiteY2" fmla="*/ 9832 h 191728"/>
                <a:gd name="connsiteX3" fmla="*/ 0 w 353961"/>
                <a:gd name="connsiteY3" fmla="*/ 127819 h 191728"/>
              </a:gdLst>
              <a:ahLst/>
              <a:cxnLst>
                <a:cxn ang="0">
                  <a:pos x="connsiteX0" y="connsiteY0"/>
                </a:cxn>
                <a:cxn ang="0">
                  <a:pos x="connsiteX1" y="connsiteY1"/>
                </a:cxn>
                <a:cxn ang="0">
                  <a:pos x="connsiteX2" y="connsiteY2"/>
                </a:cxn>
                <a:cxn ang="0">
                  <a:pos x="connsiteX3" y="connsiteY3"/>
                </a:cxn>
              </a:cxnLst>
              <a:rect l="l" t="t" r="r" b="b"/>
              <a:pathLst>
                <a:path w="353961" h="191728">
                  <a:moveTo>
                    <a:pt x="353961" y="39328"/>
                  </a:moveTo>
                  <a:cubicBezTo>
                    <a:pt x="322006" y="115528"/>
                    <a:pt x="290052" y="191728"/>
                    <a:pt x="255639" y="186812"/>
                  </a:cubicBezTo>
                  <a:cubicBezTo>
                    <a:pt x="221226" y="181896"/>
                    <a:pt x="190091" y="19664"/>
                    <a:pt x="147484" y="9832"/>
                  </a:cubicBezTo>
                  <a:cubicBezTo>
                    <a:pt x="104878" y="0"/>
                    <a:pt x="52439" y="63909"/>
                    <a:pt x="0" y="127819"/>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dirty="0"/>
            </a:p>
          </p:txBody>
        </p:sp>
      </p:grpSp>
      <p:sp>
        <p:nvSpPr>
          <p:cNvPr id="85" name="Freeform 84"/>
          <p:cNvSpPr/>
          <p:nvPr/>
        </p:nvSpPr>
        <p:spPr>
          <a:xfrm>
            <a:off x="6577781" y="2383503"/>
            <a:ext cx="1524000" cy="1235587"/>
          </a:xfrm>
          <a:custGeom>
            <a:avLst/>
            <a:gdLst>
              <a:gd name="connsiteX0" fmla="*/ 0 w 1524000"/>
              <a:gd name="connsiteY0" fmla="*/ 1235587 h 1235587"/>
              <a:gd name="connsiteX1" fmla="*/ 1150374 w 1524000"/>
              <a:gd name="connsiteY1" fmla="*/ 134374 h 1235587"/>
              <a:gd name="connsiteX2" fmla="*/ 1524000 w 1524000"/>
              <a:gd name="connsiteY2" fmla="*/ 429342 h 1235587"/>
            </a:gdLst>
            <a:ahLst/>
            <a:cxnLst>
              <a:cxn ang="0">
                <a:pos x="connsiteX0" y="connsiteY0"/>
              </a:cxn>
              <a:cxn ang="0">
                <a:pos x="connsiteX1" y="connsiteY1"/>
              </a:cxn>
              <a:cxn ang="0">
                <a:pos x="connsiteX2" y="connsiteY2"/>
              </a:cxn>
            </a:cxnLst>
            <a:rect l="l" t="t" r="r" b="b"/>
            <a:pathLst>
              <a:path w="1524000" h="1235587">
                <a:moveTo>
                  <a:pt x="0" y="1235587"/>
                </a:moveTo>
                <a:cubicBezTo>
                  <a:pt x="448187" y="752167"/>
                  <a:pt x="896374" y="268748"/>
                  <a:pt x="1150374" y="134374"/>
                </a:cubicBezTo>
                <a:cubicBezTo>
                  <a:pt x="1404374" y="0"/>
                  <a:pt x="1464187" y="214671"/>
                  <a:pt x="1524000" y="429342"/>
                </a:cubicBezTo>
              </a:path>
            </a:pathLst>
          </a:custGeom>
          <a:ln w="22225">
            <a:solidFill>
              <a:schemeClr val="tx1"/>
            </a:solidFill>
            <a:prstDash val="dash"/>
            <a:tailEnd type="arrow"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6" name="Rectangle 85"/>
          <p:cNvSpPr/>
          <p:nvPr/>
        </p:nvSpPr>
        <p:spPr>
          <a:xfrm>
            <a:off x="285137" y="3097980"/>
            <a:ext cx="1917289" cy="1543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p:cNvSpPr txBox="1"/>
          <p:nvPr/>
        </p:nvSpPr>
        <p:spPr>
          <a:xfrm>
            <a:off x="202219" y="2404010"/>
            <a:ext cx="1091898" cy="400110"/>
          </a:xfrm>
          <a:prstGeom prst="rect">
            <a:avLst/>
          </a:prstGeom>
          <a:noFill/>
          <a:ln>
            <a:noFill/>
          </a:ln>
        </p:spPr>
        <p:txBody>
          <a:bodyPr wrap="square" lIns="0" rIns="0" rtlCol="0">
            <a:spAutoFit/>
          </a:bodyPr>
          <a:lstStyle/>
          <a:p>
            <a:r>
              <a:rPr lang="en-US" sz="2000" dirty="0" smtClean="0"/>
              <a:t> DB cache</a:t>
            </a:r>
            <a:endParaRPr lang="en-US" sz="2000" dirty="0"/>
          </a:p>
        </p:txBody>
      </p:sp>
      <p:grpSp>
        <p:nvGrpSpPr>
          <p:cNvPr id="111" name="Group 110"/>
          <p:cNvGrpSpPr/>
          <p:nvPr/>
        </p:nvGrpSpPr>
        <p:grpSpPr>
          <a:xfrm>
            <a:off x="628419" y="3175966"/>
            <a:ext cx="1305387" cy="912666"/>
            <a:chOff x="7678147" y="412282"/>
            <a:chExt cx="1305387" cy="912666"/>
          </a:xfrm>
        </p:grpSpPr>
        <p:sp>
          <p:nvSpPr>
            <p:cNvPr id="90" name="Oval 2"/>
            <p:cNvSpPr>
              <a:spLocks noChangeArrowheads="1"/>
            </p:cNvSpPr>
            <p:nvPr/>
          </p:nvSpPr>
          <p:spPr bwMode="auto">
            <a:xfrm>
              <a:off x="8215001" y="412282"/>
              <a:ext cx="172844" cy="169429"/>
            </a:xfrm>
            <a:prstGeom prst="ellipse">
              <a:avLst/>
            </a:prstGeom>
            <a:noFill/>
            <a:ln w="19050">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dirty="0" smtClean="0">
                  <a:ln>
                    <a:noFill/>
                  </a:ln>
                  <a:solidFill>
                    <a:schemeClr val="tx1"/>
                  </a:solidFill>
                  <a:effectLst/>
                  <a:latin typeface="Calibri" pitchFamily="34" charset="0"/>
                  <a:cs typeface="Arial" pitchFamily="34" charset="0"/>
                </a:rPr>
                <a:t>G</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91" name="Oval 2"/>
            <p:cNvSpPr>
              <a:spLocks noChangeArrowheads="1"/>
            </p:cNvSpPr>
            <p:nvPr/>
          </p:nvSpPr>
          <p:spPr bwMode="auto">
            <a:xfrm>
              <a:off x="7948534" y="656006"/>
              <a:ext cx="172844" cy="169429"/>
            </a:xfrm>
            <a:prstGeom prst="ellipse">
              <a:avLst/>
            </a:prstGeom>
            <a:noFill/>
            <a:ln w="19050">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1050" b="0" i="0" u="none" strike="noStrike" cap="none" normalizeH="0" baseline="0" dirty="0" smtClean="0">
                  <a:ln>
                    <a:noFill/>
                  </a:ln>
                  <a:solidFill>
                    <a:schemeClr val="tx1"/>
                  </a:solidFill>
                  <a:effectLst/>
                  <a:latin typeface="Calibri" pitchFamily="34" charset="0"/>
                  <a:cs typeface="Arial" pitchFamily="34" charset="0"/>
                </a:rPr>
                <a:t>B</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92" name="Oval 2"/>
            <p:cNvSpPr>
              <a:spLocks noChangeArrowheads="1"/>
            </p:cNvSpPr>
            <p:nvPr/>
          </p:nvSpPr>
          <p:spPr bwMode="auto">
            <a:xfrm>
              <a:off x="8222203" y="903451"/>
              <a:ext cx="172844" cy="169429"/>
            </a:xfrm>
            <a:prstGeom prst="ellipse">
              <a:avLst/>
            </a:prstGeom>
            <a:noFill/>
            <a:ln w="19050">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1050" b="0" i="0" u="none" strike="noStrike" cap="none" normalizeH="0" baseline="0" dirty="0" smtClean="0">
                  <a:ln>
                    <a:noFill/>
                  </a:ln>
                  <a:solidFill>
                    <a:schemeClr val="tx1"/>
                  </a:solidFill>
                  <a:effectLst/>
                  <a:latin typeface="Calibri" pitchFamily="34" charset="0"/>
                  <a:cs typeface="Arial" pitchFamily="34" charset="0"/>
                </a:rPr>
                <a:t>C</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93" name="Oval 2"/>
            <p:cNvSpPr>
              <a:spLocks noChangeArrowheads="1"/>
            </p:cNvSpPr>
            <p:nvPr/>
          </p:nvSpPr>
          <p:spPr bwMode="auto">
            <a:xfrm>
              <a:off x="8539084" y="1141594"/>
              <a:ext cx="183895" cy="183354"/>
            </a:xfrm>
            <a:prstGeom prst="ellipse">
              <a:avLst/>
            </a:prstGeom>
            <a:noFill/>
            <a:ln w="19050">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1050" b="0" i="0" u="none" strike="noStrike" cap="none" normalizeH="0" baseline="0" dirty="0" smtClean="0">
                  <a:ln>
                    <a:noFill/>
                  </a:ln>
                  <a:solidFill>
                    <a:schemeClr val="tx1"/>
                  </a:solidFill>
                  <a:effectLst/>
                  <a:latin typeface="Calibri" pitchFamily="34" charset="0"/>
                  <a:cs typeface="Arial" pitchFamily="34" charset="0"/>
                </a:rPr>
                <a:t>D</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97" name="Straight Arrow Connector 96"/>
            <p:cNvCxnSpPr>
              <a:stCxn id="90" idx="3"/>
              <a:endCxn id="91" idx="7"/>
            </p:cNvCxnSpPr>
            <p:nvPr/>
          </p:nvCxnSpPr>
          <p:spPr>
            <a:xfrm rot="5400000">
              <a:off x="8106230" y="546734"/>
              <a:ext cx="123920" cy="1442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a:stCxn id="91" idx="5"/>
              <a:endCxn id="92" idx="1"/>
            </p:cNvCxnSpPr>
            <p:nvPr/>
          </p:nvCxnSpPr>
          <p:spPr>
            <a:xfrm rot="16200000" flipH="1">
              <a:off x="8107970" y="788718"/>
              <a:ext cx="127641" cy="15145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a:stCxn id="92" idx="5"/>
            </p:cNvCxnSpPr>
            <p:nvPr/>
          </p:nvCxnSpPr>
          <p:spPr>
            <a:xfrm rot="16200000" flipH="1">
              <a:off x="8396913" y="1020889"/>
              <a:ext cx="129502" cy="18385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5" name="Oval 2"/>
            <p:cNvSpPr>
              <a:spLocks noChangeArrowheads="1"/>
            </p:cNvSpPr>
            <p:nvPr/>
          </p:nvSpPr>
          <p:spPr bwMode="auto">
            <a:xfrm>
              <a:off x="8482758" y="662560"/>
              <a:ext cx="172844" cy="169429"/>
            </a:xfrm>
            <a:prstGeom prst="ellipse">
              <a:avLst/>
            </a:prstGeom>
            <a:noFill/>
            <a:ln w="19050">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1050" b="0" i="0" u="none" strike="noStrike" cap="none" normalizeH="0" baseline="0" dirty="0" smtClean="0">
                  <a:ln>
                    <a:noFill/>
                  </a:ln>
                  <a:solidFill>
                    <a:schemeClr val="tx1"/>
                  </a:solidFill>
                  <a:effectLst/>
                  <a:latin typeface="Arial" pitchFamily="34" charset="0"/>
                  <a:cs typeface="Arial" pitchFamily="34" charset="0"/>
                </a:rPr>
                <a:t>H</a:t>
              </a:r>
            </a:p>
          </p:txBody>
        </p:sp>
        <p:sp>
          <p:nvSpPr>
            <p:cNvPr id="106" name="Oval 2"/>
            <p:cNvSpPr>
              <a:spLocks noChangeArrowheads="1"/>
            </p:cNvSpPr>
            <p:nvPr/>
          </p:nvSpPr>
          <p:spPr bwMode="auto">
            <a:xfrm>
              <a:off x="8799639" y="900703"/>
              <a:ext cx="183895" cy="183354"/>
            </a:xfrm>
            <a:prstGeom prst="ellipse">
              <a:avLst/>
            </a:prstGeom>
            <a:noFill/>
            <a:ln w="19050">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1050" b="0" i="0" u="none" strike="noStrike" cap="none" normalizeH="0" baseline="0" dirty="0" smtClean="0">
                  <a:ln>
                    <a:noFill/>
                  </a:ln>
                  <a:solidFill>
                    <a:schemeClr val="tx1"/>
                  </a:solidFill>
                  <a:effectLst/>
                  <a:latin typeface="Arial" pitchFamily="34" charset="0"/>
                  <a:cs typeface="Arial" pitchFamily="34" charset="0"/>
                </a:rPr>
                <a:t>I</a:t>
              </a:r>
            </a:p>
          </p:txBody>
        </p:sp>
        <p:cxnSp>
          <p:nvCxnSpPr>
            <p:cNvPr id="107" name="Straight Arrow Connector 106"/>
            <p:cNvCxnSpPr>
              <a:endCxn id="105" idx="1"/>
            </p:cNvCxnSpPr>
            <p:nvPr/>
          </p:nvCxnSpPr>
          <p:spPr>
            <a:xfrm rot="16200000" flipH="1">
              <a:off x="8368525" y="547827"/>
              <a:ext cx="127641" cy="15145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a:stCxn id="105" idx="5"/>
            </p:cNvCxnSpPr>
            <p:nvPr/>
          </p:nvCxnSpPr>
          <p:spPr>
            <a:xfrm rot="16200000" flipH="1">
              <a:off x="8657468" y="779998"/>
              <a:ext cx="129502" cy="18385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9" name="Oval 2"/>
            <p:cNvSpPr>
              <a:spLocks noChangeArrowheads="1"/>
            </p:cNvSpPr>
            <p:nvPr/>
          </p:nvSpPr>
          <p:spPr bwMode="auto">
            <a:xfrm>
              <a:off x="7678147" y="906729"/>
              <a:ext cx="172844" cy="169429"/>
            </a:xfrm>
            <a:prstGeom prst="ellipse">
              <a:avLst/>
            </a:prstGeom>
            <a:noFill/>
            <a:ln w="19050">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1050" b="0" i="0" u="none" strike="noStrike" cap="none" normalizeH="0" baseline="0" dirty="0" smtClean="0">
                  <a:ln>
                    <a:noFill/>
                  </a:ln>
                  <a:solidFill>
                    <a:schemeClr val="tx1"/>
                  </a:solidFill>
                  <a:effectLst/>
                  <a:latin typeface="Arial" pitchFamily="34" charset="0"/>
                  <a:cs typeface="Arial" pitchFamily="34" charset="0"/>
                </a:rPr>
                <a:t>A</a:t>
              </a:r>
            </a:p>
          </p:txBody>
        </p:sp>
        <p:cxnSp>
          <p:nvCxnSpPr>
            <p:cNvPr id="110" name="Straight Arrow Connector 109"/>
            <p:cNvCxnSpPr>
              <a:endCxn id="109" idx="7"/>
            </p:cNvCxnSpPr>
            <p:nvPr/>
          </p:nvCxnSpPr>
          <p:spPr>
            <a:xfrm rot="5400000">
              <a:off x="7835843" y="797457"/>
              <a:ext cx="123920" cy="1442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12" name="Freeform 111"/>
          <p:cNvSpPr/>
          <p:nvPr/>
        </p:nvSpPr>
        <p:spPr>
          <a:xfrm flipV="1">
            <a:off x="1386348" y="3206135"/>
            <a:ext cx="1563329" cy="58994"/>
          </a:xfrm>
          <a:custGeom>
            <a:avLst/>
            <a:gdLst>
              <a:gd name="connsiteX0" fmla="*/ 1681316 w 1681316"/>
              <a:gd name="connsiteY0" fmla="*/ 0 h 88490"/>
              <a:gd name="connsiteX1" fmla="*/ 0 w 1681316"/>
              <a:gd name="connsiteY1" fmla="*/ 88490 h 88490"/>
            </a:gdLst>
            <a:ahLst/>
            <a:cxnLst>
              <a:cxn ang="0">
                <a:pos x="connsiteX0" y="connsiteY0"/>
              </a:cxn>
              <a:cxn ang="0">
                <a:pos x="connsiteX1" y="connsiteY1"/>
              </a:cxn>
            </a:cxnLst>
            <a:rect l="l" t="t" r="r" b="b"/>
            <a:pathLst>
              <a:path w="1681316" h="88490">
                <a:moveTo>
                  <a:pt x="1681316" y="0"/>
                </a:moveTo>
                <a:lnTo>
                  <a:pt x="0" y="88490"/>
                </a:lnTo>
              </a:path>
            </a:pathLst>
          </a:custGeom>
          <a:ln w="22225">
            <a:solidFill>
              <a:schemeClr val="tx1"/>
            </a:solidFill>
            <a:prstDash val="dash"/>
            <a:tailEnd type="arrow"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3" name="TextBox 112"/>
          <p:cNvSpPr txBox="1"/>
          <p:nvPr/>
        </p:nvSpPr>
        <p:spPr>
          <a:xfrm>
            <a:off x="325122" y="4139401"/>
            <a:ext cx="1818312" cy="400110"/>
          </a:xfrm>
          <a:prstGeom prst="rect">
            <a:avLst/>
          </a:prstGeom>
          <a:solidFill>
            <a:schemeClr val="accent1">
              <a:lumMod val="20000"/>
              <a:lumOff val="80000"/>
            </a:schemeClr>
          </a:solidFill>
          <a:ln>
            <a:solidFill>
              <a:schemeClr val="tx1"/>
            </a:solidFill>
          </a:ln>
        </p:spPr>
        <p:txBody>
          <a:bodyPr wrap="square" lIns="0" rIns="0" rtlCol="0">
            <a:spAutoFit/>
          </a:bodyPr>
          <a:lstStyle/>
          <a:p>
            <a:pPr algn="ctr"/>
            <a:r>
              <a:rPr lang="en-US" sz="2000" dirty="0" smtClean="0"/>
              <a:t>last committed</a:t>
            </a:r>
            <a:endParaRPr lang="en-US" sz="2000" dirty="0"/>
          </a:p>
        </p:txBody>
      </p:sp>
      <p:sp>
        <p:nvSpPr>
          <p:cNvPr id="117" name="Freeform 116"/>
          <p:cNvSpPr/>
          <p:nvPr/>
        </p:nvSpPr>
        <p:spPr>
          <a:xfrm>
            <a:off x="2133600" y="4330700"/>
            <a:ext cx="2556387" cy="605094"/>
          </a:xfrm>
          <a:custGeom>
            <a:avLst/>
            <a:gdLst>
              <a:gd name="connsiteX0" fmla="*/ 0 w 2831690"/>
              <a:gd name="connsiteY0" fmla="*/ 0 h 727588"/>
              <a:gd name="connsiteX1" fmla="*/ 2340077 w 2831690"/>
              <a:gd name="connsiteY1" fmla="*/ 314633 h 727588"/>
              <a:gd name="connsiteX2" fmla="*/ 2831690 w 2831690"/>
              <a:gd name="connsiteY2" fmla="*/ 727588 h 727588"/>
            </a:gdLst>
            <a:ahLst/>
            <a:cxnLst>
              <a:cxn ang="0">
                <a:pos x="connsiteX0" y="connsiteY0"/>
              </a:cxn>
              <a:cxn ang="0">
                <a:pos x="connsiteX1" y="connsiteY1"/>
              </a:cxn>
              <a:cxn ang="0">
                <a:pos x="connsiteX2" y="connsiteY2"/>
              </a:cxn>
            </a:cxnLst>
            <a:rect l="l" t="t" r="r" b="b"/>
            <a:pathLst>
              <a:path w="2831690" h="727588">
                <a:moveTo>
                  <a:pt x="0" y="0"/>
                </a:moveTo>
                <a:cubicBezTo>
                  <a:pt x="934064" y="96684"/>
                  <a:pt x="1868129" y="193368"/>
                  <a:pt x="2340077" y="314633"/>
                </a:cubicBezTo>
                <a:cubicBezTo>
                  <a:pt x="2812025" y="435898"/>
                  <a:pt x="2821857" y="581743"/>
                  <a:pt x="2831690" y="727588"/>
                </a:cubicBezTo>
              </a:path>
            </a:pathLst>
          </a:custGeom>
          <a:ln w="22225">
            <a:solidFill>
              <a:schemeClr val="tx1"/>
            </a:solidFill>
            <a:prstDash val="dash"/>
            <a:tailEnd type="arrow"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ustDataLst>
      <p:tags r:id="rId1"/>
    </p:custDataLst>
  </p:cSld>
  <p:clrMapOvr>
    <a:masterClrMapping/>
  </p:clrMapOvr>
  <p:transition xmlns:p14="http://schemas.microsoft.com/office/powerpoint/2010/main" advTm="6463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right)">
                                      <p:cBhvr>
                                        <p:cTn id="7" dur="500"/>
                                        <p:tgtEl>
                                          <p:spTgt spid="1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wipe(left)">
                                      <p:cBhvr>
                                        <p:cTn id="12" dur="500"/>
                                        <p:tgtEl>
                                          <p:spTgt spid="8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5"/>
                                        </p:tgtEl>
                                        <p:attrNameLst>
                                          <p:attrName>style.visibility</p:attrName>
                                        </p:attrNameLst>
                                      </p:cBhvr>
                                      <p:to>
                                        <p:strVal val="visible"/>
                                      </p:to>
                                    </p:set>
                                    <p:animEffect transition="in" filter="wipe(left)">
                                      <p:cBhvr>
                                        <p:cTn id="15" dur="500"/>
                                        <p:tgtEl>
                                          <p:spTgt spid="85"/>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20"/>
                                        </p:tgtEl>
                                        <p:attrNameLst>
                                          <p:attrName>style.visibility</p:attrName>
                                        </p:attrNameLst>
                                      </p:cBhvr>
                                      <p:to>
                                        <p:strVal val="visible"/>
                                      </p:to>
                                    </p:set>
                                    <p:animEffect transition="in" filter="checkerboard(across)">
                                      <p:cBhvr>
                                        <p:cTn id="20"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1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cstate="print"/>
          <a:srcRect/>
          <a:stretch>
            <a:fillRect/>
          </a:stretch>
        </p:blipFill>
        <p:spPr bwMode="auto">
          <a:xfrm>
            <a:off x="1142180" y="1407073"/>
            <a:ext cx="6638925" cy="5143500"/>
          </a:xfrm>
          <a:prstGeom prst="rect">
            <a:avLst/>
          </a:prstGeom>
          <a:noFill/>
          <a:ln w="9525">
            <a:noFill/>
            <a:miter lim="800000"/>
            <a:headEnd/>
            <a:tailEnd/>
          </a:ln>
        </p:spPr>
      </p:pic>
      <p:sp>
        <p:nvSpPr>
          <p:cNvPr id="2" name="Title 1"/>
          <p:cNvSpPr>
            <a:spLocks noGrp="1"/>
          </p:cNvSpPr>
          <p:nvPr>
            <p:ph type="title"/>
          </p:nvPr>
        </p:nvSpPr>
        <p:spPr/>
        <p:txBody>
          <a:bodyPr vert="horz" lIns="91440" tIns="45720" rIns="91440" bIns="45720" rtlCol="0" anchor="ctr">
            <a:normAutofit/>
          </a:bodyPr>
          <a:lstStyle/>
          <a:p>
            <a:r>
              <a:rPr lang="en-US" b="1" dirty="0" smtClean="0">
                <a:solidFill>
                  <a:srgbClr xmlns:mc="http://schemas.openxmlformats.org/markup-compatibility/2006" xmlns:a14="http://schemas.microsoft.com/office/drawing/2010/main" val="0070C0" mc:Ignorable=""/>
                </a:solidFill>
              </a:rPr>
              <a:t>Log Updates are Broadcast</a:t>
            </a:r>
          </a:p>
        </p:txBody>
      </p:sp>
      <p:sp>
        <p:nvSpPr>
          <p:cNvPr id="4" name="Slide Number Placeholder 3"/>
          <p:cNvSpPr>
            <a:spLocks noGrp="1"/>
          </p:cNvSpPr>
          <p:nvPr>
            <p:ph type="sldNum" sz="quarter" idx="12"/>
          </p:nvPr>
        </p:nvSpPr>
        <p:spPr/>
        <p:txBody>
          <a:bodyPr/>
          <a:lstStyle/>
          <a:p>
            <a:fld id="{91BD128E-496B-4FFC-81EC-249F77FE8793}" type="slidenum">
              <a:rPr lang="en-US" smtClean="0"/>
              <a:pPr/>
              <a:t>14</a:t>
            </a:fld>
            <a:endParaRPr lang="en-US" dirty="0"/>
          </a:p>
        </p:txBody>
      </p:sp>
      <p:sp>
        <p:nvSpPr>
          <p:cNvPr id="6" name="TextBox 5"/>
          <p:cNvSpPr txBox="1"/>
          <p:nvPr/>
        </p:nvSpPr>
        <p:spPr>
          <a:xfrm>
            <a:off x="1158765" y="3823138"/>
            <a:ext cx="1237594" cy="707886"/>
          </a:xfrm>
          <a:prstGeom prst="rect">
            <a:avLst/>
          </a:prstGeom>
          <a:solidFill>
            <a:schemeClr val="accent1">
              <a:lumMod val="20000"/>
              <a:lumOff val="80000"/>
            </a:schemeClr>
          </a:solidFill>
          <a:ln>
            <a:solidFill>
              <a:schemeClr val="tx1"/>
            </a:solidFill>
          </a:ln>
        </p:spPr>
        <p:txBody>
          <a:bodyPr wrap="square" rtlCol="0">
            <a:spAutoFit/>
          </a:bodyPr>
          <a:lstStyle/>
          <a:p>
            <a:r>
              <a:rPr lang="en-US" sz="2000" dirty="0" smtClean="0"/>
              <a:t>Broadcast intention</a:t>
            </a:r>
            <a:endParaRPr lang="en-US" sz="2000" dirty="0"/>
          </a:p>
        </p:txBody>
      </p:sp>
      <p:sp>
        <p:nvSpPr>
          <p:cNvPr id="7" name="Right Arrow 6"/>
          <p:cNvSpPr/>
          <p:nvPr/>
        </p:nvSpPr>
        <p:spPr>
          <a:xfrm>
            <a:off x="2427890" y="4083269"/>
            <a:ext cx="299544" cy="181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7325711" y="3904593"/>
            <a:ext cx="1237594" cy="707886"/>
          </a:xfrm>
          <a:prstGeom prst="rect">
            <a:avLst/>
          </a:prstGeom>
          <a:solidFill>
            <a:schemeClr val="accent1">
              <a:lumMod val="20000"/>
              <a:lumOff val="80000"/>
            </a:schemeClr>
          </a:solidFill>
          <a:ln>
            <a:solidFill>
              <a:schemeClr val="tx1"/>
            </a:solidFill>
          </a:ln>
        </p:spPr>
        <p:txBody>
          <a:bodyPr wrap="square" rtlCol="0">
            <a:spAutoFit/>
          </a:bodyPr>
          <a:lstStyle/>
          <a:p>
            <a:r>
              <a:rPr lang="en-US" sz="2000" dirty="0" smtClean="0"/>
              <a:t>Broadcast ack</a:t>
            </a:r>
            <a:endParaRPr lang="en-US" sz="2000" dirty="0"/>
          </a:p>
        </p:txBody>
      </p:sp>
      <p:sp>
        <p:nvSpPr>
          <p:cNvPr id="10" name="Right Arrow 9"/>
          <p:cNvSpPr/>
          <p:nvPr/>
        </p:nvSpPr>
        <p:spPr>
          <a:xfrm flipH="1">
            <a:off x="6821214" y="4212021"/>
            <a:ext cx="470338" cy="2023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xmlns:p14="http://schemas.microsoft.com/office/powerpoint/2010/main" advTm="67423"/>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3"/>
          <p:cNvPicPr>
            <a:picLocks noChangeAspect="1" noChangeArrowheads="1"/>
          </p:cNvPicPr>
          <p:nvPr/>
        </p:nvPicPr>
        <p:blipFill>
          <a:blip r:embed="rId4" cstate="print"/>
          <a:srcRect/>
          <a:stretch>
            <a:fillRect/>
          </a:stretch>
        </p:blipFill>
        <p:spPr bwMode="auto">
          <a:xfrm>
            <a:off x="177421" y="5082192"/>
            <a:ext cx="8801041" cy="1441438"/>
          </a:xfrm>
          <a:prstGeom prst="rect">
            <a:avLst/>
          </a:prstGeom>
          <a:noFill/>
          <a:ln w="9525">
            <a:noFill/>
            <a:miter lim="800000"/>
            <a:headEnd/>
            <a:tailEnd/>
          </a:ln>
        </p:spPr>
      </p:pic>
      <p:sp>
        <p:nvSpPr>
          <p:cNvPr id="2" name="Title 1"/>
          <p:cNvSpPr>
            <a:spLocks noGrp="1"/>
          </p:cNvSpPr>
          <p:nvPr>
            <p:ph type="title"/>
          </p:nvPr>
        </p:nvSpPr>
        <p:spPr>
          <a:xfrm>
            <a:off x="457200" y="-9150"/>
            <a:ext cx="8229600" cy="1143000"/>
          </a:xfrm>
        </p:spPr>
        <p:txBody>
          <a:bodyPr vert="horz" lIns="91440" tIns="45720" rIns="91440" bIns="45720" rtlCol="0" anchor="ctr">
            <a:normAutofit/>
          </a:bodyPr>
          <a:lstStyle/>
          <a:p>
            <a:r>
              <a:rPr lang="en-US" b="1" dirty="0" smtClean="0">
                <a:solidFill>
                  <a:srgbClr xmlns:mc="http://schemas.openxmlformats.org/markup-compatibility/2006" xmlns:a14="http://schemas.microsoft.com/office/drawing/2010/main" val="0070C0" mc:Ignorable=""/>
                </a:solidFill>
              </a:rPr>
              <a:t>Transaction Commit</a:t>
            </a:r>
          </a:p>
        </p:txBody>
      </p:sp>
      <p:sp>
        <p:nvSpPr>
          <p:cNvPr id="3" name="Content Placeholder 2"/>
          <p:cNvSpPr>
            <a:spLocks noGrp="1"/>
          </p:cNvSpPr>
          <p:nvPr>
            <p:ph idx="1"/>
          </p:nvPr>
        </p:nvSpPr>
        <p:spPr>
          <a:xfrm>
            <a:off x="197069" y="1001100"/>
            <a:ext cx="8426669" cy="2956036"/>
          </a:xfrm>
        </p:spPr>
        <p:txBody>
          <a:bodyPr>
            <a:normAutofit/>
          </a:bodyPr>
          <a:lstStyle/>
          <a:p>
            <a:r>
              <a:rPr lang="en-US" sz="2800" dirty="0" smtClean="0"/>
              <a:t>Every server executes a roll-forward of the log</a:t>
            </a:r>
            <a:endParaRPr lang="en-US" sz="2400" dirty="0" smtClean="0"/>
          </a:p>
          <a:p>
            <a:r>
              <a:rPr lang="en-US" sz="2800" dirty="0" smtClean="0"/>
              <a:t>When it processes an intention log record, </a:t>
            </a:r>
          </a:p>
          <a:p>
            <a:pPr lvl="1"/>
            <a:r>
              <a:rPr lang="en-US" sz="2400" dirty="0" smtClean="0"/>
              <a:t>it checks whether the transaction experienced a conflict</a:t>
            </a:r>
          </a:p>
          <a:p>
            <a:pPr lvl="1"/>
            <a:r>
              <a:rPr lang="en-US" sz="2400" dirty="0" smtClean="0"/>
              <a:t>if not, the transaction committed and the server merges the intention into its last committed state</a:t>
            </a:r>
          </a:p>
          <a:p>
            <a:r>
              <a:rPr lang="en-US" sz="2800" dirty="0" smtClean="0"/>
              <a:t>All servers make the same commit/abort decisions</a:t>
            </a:r>
          </a:p>
        </p:txBody>
      </p:sp>
      <p:sp>
        <p:nvSpPr>
          <p:cNvPr id="5" name="Slide Number Placeholder 4"/>
          <p:cNvSpPr>
            <a:spLocks noGrp="1"/>
          </p:cNvSpPr>
          <p:nvPr>
            <p:ph type="sldNum" sz="quarter" idx="12"/>
          </p:nvPr>
        </p:nvSpPr>
        <p:spPr>
          <a:xfrm>
            <a:off x="6553200" y="6405510"/>
            <a:ext cx="2133600" cy="365125"/>
          </a:xfrm>
        </p:spPr>
        <p:txBody>
          <a:bodyPr/>
          <a:lstStyle/>
          <a:p>
            <a:fld id="{91BD128E-496B-4FFC-81EC-249F77FE8793}" type="slidenum">
              <a:rPr lang="en-US" smtClean="0"/>
              <a:pPr/>
              <a:t>15</a:t>
            </a:fld>
            <a:endParaRPr lang="en-US" dirty="0"/>
          </a:p>
        </p:txBody>
      </p:sp>
      <p:sp>
        <p:nvSpPr>
          <p:cNvPr id="7" name="Oval 2"/>
          <p:cNvSpPr>
            <a:spLocks noChangeArrowheads="1"/>
          </p:cNvSpPr>
          <p:nvPr/>
        </p:nvSpPr>
        <p:spPr bwMode="auto">
          <a:xfrm>
            <a:off x="304849" y="5364051"/>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A</a:t>
            </a:r>
          </a:p>
        </p:txBody>
      </p:sp>
      <p:sp>
        <p:nvSpPr>
          <p:cNvPr id="8" name="Oval 2"/>
          <p:cNvSpPr>
            <a:spLocks noChangeArrowheads="1"/>
          </p:cNvSpPr>
          <p:nvPr/>
        </p:nvSpPr>
        <p:spPr bwMode="auto">
          <a:xfrm>
            <a:off x="872691" y="5364051"/>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D</a:t>
            </a:r>
          </a:p>
        </p:txBody>
      </p:sp>
      <p:sp>
        <p:nvSpPr>
          <p:cNvPr id="9" name="Oval 2"/>
          <p:cNvSpPr>
            <a:spLocks noChangeArrowheads="1"/>
          </p:cNvSpPr>
          <p:nvPr/>
        </p:nvSpPr>
        <p:spPr bwMode="auto">
          <a:xfrm>
            <a:off x="1554829" y="5364051"/>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dirty="0" smtClean="0">
                <a:latin typeface="Arial" pitchFamily="34" charset="0"/>
                <a:cs typeface="Arial" pitchFamily="34" charset="0"/>
              </a:rPr>
              <a:t>C</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Oval 2"/>
          <p:cNvSpPr>
            <a:spLocks noChangeArrowheads="1"/>
          </p:cNvSpPr>
          <p:nvPr/>
        </p:nvSpPr>
        <p:spPr bwMode="auto">
          <a:xfrm>
            <a:off x="2236967" y="5364051"/>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B</a:t>
            </a:r>
          </a:p>
        </p:txBody>
      </p:sp>
      <p:sp>
        <p:nvSpPr>
          <p:cNvPr id="11" name="Oval 2"/>
          <p:cNvSpPr>
            <a:spLocks noChangeArrowheads="1"/>
          </p:cNvSpPr>
          <p:nvPr/>
        </p:nvSpPr>
        <p:spPr bwMode="auto">
          <a:xfrm>
            <a:off x="2787225" y="5381635"/>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I</a:t>
            </a:r>
          </a:p>
        </p:txBody>
      </p:sp>
      <p:sp>
        <p:nvSpPr>
          <p:cNvPr id="12" name="Oval 2"/>
          <p:cNvSpPr>
            <a:spLocks noChangeArrowheads="1"/>
          </p:cNvSpPr>
          <p:nvPr/>
        </p:nvSpPr>
        <p:spPr bwMode="auto">
          <a:xfrm>
            <a:off x="3469363" y="5381635"/>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H</a:t>
            </a:r>
          </a:p>
        </p:txBody>
      </p:sp>
      <p:sp>
        <p:nvSpPr>
          <p:cNvPr id="13" name="Oval 2"/>
          <p:cNvSpPr>
            <a:spLocks noChangeArrowheads="1"/>
          </p:cNvSpPr>
          <p:nvPr/>
        </p:nvSpPr>
        <p:spPr bwMode="auto">
          <a:xfrm>
            <a:off x="4151502" y="5381635"/>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G</a:t>
            </a:r>
          </a:p>
        </p:txBody>
      </p:sp>
      <p:cxnSp>
        <p:nvCxnSpPr>
          <p:cNvPr id="14" name="Straight Arrow Connector 13"/>
          <p:cNvCxnSpPr>
            <a:stCxn id="13" idx="2"/>
          </p:cNvCxnSpPr>
          <p:nvPr/>
        </p:nvCxnSpPr>
        <p:spPr>
          <a:xfrm rot="10800000">
            <a:off x="3903122" y="5597694"/>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Freeform 17"/>
          <p:cNvSpPr/>
          <p:nvPr/>
        </p:nvSpPr>
        <p:spPr>
          <a:xfrm>
            <a:off x="2517035" y="5749815"/>
            <a:ext cx="1712675" cy="359322"/>
          </a:xfrm>
          <a:custGeom>
            <a:avLst/>
            <a:gdLst>
              <a:gd name="connsiteX0" fmla="*/ 2228850 w 2228850"/>
              <a:gd name="connsiteY0" fmla="*/ 0 h 273050"/>
              <a:gd name="connsiteX1" fmla="*/ 409575 w 2228850"/>
              <a:gd name="connsiteY1" fmla="*/ 266700 h 273050"/>
              <a:gd name="connsiteX2" fmla="*/ 0 w 2228850"/>
              <a:gd name="connsiteY2" fmla="*/ 38100 h 273050"/>
            </a:gdLst>
            <a:ahLst/>
            <a:cxnLst>
              <a:cxn ang="0">
                <a:pos x="connsiteX0" y="connsiteY0"/>
              </a:cxn>
              <a:cxn ang="0">
                <a:pos x="connsiteX1" y="connsiteY1"/>
              </a:cxn>
              <a:cxn ang="0">
                <a:pos x="connsiteX2" y="connsiteY2"/>
              </a:cxn>
            </a:cxnLst>
            <a:rect l="l" t="t" r="r" b="b"/>
            <a:pathLst>
              <a:path w="2228850" h="273050">
                <a:moveTo>
                  <a:pt x="2228850" y="0"/>
                </a:moveTo>
                <a:cubicBezTo>
                  <a:pt x="1504950" y="130175"/>
                  <a:pt x="781050" y="260350"/>
                  <a:pt x="409575" y="266700"/>
                </a:cubicBezTo>
                <a:cubicBezTo>
                  <a:pt x="38100" y="273050"/>
                  <a:pt x="19050" y="155575"/>
                  <a:pt x="0" y="38100"/>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Freeform 18"/>
          <p:cNvSpPr/>
          <p:nvPr/>
        </p:nvSpPr>
        <p:spPr>
          <a:xfrm>
            <a:off x="624864" y="5702190"/>
            <a:ext cx="1645994" cy="360362"/>
          </a:xfrm>
          <a:custGeom>
            <a:avLst/>
            <a:gdLst>
              <a:gd name="connsiteX0" fmla="*/ 2124075 w 2124075"/>
              <a:gd name="connsiteY0" fmla="*/ 0 h 360362"/>
              <a:gd name="connsiteX1" fmla="*/ 895350 w 2124075"/>
              <a:gd name="connsiteY1" fmla="*/ 352425 h 360362"/>
              <a:gd name="connsiteX2" fmla="*/ 0 w 2124075"/>
              <a:gd name="connsiteY2" fmla="*/ 47625 h 360362"/>
            </a:gdLst>
            <a:ahLst/>
            <a:cxnLst>
              <a:cxn ang="0">
                <a:pos x="connsiteX0" y="connsiteY0"/>
              </a:cxn>
              <a:cxn ang="0">
                <a:pos x="connsiteX1" y="connsiteY1"/>
              </a:cxn>
              <a:cxn ang="0">
                <a:pos x="connsiteX2" y="connsiteY2"/>
              </a:cxn>
            </a:cxnLst>
            <a:rect l="l" t="t" r="r" b="b"/>
            <a:pathLst>
              <a:path w="2124075" h="360362">
                <a:moveTo>
                  <a:pt x="2124075" y="0"/>
                </a:moveTo>
                <a:cubicBezTo>
                  <a:pt x="1686718" y="172244"/>
                  <a:pt x="1249362" y="344488"/>
                  <a:pt x="895350" y="352425"/>
                </a:cubicBezTo>
                <a:cubicBezTo>
                  <a:pt x="541338" y="360362"/>
                  <a:pt x="270669" y="203993"/>
                  <a:pt x="0" y="47625"/>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2" name="Straight Arrow Connector 21"/>
          <p:cNvCxnSpPr/>
          <p:nvPr/>
        </p:nvCxnSpPr>
        <p:spPr>
          <a:xfrm rot="10800000">
            <a:off x="3231609" y="5604838"/>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a:off x="2003795" y="5585788"/>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0800000">
            <a:off x="1322758" y="5588170"/>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Oval 2"/>
          <p:cNvSpPr>
            <a:spLocks noChangeArrowheads="1"/>
          </p:cNvSpPr>
          <p:nvPr/>
        </p:nvSpPr>
        <p:spPr bwMode="auto">
          <a:xfrm>
            <a:off x="5999666" y="5453389"/>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cs typeface="Arial" pitchFamily="34" charset="0"/>
              </a:rPr>
              <a:t>D</a:t>
            </a:r>
            <a:r>
              <a:rPr lang="en-US" sz="2400" dirty="0" smtClean="0">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2" name="Oval 2"/>
          <p:cNvSpPr>
            <a:spLocks noChangeArrowheads="1"/>
          </p:cNvSpPr>
          <p:nvPr/>
        </p:nvSpPr>
        <p:spPr bwMode="auto">
          <a:xfrm>
            <a:off x="6683935" y="5470973"/>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lang="en-US" sz="2400" dirty="0" smtClean="0">
                <a:latin typeface="Arial" pitchFamily="34" charset="0"/>
                <a:cs typeface="Arial" pitchFamily="34" charset="0"/>
              </a:rPr>
              <a:t>C</a:t>
            </a:r>
            <a:r>
              <a:rPr lang="en-US" sz="2400" dirty="0" smtClean="0">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3" name="Oval 2"/>
          <p:cNvSpPr>
            <a:spLocks noChangeArrowheads="1"/>
          </p:cNvSpPr>
          <p:nvPr/>
        </p:nvSpPr>
        <p:spPr bwMode="auto">
          <a:xfrm>
            <a:off x="7366073" y="5470973"/>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cs typeface="Arial" pitchFamily="34" charset="0"/>
              </a:rPr>
              <a:t>B</a:t>
            </a:r>
            <a:r>
              <a:rPr lang="en-US" sz="2400" dirty="0" smtClean="0">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4" name="Oval 2"/>
          <p:cNvSpPr>
            <a:spLocks noChangeArrowheads="1"/>
          </p:cNvSpPr>
          <p:nvPr/>
        </p:nvSpPr>
        <p:spPr bwMode="auto">
          <a:xfrm>
            <a:off x="8048212" y="5470973"/>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G</a:t>
            </a:r>
            <a:r>
              <a:rPr kumimoji="0" lang="en-US" sz="2400" b="0" i="0" u="none" strike="noStrike" cap="none" normalizeH="0" baseline="0" dirty="0" smtClean="0">
                <a:ln>
                  <a:noFill/>
                </a:ln>
                <a:solidFill>
                  <a:schemeClr val="tx1"/>
                </a:solidFill>
                <a:effectLst/>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35" name="Straight Arrow Connector 34"/>
          <p:cNvCxnSpPr>
            <a:stCxn id="34" idx="2"/>
          </p:cNvCxnSpPr>
          <p:nvPr/>
        </p:nvCxnSpPr>
        <p:spPr>
          <a:xfrm rot="10800000">
            <a:off x="7799832" y="5687032"/>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10800000">
            <a:off x="7128319" y="5694176"/>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0800000">
            <a:off x="6428650" y="5690891"/>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4784834" y="5155324"/>
            <a:ext cx="1111469" cy="128641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eform 47"/>
          <p:cNvSpPr/>
          <p:nvPr/>
        </p:nvSpPr>
        <p:spPr>
          <a:xfrm>
            <a:off x="3838903" y="5215758"/>
            <a:ext cx="4248807" cy="317938"/>
          </a:xfrm>
          <a:custGeom>
            <a:avLst/>
            <a:gdLst>
              <a:gd name="connsiteX0" fmla="*/ 4248807 w 4248807"/>
              <a:gd name="connsiteY0" fmla="*/ 317938 h 317938"/>
              <a:gd name="connsiteX1" fmla="*/ 3894083 w 4248807"/>
              <a:gd name="connsiteY1" fmla="*/ 160282 h 317938"/>
              <a:gd name="connsiteX2" fmla="*/ 2577662 w 4248807"/>
              <a:gd name="connsiteY2" fmla="*/ 49924 h 317938"/>
              <a:gd name="connsiteX3" fmla="*/ 685800 w 4248807"/>
              <a:gd name="connsiteY3" fmla="*/ 26276 h 317938"/>
              <a:gd name="connsiteX4" fmla="*/ 0 w 4248807"/>
              <a:gd name="connsiteY4" fmla="*/ 207579 h 317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807" h="317938">
                <a:moveTo>
                  <a:pt x="4248807" y="317938"/>
                </a:moveTo>
                <a:cubicBezTo>
                  <a:pt x="4210707" y="261444"/>
                  <a:pt x="4172607" y="204951"/>
                  <a:pt x="3894083" y="160282"/>
                </a:cubicBezTo>
                <a:cubicBezTo>
                  <a:pt x="3615559" y="115613"/>
                  <a:pt x="3112376" y="72258"/>
                  <a:pt x="2577662" y="49924"/>
                </a:cubicBezTo>
                <a:cubicBezTo>
                  <a:pt x="2042948" y="27590"/>
                  <a:pt x="1115410" y="0"/>
                  <a:pt x="685800" y="26276"/>
                </a:cubicBezTo>
                <a:cubicBezTo>
                  <a:pt x="256190" y="52552"/>
                  <a:pt x="0" y="207579"/>
                  <a:pt x="0" y="207579"/>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54" name="Straight Connector 53"/>
          <p:cNvCxnSpPr/>
          <p:nvPr/>
        </p:nvCxnSpPr>
        <p:spPr>
          <a:xfrm rot="5400000">
            <a:off x="5250077" y="5804829"/>
            <a:ext cx="1378208" cy="48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5013437" y="5591498"/>
            <a:ext cx="126124" cy="14189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p:cNvSpPr/>
          <p:nvPr/>
        </p:nvSpPr>
        <p:spPr>
          <a:xfrm>
            <a:off x="5264371" y="5591498"/>
            <a:ext cx="126124" cy="14189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p:cNvSpPr/>
          <p:nvPr/>
        </p:nvSpPr>
        <p:spPr>
          <a:xfrm>
            <a:off x="5515306" y="5591498"/>
            <a:ext cx="126124" cy="14189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4" name="Straight Connector 93"/>
          <p:cNvCxnSpPr/>
          <p:nvPr/>
        </p:nvCxnSpPr>
        <p:spPr>
          <a:xfrm rot="16200000" flipH="1">
            <a:off x="-495536" y="5768789"/>
            <a:ext cx="1407111" cy="2068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a:off x="7896721" y="5808277"/>
            <a:ext cx="1367855" cy="138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flipH="1">
            <a:off x="4059937" y="5806852"/>
            <a:ext cx="1397111" cy="9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1143001" y="4122684"/>
            <a:ext cx="7323082" cy="913609"/>
            <a:chOff x="1143001" y="4122684"/>
            <a:chExt cx="7323082" cy="913609"/>
          </a:xfrm>
        </p:grpSpPr>
        <p:sp>
          <p:nvSpPr>
            <p:cNvPr id="62" name="TextBox 61"/>
            <p:cNvSpPr txBox="1"/>
            <p:nvPr/>
          </p:nvSpPr>
          <p:spPr>
            <a:xfrm>
              <a:off x="6655674" y="4574628"/>
              <a:ext cx="1810409" cy="461665"/>
            </a:xfrm>
            <a:prstGeom prst="rect">
              <a:avLst/>
            </a:prstGeom>
            <a:solidFill>
              <a:schemeClr val="accent1">
                <a:lumMod val="20000"/>
                <a:lumOff val="80000"/>
              </a:schemeClr>
            </a:solidFill>
            <a:ln>
              <a:solidFill>
                <a:schemeClr val="tx1"/>
              </a:solidFill>
            </a:ln>
          </p:spPr>
          <p:txBody>
            <a:bodyPr wrap="square" rtlCol="0">
              <a:spAutoFit/>
            </a:bodyPr>
            <a:lstStyle/>
            <a:p>
              <a:r>
                <a:rPr lang="en-US" sz="2400" dirty="0" smtClean="0"/>
                <a:t>transaction T</a:t>
              </a:r>
              <a:endParaRPr lang="en-US" sz="2400" dirty="0"/>
            </a:p>
          </p:txBody>
        </p:sp>
        <p:grpSp>
          <p:nvGrpSpPr>
            <p:cNvPr id="84" name="Group 83"/>
            <p:cNvGrpSpPr/>
            <p:nvPr/>
          </p:nvGrpSpPr>
          <p:grpSpPr>
            <a:xfrm>
              <a:off x="1143001" y="4122684"/>
              <a:ext cx="4126624" cy="902575"/>
              <a:chOff x="1143001" y="4122684"/>
              <a:chExt cx="4126624" cy="902575"/>
            </a:xfrm>
          </p:grpSpPr>
          <p:sp>
            <p:nvSpPr>
              <p:cNvPr id="73" name="TextBox 72"/>
              <p:cNvSpPr txBox="1"/>
              <p:nvPr/>
            </p:nvSpPr>
            <p:spPr>
              <a:xfrm>
                <a:off x="1143001" y="4122684"/>
                <a:ext cx="3736427" cy="707886"/>
              </a:xfrm>
              <a:prstGeom prst="rect">
                <a:avLst/>
              </a:prstGeom>
              <a:solidFill>
                <a:schemeClr val="accent1">
                  <a:lumMod val="20000"/>
                  <a:lumOff val="80000"/>
                </a:schemeClr>
              </a:solidFill>
              <a:ln>
                <a:solidFill>
                  <a:schemeClr val="tx1"/>
                </a:solidFill>
              </a:ln>
            </p:spPr>
            <p:txBody>
              <a:bodyPr wrap="square" rtlCol="0">
                <a:spAutoFit/>
              </a:bodyPr>
              <a:lstStyle/>
              <a:p>
                <a:r>
                  <a:rPr lang="en-US" sz="2000" dirty="0" smtClean="0"/>
                  <a:t>Did a committed transaction write into T’s readset or writeset here?</a:t>
                </a:r>
                <a:endParaRPr lang="en-US" sz="2000" dirty="0"/>
              </a:p>
            </p:txBody>
          </p:sp>
          <p:sp>
            <p:nvSpPr>
              <p:cNvPr id="76" name="Bent Arrow 75"/>
              <p:cNvSpPr/>
              <p:nvPr/>
            </p:nvSpPr>
            <p:spPr>
              <a:xfrm rot="5400000">
                <a:off x="4855779" y="4611414"/>
                <a:ext cx="441435" cy="386256"/>
              </a:xfrm>
              <a:prstGeom prst="bentArrow">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
        <p:nvSpPr>
          <p:cNvPr id="50" name="Freeform 49"/>
          <p:cNvSpPr/>
          <p:nvPr/>
        </p:nvSpPr>
        <p:spPr>
          <a:xfrm>
            <a:off x="436729" y="5759356"/>
            <a:ext cx="7137779" cy="709683"/>
          </a:xfrm>
          <a:custGeom>
            <a:avLst/>
            <a:gdLst>
              <a:gd name="connsiteX0" fmla="*/ 7492621 w 7492621"/>
              <a:gd name="connsiteY0" fmla="*/ 109182 h 607325"/>
              <a:gd name="connsiteX1" fmla="*/ 7356143 w 7492621"/>
              <a:gd name="connsiteY1" fmla="*/ 341194 h 607325"/>
              <a:gd name="connsiteX2" fmla="*/ 7165075 w 7492621"/>
              <a:gd name="connsiteY2" fmla="*/ 477671 h 607325"/>
              <a:gd name="connsiteX3" fmla="*/ 6578221 w 7492621"/>
              <a:gd name="connsiteY3" fmla="*/ 532263 h 607325"/>
              <a:gd name="connsiteX4" fmla="*/ 1119116 w 7492621"/>
              <a:gd name="connsiteY4" fmla="*/ 518615 h 607325"/>
              <a:gd name="connsiteX5" fmla="*/ 0 w 7492621"/>
              <a:gd name="connsiteY5" fmla="*/ 0 h 60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92621" h="607325">
                <a:moveTo>
                  <a:pt x="7492621" y="109182"/>
                </a:moveTo>
                <a:cubicBezTo>
                  <a:pt x="7451677" y="194480"/>
                  <a:pt x="7410734" y="279779"/>
                  <a:pt x="7356143" y="341194"/>
                </a:cubicBezTo>
                <a:cubicBezTo>
                  <a:pt x="7301552" y="402609"/>
                  <a:pt x="7294729" y="445826"/>
                  <a:pt x="7165075" y="477671"/>
                </a:cubicBezTo>
                <a:cubicBezTo>
                  <a:pt x="7035421" y="509516"/>
                  <a:pt x="6578221" y="532263"/>
                  <a:pt x="6578221" y="532263"/>
                </a:cubicBezTo>
                <a:cubicBezTo>
                  <a:pt x="5570561" y="539087"/>
                  <a:pt x="2215486" y="607325"/>
                  <a:pt x="1119116" y="518615"/>
                </a:cubicBezTo>
                <a:cubicBezTo>
                  <a:pt x="22746" y="429905"/>
                  <a:pt x="11373" y="214952"/>
                  <a:pt x="0" y="0"/>
                </a:cubicBezTo>
              </a:path>
            </a:pathLst>
          </a:cu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58" name="Straight Connector 57"/>
          <p:cNvCxnSpPr>
            <a:stCxn id="13" idx="5"/>
            <a:endCxn id="59" idx="1"/>
          </p:cNvCxnSpPr>
          <p:nvPr/>
        </p:nvCxnSpPr>
        <p:spPr>
          <a:xfrm rot="16200000" flipH="1">
            <a:off x="5126626" y="5166946"/>
            <a:ext cx="348022" cy="1517781"/>
          </a:xfrm>
          <a:prstGeom prst="line">
            <a:avLst/>
          </a:prstGeom>
          <a:ln w="31750">
            <a:solidFill>
              <a:schemeClr val="tx1"/>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6059528" y="5945959"/>
            <a:ext cx="1091898" cy="307777"/>
          </a:xfrm>
          <a:prstGeom prst="rect">
            <a:avLst/>
          </a:prstGeom>
          <a:solidFill>
            <a:schemeClr val="accent1">
              <a:lumMod val="20000"/>
              <a:lumOff val="80000"/>
            </a:schemeClr>
          </a:solidFill>
          <a:ln>
            <a:solidFill>
              <a:schemeClr val="tx1"/>
            </a:solidFill>
          </a:ln>
        </p:spPr>
        <p:txBody>
          <a:bodyPr wrap="square" lIns="0" tIns="0" rIns="0" bIns="0" rtlCol="0">
            <a:spAutoFit/>
          </a:bodyPr>
          <a:lstStyle/>
          <a:p>
            <a:r>
              <a:rPr lang="en-US" sz="2000" dirty="0" smtClean="0"/>
              <a:t> Snapshot</a:t>
            </a:r>
            <a:endParaRPr lang="en-US" sz="2000" dirty="0"/>
          </a:p>
        </p:txBody>
      </p:sp>
    </p:spTree>
    <p:custDataLst>
      <p:tags r:id="rId1"/>
    </p:custDataLst>
  </p:cSld>
  <p:clrMapOvr>
    <a:masterClrMapping/>
  </p:clrMapOvr>
  <p:transition xmlns:p14="http://schemas.microsoft.com/office/powerpoint/2010/main" advTm="11381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left)">
                                      <p:cBhvr>
                                        <p:cTn id="10" dur="500"/>
                                        <p:tgtEl>
                                          <p:spTgt spid="3">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blinds(horizontal)">
                                      <p:cBhvr>
                                        <p:cTn id="13" dur="500"/>
                                        <p:tgtEl>
                                          <p:spTgt spid="8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2538" y="1371600"/>
            <a:ext cx="6638925" cy="51435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sp>
        <p:nvSpPr>
          <p:cNvPr id="2" name="Title 1"/>
          <p:cNvSpPr>
            <a:spLocks noGrp="1"/>
          </p:cNvSpPr>
          <p:nvPr>
            <p:ph type="title"/>
          </p:nvPr>
        </p:nvSpPr>
        <p:spPr>
          <a:xfrm>
            <a:off x="0" y="0"/>
            <a:ext cx="5171090" cy="685800"/>
          </a:xfrm>
        </p:spPr>
        <p:txBody>
          <a:bodyPr vert="horz" lIns="91440" tIns="45720" rIns="91440" bIns="45720" rtlCol="0" anchor="ctr">
            <a:normAutofit fontScale="90000"/>
          </a:bodyPr>
          <a:lstStyle/>
          <a:p>
            <a:r>
              <a:rPr lang="en-US" b="1" dirty="0" smtClean="0">
                <a:solidFill>
                  <a:srgbClr xmlns:mc="http://schemas.openxmlformats.org/markup-compatibility/2006" xmlns:a14="http://schemas.microsoft.com/office/drawing/2010/main" val="0070C0" mc:Ignorable=""/>
                </a:solidFill>
              </a:rPr>
              <a:t>Hyder Transaction Flow</a:t>
            </a:r>
          </a:p>
        </p:txBody>
      </p:sp>
      <p:sp>
        <p:nvSpPr>
          <p:cNvPr id="9" name="Slide Number Placeholder 4"/>
          <p:cNvSpPr>
            <a:spLocks noGrp="1"/>
          </p:cNvSpPr>
          <p:nvPr>
            <p:ph type="sldNum" sz="quarter" idx="12"/>
          </p:nvPr>
        </p:nvSpPr>
        <p:spPr>
          <a:xfrm>
            <a:off x="7010400" y="6477000"/>
            <a:ext cx="2133600" cy="365125"/>
          </a:xfrm>
        </p:spPr>
        <p:txBody>
          <a:bodyPr/>
          <a:lstStyle/>
          <a:p>
            <a:fld id="{91BD128E-496B-4FFC-81EC-249F77FE8793}" type="slidenum">
              <a:rPr lang="en-US" smtClean="0"/>
              <a:pPr/>
              <a:t>16</a:t>
            </a:fld>
            <a:endParaRPr lang="en-US" dirty="0"/>
          </a:p>
        </p:txBody>
      </p:sp>
      <p:sp>
        <p:nvSpPr>
          <p:cNvPr id="6" name="TextBox 5"/>
          <p:cNvSpPr txBox="1"/>
          <p:nvPr/>
        </p:nvSpPr>
        <p:spPr>
          <a:xfrm>
            <a:off x="451558" y="800100"/>
            <a:ext cx="2520242" cy="584775"/>
          </a:xfrm>
          <a:prstGeom prst="rect">
            <a:avLst/>
          </a:prstGeom>
          <a:noFill/>
        </p:spPr>
        <p:txBody>
          <a:bodyPr wrap="none" rtlCol="0">
            <a:spAutoFit/>
          </a:bodyPr>
          <a:lstStyle/>
          <a:p>
            <a:pPr algn="ctr"/>
            <a:r>
              <a:rPr lang="en-US" sz="1600" dirty="0" smtClean="0">
                <a:latin typeface="Cambria" pitchFamily="18" charset="0"/>
              </a:rPr>
              <a:t>Transaction starts with a</a:t>
            </a:r>
            <a:br>
              <a:rPr lang="en-US" sz="1600" dirty="0" smtClean="0">
                <a:latin typeface="Cambria" pitchFamily="18" charset="0"/>
              </a:rPr>
            </a:br>
            <a:r>
              <a:rPr lang="en-US" sz="1600" dirty="0" smtClean="0">
                <a:latin typeface="Cambria" pitchFamily="18" charset="0"/>
              </a:rPr>
              <a:t>recent consistent snapshot</a:t>
            </a:r>
            <a:endParaRPr lang="en-US" sz="1600" dirty="0">
              <a:latin typeface="Cambria" pitchFamily="18" charset="0"/>
            </a:endParaRPr>
          </a:p>
        </p:txBody>
      </p:sp>
      <p:sp>
        <p:nvSpPr>
          <p:cNvPr id="12" name="Freeform 11"/>
          <p:cNvSpPr/>
          <p:nvPr/>
        </p:nvSpPr>
        <p:spPr bwMode="auto">
          <a:xfrm rot="1285830">
            <a:off x="6380749" y="1333718"/>
            <a:ext cx="329609" cy="453432"/>
          </a:xfrm>
          <a:custGeom>
            <a:avLst/>
            <a:gdLst>
              <a:gd name="connsiteX0" fmla="*/ 0 w 329609"/>
              <a:gd name="connsiteY0" fmla="*/ 0 h 425303"/>
              <a:gd name="connsiteX1" fmla="*/ 244549 w 329609"/>
              <a:gd name="connsiteY1" fmla="*/ 148856 h 425303"/>
              <a:gd name="connsiteX2" fmla="*/ 159488 w 329609"/>
              <a:gd name="connsiteY2" fmla="*/ 350875 h 425303"/>
              <a:gd name="connsiteX3" fmla="*/ 329609 w 329609"/>
              <a:gd name="connsiteY3" fmla="*/ 425303 h 425303"/>
            </a:gdLst>
            <a:ahLst/>
            <a:cxnLst>
              <a:cxn ang="0">
                <a:pos x="connsiteX0" y="connsiteY0"/>
              </a:cxn>
              <a:cxn ang="0">
                <a:pos x="connsiteX1" y="connsiteY1"/>
              </a:cxn>
              <a:cxn ang="0">
                <a:pos x="connsiteX2" y="connsiteY2"/>
              </a:cxn>
              <a:cxn ang="0">
                <a:pos x="connsiteX3" y="connsiteY3"/>
              </a:cxn>
            </a:cxnLst>
            <a:rect l="l" t="t" r="r" b="b"/>
            <a:pathLst>
              <a:path w="329609" h="425303">
                <a:moveTo>
                  <a:pt x="0" y="0"/>
                </a:moveTo>
                <a:cubicBezTo>
                  <a:pt x="108984" y="45188"/>
                  <a:pt x="217968" y="90377"/>
                  <a:pt x="244549" y="148856"/>
                </a:cubicBezTo>
                <a:cubicBezTo>
                  <a:pt x="271130" y="207335"/>
                  <a:pt x="145311" y="304801"/>
                  <a:pt x="159488" y="350875"/>
                </a:cubicBezTo>
                <a:cubicBezTo>
                  <a:pt x="173665" y="396949"/>
                  <a:pt x="251637" y="411126"/>
                  <a:pt x="329609" y="425303"/>
                </a:cubicBezTo>
              </a:path>
            </a:pathLst>
          </a:custGeom>
          <a:noFill/>
          <a:ln w="25400" cap="flat" cmpd="sng" algn="ctr">
            <a:solidFill>
              <a:schemeClr val="accent1">
                <a:shade val="50000"/>
              </a:schemeClr>
            </a:solidFill>
            <a:prstDash val="solid"/>
            <a:round/>
            <a:headEnd type="none" w="med" len="med"/>
            <a:tailEnd type="none" w="med" len="med"/>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152400" y="2552700"/>
            <a:ext cx="1224118" cy="1077218"/>
          </a:xfrm>
          <a:prstGeom prst="rect">
            <a:avLst/>
          </a:prstGeom>
          <a:noFill/>
        </p:spPr>
        <p:txBody>
          <a:bodyPr wrap="none" rtlCol="0">
            <a:spAutoFit/>
          </a:bodyPr>
          <a:lstStyle/>
          <a:p>
            <a:pPr algn="ctr"/>
            <a:r>
              <a:rPr lang="en-US" sz="1600" dirty="0" smtClean="0">
                <a:latin typeface="Cambria" pitchFamily="18" charset="0"/>
              </a:rPr>
              <a:t>Transaction</a:t>
            </a:r>
            <a:br>
              <a:rPr lang="en-US" sz="1600" dirty="0" smtClean="0">
                <a:latin typeface="Cambria" pitchFamily="18" charset="0"/>
              </a:rPr>
            </a:br>
            <a:r>
              <a:rPr lang="en-US" sz="1600" dirty="0" smtClean="0">
                <a:latin typeface="Cambria" pitchFamily="18" charset="0"/>
              </a:rPr>
              <a:t>executes on</a:t>
            </a:r>
            <a:br>
              <a:rPr lang="en-US" sz="1600" dirty="0" smtClean="0">
                <a:latin typeface="Cambria" pitchFamily="18" charset="0"/>
              </a:rPr>
            </a:br>
            <a:r>
              <a:rPr lang="en-US" sz="1600" dirty="0" smtClean="0">
                <a:latin typeface="Cambria" pitchFamily="18" charset="0"/>
              </a:rPr>
              <a:t>application</a:t>
            </a:r>
            <a:br>
              <a:rPr lang="en-US" sz="1600" dirty="0" smtClean="0">
                <a:latin typeface="Cambria" pitchFamily="18" charset="0"/>
              </a:rPr>
            </a:br>
            <a:r>
              <a:rPr lang="en-US" sz="1600" dirty="0" smtClean="0">
                <a:latin typeface="Cambria" pitchFamily="18" charset="0"/>
              </a:rPr>
              <a:t>server</a:t>
            </a:r>
            <a:endParaRPr lang="en-US" sz="1600" dirty="0">
              <a:latin typeface="Cambria" pitchFamily="18" charset="0"/>
            </a:endParaRPr>
          </a:p>
        </p:txBody>
      </p:sp>
      <p:sp>
        <p:nvSpPr>
          <p:cNvPr id="18" name="Freeform 17"/>
          <p:cNvSpPr/>
          <p:nvPr/>
        </p:nvSpPr>
        <p:spPr bwMode="auto">
          <a:xfrm>
            <a:off x="762000" y="2314852"/>
            <a:ext cx="981740" cy="276834"/>
          </a:xfrm>
          <a:custGeom>
            <a:avLst/>
            <a:gdLst>
              <a:gd name="connsiteX0" fmla="*/ 0 w 1233377"/>
              <a:gd name="connsiteY0" fmla="*/ 276834 h 276834"/>
              <a:gd name="connsiteX1" fmla="*/ 425302 w 1233377"/>
              <a:gd name="connsiteY1" fmla="*/ 388 h 276834"/>
              <a:gd name="connsiteX2" fmla="*/ 882502 w 1233377"/>
              <a:gd name="connsiteY2" fmla="*/ 213039 h 276834"/>
              <a:gd name="connsiteX3" fmla="*/ 1233377 w 1233377"/>
              <a:gd name="connsiteY3" fmla="*/ 74815 h 276834"/>
            </a:gdLst>
            <a:ahLst/>
            <a:cxnLst>
              <a:cxn ang="0">
                <a:pos x="connsiteX0" y="connsiteY0"/>
              </a:cxn>
              <a:cxn ang="0">
                <a:pos x="connsiteX1" y="connsiteY1"/>
              </a:cxn>
              <a:cxn ang="0">
                <a:pos x="connsiteX2" y="connsiteY2"/>
              </a:cxn>
              <a:cxn ang="0">
                <a:pos x="connsiteX3" y="connsiteY3"/>
              </a:cxn>
            </a:cxnLst>
            <a:rect l="l" t="t" r="r" b="b"/>
            <a:pathLst>
              <a:path w="1233377" h="276834">
                <a:moveTo>
                  <a:pt x="0" y="276834"/>
                </a:moveTo>
                <a:cubicBezTo>
                  <a:pt x="139109" y="143927"/>
                  <a:pt x="278218" y="11021"/>
                  <a:pt x="425302" y="388"/>
                </a:cubicBezTo>
                <a:cubicBezTo>
                  <a:pt x="572386" y="-10245"/>
                  <a:pt x="747823" y="200635"/>
                  <a:pt x="882502" y="213039"/>
                </a:cubicBezTo>
                <a:cubicBezTo>
                  <a:pt x="1017181" y="225443"/>
                  <a:pt x="1125279" y="150129"/>
                  <a:pt x="1233377" y="74815"/>
                </a:cubicBezTo>
              </a:path>
            </a:pathLst>
          </a:custGeom>
          <a:noFill/>
          <a:ln w="25400" cap="flat" cmpd="sng" algn="ctr">
            <a:solidFill>
              <a:schemeClr val="accent1">
                <a:shade val="50000"/>
              </a:schemeClr>
            </a:solidFill>
            <a:prstDash val="solid"/>
            <a:round/>
            <a:headEnd type="none" w="med" len="med"/>
            <a:tailEnd type="none" w="med" len="med"/>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152400" y="3771900"/>
            <a:ext cx="2208553" cy="1077218"/>
          </a:xfrm>
          <a:prstGeom prst="rect">
            <a:avLst/>
          </a:prstGeom>
          <a:noFill/>
        </p:spPr>
        <p:txBody>
          <a:bodyPr wrap="none" rtlCol="0">
            <a:spAutoFit/>
          </a:bodyPr>
          <a:lstStyle/>
          <a:p>
            <a:pPr algn="ctr"/>
            <a:r>
              <a:rPr lang="en-US" sz="1600" dirty="0" smtClean="0">
                <a:latin typeface="Cambria" pitchFamily="18" charset="0"/>
              </a:rPr>
              <a:t>Transaction “intention”</a:t>
            </a:r>
            <a:br>
              <a:rPr lang="en-US" sz="1600" dirty="0" smtClean="0">
                <a:latin typeface="Cambria" pitchFamily="18" charset="0"/>
              </a:rPr>
            </a:br>
            <a:r>
              <a:rPr lang="en-US" sz="1600" dirty="0" smtClean="0">
                <a:latin typeface="Cambria" pitchFamily="18" charset="0"/>
              </a:rPr>
              <a:t>is appended to the log</a:t>
            </a:r>
            <a:br>
              <a:rPr lang="en-US" sz="1600" dirty="0" smtClean="0">
                <a:latin typeface="Cambria" pitchFamily="18" charset="0"/>
              </a:rPr>
            </a:br>
            <a:r>
              <a:rPr lang="en-US" sz="1600" dirty="0" smtClean="0">
                <a:latin typeface="Cambria" pitchFamily="18" charset="0"/>
              </a:rPr>
              <a:t>and partially broadcast</a:t>
            </a:r>
            <a:br>
              <a:rPr lang="en-US" sz="1600" dirty="0" smtClean="0">
                <a:latin typeface="Cambria" pitchFamily="18" charset="0"/>
              </a:rPr>
            </a:br>
            <a:r>
              <a:rPr lang="en-US" sz="1600" dirty="0" smtClean="0">
                <a:latin typeface="Cambria" pitchFamily="18" charset="0"/>
              </a:rPr>
              <a:t>to other servers</a:t>
            </a:r>
            <a:endParaRPr lang="en-US" sz="1600" dirty="0">
              <a:latin typeface="Cambria" pitchFamily="18" charset="0"/>
            </a:endParaRPr>
          </a:p>
        </p:txBody>
      </p:sp>
      <p:sp>
        <p:nvSpPr>
          <p:cNvPr id="23" name="Freeform 22"/>
          <p:cNvSpPr/>
          <p:nvPr/>
        </p:nvSpPr>
        <p:spPr bwMode="auto">
          <a:xfrm>
            <a:off x="2317898" y="4420163"/>
            <a:ext cx="1084521" cy="149711"/>
          </a:xfrm>
          <a:custGeom>
            <a:avLst/>
            <a:gdLst>
              <a:gd name="connsiteX0" fmla="*/ 0 w 1084521"/>
              <a:gd name="connsiteY0" fmla="*/ 117281 h 149711"/>
              <a:gd name="connsiteX1" fmla="*/ 372139 w 1084521"/>
              <a:gd name="connsiteY1" fmla="*/ 323 h 149711"/>
              <a:gd name="connsiteX2" fmla="*/ 786809 w 1084521"/>
              <a:gd name="connsiteY2" fmla="*/ 149179 h 149711"/>
              <a:gd name="connsiteX3" fmla="*/ 1084521 w 1084521"/>
              <a:gd name="connsiteY3" fmla="*/ 53486 h 149711"/>
            </a:gdLst>
            <a:ahLst/>
            <a:cxnLst>
              <a:cxn ang="0">
                <a:pos x="connsiteX0" y="connsiteY0"/>
              </a:cxn>
              <a:cxn ang="0">
                <a:pos x="connsiteX1" y="connsiteY1"/>
              </a:cxn>
              <a:cxn ang="0">
                <a:pos x="connsiteX2" y="connsiteY2"/>
              </a:cxn>
              <a:cxn ang="0">
                <a:pos x="connsiteX3" y="connsiteY3"/>
              </a:cxn>
            </a:cxnLst>
            <a:rect l="l" t="t" r="r" b="b"/>
            <a:pathLst>
              <a:path w="1084521" h="149711">
                <a:moveTo>
                  <a:pt x="0" y="117281"/>
                </a:moveTo>
                <a:cubicBezTo>
                  <a:pt x="120502" y="56144"/>
                  <a:pt x="241004" y="-4993"/>
                  <a:pt x="372139" y="323"/>
                </a:cubicBezTo>
                <a:cubicBezTo>
                  <a:pt x="503274" y="5639"/>
                  <a:pt x="668079" y="140319"/>
                  <a:pt x="786809" y="149179"/>
                </a:cubicBezTo>
                <a:cubicBezTo>
                  <a:pt x="905539" y="158039"/>
                  <a:pt x="1084521" y="53486"/>
                  <a:pt x="1084521" y="53486"/>
                </a:cubicBezTo>
              </a:path>
            </a:pathLst>
          </a:custGeom>
          <a:noFill/>
          <a:ln w="25400" cap="flat" cmpd="sng" algn="ctr">
            <a:solidFill>
              <a:schemeClr val="accent1">
                <a:shade val="50000"/>
              </a:schemeClr>
            </a:solidFill>
            <a:prstDash val="solid"/>
            <a:round/>
            <a:headEnd type="none" w="med" len="med"/>
            <a:tailEnd type="none" w="med" len="med"/>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8090122" y="5524500"/>
            <a:ext cx="1053878" cy="1077218"/>
          </a:xfrm>
          <a:prstGeom prst="rect">
            <a:avLst/>
          </a:prstGeom>
          <a:noFill/>
        </p:spPr>
        <p:txBody>
          <a:bodyPr wrap="none" rtlCol="0">
            <a:spAutoFit/>
          </a:bodyPr>
          <a:lstStyle/>
          <a:p>
            <a:pPr algn="ctr"/>
            <a:r>
              <a:rPr lang="en-US" sz="1600" dirty="0" smtClean="0">
                <a:latin typeface="Cambria" pitchFamily="18" charset="0"/>
              </a:rPr>
              <a:t>Intention</a:t>
            </a:r>
            <a:br>
              <a:rPr lang="en-US" sz="1600" dirty="0" smtClean="0">
                <a:latin typeface="Cambria" pitchFamily="18" charset="0"/>
              </a:rPr>
            </a:br>
            <a:r>
              <a:rPr lang="en-US" sz="1600" dirty="0" smtClean="0">
                <a:latin typeface="Cambria" pitchFamily="18" charset="0"/>
              </a:rPr>
              <a:t>is durably</a:t>
            </a:r>
            <a:br>
              <a:rPr lang="en-US" sz="1600" dirty="0" smtClean="0">
                <a:latin typeface="Cambria" pitchFamily="18" charset="0"/>
              </a:rPr>
            </a:br>
            <a:r>
              <a:rPr lang="en-US" sz="1600" dirty="0" smtClean="0">
                <a:latin typeface="Cambria" pitchFamily="18" charset="0"/>
              </a:rPr>
              <a:t>stored in</a:t>
            </a:r>
            <a:br>
              <a:rPr lang="en-US" sz="1600" dirty="0" smtClean="0">
                <a:latin typeface="Cambria" pitchFamily="18" charset="0"/>
              </a:rPr>
            </a:br>
            <a:r>
              <a:rPr lang="en-US" sz="1600" dirty="0" smtClean="0">
                <a:latin typeface="Cambria" pitchFamily="18" charset="0"/>
              </a:rPr>
              <a:t>the log</a:t>
            </a:r>
            <a:endParaRPr lang="en-US" sz="1600" dirty="0">
              <a:latin typeface="Cambria" pitchFamily="18" charset="0"/>
            </a:endParaRPr>
          </a:p>
        </p:txBody>
      </p:sp>
      <p:sp>
        <p:nvSpPr>
          <p:cNvPr id="27" name="Freeform 26"/>
          <p:cNvSpPr/>
          <p:nvPr/>
        </p:nvSpPr>
        <p:spPr bwMode="auto">
          <a:xfrm>
            <a:off x="7543801" y="5372100"/>
            <a:ext cx="609600" cy="304800"/>
          </a:xfrm>
          <a:custGeom>
            <a:avLst/>
            <a:gdLst>
              <a:gd name="connsiteX0" fmla="*/ 871869 w 871869"/>
              <a:gd name="connsiteY0" fmla="*/ 191467 h 191467"/>
              <a:gd name="connsiteX1" fmla="*/ 648586 w 871869"/>
              <a:gd name="connsiteY1" fmla="*/ 42611 h 191467"/>
              <a:gd name="connsiteX2" fmla="*/ 478465 w 871869"/>
              <a:gd name="connsiteY2" fmla="*/ 63876 h 191467"/>
              <a:gd name="connsiteX3" fmla="*/ 265813 w 871869"/>
              <a:gd name="connsiteY3" fmla="*/ 81 h 191467"/>
              <a:gd name="connsiteX4" fmla="*/ 0 w 871869"/>
              <a:gd name="connsiteY4" fmla="*/ 53244 h 191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1869" h="191467">
                <a:moveTo>
                  <a:pt x="871869" y="191467"/>
                </a:moveTo>
                <a:cubicBezTo>
                  <a:pt x="793011" y="127671"/>
                  <a:pt x="714153" y="63876"/>
                  <a:pt x="648586" y="42611"/>
                </a:cubicBezTo>
                <a:cubicBezTo>
                  <a:pt x="583019" y="21346"/>
                  <a:pt x="542260" y="70964"/>
                  <a:pt x="478465" y="63876"/>
                </a:cubicBezTo>
                <a:cubicBezTo>
                  <a:pt x="414670" y="56788"/>
                  <a:pt x="345557" y="1853"/>
                  <a:pt x="265813" y="81"/>
                </a:cubicBezTo>
                <a:cubicBezTo>
                  <a:pt x="186069" y="-1691"/>
                  <a:pt x="93034" y="25776"/>
                  <a:pt x="0" y="53244"/>
                </a:cubicBezTo>
              </a:path>
            </a:pathLst>
          </a:custGeom>
          <a:noFill/>
          <a:ln w="25400" cap="flat" cmpd="sng" algn="ctr">
            <a:solidFill>
              <a:schemeClr val="accent1">
                <a:shade val="50000"/>
              </a:schemeClr>
            </a:solidFill>
            <a:prstDash val="solid"/>
            <a:round/>
            <a:headEnd type="none" w="med" len="med"/>
            <a:tailEnd type="none" w="med" len="med"/>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7805172" y="3924300"/>
            <a:ext cx="1311578" cy="1077218"/>
          </a:xfrm>
          <a:prstGeom prst="rect">
            <a:avLst/>
          </a:prstGeom>
          <a:noFill/>
        </p:spPr>
        <p:txBody>
          <a:bodyPr wrap="none" rtlCol="0">
            <a:spAutoFit/>
          </a:bodyPr>
          <a:lstStyle/>
          <a:p>
            <a:pPr algn="ctr"/>
            <a:r>
              <a:rPr lang="en-US" sz="1600" dirty="0" smtClean="0">
                <a:latin typeface="Cambria" pitchFamily="18" charset="0"/>
              </a:rPr>
              <a:t>Intention</a:t>
            </a:r>
            <a:br>
              <a:rPr lang="en-US" sz="1600" dirty="0" smtClean="0">
                <a:latin typeface="Cambria" pitchFamily="18" charset="0"/>
              </a:rPr>
            </a:br>
            <a:r>
              <a:rPr lang="en-US" sz="1600" dirty="0" smtClean="0">
                <a:latin typeface="Cambria" pitchFamily="18" charset="0"/>
              </a:rPr>
              <a:t>log sequence</a:t>
            </a:r>
            <a:br>
              <a:rPr lang="en-US" sz="1600" dirty="0" smtClean="0">
                <a:latin typeface="Cambria" pitchFamily="18" charset="0"/>
              </a:rPr>
            </a:br>
            <a:r>
              <a:rPr lang="en-US" sz="1600" dirty="0" smtClean="0">
                <a:latin typeface="Cambria" pitchFamily="18" charset="0"/>
              </a:rPr>
              <a:t>is broadcast</a:t>
            </a:r>
            <a:br>
              <a:rPr lang="en-US" sz="1600" dirty="0" smtClean="0">
                <a:latin typeface="Cambria" pitchFamily="18" charset="0"/>
              </a:rPr>
            </a:br>
            <a:r>
              <a:rPr lang="en-US" sz="1600" dirty="0" smtClean="0">
                <a:latin typeface="Cambria" pitchFamily="18" charset="0"/>
              </a:rPr>
              <a:t>to all servers</a:t>
            </a:r>
            <a:endParaRPr lang="en-US" sz="1600" dirty="0">
              <a:latin typeface="Cambria" pitchFamily="18" charset="0"/>
            </a:endParaRPr>
          </a:p>
        </p:txBody>
      </p:sp>
      <p:sp>
        <p:nvSpPr>
          <p:cNvPr id="28" name="Freeform 27"/>
          <p:cNvSpPr/>
          <p:nvPr/>
        </p:nvSpPr>
        <p:spPr bwMode="auto">
          <a:xfrm>
            <a:off x="6836735" y="4213843"/>
            <a:ext cx="988828" cy="207092"/>
          </a:xfrm>
          <a:custGeom>
            <a:avLst/>
            <a:gdLst>
              <a:gd name="connsiteX0" fmla="*/ 988828 w 988828"/>
              <a:gd name="connsiteY0" fmla="*/ 57787 h 207092"/>
              <a:gd name="connsiteX1" fmla="*/ 648586 w 988828"/>
              <a:gd name="connsiteY1" fmla="*/ 206643 h 207092"/>
              <a:gd name="connsiteX2" fmla="*/ 265814 w 988828"/>
              <a:gd name="connsiteY2" fmla="*/ 15257 h 207092"/>
              <a:gd name="connsiteX3" fmla="*/ 0 w 988828"/>
              <a:gd name="connsiteY3" fmla="*/ 25890 h 207092"/>
            </a:gdLst>
            <a:ahLst/>
            <a:cxnLst>
              <a:cxn ang="0">
                <a:pos x="connsiteX0" y="connsiteY0"/>
              </a:cxn>
              <a:cxn ang="0">
                <a:pos x="connsiteX1" y="connsiteY1"/>
              </a:cxn>
              <a:cxn ang="0">
                <a:pos x="connsiteX2" y="connsiteY2"/>
              </a:cxn>
              <a:cxn ang="0">
                <a:pos x="connsiteX3" y="connsiteY3"/>
              </a:cxn>
            </a:cxnLst>
            <a:rect l="l" t="t" r="r" b="b"/>
            <a:pathLst>
              <a:path w="988828" h="207092">
                <a:moveTo>
                  <a:pt x="988828" y="57787"/>
                </a:moveTo>
                <a:cubicBezTo>
                  <a:pt x="878958" y="135759"/>
                  <a:pt x="769088" y="213731"/>
                  <a:pt x="648586" y="206643"/>
                </a:cubicBezTo>
                <a:cubicBezTo>
                  <a:pt x="528084" y="199555"/>
                  <a:pt x="373912" y="45382"/>
                  <a:pt x="265814" y="15257"/>
                </a:cubicBezTo>
                <a:cubicBezTo>
                  <a:pt x="157716" y="-14868"/>
                  <a:pt x="78858" y="5511"/>
                  <a:pt x="0" y="25890"/>
                </a:cubicBezTo>
              </a:path>
            </a:pathLst>
          </a:custGeom>
          <a:noFill/>
          <a:ln w="25400" cap="flat" cmpd="sng" algn="ctr">
            <a:solidFill>
              <a:schemeClr val="accent1">
                <a:shade val="50000"/>
              </a:schemeClr>
            </a:solidFill>
            <a:prstDash val="solid"/>
            <a:round/>
            <a:headEnd type="none" w="med" len="med"/>
            <a:tailEnd type="none" w="med" len="med"/>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7894684" y="2476500"/>
            <a:ext cx="1249316" cy="1323439"/>
          </a:xfrm>
          <a:prstGeom prst="rect">
            <a:avLst/>
          </a:prstGeom>
          <a:noFill/>
        </p:spPr>
        <p:txBody>
          <a:bodyPr wrap="none" rtlCol="0">
            <a:spAutoFit/>
          </a:bodyPr>
          <a:lstStyle/>
          <a:p>
            <a:pPr algn="ctr"/>
            <a:r>
              <a:rPr lang="en-US" sz="1600" dirty="0" smtClean="0">
                <a:latin typeface="Cambria" pitchFamily="18" charset="0"/>
              </a:rPr>
              <a:t>Messages</a:t>
            </a:r>
            <a:br>
              <a:rPr lang="en-US" sz="1600" dirty="0" smtClean="0">
                <a:latin typeface="Cambria" pitchFamily="18" charset="0"/>
              </a:rPr>
            </a:br>
            <a:r>
              <a:rPr lang="en-US" sz="1600" dirty="0" smtClean="0">
                <a:latin typeface="Cambria" pitchFamily="18" charset="0"/>
              </a:rPr>
              <a:t>are received</a:t>
            </a:r>
            <a:br>
              <a:rPr lang="en-US" sz="1600" dirty="0" smtClean="0">
                <a:latin typeface="Cambria" pitchFamily="18" charset="0"/>
              </a:rPr>
            </a:br>
            <a:r>
              <a:rPr lang="en-US" sz="1600" dirty="0" smtClean="0">
                <a:latin typeface="Cambria" pitchFamily="18" charset="0"/>
              </a:rPr>
              <a:t>over UDP</a:t>
            </a:r>
            <a:br>
              <a:rPr lang="en-US" sz="1600" dirty="0" smtClean="0">
                <a:latin typeface="Cambria" pitchFamily="18" charset="0"/>
              </a:rPr>
            </a:br>
            <a:r>
              <a:rPr lang="en-US" sz="1600" dirty="0" smtClean="0">
                <a:latin typeface="Cambria" pitchFamily="18" charset="0"/>
              </a:rPr>
              <a:t>and parsed </a:t>
            </a:r>
            <a:br>
              <a:rPr lang="en-US" sz="1600" dirty="0" smtClean="0">
                <a:latin typeface="Cambria" pitchFamily="18" charset="0"/>
              </a:rPr>
            </a:br>
            <a:r>
              <a:rPr lang="en-US" sz="1600" dirty="0" smtClean="0">
                <a:latin typeface="Cambria" pitchFamily="18" charset="0"/>
              </a:rPr>
              <a:t>in parallel</a:t>
            </a:r>
            <a:endParaRPr lang="en-US" sz="1600" dirty="0">
              <a:latin typeface="Cambria" pitchFamily="18" charset="0"/>
            </a:endParaRPr>
          </a:p>
        </p:txBody>
      </p:sp>
      <p:sp>
        <p:nvSpPr>
          <p:cNvPr id="32" name="Freeform 31"/>
          <p:cNvSpPr/>
          <p:nvPr/>
        </p:nvSpPr>
        <p:spPr bwMode="auto">
          <a:xfrm rot="21325233">
            <a:off x="7252808" y="3411446"/>
            <a:ext cx="680799" cy="117265"/>
          </a:xfrm>
          <a:custGeom>
            <a:avLst/>
            <a:gdLst>
              <a:gd name="connsiteX0" fmla="*/ 988828 w 988828"/>
              <a:gd name="connsiteY0" fmla="*/ 57787 h 207092"/>
              <a:gd name="connsiteX1" fmla="*/ 648586 w 988828"/>
              <a:gd name="connsiteY1" fmla="*/ 206643 h 207092"/>
              <a:gd name="connsiteX2" fmla="*/ 265814 w 988828"/>
              <a:gd name="connsiteY2" fmla="*/ 15257 h 207092"/>
              <a:gd name="connsiteX3" fmla="*/ 0 w 988828"/>
              <a:gd name="connsiteY3" fmla="*/ 25890 h 207092"/>
            </a:gdLst>
            <a:ahLst/>
            <a:cxnLst>
              <a:cxn ang="0">
                <a:pos x="connsiteX0" y="connsiteY0"/>
              </a:cxn>
              <a:cxn ang="0">
                <a:pos x="connsiteX1" y="connsiteY1"/>
              </a:cxn>
              <a:cxn ang="0">
                <a:pos x="connsiteX2" y="connsiteY2"/>
              </a:cxn>
              <a:cxn ang="0">
                <a:pos x="connsiteX3" y="connsiteY3"/>
              </a:cxn>
            </a:cxnLst>
            <a:rect l="l" t="t" r="r" b="b"/>
            <a:pathLst>
              <a:path w="988828" h="207092">
                <a:moveTo>
                  <a:pt x="988828" y="57787"/>
                </a:moveTo>
                <a:cubicBezTo>
                  <a:pt x="878958" y="135759"/>
                  <a:pt x="769088" y="213731"/>
                  <a:pt x="648586" y="206643"/>
                </a:cubicBezTo>
                <a:cubicBezTo>
                  <a:pt x="528084" y="199555"/>
                  <a:pt x="373912" y="45382"/>
                  <a:pt x="265814" y="15257"/>
                </a:cubicBezTo>
                <a:cubicBezTo>
                  <a:pt x="157716" y="-14868"/>
                  <a:pt x="78858" y="5511"/>
                  <a:pt x="0" y="25890"/>
                </a:cubicBezTo>
              </a:path>
            </a:pathLst>
          </a:custGeom>
          <a:noFill/>
          <a:ln w="25400" cap="flat" cmpd="sng" algn="ctr">
            <a:solidFill>
              <a:schemeClr val="accent1">
                <a:shade val="50000"/>
              </a:schemeClr>
            </a:solidFill>
            <a:prstDash val="solid"/>
            <a:round/>
            <a:headEnd type="none" w="med" len="med"/>
            <a:tailEnd type="none" w="med" len="med"/>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7724508" y="495300"/>
            <a:ext cx="1460463" cy="1569660"/>
          </a:xfrm>
          <a:prstGeom prst="rect">
            <a:avLst/>
          </a:prstGeom>
          <a:noFill/>
        </p:spPr>
        <p:txBody>
          <a:bodyPr wrap="none" rtlCol="0">
            <a:spAutoFit/>
          </a:bodyPr>
          <a:lstStyle/>
          <a:p>
            <a:pPr algn="ctr"/>
            <a:r>
              <a:rPr lang="en-US" sz="1600" dirty="0" smtClean="0">
                <a:latin typeface="Cambria" pitchFamily="18" charset="0"/>
              </a:rPr>
              <a:t>Each server</a:t>
            </a:r>
            <a:br>
              <a:rPr lang="en-US" sz="1600" dirty="0" smtClean="0">
                <a:latin typeface="Cambria" pitchFamily="18" charset="0"/>
              </a:rPr>
            </a:br>
            <a:r>
              <a:rPr lang="en-US" sz="1600" dirty="0" smtClean="0">
                <a:latin typeface="Cambria" pitchFamily="18" charset="0"/>
              </a:rPr>
              <a:t>sequentially</a:t>
            </a:r>
            <a:br>
              <a:rPr lang="en-US" sz="1600" dirty="0" smtClean="0">
                <a:latin typeface="Cambria" pitchFamily="18" charset="0"/>
              </a:rPr>
            </a:br>
            <a:r>
              <a:rPr lang="en-US" sz="1600" dirty="0" smtClean="0">
                <a:latin typeface="Cambria" pitchFamily="18" charset="0"/>
              </a:rPr>
              <a:t>merges each</a:t>
            </a:r>
            <a:br>
              <a:rPr lang="en-US" sz="1600" dirty="0" smtClean="0">
                <a:latin typeface="Cambria" pitchFamily="18" charset="0"/>
              </a:rPr>
            </a:br>
            <a:r>
              <a:rPr lang="en-US" sz="1600" dirty="0" smtClean="0">
                <a:latin typeface="Cambria" pitchFamily="18" charset="0"/>
              </a:rPr>
              <a:t>intention into</a:t>
            </a:r>
            <a:br>
              <a:rPr lang="en-US" sz="1600" dirty="0" smtClean="0">
                <a:latin typeface="Cambria" pitchFamily="18" charset="0"/>
              </a:rPr>
            </a:br>
            <a:r>
              <a:rPr lang="en-US" sz="1600" dirty="0" smtClean="0">
                <a:latin typeface="Cambria" pitchFamily="18" charset="0"/>
              </a:rPr>
              <a:t>the committed</a:t>
            </a:r>
            <a:br>
              <a:rPr lang="en-US" sz="1600" dirty="0" smtClean="0">
                <a:latin typeface="Cambria" pitchFamily="18" charset="0"/>
              </a:rPr>
            </a:br>
            <a:r>
              <a:rPr lang="en-US" sz="1600" dirty="0" smtClean="0">
                <a:latin typeface="Cambria" pitchFamily="18" charset="0"/>
              </a:rPr>
              <a:t>state cache</a:t>
            </a:r>
            <a:endParaRPr lang="en-US" sz="1600" dirty="0">
              <a:latin typeface="Cambria" pitchFamily="18" charset="0"/>
            </a:endParaRPr>
          </a:p>
        </p:txBody>
      </p:sp>
      <p:sp>
        <p:nvSpPr>
          <p:cNvPr id="34" name="Freeform 33"/>
          <p:cNvSpPr/>
          <p:nvPr/>
        </p:nvSpPr>
        <p:spPr bwMode="auto">
          <a:xfrm rot="19237786">
            <a:off x="7058072" y="2259846"/>
            <a:ext cx="1103402" cy="304800"/>
          </a:xfrm>
          <a:custGeom>
            <a:avLst/>
            <a:gdLst>
              <a:gd name="connsiteX0" fmla="*/ 988828 w 988828"/>
              <a:gd name="connsiteY0" fmla="*/ 57787 h 207092"/>
              <a:gd name="connsiteX1" fmla="*/ 648586 w 988828"/>
              <a:gd name="connsiteY1" fmla="*/ 206643 h 207092"/>
              <a:gd name="connsiteX2" fmla="*/ 265814 w 988828"/>
              <a:gd name="connsiteY2" fmla="*/ 15257 h 207092"/>
              <a:gd name="connsiteX3" fmla="*/ 0 w 988828"/>
              <a:gd name="connsiteY3" fmla="*/ 25890 h 207092"/>
            </a:gdLst>
            <a:ahLst/>
            <a:cxnLst>
              <a:cxn ang="0">
                <a:pos x="connsiteX0" y="connsiteY0"/>
              </a:cxn>
              <a:cxn ang="0">
                <a:pos x="connsiteX1" y="connsiteY1"/>
              </a:cxn>
              <a:cxn ang="0">
                <a:pos x="connsiteX2" y="connsiteY2"/>
              </a:cxn>
              <a:cxn ang="0">
                <a:pos x="connsiteX3" y="connsiteY3"/>
              </a:cxn>
            </a:cxnLst>
            <a:rect l="l" t="t" r="r" b="b"/>
            <a:pathLst>
              <a:path w="988828" h="207092">
                <a:moveTo>
                  <a:pt x="988828" y="57787"/>
                </a:moveTo>
                <a:cubicBezTo>
                  <a:pt x="878958" y="135759"/>
                  <a:pt x="769088" y="213731"/>
                  <a:pt x="648586" y="206643"/>
                </a:cubicBezTo>
                <a:cubicBezTo>
                  <a:pt x="528084" y="199555"/>
                  <a:pt x="373912" y="45382"/>
                  <a:pt x="265814" y="15257"/>
                </a:cubicBezTo>
                <a:cubicBezTo>
                  <a:pt x="157716" y="-14868"/>
                  <a:pt x="78858" y="5511"/>
                  <a:pt x="0" y="25890"/>
                </a:cubicBezTo>
              </a:path>
            </a:pathLst>
          </a:custGeom>
          <a:noFill/>
          <a:ln w="25400" cap="flat" cmpd="sng" algn="ctr">
            <a:solidFill>
              <a:schemeClr val="accent1">
                <a:shade val="50000"/>
              </a:schemeClr>
            </a:solidFill>
            <a:prstDash val="solid"/>
            <a:round/>
            <a:headEnd type="none" w="med" len="med"/>
            <a:tailEnd type="none" w="med" len="med"/>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4794427" y="495300"/>
            <a:ext cx="2846741" cy="830997"/>
          </a:xfrm>
          <a:prstGeom prst="rect">
            <a:avLst/>
          </a:prstGeom>
          <a:noFill/>
        </p:spPr>
        <p:txBody>
          <a:bodyPr wrap="none" rtlCol="0">
            <a:spAutoFit/>
          </a:bodyPr>
          <a:lstStyle/>
          <a:p>
            <a:pPr algn="ctr"/>
            <a:r>
              <a:rPr lang="en-US" sz="1600" dirty="0" smtClean="0">
                <a:latin typeface="Cambria" pitchFamily="18" charset="0"/>
              </a:rPr>
              <a:t>Optimistic concurrency</a:t>
            </a:r>
            <a:br>
              <a:rPr lang="en-US" sz="1600" dirty="0" smtClean="0">
                <a:latin typeface="Cambria" pitchFamily="18" charset="0"/>
              </a:rPr>
            </a:br>
            <a:r>
              <a:rPr lang="en-US" sz="1600" dirty="0" smtClean="0">
                <a:latin typeface="Cambria" pitchFamily="18" charset="0"/>
              </a:rPr>
              <a:t>violation causes transaction to</a:t>
            </a:r>
            <a:br>
              <a:rPr lang="en-US" sz="1600" dirty="0" smtClean="0">
                <a:latin typeface="Cambria" pitchFamily="18" charset="0"/>
              </a:rPr>
            </a:br>
            <a:r>
              <a:rPr lang="en-US" sz="1600" dirty="0" smtClean="0">
                <a:latin typeface="Cambria" pitchFamily="18" charset="0"/>
              </a:rPr>
              <a:t>abort and optionally retry</a:t>
            </a:r>
            <a:endParaRPr lang="en-US" sz="1600" dirty="0">
              <a:latin typeface="Cambria" pitchFamily="18" charset="0"/>
            </a:endParaRPr>
          </a:p>
        </p:txBody>
      </p:sp>
      <p:sp>
        <p:nvSpPr>
          <p:cNvPr id="36" name="Freeform 35"/>
          <p:cNvSpPr/>
          <p:nvPr/>
        </p:nvSpPr>
        <p:spPr bwMode="auto">
          <a:xfrm rot="159872">
            <a:off x="2829108" y="1357965"/>
            <a:ext cx="329609" cy="425303"/>
          </a:xfrm>
          <a:custGeom>
            <a:avLst/>
            <a:gdLst>
              <a:gd name="connsiteX0" fmla="*/ 0 w 329609"/>
              <a:gd name="connsiteY0" fmla="*/ 0 h 425303"/>
              <a:gd name="connsiteX1" fmla="*/ 244549 w 329609"/>
              <a:gd name="connsiteY1" fmla="*/ 148856 h 425303"/>
              <a:gd name="connsiteX2" fmla="*/ 159488 w 329609"/>
              <a:gd name="connsiteY2" fmla="*/ 350875 h 425303"/>
              <a:gd name="connsiteX3" fmla="*/ 329609 w 329609"/>
              <a:gd name="connsiteY3" fmla="*/ 425303 h 425303"/>
            </a:gdLst>
            <a:ahLst/>
            <a:cxnLst>
              <a:cxn ang="0">
                <a:pos x="connsiteX0" y="connsiteY0"/>
              </a:cxn>
              <a:cxn ang="0">
                <a:pos x="connsiteX1" y="connsiteY1"/>
              </a:cxn>
              <a:cxn ang="0">
                <a:pos x="connsiteX2" y="connsiteY2"/>
              </a:cxn>
              <a:cxn ang="0">
                <a:pos x="connsiteX3" y="connsiteY3"/>
              </a:cxn>
            </a:cxnLst>
            <a:rect l="l" t="t" r="r" b="b"/>
            <a:pathLst>
              <a:path w="329609" h="425303">
                <a:moveTo>
                  <a:pt x="0" y="0"/>
                </a:moveTo>
                <a:cubicBezTo>
                  <a:pt x="108984" y="45188"/>
                  <a:pt x="217968" y="90377"/>
                  <a:pt x="244549" y="148856"/>
                </a:cubicBezTo>
                <a:cubicBezTo>
                  <a:pt x="271130" y="207335"/>
                  <a:pt x="145311" y="304801"/>
                  <a:pt x="159488" y="350875"/>
                </a:cubicBezTo>
                <a:cubicBezTo>
                  <a:pt x="173665" y="396949"/>
                  <a:pt x="251637" y="411126"/>
                  <a:pt x="329609" y="425303"/>
                </a:cubicBezTo>
              </a:path>
            </a:pathLst>
          </a:custGeom>
          <a:noFill/>
          <a:ln w="25400" cap="flat" cmpd="sng" algn="ctr">
            <a:solidFill>
              <a:schemeClr val="accent1">
                <a:shade val="50000"/>
              </a:schemeClr>
            </a:solidFill>
            <a:prstDash val="solid"/>
            <a:round/>
            <a:headEnd type="none" w="med" len="med"/>
            <a:tailEnd type="none" w="med" len="med"/>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p:cNvPicPr>
            <a:picLocks noChangeAspect="1" noChangeArrowheads="1"/>
          </p:cNvPicPr>
          <p:nvPr/>
        </p:nvPicPr>
        <p:blipFill>
          <a:blip r:embed="rId4" cstate="print">
            <a:clrChange>
              <a:clrFrom>
                <a:srgbClr xmlns:mc="http://schemas.openxmlformats.org/markup-compatibility/2006" xmlns:a14="http://schemas.microsoft.com/office/drawing/2010/main" val="FFFFFF" mc:Ignorable=""/>
              </a:clrFrom>
              <a:clrTo>
                <a:srgbClr xmlns:mc="http://schemas.openxmlformats.org/markup-compatibility/2006" xmlns:a14="http://schemas.microsoft.com/office/drawing/2010/main" val="FFFFFF" mc:Ignorable="">
                  <a:alpha val="0"/>
                </a:srgbClr>
              </a:clrTo>
            </a:clrChange>
            <a:extLst>
              <a:ext uri="{28A0092B-C50C-407E-A947-70E740481C1C}">
                <a14:useLocalDpi xmlns:a14="http://schemas.microsoft.com/office/drawing/2010/main" val="0"/>
              </a:ext>
            </a:extLst>
          </a:blip>
          <a:srcRect/>
          <a:stretch>
            <a:fillRect/>
          </a:stretch>
        </p:blipFill>
        <p:spPr bwMode="auto">
          <a:xfrm>
            <a:off x="4952521" y="4914900"/>
            <a:ext cx="436413" cy="4336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spTree>
    <p:extLst>
      <p:ext uri="{BB962C8B-B14F-4D97-AF65-F5344CB8AC3E}">
        <p14:creationId xmlns:p14="http://schemas.microsoft.com/office/powerpoint/2010/main" val="182349696"/>
      </p:ext>
    </p:extLst>
  </p:cSld>
  <p:clrMapOvr>
    <a:masterClrMapping/>
  </p:clrMapOvr>
  <p:transition xmlns:p14="http://schemas.microsoft.com/office/powerpoint/2010/main" advTm="43633"/>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848" y="0"/>
            <a:ext cx="8229600" cy="1143000"/>
          </a:xfrm>
        </p:spPr>
        <p:txBody>
          <a:bodyPr vert="horz" lIns="91440" tIns="45720" rIns="91440" bIns="45720" rtlCol="0" anchor="ctr">
            <a:normAutofit/>
          </a:bodyPr>
          <a:lstStyle/>
          <a:p>
            <a:r>
              <a:rPr lang="en-US" b="1" dirty="0" smtClean="0">
                <a:solidFill>
                  <a:srgbClr xmlns:mc="http://schemas.openxmlformats.org/markup-compatibility/2006" xmlns:a14="http://schemas.microsoft.com/office/drawing/2010/main" val="0070C0" mc:Ignorable=""/>
                </a:solidFill>
              </a:rPr>
              <a:t>Performance </a:t>
            </a:r>
          </a:p>
        </p:txBody>
      </p:sp>
      <p:sp>
        <p:nvSpPr>
          <p:cNvPr id="3" name="Content Placeholder 2"/>
          <p:cNvSpPr>
            <a:spLocks noGrp="1"/>
          </p:cNvSpPr>
          <p:nvPr>
            <p:ph idx="1"/>
          </p:nvPr>
        </p:nvSpPr>
        <p:spPr>
          <a:xfrm>
            <a:off x="48795" y="968990"/>
            <a:ext cx="9023683" cy="3645539"/>
          </a:xfrm>
        </p:spPr>
        <p:txBody>
          <a:bodyPr>
            <a:normAutofit/>
          </a:bodyPr>
          <a:lstStyle/>
          <a:p>
            <a:r>
              <a:rPr lang="en-US" sz="2400" dirty="0" smtClean="0"/>
              <a:t>The system scales out without partitioning</a:t>
            </a:r>
          </a:p>
          <a:p>
            <a:r>
              <a:rPr lang="en-US" sz="2400" dirty="0" smtClean="0"/>
              <a:t>System-wide throughput of update transactions is bounded by</a:t>
            </a:r>
            <a:br>
              <a:rPr lang="en-US" sz="2400" dirty="0" smtClean="0"/>
            </a:br>
            <a:r>
              <a:rPr lang="en-US" sz="2400" dirty="0" smtClean="0"/>
              <a:t>the slowed step in the update pipeline</a:t>
            </a:r>
          </a:p>
          <a:p>
            <a:pPr lvl="1"/>
            <a:r>
              <a:rPr lang="en-US" sz="2000" dirty="0" smtClean="0"/>
              <a:t>15K update transactions per second possible over 1 Gigabit Ethernet</a:t>
            </a:r>
          </a:p>
          <a:p>
            <a:pPr lvl="1"/>
            <a:r>
              <a:rPr lang="en-US" sz="2000" dirty="0" smtClean="0"/>
              <a:t>150K </a:t>
            </a:r>
            <a:r>
              <a:rPr lang="en-US" sz="2000" dirty="0"/>
              <a:t>update transactions per second </a:t>
            </a:r>
            <a:r>
              <a:rPr lang="en-US" sz="2000" dirty="0" smtClean="0"/>
              <a:t>expected on 10 Gigabit Ethernet</a:t>
            </a:r>
          </a:p>
          <a:p>
            <a:pPr lvl="1">
              <a:spcAft>
                <a:spcPts val="600"/>
              </a:spcAft>
            </a:pPr>
            <a:r>
              <a:rPr lang="en-US" sz="2000" dirty="0" smtClean="0"/>
              <a:t>Conflict detection &amp; merge can do about 300K update transactions per second</a:t>
            </a:r>
          </a:p>
          <a:p>
            <a:r>
              <a:rPr lang="en-US" sz="2400" dirty="0" smtClean="0"/>
              <a:t>Abort rate on write-hot data is bounded by </a:t>
            </a:r>
            <a:r>
              <a:rPr lang="en-US" sz="2400" dirty="0" err="1" smtClean="0"/>
              <a:t>txn’s</a:t>
            </a:r>
            <a:r>
              <a:rPr lang="en-US" sz="2400" dirty="0" smtClean="0"/>
              <a:t> conflict zone</a:t>
            </a:r>
          </a:p>
          <a:p>
            <a:pPr lvl="1"/>
            <a:r>
              <a:rPr lang="en-US" sz="2000" dirty="0" smtClean="0"/>
              <a:t>Which is determined by end-to-end transaction latency.</a:t>
            </a:r>
          </a:p>
          <a:p>
            <a:pPr lvl="1"/>
            <a:r>
              <a:rPr lang="en-US" sz="2000" dirty="0" smtClean="0"/>
              <a:t>About 200 </a:t>
            </a:r>
            <a:r>
              <a:rPr lang="el-GR" sz="2000" dirty="0" smtClean="0"/>
              <a:t>μ</a:t>
            </a:r>
            <a:r>
              <a:rPr lang="en-US" sz="2000" dirty="0" smtClean="0"/>
              <a:t>s in our prototype </a:t>
            </a:r>
            <a:r>
              <a:rPr lang="en-US" sz="2000" dirty="0" smtClean="0">
                <a:sym typeface="Symbol"/>
              </a:rPr>
              <a:t> ~ 1500 update TPS if all </a:t>
            </a:r>
            <a:r>
              <a:rPr lang="en-US" sz="2000" dirty="0" err="1" smtClean="0">
                <a:sym typeface="Symbol"/>
              </a:rPr>
              <a:t>txns</a:t>
            </a:r>
            <a:r>
              <a:rPr lang="en-US" sz="2000" dirty="0" smtClean="0">
                <a:sym typeface="Symbol"/>
              </a:rPr>
              <a:t> conflict</a:t>
            </a:r>
            <a:endParaRPr lang="en-US" sz="2000" dirty="0" smtClean="0"/>
          </a:p>
        </p:txBody>
      </p:sp>
      <p:sp>
        <p:nvSpPr>
          <p:cNvPr id="5" name="Slide Number Placeholder 4"/>
          <p:cNvSpPr>
            <a:spLocks noGrp="1"/>
          </p:cNvSpPr>
          <p:nvPr>
            <p:ph type="sldNum" sz="quarter" idx="12"/>
          </p:nvPr>
        </p:nvSpPr>
        <p:spPr>
          <a:xfrm>
            <a:off x="6553200" y="6438238"/>
            <a:ext cx="2133600" cy="365125"/>
          </a:xfrm>
        </p:spPr>
        <p:txBody>
          <a:bodyPr/>
          <a:lstStyle/>
          <a:p>
            <a:fld id="{91BD128E-496B-4FFC-81EC-249F77FE8793}" type="slidenum">
              <a:rPr lang="en-US" smtClean="0"/>
              <a:pPr/>
              <a:t>17</a:t>
            </a:fld>
            <a:endParaRPr lang="en-US" dirty="0"/>
          </a:p>
        </p:txBody>
      </p:sp>
      <p:pic>
        <p:nvPicPr>
          <p:cNvPr id="6" name="Picture 3"/>
          <p:cNvPicPr>
            <a:picLocks noChangeAspect="1" noChangeArrowheads="1"/>
          </p:cNvPicPr>
          <p:nvPr/>
        </p:nvPicPr>
        <p:blipFill>
          <a:blip r:embed="rId4" cstate="print"/>
          <a:srcRect/>
          <a:stretch>
            <a:fillRect/>
          </a:stretch>
        </p:blipFill>
        <p:spPr bwMode="auto">
          <a:xfrm>
            <a:off x="277958" y="5317751"/>
            <a:ext cx="8732036" cy="1186364"/>
          </a:xfrm>
          <a:prstGeom prst="rect">
            <a:avLst/>
          </a:prstGeom>
          <a:noFill/>
          <a:ln w="9525">
            <a:noFill/>
            <a:miter lim="800000"/>
            <a:headEnd/>
            <a:tailEnd/>
          </a:ln>
        </p:spPr>
      </p:pic>
      <p:sp>
        <p:nvSpPr>
          <p:cNvPr id="7" name="Oval 2"/>
          <p:cNvSpPr>
            <a:spLocks noChangeArrowheads="1"/>
          </p:cNvSpPr>
          <p:nvPr/>
        </p:nvSpPr>
        <p:spPr bwMode="auto">
          <a:xfrm>
            <a:off x="336381" y="5599610"/>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A</a:t>
            </a:r>
          </a:p>
        </p:txBody>
      </p:sp>
      <p:sp>
        <p:nvSpPr>
          <p:cNvPr id="8" name="Oval 2"/>
          <p:cNvSpPr>
            <a:spLocks noChangeArrowheads="1"/>
          </p:cNvSpPr>
          <p:nvPr/>
        </p:nvSpPr>
        <p:spPr bwMode="auto">
          <a:xfrm>
            <a:off x="904223" y="5599610"/>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D</a:t>
            </a:r>
          </a:p>
        </p:txBody>
      </p:sp>
      <p:sp>
        <p:nvSpPr>
          <p:cNvPr id="9" name="Oval 2"/>
          <p:cNvSpPr>
            <a:spLocks noChangeArrowheads="1"/>
          </p:cNvSpPr>
          <p:nvPr/>
        </p:nvSpPr>
        <p:spPr bwMode="auto">
          <a:xfrm>
            <a:off x="1586361" y="5599610"/>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dirty="0" smtClean="0">
                <a:latin typeface="Arial" pitchFamily="34" charset="0"/>
                <a:cs typeface="Arial" pitchFamily="34" charset="0"/>
              </a:rPr>
              <a:t>C</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Oval 2"/>
          <p:cNvSpPr>
            <a:spLocks noChangeArrowheads="1"/>
          </p:cNvSpPr>
          <p:nvPr/>
        </p:nvSpPr>
        <p:spPr bwMode="auto">
          <a:xfrm>
            <a:off x="2268499" y="5599610"/>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B</a:t>
            </a:r>
          </a:p>
        </p:txBody>
      </p:sp>
      <p:sp>
        <p:nvSpPr>
          <p:cNvPr id="11" name="Oval 2"/>
          <p:cNvSpPr>
            <a:spLocks noChangeArrowheads="1"/>
          </p:cNvSpPr>
          <p:nvPr/>
        </p:nvSpPr>
        <p:spPr bwMode="auto">
          <a:xfrm>
            <a:off x="2818757" y="561719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I</a:t>
            </a:r>
          </a:p>
        </p:txBody>
      </p:sp>
      <p:sp>
        <p:nvSpPr>
          <p:cNvPr id="12" name="Oval 2"/>
          <p:cNvSpPr>
            <a:spLocks noChangeArrowheads="1"/>
          </p:cNvSpPr>
          <p:nvPr/>
        </p:nvSpPr>
        <p:spPr bwMode="auto">
          <a:xfrm>
            <a:off x="3500895" y="561719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H</a:t>
            </a:r>
          </a:p>
        </p:txBody>
      </p:sp>
      <p:sp>
        <p:nvSpPr>
          <p:cNvPr id="13" name="Oval 2"/>
          <p:cNvSpPr>
            <a:spLocks noChangeArrowheads="1"/>
          </p:cNvSpPr>
          <p:nvPr/>
        </p:nvSpPr>
        <p:spPr bwMode="auto">
          <a:xfrm>
            <a:off x="4183034" y="5617194"/>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G</a:t>
            </a:r>
          </a:p>
        </p:txBody>
      </p:sp>
      <p:cxnSp>
        <p:nvCxnSpPr>
          <p:cNvPr id="14" name="Straight Arrow Connector 13"/>
          <p:cNvCxnSpPr>
            <a:stCxn id="13" idx="2"/>
          </p:cNvCxnSpPr>
          <p:nvPr/>
        </p:nvCxnSpPr>
        <p:spPr>
          <a:xfrm rot="10800000">
            <a:off x="3934654" y="5833253"/>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Freeform 14"/>
          <p:cNvSpPr/>
          <p:nvPr/>
        </p:nvSpPr>
        <p:spPr>
          <a:xfrm>
            <a:off x="2548567" y="5985374"/>
            <a:ext cx="1712675" cy="359322"/>
          </a:xfrm>
          <a:custGeom>
            <a:avLst/>
            <a:gdLst>
              <a:gd name="connsiteX0" fmla="*/ 2228850 w 2228850"/>
              <a:gd name="connsiteY0" fmla="*/ 0 h 273050"/>
              <a:gd name="connsiteX1" fmla="*/ 409575 w 2228850"/>
              <a:gd name="connsiteY1" fmla="*/ 266700 h 273050"/>
              <a:gd name="connsiteX2" fmla="*/ 0 w 2228850"/>
              <a:gd name="connsiteY2" fmla="*/ 38100 h 273050"/>
            </a:gdLst>
            <a:ahLst/>
            <a:cxnLst>
              <a:cxn ang="0">
                <a:pos x="connsiteX0" y="connsiteY0"/>
              </a:cxn>
              <a:cxn ang="0">
                <a:pos x="connsiteX1" y="connsiteY1"/>
              </a:cxn>
              <a:cxn ang="0">
                <a:pos x="connsiteX2" y="connsiteY2"/>
              </a:cxn>
            </a:cxnLst>
            <a:rect l="l" t="t" r="r" b="b"/>
            <a:pathLst>
              <a:path w="2228850" h="273050">
                <a:moveTo>
                  <a:pt x="2228850" y="0"/>
                </a:moveTo>
                <a:cubicBezTo>
                  <a:pt x="1504950" y="130175"/>
                  <a:pt x="781050" y="260350"/>
                  <a:pt x="409575" y="266700"/>
                </a:cubicBezTo>
                <a:cubicBezTo>
                  <a:pt x="38100" y="273050"/>
                  <a:pt x="19050" y="155575"/>
                  <a:pt x="0" y="38100"/>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Freeform 15"/>
          <p:cNvSpPr/>
          <p:nvPr/>
        </p:nvSpPr>
        <p:spPr>
          <a:xfrm>
            <a:off x="656396" y="5937749"/>
            <a:ext cx="1645994" cy="360362"/>
          </a:xfrm>
          <a:custGeom>
            <a:avLst/>
            <a:gdLst>
              <a:gd name="connsiteX0" fmla="*/ 2124075 w 2124075"/>
              <a:gd name="connsiteY0" fmla="*/ 0 h 360362"/>
              <a:gd name="connsiteX1" fmla="*/ 895350 w 2124075"/>
              <a:gd name="connsiteY1" fmla="*/ 352425 h 360362"/>
              <a:gd name="connsiteX2" fmla="*/ 0 w 2124075"/>
              <a:gd name="connsiteY2" fmla="*/ 47625 h 360362"/>
            </a:gdLst>
            <a:ahLst/>
            <a:cxnLst>
              <a:cxn ang="0">
                <a:pos x="connsiteX0" y="connsiteY0"/>
              </a:cxn>
              <a:cxn ang="0">
                <a:pos x="connsiteX1" y="connsiteY1"/>
              </a:cxn>
              <a:cxn ang="0">
                <a:pos x="connsiteX2" y="connsiteY2"/>
              </a:cxn>
            </a:cxnLst>
            <a:rect l="l" t="t" r="r" b="b"/>
            <a:pathLst>
              <a:path w="2124075" h="360362">
                <a:moveTo>
                  <a:pt x="2124075" y="0"/>
                </a:moveTo>
                <a:cubicBezTo>
                  <a:pt x="1686718" y="172244"/>
                  <a:pt x="1249362" y="344488"/>
                  <a:pt x="895350" y="352425"/>
                </a:cubicBezTo>
                <a:cubicBezTo>
                  <a:pt x="541338" y="360362"/>
                  <a:pt x="270669" y="203993"/>
                  <a:pt x="0" y="47625"/>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7" name="Straight Arrow Connector 16"/>
          <p:cNvCxnSpPr/>
          <p:nvPr/>
        </p:nvCxnSpPr>
        <p:spPr>
          <a:xfrm rot="10800000">
            <a:off x="3263141" y="5840397"/>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2035327" y="5821347"/>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a:off x="1354290" y="5823729"/>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Oval 2"/>
          <p:cNvSpPr>
            <a:spLocks noChangeArrowheads="1"/>
          </p:cNvSpPr>
          <p:nvPr/>
        </p:nvSpPr>
        <p:spPr bwMode="auto">
          <a:xfrm>
            <a:off x="6031198" y="5688948"/>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cs typeface="Arial" pitchFamily="34" charset="0"/>
              </a:rPr>
              <a:t>D</a:t>
            </a:r>
            <a:r>
              <a:rPr lang="en-US" sz="2400" dirty="0" smtClean="0">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Oval 2"/>
          <p:cNvSpPr>
            <a:spLocks noChangeArrowheads="1"/>
          </p:cNvSpPr>
          <p:nvPr/>
        </p:nvSpPr>
        <p:spPr bwMode="auto">
          <a:xfrm>
            <a:off x="6715467" y="5706532"/>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lang="en-US" sz="2400" dirty="0" smtClean="0">
                <a:latin typeface="Arial" pitchFamily="34" charset="0"/>
                <a:cs typeface="Arial" pitchFamily="34" charset="0"/>
              </a:rPr>
              <a:t>C</a:t>
            </a:r>
            <a:r>
              <a:rPr lang="en-US" sz="2400" dirty="0" smtClean="0">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Oval 2"/>
          <p:cNvSpPr>
            <a:spLocks noChangeArrowheads="1"/>
          </p:cNvSpPr>
          <p:nvPr/>
        </p:nvSpPr>
        <p:spPr bwMode="auto">
          <a:xfrm>
            <a:off x="7397605" y="5706532"/>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lvl="0" algn="ctr" fontAlgn="base">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cs typeface="Arial" pitchFamily="34" charset="0"/>
              </a:rPr>
              <a:t>B</a:t>
            </a:r>
            <a:r>
              <a:rPr lang="en-US" sz="2400" dirty="0" smtClean="0">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Oval 2"/>
          <p:cNvSpPr>
            <a:spLocks noChangeArrowheads="1"/>
          </p:cNvSpPr>
          <p:nvPr/>
        </p:nvSpPr>
        <p:spPr bwMode="auto">
          <a:xfrm>
            <a:off x="8079744" y="5706532"/>
            <a:ext cx="457200" cy="433706"/>
          </a:xfrm>
          <a:prstGeom prst="ellipse">
            <a:avLst/>
          </a:prstGeom>
          <a:noFill/>
          <a:ln w="28575">
            <a:solidFill>
              <a:srgbClr xmlns:mc="http://schemas.openxmlformats.org/markup-compatibility/2006" xmlns:a14="http://schemas.microsoft.com/office/drawing/2010/main" val="000000" mc:Ignorable=""/>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G</a:t>
            </a:r>
            <a:r>
              <a:rPr kumimoji="0" lang="en-US" sz="2400" b="0" i="0" u="none" strike="noStrike" cap="none" normalizeH="0" baseline="0" dirty="0" smtClean="0">
                <a:ln>
                  <a:noFill/>
                </a:ln>
                <a:solidFill>
                  <a:schemeClr val="tx1"/>
                </a:solidFill>
                <a:effectLst/>
                <a:latin typeface="Arial" pitchFamily="34" charset="0"/>
                <a:cs typeface="Arial" pitchFamily="34" charset="0"/>
                <a:sym typeface="Symbol"/>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24" name="Straight Arrow Connector 23"/>
          <p:cNvCxnSpPr>
            <a:stCxn id="23" idx="2"/>
          </p:cNvCxnSpPr>
          <p:nvPr/>
        </p:nvCxnSpPr>
        <p:spPr>
          <a:xfrm rot="10800000">
            <a:off x="7831364" y="5922591"/>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0800000">
            <a:off x="7159851" y="5929735"/>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6460182" y="5926450"/>
            <a:ext cx="248381"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Freeform 26"/>
          <p:cNvSpPr/>
          <p:nvPr/>
        </p:nvSpPr>
        <p:spPr>
          <a:xfrm>
            <a:off x="541284" y="6029386"/>
            <a:ext cx="6892158" cy="395452"/>
          </a:xfrm>
          <a:custGeom>
            <a:avLst/>
            <a:gdLst>
              <a:gd name="connsiteX0" fmla="*/ 18393 w 7593724"/>
              <a:gd name="connsiteY0" fmla="*/ 0 h 395452"/>
              <a:gd name="connsiteX1" fmla="*/ 42041 w 7593724"/>
              <a:gd name="connsiteY1" fmla="*/ 260131 h 395452"/>
              <a:gd name="connsiteX2" fmla="*/ 270641 w 7593724"/>
              <a:gd name="connsiteY2" fmla="*/ 323193 h 395452"/>
              <a:gd name="connsiteX3" fmla="*/ 790903 w 7593724"/>
              <a:gd name="connsiteY3" fmla="*/ 346841 h 395452"/>
              <a:gd name="connsiteX4" fmla="*/ 3124200 w 7593724"/>
              <a:gd name="connsiteY4" fmla="*/ 386255 h 395452"/>
              <a:gd name="connsiteX5" fmla="*/ 6371896 w 7593724"/>
              <a:gd name="connsiteY5" fmla="*/ 291662 h 395452"/>
              <a:gd name="connsiteX6" fmla="*/ 7593724 w 7593724"/>
              <a:gd name="connsiteY6" fmla="*/ 39413 h 39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93724" h="395452">
                <a:moveTo>
                  <a:pt x="18393" y="0"/>
                </a:moveTo>
                <a:cubicBezTo>
                  <a:pt x="9196" y="103132"/>
                  <a:pt x="0" y="206265"/>
                  <a:pt x="42041" y="260131"/>
                </a:cubicBezTo>
                <a:cubicBezTo>
                  <a:pt x="84082" y="313997"/>
                  <a:pt x="145831" y="308741"/>
                  <a:pt x="270641" y="323193"/>
                </a:cubicBezTo>
                <a:cubicBezTo>
                  <a:pt x="395451" y="337645"/>
                  <a:pt x="790903" y="346841"/>
                  <a:pt x="790903" y="346841"/>
                </a:cubicBezTo>
                <a:cubicBezTo>
                  <a:pt x="1266496" y="357351"/>
                  <a:pt x="2194035" y="395452"/>
                  <a:pt x="3124200" y="386255"/>
                </a:cubicBezTo>
                <a:cubicBezTo>
                  <a:pt x="4054366" y="377059"/>
                  <a:pt x="5626975" y="349469"/>
                  <a:pt x="6371896" y="291662"/>
                </a:cubicBezTo>
                <a:cubicBezTo>
                  <a:pt x="7116817" y="233855"/>
                  <a:pt x="7593724" y="39413"/>
                  <a:pt x="7593724" y="39413"/>
                </a:cubicBezTo>
              </a:path>
            </a:pathLst>
          </a:cu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Freeform 27"/>
          <p:cNvSpPr/>
          <p:nvPr/>
        </p:nvSpPr>
        <p:spPr>
          <a:xfrm>
            <a:off x="3870435" y="5451317"/>
            <a:ext cx="4248807" cy="317938"/>
          </a:xfrm>
          <a:custGeom>
            <a:avLst/>
            <a:gdLst>
              <a:gd name="connsiteX0" fmla="*/ 4248807 w 4248807"/>
              <a:gd name="connsiteY0" fmla="*/ 317938 h 317938"/>
              <a:gd name="connsiteX1" fmla="*/ 3894083 w 4248807"/>
              <a:gd name="connsiteY1" fmla="*/ 160282 h 317938"/>
              <a:gd name="connsiteX2" fmla="*/ 2577662 w 4248807"/>
              <a:gd name="connsiteY2" fmla="*/ 49924 h 317938"/>
              <a:gd name="connsiteX3" fmla="*/ 685800 w 4248807"/>
              <a:gd name="connsiteY3" fmla="*/ 26276 h 317938"/>
              <a:gd name="connsiteX4" fmla="*/ 0 w 4248807"/>
              <a:gd name="connsiteY4" fmla="*/ 207579 h 317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807" h="317938">
                <a:moveTo>
                  <a:pt x="4248807" y="317938"/>
                </a:moveTo>
                <a:cubicBezTo>
                  <a:pt x="4210707" y="261444"/>
                  <a:pt x="4172607" y="204951"/>
                  <a:pt x="3894083" y="160282"/>
                </a:cubicBezTo>
                <a:cubicBezTo>
                  <a:pt x="3615559" y="115613"/>
                  <a:pt x="3112376" y="72258"/>
                  <a:pt x="2577662" y="49924"/>
                </a:cubicBezTo>
                <a:cubicBezTo>
                  <a:pt x="2042948" y="27590"/>
                  <a:pt x="1115410" y="0"/>
                  <a:pt x="685800" y="26276"/>
                </a:cubicBezTo>
                <a:cubicBezTo>
                  <a:pt x="256190" y="52552"/>
                  <a:pt x="0" y="207579"/>
                  <a:pt x="0" y="207579"/>
                </a:cubicBezTo>
              </a:path>
            </a:pathLst>
          </a:cu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9" name="Straight Connector 28"/>
          <p:cNvCxnSpPr/>
          <p:nvPr/>
        </p:nvCxnSpPr>
        <p:spPr>
          <a:xfrm rot="16200000" flipH="1">
            <a:off x="5397585" y="5929219"/>
            <a:ext cx="1153445" cy="23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5044969" y="5827057"/>
            <a:ext cx="126124" cy="14189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p:cNvSpPr/>
          <p:nvPr/>
        </p:nvSpPr>
        <p:spPr>
          <a:xfrm>
            <a:off x="5295903" y="5827057"/>
            <a:ext cx="126124" cy="14189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p:cNvSpPr/>
          <p:nvPr/>
        </p:nvSpPr>
        <p:spPr>
          <a:xfrm>
            <a:off x="5546838" y="5827057"/>
            <a:ext cx="126124" cy="14189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Connector 32"/>
          <p:cNvCxnSpPr/>
          <p:nvPr/>
        </p:nvCxnSpPr>
        <p:spPr>
          <a:xfrm rot="5400000">
            <a:off x="-281606" y="5904104"/>
            <a:ext cx="1161082" cy="24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8045581" y="5922986"/>
            <a:ext cx="1129674" cy="173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4211016" y="5922069"/>
            <a:ext cx="1148068" cy="7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1020726" y="4860908"/>
            <a:ext cx="4327729" cy="399911"/>
            <a:chOff x="1020726" y="4860908"/>
            <a:chExt cx="4327729" cy="399911"/>
          </a:xfrm>
        </p:grpSpPr>
        <p:sp>
          <p:nvSpPr>
            <p:cNvPr id="51" name="TextBox 50"/>
            <p:cNvSpPr txBox="1"/>
            <p:nvPr/>
          </p:nvSpPr>
          <p:spPr>
            <a:xfrm>
              <a:off x="1020726" y="4860908"/>
              <a:ext cx="3929963" cy="369332"/>
            </a:xfrm>
            <a:prstGeom prst="rect">
              <a:avLst/>
            </a:prstGeom>
            <a:solidFill>
              <a:schemeClr val="accent1">
                <a:lumMod val="40000"/>
                <a:lumOff val="60000"/>
              </a:schemeClr>
            </a:solidFill>
            <a:ln>
              <a:solidFill>
                <a:schemeClr val="tx1"/>
              </a:solidFill>
            </a:ln>
          </p:spPr>
          <p:txBody>
            <a:bodyPr wrap="square" rtlCol="0">
              <a:spAutoFit/>
            </a:bodyPr>
            <a:lstStyle/>
            <a:p>
              <a:r>
                <a:rPr lang="en-US" dirty="0" smtClean="0"/>
                <a:t>Minimize the length of the conflict zone</a:t>
              </a:r>
              <a:endParaRPr lang="en-US" dirty="0"/>
            </a:p>
          </p:txBody>
        </p:sp>
        <p:sp>
          <p:nvSpPr>
            <p:cNvPr id="52" name="Bent Arrow 51"/>
            <p:cNvSpPr/>
            <p:nvPr/>
          </p:nvSpPr>
          <p:spPr>
            <a:xfrm rot="5400000">
              <a:off x="5028886" y="4941251"/>
              <a:ext cx="252881" cy="386256"/>
            </a:xfrm>
            <a:prstGeom prst="bentArrow">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Tree>
    <p:custDataLst>
      <p:tags r:id="rId1"/>
    </p:custDataLst>
  </p:cSld>
  <p:clrMapOvr>
    <a:masterClrMapping/>
  </p:clrMapOvr>
  <p:transition xmlns:p14="http://schemas.microsoft.com/office/powerpoint/2010/main" advTm="242926"/>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left)">
                                      <p:cBhvr>
                                        <p:cTn id="10" dur="500"/>
                                        <p:tgtEl>
                                          <p:spTgt spid="3">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left)">
                                      <p:cBhvr>
                                        <p:cTn id="13" dur="500"/>
                                        <p:tgtEl>
                                          <p:spTgt spid="3">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left)">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left)">
                                      <p:cBhvr>
                                        <p:cTn id="21" dur="500"/>
                                        <p:tgtEl>
                                          <p:spTgt spid="3">
                                            <p:txEl>
                                              <p:pRg st="5" end="5"/>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ipe(left)">
                                      <p:cBhvr>
                                        <p:cTn id="24" dur="500"/>
                                        <p:tgtEl>
                                          <p:spTgt spid="3">
                                            <p:txEl>
                                              <p:pRg st="6" end="6"/>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left)">
                                      <p:cBhvr>
                                        <p:cTn id="27" dur="500"/>
                                        <p:tgtEl>
                                          <p:spTgt spid="3">
                                            <p:txEl>
                                              <p:pRg st="7" end="7"/>
                                            </p:txEl>
                                          </p:spTgt>
                                        </p:tgtEl>
                                      </p:cBhvr>
                                    </p:animEffect>
                                  </p:childTnLst>
                                </p:cTn>
                              </p:par>
                              <p:par>
                                <p:cTn id="28" presetID="22" presetClass="entr" presetSubtype="8" fill="hold"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xmlns:mc="http://schemas.openxmlformats.org/markup-compatibility/2006" xmlns:a14="http://schemas.microsoft.com/office/drawing/2010/main" val="0070C0" mc:Ignorable=""/>
                </a:solidFill>
              </a:rPr>
              <a:t>Major</a:t>
            </a:r>
            <a:r>
              <a:rPr lang="en-US" dirty="0" smtClean="0"/>
              <a:t> </a:t>
            </a:r>
            <a:r>
              <a:rPr lang="en-US" b="1" dirty="0" smtClean="0">
                <a:solidFill>
                  <a:srgbClr xmlns:mc="http://schemas.openxmlformats.org/markup-compatibility/2006" xmlns:a14="http://schemas.microsoft.com/office/drawing/2010/main" val="0070C0" mc:Ignorable=""/>
                </a:solidFill>
              </a:rPr>
              <a:t>Technologies</a:t>
            </a:r>
          </a:p>
        </p:txBody>
      </p:sp>
      <p:sp>
        <p:nvSpPr>
          <p:cNvPr id="3" name="Content Placeholder 2"/>
          <p:cNvSpPr>
            <a:spLocks noGrp="1"/>
          </p:cNvSpPr>
          <p:nvPr>
            <p:ph idx="1"/>
          </p:nvPr>
        </p:nvSpPr>
        <p:spPr>
          <a:xfrm>
            <a:off x="172387" y="1296650"/>
            <a:ext cx="8731769" cy="4829514"/>
          </a:xfrm>
        </p:spPr>
        <p:txBody>
          <a:bodyPr>
            <a:normAutofit/>
          </a:bodyPr>
          <a:lstStyle/>
          <a:p>
            <a:pPr>
              <a:spcAft>
                <a:spcPts val="1200"/>
              </a:spcAft>
            </a:pPr>
            <a:r>
              <a:rPr lang="en-US" dirty="0" smtClean="0"/>
              <a:t>Flash is append-only. Custom controller has mechanisms for synchronization &amp; fault tolerance</a:t>
            </a:r>
          </a:p>
          <a:p>
            <a:pPr>
              <a:spcAft>
                <a:spcPts val="1200"/>
              </a:spcAft>
            </a:pPr>
            <a:r>
              <a:rPr lang="en-US" dirty="0" smtClean="0"/>
              <a:t>Storage is striped, with a self-adaptive algorithm for storage allocation and load balancing</a:t>
            </a:r>
          </a:p>
          <a:p>
            <a:pPr>
              <a:spcAft>
                <a:spcPts val="1200"/>
              </a:spcAft>
            </a:pPr>
            <a:r>
              <a:rPr lang="en-US" dirty="0" smtClean="0"/>
              <a:t>Fault-tolerant protocol for a totally ordered log</a:t>
            </a:r>
          </a:p>
          <a:p>
            <a:r>
              <a:rPr lang="en-US" dirty="0" smtClean="0"/>
              <a:t>Fast algorithm for conflict detection and merging of intention records into last-committed state</a:t>
            </a:r>
          </a:p>
        </p:txBody>
      </p:sp>
      <p:sp>
        <p:nvSpPr>
          <p:cNvPr id="4" name="Slide Number Placeholder 3"/>
          <p:cNvSpPr>
            <a:spLocks noGrp="1"/>
          </p:cNvSpPr>
          <p:nvPr>
            <p:ph type="sldNum" sz="quarter" idx="12"/>
          </p:nvPr>
        </p:nvSpPr>
        <p:spPr/>
        <p:txBody>
          <a:bodyPr/>
          <a:lstStyle/>
          <a:p>
            <a:fld id="{91BD128E-496B-4FFC-81EC-249F77FE8793}" type="slidenum">
              <a:rPr lang="en-US" smtClean="0"/>
              <a:pPr/>
              <a:t>18</a:t>
            </a:fld>
            <a:endParaRPr lang="en-US"/>
          </a:p>
        </p:txBody>
      </p:sp>
    </p:spTree>
    <p:extLst>
      <p:ext uri="{BB962C8B-B14F-4D97-AF65-F5344CB8AC3E}">
        <p14:creationId xmlns:p14="http://schemas.microsoft.com/office/powerpoint/2010/main" val="1334344292"/>
      </p:ext>
    </p:extLst>
  </p:cSld>
  <p:clrMapOvr>
    <a:masterClrMapping/>
  </p:clrMapOvr>
  <p:transition xmlns:p14="http://schemas.microsoft.com/office/powerpoint/2010/main" advTm="112336"/>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xmlns:mc="http://schemas.openxmlformats.org/markup-compatibility/2006" xmlns:a14="http://schemas.microsoft.com/office/drawing/2010/main" val="0070C0" mc:Ignorable=""/>
                </a:solidFill>
              </a:rPr>
              <a:t>Status</a:t>
            </a:r>
          </a:p>
        </p:txBody>
      </p:sp>
      <p:sp>
        <p:nvSpPr>
          <p:cNvPr id="3" name="Content Placeholder 2"/>
          <p:cNvSpPr>
            <a:spLocks noGrp="1"/>
          </p:cNvSpPr>
          <p:nvPr>
            <p:ph idx="1"/>
          </p:nvPr>
        </p:nvSpPr>
        <p:spPr/>
        <p:txBody>
          <a:bodyPr/>
          <a:lstStyle/>
          <a:p>
            <a:r>
              <a:rPr lang="en-US" dirty="0" smtClean="0"/>
              <a:t>Most parts have been prototyped.</a:t>
            </a:r>
          </a:p>
          <a:p>
            <a:pPr lvl="1"/>
            <a:r>
              <a:rPr lang="en-US" dirty="0" smtClean="0"/>
              <a:t>But there’s a long way to go.</a:t>
            </a:r>
            <a:br>
              <a:rPr lang="en-US" dirty="0" smtClean="0"/>
            </a:br>
            <a:endParaRPr lang="en-US" dirty="0" smtClean="0"/>
          </a:p>
          <a:p>
            <a:r>
              <a:rPr lang="en-US" dirty="0" smtClean="0"/>
              <a:t>We’re working on papers</a:t>
            </a:r>
          </a:p>
          <a:p>
            <a:pPr lvl="1"/>
            <a:r>
              <a:rPr lang="en-US" dirty="0" smtClean="0"/>
              <a:t>There’s a short abstract on the HPTS 2009 website</a:t>
            </a:r>
            <a:endParaRPr lang="en-US" dirty="0"/>
          </a:p>
        </p:txBody>
      </p:sp>
      <p:sp>
        <p:nvSpPr>
          <p:cNvPr id="4" name="Slide Number Placeholder 3"/>
          <p:cNvSpPr>
            <a:spLocks noGrp="1"/>
          </p:cNvSpPr>
          <p:nvPr>
            <p:ph type="sldNum" sz="quarter" idx="12"/>
          </p:nvPr>
        </p:nvSpPr>
        <p:spPr/>
        <p:txBody>
          <a:bodyPr/>
          <a:lstStyle/>
          <a:p>
            <a:fld id="{91BD128E-496B-4FFC-81EC-249F77FE8793}" type="slidenum">
              <a:rPr lang="en-US" smtClean="0"/>
              <a:pPr/>
              <a:t>19</a:t>
            </a:fld>
            <a:endParaRPr lang="en-US"/>
          </a:p>
        </p:txBody>
      </p:sp>
    </p:spTree>
  </p:cSld>
  <p:clrMapOvr>
    <a:masterClrMapping/>
  </p:clrMapOvr>
  <p:transition xmlns:p14="http://schemas.microsoft.com/office/powerpoint/2010/main" advTm="25429"/>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9.2|34.7|11.1"/>
</p:tagLst>
</file>

<file path=ppt/tags/tag2.xml><?xml version="1.0" encoding="utf-8"?>
<p:tagLst xmlns:a="http://schemas.openxmlformats.org/drawingml/2006/main" xmlns:r="http://schemas.openxmlformats.org/officeDocument/2006/relationships" xmlns:p="http://schemas.openxmlformats.org/presentationml/2006/main">
  <p:tag name="TIMING" val="|11.9|9.9|6.1|7.4"/>
</p:tagLst>
</file>

<file path=ppt/tags/tag3.xml><?xml version="1.0" encoding="utf-8"?>
<p:tagLst xmlns:a="http://schemas.openxmlformats.org/drawingml/2006/main" xmlns:r="http://schemas.openxmlformats.org/officeDocument/2006/relationships" xmlns:p="http://schemas.openxmlformats.org/presentationml/2006/main">
  <p:tag name="TIMING" val="|24.7|7.1|8.1"/>
</p:tagLst>
</file>

<file path=ppt/tags/tag4.xml><?xml version="1.0" encoding="utf-8"?>
<p:tagLst xmlns:a="http://schemas.openxmlformats.org/drawingml/2006/main" xmlns:r="http://schemas.openxmlformats.org/officeDocument/2006/relationships" xmlns:p="http://schemas.openxmlformats.org/presentationml/2006/main">
  <p:tag name="TIMING" val="|17.2|39.4|45.2"/>
</p:tagLst>
</file>

<file path=ppt/tags/tag5.xml><?xml version="1.0" encoding="utf-8"?>
<p:tagLst xmlns:a="http://schemas.openxmlformats.org/drawingml/2006/main" xmlns:r="http://schemas.openxmlformats.org/officeDocument/2006/relationships" xmlns:p="http://schemas.openxmlformats.org/presentationml/2006/main">
  <p:tag name="TIMING" val="|31.9|123.1"/>
</p:tagLst>
</file>

<file path=ppt/theme/theme1.xml><?xml version="1.0" encoding="utf-8"?>
<a:theme xmlns:a="http://schemas.openxmlformats.org/drawingml/2006/main" name="Office Theme">
  <a:themeElements>
    <a:clrScheme name="Custom 1">
      <a:dk1>
        <a:srgbClr xmlns:mc="http://schemas.openxmlformats.org/markup-compatibility/2006" xmlns:a14="http://schemas.microsoft.com/office/drawing/2010/main" val="1D1B10" mc:Ignorable=""/>
      </a:dk1>
      <a:lt1>
        <a:sysClr val="window" lastClr="FFFFFF"/>
      </a:lt1>
      <a:dk2>
        <a:srgbClr xmlns:mc="http://schemas.openxmlformats.org/markup-compatibility/2006" xmlns:a14="http://schemas.microsoft.com/office/drawing/2010/main" val="002060"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92D050"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SR_PPT_all_template_v03_light">
  <a:themeElements>
    <a:clrScheme name="MSR 2007">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3F3F3F" mc:Ignorable=""/>
      </a:dk2>
      <a:lt2>
        <a:srgbClr xmlns:mc="http://schemas.openxmlformats.org/markup-compatibility/2006" xmlns:a14="http://schemas.microsoft.com/office/drawing/2010/main" val="FFFFFF" mc:Ignorable=""/>
      </a:lt2>
      <a:accent1>
        <a:srgbClr xmlns:mc="http://schemas.openxmlformats.org/markup-compatibility/2006" xmlns:a14="http://schemas.microsoft.com/office/drawing/2010/main" val="FFDF79" mc:Ignorable=""/>
      </a:accent1>
      <a:accent2>
        <a:srgbClr xmlns:mc="http://schemas.openxmlformats.org/markup-compatibility/2006" xmlns:a14="http://schemas.microsoft.com/office/drawing/2010/main" val="5782B5" mc:Ignorable=""/>
      </a:accent2>
      <a:accent3>
        <a:srgbClr xmlns:mc="http://schemas.openxmlformats.org/markup-compatibility/2006" xmlns:a14="http://schemas.microsoft.com/office/drawing/2010/main" val="E28A54" mc:Ignorable=""/>
      </a:accent3>
      <a:accent4>
        <a:srgbClr xmlns:mc="http://schemas.openxmlformats.org/markup-compatibility/2006" xmlns:a14="http://schemas.microsoft.com/office/drawing/2010/main" val="94D850" mc:Ignorable=""/>
      </a:accent4>
      <a:accent5>
        <a:srgbClr xmlns:mc="http://schemas.openxmlformats.org/markup-compatibility/2006" xmlns:a14="http://schemas.microsoft.com/office/drawing/2010/main" val="FFA94B" mc:Ignorable=""/>
      </a:accent5>
      <a:accent6>
        <a:srgbClr xmlns:mc="http://schemas.openxmlformats.org/markup-compatibility/2006" xmlns:a14="http://schemas.microsoft.com/office/drawing/2010/main" val="9047B9" mc:Ignorable=""/>
      </a:accent6>
      <a:hlink>
        <a:srgbClr xmlns:mc="http://schemas.openxmlformats.org/markup-compatibility/2006" xmlns:a14="http://schemas.microsoft.com/office/drawing/2010/main" val="009ED6" mc:Ignorable=""/>
      </a:hlink>
      <a:folHlink>
        <a:srgbClr xmlns:mc="http://schemas.openxmlformats.org/markup-compatibility/2006" xmlns:a14="http://schemas.microsoft.com/office/drawing/2010/main" val="DDD819" mc:Ignorable=""/>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xmlns:mc="http://schemas.openxmlformats.org/markup-compatibility/2006" xmlns:a14="http://schemas.microsoft.com/office/drawing/2010/main" val="000000" mc:Ignorable="">
                <a:alpha val="35000"/>
              </a:srgbClr>
            </a:outerShdw>
          </a:effectLst>
        </a:effectStyle>
        <a:effectStyle>
          <a:effectLst>
            <a:outerShdw blurRad="50800" dist="38100" dir="5400000" rotWithShape="0">
              <a:srgbClr xmlns:mc="http://schemas.openxmlformats.org/markup-compatibility/2006" xmlns:a14="http://schemas.microsoft.com/office/drawing/2010/main" val="000000" mc:Ignorable="">
                <a:alpha val="35000"/>
              </a:srgbClr>
            </a:outerShdw>
          </a:effectLst>
        </a:effectStyle>
        <a:effectStyle>
          <a:effectLst>
            <a:outerShdw blurRad="63500" dist="38100" dir="5400000" rotWithShape="0">
              <a:srgbClr xmlns:mc="http://schemas.openxmlformats.org/markup-compatibility/2006" xmlns:a14="http://schemas.microsoft.com/office/drawing/2010/main" val="000000" mc:Ignorable="">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txDef>
      <a:spPr>
        <a:noFill/>
      </a:spPr>
      <a:bodyPr wrap="none" rtlCol="0">
        <a:spAutoFit/>
      </a:bodyPr>
      <a:lstStyle>
        <a:defPPr>
          <a:defRPr dirty="0" err="1" smtClean="0">
            <a:solidFill>
              <a:schemeClr val="bg1"/>
            </a:solidFil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outs:outSpaceData xmlns:outs="http://schemas.microsoft.com/office/2009/outspace/metadata">
  <outs:relatedDates>
    <outs:relatedDate>
      <outs:type>3</outs:type>
      <outs:displayName>Last Modified</outs:displayName>
      <outs:dateTime>2009-09-24T02:16:54Z</outs:dateTime>
      <outs:isPinned>true</outs:isPinned>
    </outs:relatedDate>
    <outs:relatedDate>
      <outs:type>2</outs:type>
      <outs:displayName>Created</outs:displayName>
      <outs:dateTime>2009-03-23T20:10:03Z</outs:dateTime>
      <outs:isPinned>true</outs:isPinned>
    </outs:relatedDate>
    <outs:relatedDate>
      <outs:type>4</outs:type>
      <outs:displayName>Last Printed</outs:displayName>
      <outs:dateTime/>
      <outs:isPinned>true</outs:isPinned>
    </outs:relatedDate>
  </outs:relatedDates>
  <outs:relatedDocuments>
    <outs:relatedDocument>
      <outs:type>2</outs:type>
      <outs:displayName>Other documents in current folder</outs:displayName>
      <outs:uri/>
      <outs:isPinned>true</outs:isPinned>
    </outs:relatedDocument>
  </outs:relatedDocuments>
  <outs:relatedPeople>
    <outs:relatedPeopleItem>
      <outs:category>Author</outs:category>
      <outs:people/>
      <outs:source>0</outs:source>
      <outs:isPinned>true</outs:isPinned>
    </outs:relatedPeopleItem>
    <outs:relatedPeopleItem>
      <outs:category>Last modified by</outs:category>
      <outs:people/>
      <outs:source>0</outs:source>
      <outs:isPinned>true</outs:isPinned>
    </outs:relatedPeopleItem>
    <outs:relatedPeopleItem>
      <outs:category>Manager</outs:category>
      <outs:people/>
      <outs:source>0</outs:source>
      <outs:isPinned>false</outs:isPinned>
    </outs:relatedPeopleItem>
  </outs:relatedPeople>
  <propertyMetadataList xmlns="http://schemas.microsoft.com/office/2009/outspace/metadata">
    <propertyMetadata>
      <type>0</type>
      <propertyId>2228224</propertyId>
      <propertyName/>
      <isPinned>true</isPinned>
    </propertyMetadata>
    <propertyMetadata>
      <type>0</type>
      <propertyId>1114115</propertyId>
      <propertyName/>
      <isPinned>true</isPinned>
    </propertyMetadata>
    <propertyMetadata>
      <type>0</type>
      <propertyId>1114117</propertyId>
      <propertyName/>
      <isPinned>true</isPinned>
    </propertyMetadata>
    <propertyMetadata>
      <type>0</type>
      <propertyId>589825</propertyId>
      <propertyName/>
      <isPinned>false</isPinned>
    </propertyMetadata>
    <propertyMetadata>
      <type>0</type>
      <propertyId>1114116</propertyId>
      <propertyName/>
      <isPinned>false</isPinned>
    </propertyMetadata>
    <propertyMetadata>
      <type>0</type>
      <propertyId>14</propertyId>
      <propertyName/>
      <isPinned>true</isPinned>
    </propertyMetadata>
    <propertyMetadata>
      <type>0</type>
      <propertyId>8</propertyId>
      <propertyName/>
      <isPinned>true</isPinned>
    </propertyMetadata>
    <propertyMetadata>
      <type>0</type>
      <propertyId>6</propertyId>
      <propertyName/>
      <isPinned>false</isPinned>
    </propertyMetadata>
    <propertyMetadata>
      <type>0</type>
      <propertyId>1114118</propertyId>
      <propertyName/>
      <isPinned>false</isPinned>
    </propertyMetadata>
    <propertyMetadata>
      <type>0</type>
      <propertyId>1179649</propertyId>
      <propertyName/>
      <isPinned>false</isPinned>
    </propertyMetadata>
    <propertyMetadata>
      <type>0</type>
      <propertyId>655365</propertyId>
      <propertyName/>
      <isPinned>false</isPinned>
    </propertyMetadata>
    <propertyMetadata>
      <type>0</type>
      <propertyId>1</propertyId>
      <propertyName/>
      <isPinned>false</isPinned>
    </propertyMetadata>
    <propertyMetadata>
      <type>0</type>
      <propertyId>0</propertyId>
      <propertyName/>
      <isPinned>true</isPinned>
    </propertyMetadata>
    <propertyMetadata>
      <type>0</type>
      <propertyId>13</propertyId>
      <propertyName/>
      <isPinned>false</isPinned>
    </propertyMetadata>
    <propertyMetadata>
      <type>0</type>
      <propertyId>1179653</propertyId>
      <propertyName/>
      <isPinned>false</isPinned>
    </propertyMetadata>
    <propertyMetadata>
      <type>0</type>
      <propertyId>22</propertyId>
      <propertyName/>
      <isPinned>false</isPinned>
    </propertyMetadata>
  </propertyMetadataList>
  <outs:corruptMetadataWasLost/>
</outs:outSpaceData>
</file>

<file path=customXml/itemProps1.xml><?xml version="1.0" encoding="utf-8"?>
<ds:datastoreItem xmlns:ds="http://schemas.openxmlformats.org/officeDocument/2006/customXml" ds:itemID="{DBBCDC31-C315-4F4A-8A23-000A4ECBA1E7}">
  <ds:schemaRefs>
    <ds:schemaRef ds:uri="http://schemas.microsoft.com/office/2009/outspace/metadata"/>
  </ds:schemaRefs>
</ds:datastoreItem>
</file>

<file path=docProps/app.xml><?xml version="1.0" encoding="utf-8"?>
<Properties xmlns="http://schemas.openxmlformats.org/officeDocument/2006/extended-properties" xmlns:vt="http://schemas.openxmlformats.org/officeDocument/2006/docPropsVTypes">
  <Template/>
  <TotalTime>0</TotalTime>
  <Words>1164</Words>
  <Application>Microsoft Office PowerPoint</Application>
  <PresentationFormat>On-screen Show (4:3)</PresentationFormat>
  <Paragraphs>322</Paragraphs>
  <Slides>19</Slides>
  <Notes>13</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19</vt:i4>
      </vt:variant>
    </vt:vector>
  </HeadingPairs>
  <TitlesOfParts>
    <vt:vector size="31" baseType="lpstr">
      <vt:lpstr>Arial</vt:lpstr>
      <vt:lpstr>Cambria</vt:lpstr>
      <vt:lpstr>Segoe</vt:lpstr>
      <vt:lpstr>Franklin Gothic Heavy</vt:lpstr>
      <vt:lpstr>Franklin Gothic Demi</vt:lpstr>
      <vt:lpstr>Wingdings</vt:lpstr>
      <vt:lpstr>Segoe Semibold</vt:lpstr>
      <vt:lpstr>Symbol</vt:lpstr>
      <vt:lpstr>Calibri</vt:lpstr>
      <vt:lpstr>Office Theme</vt:lpstr>
      <vt:lpstr>1_Office Theme</vt:lpstr>
      <vt:lpstr>MSR_PPT_all_template_v03_light</vt:lpstr>
      <vt:lpstr>Scaling Out Without Partitioning</vt:lpstr>
      <vt:lpstr>What is Hyder?</vt:lpstr>
      <vt:lpstr>Scaling Out with Partitioning</vt:lpstr>
      <vt:lpstr>The Problem of Many-to-Many Relationships</vt:lpstr>
      <vt:lpstr>Hyder Scales Out Without Partitioning</vt:lpstr>
      <vt:lpstr>Hyder Runs in the Application Process</vt:lpstr>
      <vt:lpstr>Enabling Hardware Assumptions</vt:lpstr>
      <vt:lpstr>Issues with Flash</vt:lpstr>
      <vt:lpstr>The Hyder Stack</vt:lpstr>
      <vt:lpstr>Hyder Stores its Database in a Log</vt:lpstr>
      <vt:lpstr>Database is a Binary Search Tree</vt:lpstr>
      <vt:lpstr>Binary Tree is Multi-versioned</vt:lpstr>
      <vt:lpstr>Transaction Execution</vt:lpstr>
      <vt:lpstr>Log Updates are Broadcast</vt:lpstr>
      <vt:lpstr>Transaction Commit</vt:lpstr>
      <vt:lpstr>Hyder Transaction Flow</vt:lpstr>
      <vt:lpstr>Performance </vt:lpstr>
      <vt:lpstr>Major Technologies</vt:lpstr>
      <vt:lpstr>Status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Hyder Update</dc:title>
  <dc:creator/>
  <cp:lastModifiedBy/>
  <cp:revision>1</cp:revision>
  <dcterms:created xsi:type="dcterms:W3CDTF">2009-03-23T20:10:03Z</dcterms:created>
  <dcterms:modified xsi:type="dcterms:W3CDTF">2010-01-18T23:39:22Z</dcterms:modified>
</cp:coreProperties>
</file>