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notesSlides/notesSlide19.xml" ContentType="application/vnd.openxmlformats-officedocument.presentationml.notesSlide+xml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notesSlides/notesSlide20.xml" ContentType="application/vnd.openxmlformats-officedocument.presentationml.notesSlide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84" r:id="rId4"/>
    <p:sldId id="282" r:id="rId5"/>
    <p:sldId id="259" r:id="rId6"/>
    <p:sldId id="260" r:id="rId7"/>
    <p:sldId id="261" r:id="rId8"/>
    <p:sldId id="281" r:id="rId9"/>
    <p:sldId id="262" r:id="rId10"/>
    <p:sldId id="263" r:id="rId11"/>
    <p:sldId id="265" r:id="rId12"/>
    <p:sldId id="266" r:id="rId13"/>
    <p:sldId id="267" r:id="rId14"/>
    <p:sldId id="283" r:id="rId15"/>
    <p:sldId id="269" r:id="rId16"/>
    <p:sldId id="270" r:id="rId17"/>
    <p:sldId id="273" r:id="rId18"/>
    <p:sldId id="274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clrMode="bw" frameSlides="1"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4"/>
    <a:srgbClr val="0000C0"/>
    <a:srgbClr val="FFFFA1"/>
    <a:srgbClr val="B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 autoAdjust="0"/>
    <p:restoredTop sz="94175" autoAdjust="0"/>
  </p:normalViewPr>
  <p:slideViewPr>
    <p:cSldViewPr snapToGrid="0" snapToObjects="1">
      <p:cViewPr>
        <p:scale>
          <a:sx n="100" d="100"/>
          <a:sy n="100" d="100"/>
        </p:scale>
        <p:origin x="-2448" y="-4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tags" Target="tags/tag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6" Type="http://schemas.openxmlformats.org/officeDocument/2006/relationships/image" Target="../media/image8.emf"/><Relationship Id="rId7" Type="http://schemas.openxmlformats.org/officeDocument/2006/relationships/image" Target="../media/image9.emf"/><Relationship Id="rId8" Type="http://schemas.openxmlformats.org/officeDocument/2006/relationships/image" Target="../media/image10.emf"/><Relationship Id="rId9" Type="http://schemas.openxmlformats.org/officeDocument/2006/relationships/image" Target="../media/image11.emf"/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14.emf"/><Relationship Id="rId5" Type="http://schemas.openxmlformats.org/officeDocument/2006/relationships/image" Target="../media/image10.emf"/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79A3F-3930-2144-BE1F-8886886D4C0F}" type="datetimeFigureOut">
              <a:rPr lang="en-US" smtClean="0"/>
              <a:t>5/16/12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7B0CB-B1ED-F749-96A6-2C3631894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667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C39A9-B980-0841-8972-F99AE8639278}" type="datetimeFigureOut">
              <a:rPr lang="en-US" smtClean="0"/>
              <a:t>5/16/12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39ADB-69D0-CA46-9315-2F6D6EF8D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9209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05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87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87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87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38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90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84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59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84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47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46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28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281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22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60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7538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745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52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316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39ADB-69D0-CA46-9315-2F6D6EF8D0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24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BFD53-0A9C-9445-AB27-4461E8B5A207}" type="datetime1">
              <a:rPr lang="en-US" smtClean="0"/>
              <a:t>5/16/12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4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45C4-6A66-664E-95E8-3E4370F01A42}" type="datetime1">
              <a:rPr lang="en-US" smtClean="0"/>
              <a:t>5/16/12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3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72C2-92E7-E440-9609-FCA15BB7C099}" type="datetime1">
              <a:rPr lang="en-US" smtClean="0"/>
              <a:t>5/16/12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57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45C1-1296-3F46-A2D3-1CB9E60C3786}" type="datetime1">
              <a:rPr lang="en-US" smtClean="0"/>
              <a:t>5/16/12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7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4CAB2-BAA2-7B44-9EC2-BFC987416508}" type="datetime1">
              <a:rPr lang="en-US" smtClean="0"/>
              <a:t>5/16/12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9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D62F-1CFB-3D41-B4F6-A1B341ABA039}" type="datetime1">
              <a:rPr lang="en-US" smtClean="0"/>
              <a:t>5/16/12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6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87846-0306-404F-BD22-7EDFC5DD4472}" type="datetime1">
              <a:rPr lang="en-US" smtClean="0"/>
              <a:t>5/16/12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80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9D8D-BFC5-B94D-B544-238D050781D2}" type="datetime1">
              <a:rPr lang="en-US" smtClean="0"/>
              <a:t>5/16/12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90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BD850-3B07-154B-B827-C876BCBD0B51}" type="datetime1">
              <a:rPr lang="en-US" smtClean="0"/>
              <a:t>5/16/12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4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253F-4776-6144-AF3D-CC2E60374581}" type="datetime1">
              <a:rPr lang="en-US" smtClean="0"/>
              <a:t>5/16/12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3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B318-64E7-C54F-A459-0E34A45602F6}" type="datetime1">
              <a:rPr lang="en-US" smtClean="0"/>
              <a:t>5/16/12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46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AFDB6-659A-1643-8AB0-3B16AFDB3487}" type="datetime1">
              <a:rPr lang="en-US" smtClean="0"/>
              <a:t>5/16/12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5C179-5504-0F4F-A25C-5707CD43B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50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emf"/><Relationship Id="rId20" Type="http://schemas.openxmlformats.org/officeDocument/2006/relationships/oleObject" Target="../embeddings/oleObject11.bin"/><Relationship Id="rId21" Type="http://schemas.openxmlformats.org/officeDocument/2006/relationships/oleObject" Target="../embeddings/oleObject12.bin"/><Relationship Id="rId22" Type="http://schemas.openxmlformats.org/officeDocument/2006/relationships/image" Target="../media/image11.emf"/><Relationship Id="rId10" Type="http://schemas.openxmlformats.org/officeDocument/2006/relationships/oleObject" Target="../embeddings/oleObject6.bin"/><Relationship Id="rId11" Type="http://schemas.openxmlformats.org/officeDocument/2006/relationships/image" Target="../media/image6.emf"/><Relationship Id="rId12" Type="http://schemas.openxmlformats.org/officeDocument/2006/relationships/oleObject" Target="../embeddings/oleObject7.bin"/><Relationship Id="rId13" Type="http://schemas.openxmlformats.org/officeDocument/2006/relationships/image" Target="../media/image7.emf"/><Relationship Id="rId14" Type="http://schemas.openxmlformats.org/officeDocument/2006/relationships/oleObject" Target="../embeddings/oleObject8.bin"/><Relationship Id="rId15" Type="http://schemas.openxmlformats.org/officeDocument/2006/relationships/image" Target="../media/image8.emf"/><Relationship Id="rId16" Type="http://schemas.openxmlformats.org/officeDocument/2006/relationships/oleObject" Target="../embeddings/oleObject9.bin"/><Relationship Id="rId17" Type="http://schemas.openxmlformats.org/officeDocument/2006/relationships/image" Target="../media/image9.emf"/><Relationship Id="rId18" Type="http://schemas.openxmlformats.org/officeDocument/2006/relationships/oleObject" Target="../embeddings/oleObject10.bin"/><Relationship Id="rId19" Type="http://schemas.openxmlformats.org/officeDocument/2006/relationships/image" Target="../media/image1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3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4.emf"/><Relationship Id="rId8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emf"/><Relationship Id="rId12" Type="http://schemas.openxmlformats.org/officeDocument/2006/relationships/oleObject" Target="../embeddings/oleObject17.bin"/><Relationship Id="rId13" Type="http://schemas.openxmlformats.org/officeDocument/2006/relationships/image" Target="../media/image1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12.emf"/><Relationship Id="rId6" Type="http://schemas.openxmlformats.org/officeDocument/2006/relationships/oleObject" Target="../embeddings/oleObject14.bin"/><Relationship Id="rId7" Type="http://schemas.openxmlformats.org/officeDocument/2006/relationships/image" Target="../media/image13.emf"/><Relationship Id="rId8" Type="http://schemas.openxmlformats.org/officeDocument/2006/relationships/oleObject" Target="../embeddings/oleObject15.bin"/><Relationship Id="rId9" Type="http://schemas.openxmlformats.org/officeDocument/2006/relationships/image" Target="../media/image2.emf"/><Relationship Id="rId10" Type="http://schemas.openxmlformats.org/officeDocument/2006/relationships/oleObject" Target="../embeddings/oleObject1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18.bin"/><Relationship Id="rId5" Type="http://schemas.openxmlformats.org/officeDocument/2006/relationships/image" Target="../media/image15.emf"/><Relationship Id="rId6" Type="http://schemas.openxmlformats.org/officeDocument/2006/relationships/oleObject" Target="../embeddings/oleObject19.bin"/><Relationship Id="rId7" Type="http://schemas.openxmlformats.org/officeDocument/2006/relationships/image" Target="../media/image16.emf"/><Relationship Id="rId8" Type="http://schemas.openxmlformats.org/officeDocument/2006/relationships/oleObject" Target="../embeddings/oleObject20.bin"/><Relationship Id="rId9" Type="http://schemas.openxmlformats.org/officeDocument/2006/relationships/image" Target="../media/image17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14299" y="4222943"/>
            <a:ext cx="9258300" cy="2419157"/>
          </a:xfrm>
        </p:spPr>
        <p:txBody>
          <a:bodyPr>
            <a:noAutofit/>
          </a:bodyPr>
          <a:lstStyle/>
          <a:p>
            <a:pPr lvl="1" defTabSz="914400">
              <a:spcAft>
                <a:spcPts val="300"/>
              </a:spcAft>
            </a:pPr>
            <a:r>
              <a:rPr lang="en-US" sz="2700" kern="0" dirty="0" err="1" smtClean="0">
                <a:solidFill>
                  <a:srgbClr val="B90000"/>
                </a:solidFill>
                <a:latin typeface="Trebuchet MS"/>
              </a:rPr>
              <a:t>Foto</a:t>
            </a:r>
            <a:r>
              <a:rPr lang="en-US" sz="2700" kern="0" dirty="0" smtClean="0">
                <a:solidFill>
                  <a:srgbClr val="B90000"/>
                </a:solidFill>
                <a:latin typeface="Trebuchet MS"/>
              </a:rPr>
              <a:t> </a:t>
            </a:r>
            <a:r>
              <a:rPr lang="en-US" sz="2700" kern="0" dirty="0" err="1" smtClean="0">
                <a:solidFill>
                  <a:srgbClr val="B90000"/>
                </a:solidFill>
                <a:latin typeface="Trebuchet MS"/>
              </a:rPr>
              <a:t>Afrati</a:t>
            </a:r>
            <a:r>
              <a:rPr lang="en-US" sz="2700" kern="0" dirty="0" smtClean="0">
                <a:solidFill>
                  <a:srgbClr val="B90000"/>
                </a:solidFill>
                <a:latin typeface="Trebuchet MS"/>
              </a:rPr>
              <a:t> </a:t>
            </a:r>
            <a:r>
              <a:rPr lang="en-US" sz="2700" dirty="0" smtClean="0">
                <a:solidFill>
                  <a:srgbClr val="B9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— </a:t>
            </a:r>
            <a:r>
              <a:rPr lang="en-US" sz="2700" kern="0" dirty="0" smtClean="0">
                <a:solidFill>
                  <a:srgbClr val="B90000"/>
                </a:solidFill>
                <a:latin typeface="Trebuchet MS"/>
              </a:rPr>
              <a:t>National Technical University of Athens</a:t>
            </a:r>
          </a:p>
          <a:p>
            <a:pPr lvl="1" defTabSz="914400">
              <a:spcAft>
                <a:spcPts val="300"/>
              </a:spcAft>
            </a:pPr>
            <a:r>
              <a:rPr lang="en-US" sz="2700" kern="0" dirty="0" err="1" smtClean="0">
                <a:solidFill>
                  <a:srgbClr val="B90000"/>
                </a:solidFill>
                <a:latin typeface="Trebuchet MS"/>
              </a:rPr>
              <a:t>Anish</a:t>
            </a:r>
            <a:r>
              <a:rPr lang="en-US" sz="2700" kern="0" dirty="0" smtClean="0">
                <a:solidFill>
                  <a:srgbClr val="B90000"/>
                </a:solidFill>
                <a:latin typeface="Trebuchet MS"/>
              </a:rPr>
              <a:t> Das </a:t>
            </a:r>
            <a:r>
              <a:rPr lang="en-US" sz="2700" kern="0" dirty="0" err="1" smtClean="0">
                <a:solidFill>
                  <a:srgbClr val="B90000"/>
                </a:solidFill>
                <a:latin typeface="Trebuchet MS"/>
              </a:rPr>
              <a:t>Sarma</a:t>
            </a:r>
            <a:r>
              <a:rPr lang="en-US" sz="2700" kern="0" dirty="0" smtClean="0">
                <a:solidFill>
                  <a:srgbClr val="B90000"/>
                </a:solidFill>
                <a:latin typeface="Trebuchet MS"/>
              </a:rPr>
              <a:t> </a:t>
            </a:r>
            <a:r>
              <a:rPr lang="en-US" sz="2700" dirty="0" smtClean="0">
                <a:solidFill>
                  <a:srgbClr val="B9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— </a:t>
            </a:r>
            <a:r>
              <a:rPr lang="en-US" sz="2700" kern="0" dirty="0" smtClean="0">
                <a:solidFill>
                  <a:srgbClr val="B90000"/>
                </a:solidFill>
                <a:latin typeface="Trebuchet MS"/>
              </a:rPr>
              <a:t>Google Research</a:t>
            </a:r>
          </a:p>
          <a:p>
            <a:pPr lvl="1" defTabSz="914400">
              <a:spcAft>
                <a:spcPts val="300"/>
              </a:spcAft>
            </a:pPr>
            <a:r>
              <a:rPr lang="en-US" sz="2700" kern="0" dirty="0">
                <a:solidFill>
                  <a:srgbClr val="B90000"/>
                </a:solidFill>
                <a:latin typeface="Trebuchet MS"/>
              </a:rPr>
              <a:t>Semih Salihoglu </a:t>
            </a:r>
            <a:r>
              <a:rPr lang="en-US" sz="2700" dirty="0">
                <a:solidFill>
                  <a:srgbClr val="B9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— </a:t>
            </a:r>
            <a:r>
              <a:rPr lang="en-US" sz="2700" kern="0" dirty="0">
                <a:solidFill>
                  <a:srgbClr val="B90000"/>
                </a:solidFill>
                <a:latin typeface="Trebuchet MS"/>
              </a:rPr>
              <a:t>Stanford </a:t>
            </a:r>
            <a:r>
              <a:rPr lang="en-US" sz="2700" kern="0" dirty="0" smtClean="0">
                <a:solidFill>
                  <a:srgbClr val="B90000"/>
                </a:solidFill>
                <a:latin typeface="Trebuchet MS"/>
              </a:rPr>
              <a:t>University</a:t>
            </a:r>
          </a:p>
          <a:p>
            <a:pPr lvl="1" defTabSz="914400">
              <a:spcAft>
                <a:spcPts val="300"/>
              </a:spcAft>
            </a:pPr>
            <a:r>
              <a:rPr lang="en-US" sz="2700" kern="0" dirty="0" smtClean="0">
                <a:solidFill>
                  <a:srgbClr val="B90000"/>
                </a:solidFill>
                <a:latin typeface="Trebuchet MS"/>
              </a:rPr>
              <a:t>Jeff Ullman </a:t>
            </a:r>
            <a:r>
              <a:rPr lang="en-US" sz="2700" dirty="0">
                <a:solidFill>
                  <a:srgbClr val="B9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— </a:t>
            </a:r>
            <a:r>
              <a:rPr lang="en-US" sz="2700" kern="0" dirty="0" smtClean="0">
                <a:solidFill>
                  <a:srgbClr val="B90000"/>
                </a:solidFill>
                <a:latin typeface="Trebuchet MS"/>
              </a:rPr>
              <a:t>Stanford University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3669884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80093" y="1147261"/>
            <a:ext cx="881150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3800" b="0" i="0" u="none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rebuchet MS"/>
                <a:cs typeface="Trebuchet MS"/>
              </a:rPr>
              <a:t>Towards an Understanding of the Limits of Map-Reduce Computation</a:t>
            </a:r>
            <a:endParaRPr lang="en-US" sz="3800" b="1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82"/>
    </mc:Choice>
    <mc:Fallback xmlns="">
      <p:transition xmlns:p14="http://schemas.microsoft.com/office/powerpoint/2010/main" spd="slow" advTm="828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-152400" y="14167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41758"/>
            <a:ext cx="852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kern="0" dirty="0">
                <a:solidFill>
                  <a:srgbClr val="000000"/>
                </a:solidFill>
                <a:latin typeface="Trebuchet MS"/>
              </a:rPr>
              <a:t>Tradeoff Between </a:t>
            </a:r>
            <a:r>
              <a:rPr lang="en-US" sz="3600" i="1" kern="0" dirty="0">
                <a:solidFill>
                  <a:srgbClr val="B90000"/>
                </a:solidFill>
                <a:latin typeface="Trebuchet MS"/>
              </a:rPr>
              <a:t>Per-Reducer-Memory</a:t>
            </a:r>
            <a:r>
              <a:rPr lang="en-US" sz="3600" kern="0" dirty="0">
                <a:solidFill>
                  <a:srgbClr val="B90000"/>
                </a:solidFill>
                <a:latin typeface="Trebuchet MS"/>
              </a:rPr>
              <a:t> </a:t>
            </a:r>
            <a:r>
              <a:rPr lang="en-US" sz="3600" kern="0" dirty="0">
                <a:solidFill>
                  <a:srgbClr val="000000"/>
                </a:solidFill>
                <a:latin typeface="Trebuchet MS"/>
              </a:rPr>
              <a:t>and </a:t>
            </a:r>
            <a:r>
              <a:rPr lang="en-US" sz="3600" i="1" kern="0" dirty="0">
                <a:solidFill>
                  <a:srgbClr val="B90000"/>
                </a:solidFill>
                <a:latin typeface="Trebuchet MS"/>
              </a:rPr>
              <a:t>Communication Cost</a:t>
            </a:r>
            <a:r>
              <a:rPr lang="en-US" sz="3600" kern="0" dirty="0">
                <a:solidFill>
                  <a:srgbClr val="B90000"/>
                </a:solidFill>
                <a:latin typeface="Trebuchet MS"/>
              </a:rPr>
              <a:t> </a:t>
            </a:r>
            <a:endParaRPr lang="en-US" sz="3600" b="1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29400" y="6257647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75782"/>
              </p:ext>
            </p:extLst>
          </p:nvPr>
        </p:nvGraphicFramePr>
        <p:xfrm>
          <a:off x="4619025" y="2514600"/>
          <a:ext cx="4143975" cy="3847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2569"/>
                <a:gridCol w="2671406"/>
              </a:tblGrid>
              <a:tr h="383147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B90000"/>
                          </a:solidFill>
                          <a:latin typeface="Trebuchet MS"/>
                          <a:cs typeface="Trebuchet MS"/>
                        </a:rPr>
                        <a:t>key</a:t>
                      </a:r>
                      <a:endParaRPr lang="en-US" sz="2000" u="sng" dirty="0">
                        <a:solidFill>
                          <a:srgbClr val="B900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B90000"/>
                          </a:solidFill>
                          <a:latin typeface="Trebuchet MS"/>
                          <a:cs typeface="Trebuchet MS"/>
                        </a:rPr>
                        <a:t>values</a:t>
                      </a:r>
                      <a:endParaRPr lang="en-US" sz="2000" u="sng" dirty="0">
                        <a:solidFill>
                          <a:srgbClr val="B900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&lt;1,2&gt;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1,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 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&lt;1,3&gt;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1,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 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&lt;1,n&gt;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1,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831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</a:p>
                  </a:txBody>
                  <a:tcPr/>
                </a:tc>
              </a:tr>
              <a:tr h="677875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&lt;n, n-1&gt;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, 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n-1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Rounded Rectangle 25"/>
          <p:cNvSpPr/>
          <p:nvPr/>
        </p:nvSpPr>
        <p:spPr>
          <a:xfrm>
            <a:off x="4432300" y="2044700"/>
            <a:ext cx="3848100" cy="406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Reduce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518140"/>
              </p:ext>
            </p:extLst>
          </p:nvPr>
        </p:nvGraphicFramePr>
        <p:xfrm>
          <a:off x="241300" y="2984500"/>
          <a:ext cx="2311400" cy="2395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11400"/>
              </a:tblGrid>
              <a:tr h="35687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&lt;drug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 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endParaRPr lang="en-US" sz="2000" dirty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5687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&lt;drug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 Patients</a:t>
                      </a:r>
                      <a:r>
                        <a:rPr lang="en-US" sz="2000" baseline="-25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41402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</a:p>
                  </a:txBody>
                  <a:tcPr/>
                </a:tc>
              </a:tr>
              <a:tr h="35687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</a:t>
                      </a:r>
                      <a:r>
                        <a:rPr lang="en-US" sz="2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i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, </a:t>
                      </a:r>
                      <a:r>
                        <a:rPr lang="en-US" sz="2000" baseline="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i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  <a:tr h="35687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…</a:t>
                      </a:r>
                    </a:p>
                  </a:txBody>
                  <a:tcPr/>
                </a:tc>
              </a:tr>
              <a:tr h="35687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&lt;</a:t>
                      </a:r>
                      <a:r>
                        <a:rPr lang="en-US" sz="2000" baseline="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drug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, </a:t>
                      </a:r>
                      <a:r>
                        <a:rPr lang="en-US" sz="2000" baseline="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Patients</a:t>
                      </a:r>
                      <a:r>
                        <a:rPr lang="en-US" sz="2000" baseline="-25000" dirty="0" err="1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lang="en-US" sz="2000" baseline="0" dirty="0" smtClean="0">
                          <a:solidFill>
                            <a:srgbClr val="FF6600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endParaRPr lang="en-US" sz="2000" dirty="0" smtClean="0">
                        <a:solidFill>
                          <a:srgbClr val="FF6600"/>
                        </a:solidFill>
                        <a:latin typeface="Trebuchet MS"/>
                        <a:cs typeface="Trebuchet M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Rounded Rectangle 27"/>
          <p:cNvSpPr/>
          <p:nvPr/>
        </p:nvSpPr>
        <p:spPr>
          <a:xfrm>
            <a:off x="292100" y="2057400"/>
            <a:ext cx="1968500" cy="3937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Map</a:t>
            </a:r>
            <a:endParaRPr lang="en-US" sz="20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2552700" y="3136900"/>
            <a:ext cx="2082800" cy="1270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603500" y="3149600"/>
            <a:ext cx="2032000" cy="34290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552700" y="3149600"/>
            <a:ext cx="2082800" cy="156210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489200" y="4711702"/>
            <a:ext cx="2146300" cy="304798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489200" y="5016500"/>
            <a:ext cx="2235199" cy="83185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603500" y="38481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…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2603500" y="3149600"/>
            <a:ext cx="2032000" cy="39370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2603500" y="3543300"/>
            <a:ext cx="2120899" cy="147320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5918200" y="2933700"/>
            <a:ext cx="2514600" cy="444500"/>
          </a:xfrm>
          <a:prstGeom prst="ellipse">
            <a:avLst/>
          </a:prstGeom>
          <a:noFill/>
          <a:ln>
            <a:solidFill>
              <a:srgbClr val="B9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822950" y="4483100"/>
            <a:ext cx="2717800" cy="461010"/>
          </a:xfrm>
          <a:prstGeom prst="ellipse">
            <a:avLst/>
          </a:prstGeom>
          <a:noFill/>
          <a:ln>
            <a:solidFill>
              <a:srgbClr val="B9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7289800" y="1410037"/>
            <a:ext cx="194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B90000"/>
                </a:solidFill>
                <a:latin typeface="Trebuchet MS"/>
                <a:cs typeface="Trebuchet MS"/>
              </a:rPr>
              <a:t>q</a:t>
            </a:r>
            <a:r>
              <a:rPr lang="en-US" dirty="0" smtClean="0">
                <a:solidFill>
                  <a:srgbClr val="B90000"/>
                </a:solidFill>
                <a:latin typeface="Trebuchet MS"/>
                <a:cs typeface="Trebuchet MS"/>
              </a:rPr>
              <a:t> = Per-Reducer-</a:t>
            </a:r>
          </a:p>
          <a:p>
            <a:r>
              <a:rPr lang="en-US" dirty="0" smtClean="0">
                <a:solidFill>
                  <a:srgbClr val="B90000"/>
                </a:solidFill>
                <a:latin typeface="Trebuchet MS"/>
                <a:cs typeface="Trebuchet MS"/>
              </a:rPr>
              <a:t>     Memory-Cost</a:t>
            </a:r>
            <a:endParaRPr lang="en-US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171700" y="5899150"/>
            <a:ext cx="240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B90000"/>
                </a:solidFill>
                <a:latin typeface="Trebuchet MS"/>
                <a:cs typeface="Trebuchet MS"/>
              </a:rPr>
              <a:t>r</a:t>
            </a:r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 = Communication</a:t>
            </a:r>
          </a:p>
          <a:p>
            <a:r>
              <a:rPr lang="en-US" sz="2000" dirty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    Cost</a:t>
            </a:r>
            <a:endParaRPr lang="en-US" sz="20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100" name="Curved Connector 99"/>
          <p:cNvCxnSpPr>
            <a:stCxn id="91" idx="0"/>
          </p:cNvCxnSpPr>
          <p:nvPr/>
        </p:nvCxnSpPr>
        <p:spPr>
          <a:xfrm rot="16200000" flipV="1">
            <a:off x="2959100" y="5486400"/>
            <a:ext cx="603250" cy="222250"/>
          </a:xfrm>
          <a:prstGeom prst="curvedConnector3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urved Connector 101"/>
          <p:cNvCxnSpPr/>
          <p:nvPr/>
        </p:nvCxnSpPr>
        <p:spPr>
          <a:xfrm rot="5400000">
            <a:off x="8025884" y="2450584"/>
            <a:ext cx="1093232" cy="279400"/>
          </a:xfrm>
          <a:prstGeom prst="curvedConnector3">
            <a:avLst>
              <a:gd name="adj1" fmla="val 50000"/>
            </a:avLst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urved Connector 103"/>
          <p:cNvCxnSpPr/>
          <p:nvPr/>
        </p:nvCxnSpPr>
        <p:spPr>
          <a:xfrm rot="5400000">
            <a:off x="7295199" y="3277554"/>
            <a:ext cx="2649852" cy="222250"/>
          </a:xfrm>
          <a:prstGeom prst="curvedConnector2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482600" y="6185932"/>
            <a:ext cx="170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6500 drugs</a:t>
            </a:r>
            <a:endParaRPr lang="en-US" sz="20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724399" y="6173232"/>
            <a:ext cx="3784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rebuchet MS"/>
                <a:cs typeface="Trebuchet MS"/>
              </a:rPr>
              <a:t>6500*6499 &gt; 40M reduce keys</a:t>
            </a:r>
            <a:endParaRPr lang="en-US" sz="20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1295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94"/>
    </mc:Choice>
    <mc:Fallback xmlns="">
      <p:transition xmlns:p14="http://schemas.microsoft.com/office/powerpoint/2010/main" spd="slow" advTm="349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49" grpId="0"/>
      <p:bldP spid="61" grpId="0" animBg="1"/>
      <p:bldP spid="62" grpId="0" animBg="1"/>
      <p:bldP spid="71" grpId="0"/>
      <p:bldP spid="91" grpId="0"/>
      <p:bldP spid="108" grpId="0"/>
      <p:bldP spid="10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12008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41758"/>
            <a:ext cx="8521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 smtClean="0">
                <a:latin typeface="Trebuchet MS"/>
                <a:cs typeface="Trebuchet MS"/>
              </a:rPr>
              <a:t>Possible Per-Reducer-Memory/</a:t>
            </a:r>
          </a:p>
          <a:p>
            <a:r>
              <a:rPr lang="en-US" sz="3300" b="1" dirty="0" smtClean="0">
                <a:latin typeface="Trebuchet MS"/>
                <a:cs typeface="Trebuchet MS"/>
              </a:rPr>
              <a:t>Communication Cost Tradeoffs</a:t>
            </a:r>
            <a:endParaRPr lang="en-US" sz="3300" b="1" dirty="0">
              <a:latin typeface="Trebuchet MS"/>
              <a:cs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78600" y="635635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3</a:t>
            </a:fld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2197100" y="1930400"/>
            <a:ext cx="5562600" cy="2895600"/>
          </a:xfrm>
          <a:custGeom>
            <a:avLst/>
            <a:gdLst>
              <a:gd name="T0" fmla="*/ 0 w 3504"/>
              <a:gd name="T1" fmla="*/ 0 h 1824"/>
              <a:gd name="T2" fmla="*/ 240 w 3504"/>
              <a:gd name="T3" fmla="*/ 816 h 1824"/>
              <a:gd name="T4" fmla="*/ 816 w 3504"/>
              <a:gd name="T5" fmla="*/ 1392 h 1824"/>
              <a:gd name="T6" fmla="*/ 1728 w 3504"/>
              <a:gd name="T7" fmla="*/ 1728 h 1824"/>
              <a:gd name="T8" fmla="*/ 3504 w 3504"/>
              <a:gd name="T9" fmla="*/ 1824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04" h="1824">
                <a:moveTo>
                  <a:pt x="0" y="0"/>
                </a:moveTo>
                <a:cubicBezTo>
                  <a:pt x="52" y="292"/>
                  <a:pt x="104" y="584"/>
                  <a:pt x="240" y="816"/>
                </a:cubicBezTo>
                <a:cubicBezTo>
                  <a:pt x="376" y="1048"/>
                  <a:pt x="568" y="1240"/>
                  <a:pt x="816" y="1392"/>
                </a:cubicBezTo>
                <a:cubicBezTo>
                  <a:pt x="1064" y="1544"/>
                  <a:pt x="1280" y="1656"/>
                  <a:pt x="1728" y="1728"/>
                </a:cubicBezTo>
                <a:cubicBezTo>
                  <a:pt x="2176" y="1800"/>
                  <a:pt x="3208" y="1808"/>
                  <a:pt x="3504" y="1824"/>
                </a:cubicBezTo>
              </a:path>
            </a:pathLst>
          </a:custGeom>
          <a:ln>
            <a:solidFill>
              <a:srgbClr val="B90000"/>
            </a:solidFill>
            <a:headEnd/>
            <a:tailEnd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4584700" y="63881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V="1">
            <a:off x="1028700" y="31115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>
            <a:off x="2044700" y="18161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26"/>
          <p:cNvSpPr>
            <a:spLocks noChangeShapeType="1"/>
          </p:cNvSpPr>
          <p:nvPr/>
        </p:nvSpPr>
        <p:spPr bwMode="auto">
          <a:xfrm>
            <a:off x="2044700" y="53213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Freeform 4"/>
          <p:cNvSpPr>
            <a:spLocks/>
          </p:cNvSpPr>
          <p:nvPr/>
        </p:nvSpPr>
        <p:spPr bwMode="auto">
          <a:xfrm flipH="1" flipV="1">
            <a:off x="2222500" y="1892300"/>
            <a:ext cx="5549900" cy="2857500"/>
          </a:xfrm>
          <a:custGeom>
            <a:avLst/>
            <a:gdLst>
              <a:gd name="T0" fmla="*/ 0 w 3504"/>
              <a:gd name="T1" fmla="*/ 0 h 1824"/>
              <a:gd name="T2" fmla="*/ 240 w 3504"/>
              <a:gd name="T3" fmla="*/ 816 h 1824"/>
              <a:gd name="T4" fmla="*/ 816 w 3504"/>
              <a:gd name="T5" fmla="*/ 1392 h 1824"/>
              <a:gd name="T6" fmla="*/ 1728 w 3504"/>
              <a:gd name="T7" fmla="*/ 1728 h 1824"/>
              <a:gd name="T8" fmla="*/ 3504 w 3504"/>
              <a:gd name="T9" fmla="*/ 1824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04" h="1824">
                <a:moveTo>
                  <a:pt x="0" y="0"/>
                </a:moveTo>
                <a:cubicBezTo>
                  <a:pt x="52" y="292"/>
                  <a:pt x="104" y="584"/>
                  <a:pt x="240" y="816"/>
                </a:cubicBezTo>
                <a:cubicBezTo>
                  <a:pt x="376" y="1048"/>
                  <a:pt x="568" y="1240"/>
                  <a:pt x="816" y="1392"/>
                </a:cubicBezTo>
                <a:cubicBezTo>
                  <a:pt x="1064" y="1544"/>
                  <a:pt x="1280" y="1656"/>
                  <a:pt x="1728" y="1728"/>
                </a:cubicBezTo>
                <a:cubicBezTo>
                  <a:pt x="2176" y="1800"/>
                  <a:pt x="3208" y="1808"/>
                  <a:pt x="3504" y="1824"/>
                </a:cubicBezTo>
              </a:path>
            </a:pathLst>
          </a:custGeom>
          <a:ln>
            <a:solidFill>
              <a:schemeClr val="tx1"/>
            </a:solidFill>
            <a:headEnd/>
            <a:tailEnd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844800" y="6083300"/>
            <a:ext cx="181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 = per-reducer-</a:t>
            </a:r>
          </a:p>
          <a:p>
            <a:r>
              <a:rPr lang="en-US" dirty="0"/>
              <a:t> </a:t>
            </a:r>
            <a:r>
              <a:rPr lang="en-US" dirty="0" smtClean="0"/>
              <a:t>     memory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88900" y="4102100"/>
            <a:ext cx="203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 =communication-</a:t>
            </a:r>
          </a:p>
          <a:p>
            <a:r>
              <a:rPr lang="en-US" dirty="0" smtClean="0"/>
              <a:t>     cost </a:t>
            </a:r>
            <a:endParaRPr lang="en-US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2068630" y="4862731"/>
            <a:ext cx="570230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1409701" y="5371068"/>
            <a:ext cx="195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libri"/>
                <a:cs typeface="Calibri"/>
              </a:rPr>
              <a:t>1GB</a:t>
            </a:r>
          </a:p>
        </p:txBody>
      </p:sp>
      <p:sp>
        <p:nvSpPr>
          <p:cNvPr id="47" name="Text Box 12"/>
          <p:cNvSpPr txBox="1">
            <a:spLocks noChangeArrowheads="1"/>
          </p:cNvSpPr>
          <p:nvPr/>
        </p:nvSpPr>
        <p:spPr bwMode="auto">
          <a:xfrm>
            <a:off x="1422400" y="4570968"/>
            <a:ext cx="5703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1TB</a:t>
            </a:r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48" name="Text Box 12"/>
          <p:cNvSpPr txBox="1">
            <a:spLocks noChangeArrowheads="1"/>
          </p:cNvSpPr>
          <p:nvPr/>
        </p:nvSpPr>
        <p:spPr bwMode="auto">
          <a:xfrm>
            <a:off x="1358900" y="3269734"/>
            <a:ext cx="6914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10TB</a:t>
            </a:r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49" name="Text Box 12"/>
          <p:cNvSpPr txBox="1">
            <a:spLocks noChangeArrowheads="1"/>
          </p:cNvSpPr>
          <p:nvPr/>
        </p:nvSpPr>
        <p:spPr bwMode="auto">
          <a:xfrm>
            <a:off x="1268863" y="1866900"/>
            <a:ext cx="8124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100TB</a:t>
            </a:r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53" name="Text Box 12"/>
          <p:cNvSpPr txBox="1">
            <a:spLocks noChangeArrowheads="1"/>
          </p:cNvSpPr>
          <p:nvPr/>
        </p:nvSpPr>
        <p:spPr bwMode="auto">
          <a:xfrm>
            <a:off x="2908300" y="5383768"/>
            <a:ext cx="195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libri"/>
                <a:cs typeface="Calibri"/>
              </a:rPr>
              <a:t>4GB</a:t>
            </a:r>
          </a:p>
        </p:txBody>
      </p:sp>
      <p:sp>
        <p:nvSpPr>
          <p:cNvPr id="54" name="Text Box 12"/>
          <p:cNvSpPr txBox="1">
            <a:spLocks noChangeArrowheads="1"/>
          </p:cNvSpPr>
          <p:nvPr/>
        </p:nvSpPr>
        <p:spPr bwMode="auto">
          <a:xfrm>
            <a:off x="4699000" y="5383768"/>
            <a:ext cx="195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libri"/>
                <a:cs typeface="Calibri"/>
              </a:rPr>
              <a:t>7GB</a:t>
            </a:r>
          </a:p>
        </p:txBody>
      </p:sp>
      <p:sp>
        <p:nvSpPr>
          <p:cNvPr id="55" name="Text Box 12"/>
          <p:cNvSpPr txBox="1">
            <a:spLocks noChangeArrowheads="1"/>
          </p:cNvSpPr>
          <p:nvPr/>
        </p:nvSpPr>
        <p:spPr bwMode="auto">
          <a:xfrm>
            <a:off x="6908800" y="5371068"/>
            <a:ext cx="195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libri"/>
                <a:cs typeface="Calibri"/>
              </a:rPr>
              <a:t>60GB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2900" y="5626100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alibri"/>
              </a:rPr>
              <a:t>(EC2 small inst.)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49600" y="5613400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alibri"/>
              </a:rPr>
              <a:t>(EC2 </a:t>
            </a:r>
            <a:r>
              <a:rPr lang="en-US" dirty="0" smtClean="0">
                <a:cs typeface="Calibri"/>
              </a:rPr>
              <a:t>med inst</a:t>
            </a:r>
            <a:r>
              <a:rPr lang="en-US" dirty="0">
                <a:cs typeface="Calibri"/>
              </a:rPr>
              <a:t>.)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16500" y="5613400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alibri"/>
              </a:rPr>
              <a:t>(EC2 </a:t>
            </a:r>
            <a:r>
              <a:rPr lang="en-US" dirty="0" smtClean="0">
                <a:cs typeface="Calibri"/>
              </a:rPr>
              <a:t>large inst</a:t>
            </a:r>
            <a:r>
              <a:rPr lang="en-US" dirty="0">
                <a:cs typeface="Calibri"/>
              </a:rPr>
              <a:t>.)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8800" y="5613400"/>
            <a:ext cx="185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alibri"/>
              </a:rPr>
              <a:t>(EC2 </a:t>
            </a:r>
            <a:r>
              <a:rPr lang="en-US" dirty="0" smtClean="0">
                <a:cs typeface="Calibri"/>
              </a:rPr>
              <a:t>x-large inst</a:t>
            </a:r>
            <a:r>
              <a:rPr lang="en-US" dirty="0">
                <a:cs typeface="Calibri"/>
              </a:rPr>
              <a:t>.) </a:t>
            </a:r>
          </a:p>
        </p:txBody>
      </p:sp>
    </p:spTree>
    <p:extLst>
      <p:ext uri="{BB962C8B-B14F-4D97-AF65-F5344CB8AC3E}">
        <p14:creationId xmlns:p14="http://schemas.microsoft.com/office/powerpoint/2010/main" val="201882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94"/>
    </mc:Choice>
    <mc:Fallback xmlns="">
      <p:transition xmlns:p14="http://schemas.microsoft.com/office/powerpoint/2010/main" spd="slow" advTm="349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600" y="992872"/>
            <a:ext cx="8445500" cy="1458228"/>
          </a:xfrm>
        </p:spPr>
        <p:txBody>
          <a:bodyPr>
            <a:noAutofit/>
          </a:bodyPr>
          <a:lstStyle/>
          <a:p>
            <a:pPr marL="342900" lvl="0" indent="-342900" algn="l" defTabSz="914400">
              <a:lnSpc>
                <a:spcPts val="208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kern="0" dirty="0" smtClean="0">
                <a:solidFill>
                  <a:srgbClr val="0000FF"/>
                </a:solidFill>
                <a:latin typeface="Trebuchet MS"/>
              </a:rPr>
              <a:t>Similarity Join</a:t>
            </a:r>
          </a:p>
          <a:p>
            <a:pPr marL="800100" lvl="1" indent="-342900" algn="l" defTabSz="914400">
              <a:lnSpc>
                <a:spcPts val="2080"/>
              </a:lnSpc>
              <a:spcAft>
                <a:spcPts val="300"/>
              </a:spcAft>
              <a:buFont typeface="Arial"/>
              <a:buChar char="•"/>
            </a:pPr>
            <a:r>
              <a:rPr lang="en-US" sz="2000" kern="0" dirty="0" smtClean="0">
                <a:solidFill>
                  <a:srgbClr val="B90000"/>
                </a:solidFill>
                <a:latin typeface="Trebuchet MS"/>
              </a:rPr>
              <a:t>Input R(A, B), Domain</a:t>
            </a:r>
            <a:r>
              <a:rPr lang="en-US" sz="2000" kern="0" dirty="0">
                <a:solidFill>
                  <a:srgbClr val="B90000"/>
                </a:solidFill>
                <a:latin typeface="Trebuchet MS"/>
              </a:rPr>
              <a:t>(B) = [1, </a:t>
            </a:r>
            <a:r>
              <a:rPr lang="en-US" sz="2000" kern="0" dirty="0" smtClean="0">
                <a:solidFill>
                  <a:srgbClr val="B90000"/>
                </a:solidFill>
                <a:latin typeface="Trebuchet MS"/>
              </a:rPr>
              <a:t>10]</a:t>
            </a:r>
          </a:p>
          <a:p>
            <a:pPr marL="800100" lvl="1" indent="-342900" algn="l" defTabSz="914400">
              <a:lnSpc>
                <a:spcPts val="2080"/>
              </a:lnSpc>
              <a:spcAft>
                <a:spcPts val="300"/>
              </a:spcAft>
              <a:buFont typeface="Arial"/>
              <a:buChar char="•"/>
            </a:pPr>
            <a:r>
              <a:rPr lang="en-US" sz="2000" kern="0" dirty="0" smtClean="0">
                <a:solidFill>
                  <a:srgbClr val="B90000"/>
                </a:solidFill>
                <a:latin typeface="Trebuchet MS"/>
                <a:cs typeface="Trebuchet MS"/>
              </a:rPr>
              <a:t>Compute &lt;t, u&gt; </a:t>
            </a:r>
            <a:r>
              <a:rPr lang="en-US" sz="2000" kern="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s.t</a:t>
            </a:r>
            <a:r>
              <a:rPr lang="en-US" sz="2000" kern="0" dirty="0" smtClean="0">
                <a:solidFill>
                  <a:srgbClr val="B90000"/>
                </a:solidFill>
                <a:latin typeface="Trebuchet MS"/>
                <a:cs typeface="Trebuchet MS"/>
              </a:rPr>
              <a:t> |t[B]-u[B]| </a:t>
            </a:r>
            <a:r>
              <a:rPr lang="en-US" sz="2000" b="1" kern="0" dirty="0" smtClean="0">
                <a:solidFill>
                  <a:srgbClr val="B90000"/>
                </a:solidFill>
                <a:latin typeface="cmsy10"/>
                <a:ea typeface="cmsy10"/>
                <a:cs typeface="cmsy10"/>
              </a:rPr>
              <a:t>·</a:t>
            </a:r>
            <a:r>
              <a:rPr lang="en-US" sz="2000" kern="0" dirty="0" smtClean="0">
                <a:solidFill>
                  <a:srgbClr val="B90000"/>
                </a:solidFill>
                <a:latin typeface="Trebuchet MS"/>
                <a:cs typeface="Trebuchet MS"/>
              </a:rPr>
              <a:t> 1</a:t>
            </a:r>
            <a:endParaRPr lang="en-US" sz="20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342900" indent="-342900" algn="l" defTabSz="914400">
              <a:lnSpc>
                <a:spcPts val="3080"/>
              </a:lnSpc>
              <a:spcAft>
                <a:spcPts val="300"/>
              </a:spcAft>
              <a:buFont typeface="Arial"/>
              <a:buChar char="•"/>
            </a:pP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087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417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Example (1)</a:t>
            </a:r>
            <a:endParaRPr lang="en-US" sz="4000" b="1" dirty="0">
              <a:latin typeface="Trebuchet MS"/>
              <a:cs typeface="Trebuchet M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054534"/>
              </p:ext>
            </p:extLst>
          </p:nvPr>
        </p:nvGraphicFramePr>
        <p:xfrm>
          <a:off x="1511300" y="3119119"/>
          <a:ext cx="1549400" cy="2203533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774700"/>
                <a:gridCol w="774700"/>
              </a:tblGrid>
              <a:tr h="34340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rebuchet MS"/>
                          <a:cs typeface="Trebuchet MS"/>
                        </a:rPr>
                        <a:t>A</a:t>
                      </a:r>
                      <a:endParaRPr lang="en-US" sz="1800" b="1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rebuchet MS"/>
                          <a:cs typeface="Trebuchet MS"/>
                        </a:rPr>
                        <a:t>B</a:t>
                      </a:r>
                      <a:endParaRPr lang="en-US" sz="1800" b="1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2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lang="en-US" sz="2000" baseline="-25000" dirty="0" smtClean="0">
                          <a:latin typeface="Trebuchet MS"/>
                          <a:cs typeface="Trebuchet MS"/>
                        </a:rPr>
                        <a:t>1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5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lang="en-US" sz="2000" baseline="-25000" dirty="0" smtClean="0">
                          <a:latin typeface="Trebuchet MS"/>
                          <a:cs typeface="Trebuchet MS"/>
                        </a:rPr>
                        <a:t>2</a:t>
                      </a:r>
                      <a:endParaRPr lang="en-US" sz="2000" dirty="0" smtClean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2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lang="en-US" sz="2000" baseline="-25000" dirty="0" smtClean="0">
                          <a:latin typeface="Trebuchet MS"/>
                          <a:cs typeface="Trebuchet MS"/>
                        </a:rPr>
                        <a:t>3</a:t>
                      </a:r>
                      <a:endParaRPr lang="en-US" sz="2000" dirty="0" smtClean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6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lang="en-US" sz="2000" baseline="-25000" dirty="0" smtClean="0">
                          <a:latin typeface="Trebuchet MS"/>
                          <a:cs typeface="Trebuchet MS"/>
                        </a:rPr>
                        <a:t>4</a:t>
                      </a:r>
                      <a:endParaRPr lang="en-US" sz="2000" dirty="0" smtClean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2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lang="en-US" sz="2000" baseline="-25000" dirty="0" smtClean="0">
                          <a:latin typeface="Trebuchet MS"/>
                          <a:cs typeface="Trebuchet MS"/>
                        </a:rPr>
                        <a:t>5</a:t>
                      </a:r>
                      <a:endParaRPr lang="en-US" sz="2000" dirty="0" smtClean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rebuchet MS"/>
                          <a:cs typeface="Trebuchet MS"/>
                        </a:rPr>
                        <a:t>7</a:t>
                      </a:r>
                      <a:endParaRPr lang="en-US" sz="2000" dirty="0">
                        <a:latin typeface="Trebuchet MS"/>
                        <a:cs typeface="Trebuchet M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9" name="Straight Arrow Connector 18"/>
          <p:cNvCxnSpPr/>
          <p:nvPr/>
        </p:nvCxnSpPr>
        <p:spPr>
          <a:xfrm>
            <a:off x="3397250" y="4165600"/>
            <a:ext cx="1695450" cy="0"/>
          </a:xfrm>
          <a:prstGeom prst="straightConnector1">
            <a:avLst/>
          </a:prstGeom>
          <a:ln w="76200" cmpd="sng"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092700" y="3510340"/>
            <a:ext cx="30099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&lt;(a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5), 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6)&gt;</a:t>
            </a:r>
          </a:p>
          <a:p>
            <a:pPr algn="ctr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&lt;(a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2)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4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2)&gt;</a:t>
            </a:r>
          </a:p>
          <a:p>
            <a:pPr algn="ctr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&lt;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6),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5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7)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&gt;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99100" y="245110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B90000"/>
                </a:solidFill>
                <a:latin typeface="Trebuchet MS"/>
                <a:cs typeface="Trebuchet MS"/>
              </a:rPr>
              <a:t>Output</a:t>
            </a:r>
            <a:endParaRPr lang="en-US" b="1" u="sng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248920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B90000"/>
                </a:solidFill>
                <a:latin typeface="Trebuchet MS"/>
                <a:cs typeface="Trebuchet MS"/>
              </a:rPr>
              <a:t>Input</a:t>
            </a:r>
            <a:endParaRPr lang="en-US" b="1" u="sng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797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6"/>
    </mc:Choice>
    <mc:Fallback xmlns="">
      <p:transition xmlns:p14="http://schemas.microsoft.com/office/powerpoint/2010/main" spd="slow" advTm="466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600" y="1056372"/>
            <a:ext cx="8445500" cy="734328"/>
          </a:xfrm>
        </p:spPr>
        <p:txBody>
          <a:bodyPr>
            <a:noAutofit/>
          </a:bodyPr>
          <a:lstStyle/>
          <a:p>
            <a:pPr marL="34290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Hashing Algorithm </a:t>
            </a:r>
            <a:r>
              <a:rPr lang="en-US" sz="2400" dirty="0">
                <a:solidFill>
                  <a:srgbClr val="000000"/>
                </a:solidFill>
                <a:latin typeface="Trebuchet MS"/>
                <a:cs typeface="Trebuchet MS"/>
              </a:rPr>
              <a:t>[ADMPU ICDE </a:t>
            </a:r>
            <a:r>
              <a:rPr lang="fr-FR" sz="2400" dirty="0">
                <a:solidFill>
                  <a:srgbClr val="000000"/>
                </a:solidFill>
                <a:latin typeface="Trebuchet MS"/>
                <a:cs typeface="Trebuchet MS"/>
              </a:rPr>
              <a:t>’</a:t>
            </a:r>
            <a:r>
              <a:rPr lang="en-US" sz="2400" dirty="0">
                <a:solidFill>
                  <a:srgbClr val="000000"/>
                </a:solidFill>
                <a:latin typeface="Trebuchet MS"/>
                <a:cs typeface="Trebuchet MS"/>
              </a:rPr>
              <a:t>12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]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342900" lvl="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Split Domain(B) into k ranges of values =&gt;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(k reducers)</a:t>
            </a:r>
          </a:p>
          <a:p>
            <a:pPr marL="342900" lvl="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k = 2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Example (</a:t>
            </a:r>
            <a:r>
              <a:rPr lang="en-US" sz="4000" b="1" dirty="0">
                <a:latin typeface="Trebuchet MS"/>
                <a:cs typeface="Trebuchet MS"/>
              </a:rPr>
              <a:t>2</a:t>
            </a:r>
            <a:r>
              <a:rPr lang="en-US" sz="4000" b="1" dirty="0" smtClean="0">
                <a:latin typeface="Trebuchet MS"/>
                <a:cs typeface="Trebuchet MS"/>
              </a:rPr>
              <a:t>)</a:t>
            </a:r>
            <a:endParaRPr lang="en-US" sz="2800" b="1" dirty="0">
              <a:latin typeface="Trebuchet MS"/>
              <a:cs typeface="Trebuchet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" y="2796044"/>
            <a:ext cx="2044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5)</a:t>
            </a: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2)</a:t>
            </a: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6)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4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2)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5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7)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endParaRPr lang="en-US" sz="2400" dirty="0" smtClean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72100" y="2514600"/>
            <a:ext cx="1435100" cy="10541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46900" y="2783344"/>
            <a:ext cx="181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  <a:latin typeface="Trebuchet MS"/>
                <a:cs typeface="Trebuchet MS"/>
              </a:rPr>
              <a:t>Reducer</a:t>
            </a:r>
            <a:r>
              <a:rPr lang="en-US" sz="2400" baseline="-25000" dirty="0" smtClean="0">
                <a:solidFill>
                  <a:srgbClr val="000090"/>
                </a:solidFill>
                <a:latin typeface="Trebuchet MS"/>
                <a:cs typeface="Trebuchet MS"/>
              </a:rPr>
              <a:t>1</a:t>
            </a:r>
            <a:endParaRPr lang="en-US" sz="24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72100" y="4584700"/>
            <a:ext cx="1435100" cy="10541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946900" y="4847823"/>
            <a:ext cx="181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  <a:latin typeface="Trebuchet MS"/>
                <a:cs typeface="Trebuchet MS"/>
              </a:rPr>
              <a:t>Reducer</a:t>
            </a:r>
            <a:r>
              <a:rPr lang="en-US" sz="2400" baseline="-25000" dirty="0" smtClean="0">
                <a:solidFill>
                  <a:srgbClr val="000090"/>
                </a:solidFill>
                <a:latin typeface="Trebuchet MS"/>
                <a:cs typeface="Trebuchet MS"/>
              </a:rPr>
              <a:t>2</a:t>
            </a:r>
            <a:endParaRPr lang="en-US" sz="24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cxnSp>
        <p:nvCxnSpPr>
          <p:cNvPr id="10" name="Straight Arrow Connector 9"/>
          <p:cNvCxnSpPr>
            <a:endCxn id="2" idx="1"/>
          </p:cNvCxnSpPr>
          <p:nvPr/>
        </p:nvCxnSpPr>
        <p:spPr>
          <a:xfrm flipV="1">
            <a:off x="2349500" y="3041650"/>
            <a:ext cx="3022600" cy="317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400300" y="3073400"/>
            <a:ext cx="3022600" cy="3556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2" idx="1"/>
          </p:cNvCxnSpPr>
          <p:nvPr/>
        </p:nvCxnSpPr>
        <p:spPr>
          <a:xfrm flipV="1">
            <a:off x="2343150" y="3041650"/>
            <a:ext cx="3028950" cy="116582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2" idx="1"/>
          </p:cNvCxnSpPr>
          <p:nvPr/>
        </p:nvCxnSpPr>
        <p:spPr>
          <a:xfrm>
            <a:off x="2387600" y="3784600"/>
            <a:ext cx="2984500" cy="13271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12" idx="1"/>
          </p:cNvCxnSpPr>
          <p:nvPr/>
        </p:nvCxnSpPr>
        <p:spPr>
          <a:xfrm>
            <a:off x="2343150" y="4584700"/>
            <a:ext cx="3028950" cy="5270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2" idx="1"/>
          </p:cNvCxnSpPr>
          <p:nvPr/>
        </p:nvCxnSpPr>
        <p:spPr>
          <a:xfrm>
            <a:off x="2343150" y="3073400"/>
            <a:ext cx="3028950" cy="2038350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Subtitle 2"/>
          <p:cNvSpPr txBox="1">
            <a:spLocks/>
          </p:cNvSpPr>
          <p:nvPr/>
        </p:nvSpPr>
        <p:spPr>
          <a:xfrm>
            <a:off x="482600" y="5755372"/>
            <a:ext cx="8445500" cy="632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Replicate tuples on the boundary (if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t.B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= 5)</a:t>
            </a:r>
          </a:p>
          <a:p>
            <a:pPr marL="34290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Per-Reducer-Memory Cost = 3, Communication Cost = 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00700" y="2783344"/>
            <a:ext cx="10287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rgbClr val="000090"/>
                </a:solidFill>
                <a:latin typeface="Trebuchet MS"/>
                <a:cs typeface="Trebuchet MS"/>
              </a:rPr>
              <a:t>[1, 5]</a:t>
            </a:r>
            <a:endParaRPr lang="en-US" sz="25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11800" y="4847823"/>
            <a:ext cx="1193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rgbClr val="000090"/>
                </a:solidFill>
                <a:latin typeface="Trebuchet MS"/>
                <a:cs typeface="Trebuchet MS"/>
              </a:rPr>
              <a:t>[6, 10]</a:t>
            </a:r>
            <a:endParaRPr lang="en-US" sz="25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164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4"/>
    </mc:Choice>
    <mc:Fallback xmlns="">
      <p:transition xmlns:p14="http://schemas.microsoft.com/office/powerpoint/2010/main" spd="slow" advTm="202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6" grpId="0"/>
      <p:bldP spid="12" grpId="0" animBg="1"/>
      <p:bldP spid="13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600" y="1046252"/>
            <a:ext cx="8445500" cy="734328"/>
          </a:xfrm>
        </p:spPr>
        <p:txBody>
          <a:bodyPr>
            <a:noAutofit/>
          </a:bodyPr>
          <a:lstStyle/>
          <a:p>
            <a:pPr marL="34290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k = 5 =&gt;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Replicate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if </a:t>
            </a:r>
            <a:r>
              <a:rPr lang="en-US" sz="2400" dirty="0" err="1">
                <a:solidFill>
                  <a:srgbClr val="0000FF"/>
                </a:solidFill>
                <a:latin typeface="Trebuchet MS"/>
                <a:cs typeface="Trebuchet MS"/>
              </a:rPr>
              <a:t>t.B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= 2, 4, 6 or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8</a:t>
            </a: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Example (3)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2300" y="2237664"/>
            <a:ext cx="2044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5)</a:t>
            </a: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2)</a:t>
            </a: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6)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4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2)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B90000"/>
                </a:solidFill>
                <a:latin typeface="Trebuchet MS"/>
                <a:cs typeface="Trebuchet MS"/>
              </a:rPr>
              <a:t>5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7)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algn="ctr"/>
            <a:endParaRPr lang="en-US" sz="2400" dirty="0" smtClean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10" name="Straight Arrow Connector 9"/>
          <p:cNvCxnSpPr>
            <a:endCxn id="26" idx="1"/>
          </p:cNvCxnSpPr>
          <p:nvPr/>
        </p:nvCxnSpPr>
        <p:spPr>
          <a:xfrm>
            <a:off x="2032000" y="2501900"/>
            <a:ext cx="3492500" cy="97203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26" idx="1"/>
          </p:cNvCxnSpPr>
          <p:nvPr/>
        </p:nvCxnSpPr>
        <p:spPr>
          <a:xfrm>
            <a:off x="2044700" y="3240544"/>
            <a:ext cx="3479800" cy="23338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2" idx="1"/>
          </p:cNvCxnSpPr>
          <p:nvPr/>
        </p:nvCxnSpPr>
        <p:spPr>
          <a:xfrm flipV="1">
            <a:off x="2057400" y="1810232"/>
            <a:ext cx="3467100" cy="103106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2" idx="1"/>
          </p:cNvCxnSpPr>
          <p:nvPr/>
        </p:nvCxnSpPr>
        <p:spPr>
          <a:xfrm flipV="1">
            <a:off x="2032000" y="1810232"/>
            <a:ext cx="3492500" cy="180130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35" idx="1"/>
          </p:cNvCxnSpPr>
          <p:nvPr/>
        </p:nvCxnSpPr>
        <p:spPr>
          <a:xfrm>
            <a:off x="2044700" y="3987800"/>
            <a:ext cx="3505200" cy="36243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42" idx="1"/>
          </p:cNvCxnSpPr>
          <p:nvPr/>
        </p:nvCxnSpPr>
        <p:spPr>
          <a:xfrm flipV="1">
            <a:off x="2032000" y="2597632"/>
            <a:ext cx="3492500" cy="243666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42" idx="1"/>
          </p:cNvCxnSpPr>
          <p:nvPr/>
        </p:nvCxnSpPr>
        <p:spPr>
          <a:xfrm flipV="1">
            <a:off x="2032000" y="2597632"/>
            <a:ext cx="3492500" cy="1013901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35" idx="1"/>
          </p:cNvCxnSpPr>
          <p:nvPr/>
        </p:nvCxnSpPr>
        <p:spPr>
          <a:xfrm>
            <a:off x="2006600" y="3230265"/>
            <a:ext cx="3543300" cy="1119967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16700" y="648335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6</a:t>
            </a:fld>
            <a:endParaRPr lang="en-US"/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482600" y="5698222"/>
            <a:ext cx="8445500" cy="734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 defTabSz="914400"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Per-Reducer-Memory Cost = </a:t>
            </a:r>
            <a:r>
              <a:rPr lang="en-US" sz="2400" dirty="0">
                <a:solidFill>
                  <a:srgbClr val="008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Communication Cost =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8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5524500" y="1523130"/>
            <a:ext cx="3403600" cy="3893579"/>
            <a:chOff x="5524500" y="1789830"/>
            <a:chExt cx="3403600" cy="3893579"/>
          </a:xfrm>
        </p:grpSpPr>
        <p:sp>
          <p:nvSpPr>
            <p:cNvPr id="2" name="Rectangle 1"/>
            <p:cNvSpPr/>
            <p:nvPr/>
          </p:nvSpPr>
          <p:spPr>
            <a:xfrm>
              <a:off x="5524500" y="1833265"/>
              <a:ext cx="1435100" cy="48733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12000" y="1789830"/>
              <a:ext cx="18161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Reducer</a:t>
              </a:r>
              <a:r>
                <a:rPr lang="en-US" sz="24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1</a:t>
              </a:r>
              <a:endParaRPr lang="en-US" sz="24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40400" y="1805444"/>
              <a:ext cx="10287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[1, 2]</a:t>
              </a:r>
              <a:endParaRPr lang="en-US" sz="25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524500" y="3496965"/>
              <a:ext cx="1435100" cy="48733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112000" y="3548033"/>
              <a:ext cx="139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Reducer</a:t>
              </a:r>
              <a:r>
                <a:rPr lang="en-US" sz="24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3</a:t>
              </a:r>
              <a:endParaRPr lang="en-US" sz="24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740400" y="3507244"/>
              <a:ext cx="10287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[5, 6]</a:t>
              </a:r>
              <a:endParaRPr lang="en-US" sz="25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549900" y="4373265"/>
              <a:ext cx="1435100" cy="48733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137400" y="4408944"/>
              <a:ext cx="139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Reducer</a:t>
              </a:r>
              <a:r>
                <a:rPr lang="en-US" sz="2400" baseline="-25000" dirty="0">
                  <a:solidFill>
                    <a:srgbClr val="000090"/>
                  </a:solidFill>
                  <a:latin typeface="Trebuchet MS"/>
                  <a:cs typeface="Trebuchet MS"/>
                </a:rPr>
                <a:t>4</a:t>
              </a:r>
              <a:endParaRPr lang="en-US" sz="24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765800" y="4383544"/>
              <a:ext cx="10287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[7, </a:t>
              </a:r>
              <a:r>
                <a:rPr lang="en-US" sz="2500" dirty="0">
                  <a:solidFill>
                    <a:srgbClr val="000090"/>
                  </a:solidFill>
                  <a:latin typeface="Trebuchet MS"/>
                  <a:cs typeface="Trebuchet MS"/>
                </a:rPr>
                <a:t>8</a:t>
              </a:r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]</a:t>
              </a:r>
              <a:endParaRPr lang="en-US" sz="25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524500" y="2620665"/>
              <a:ext cx="1435100" cy="48733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112000" y="2590611"/>
              <a:ext cx="139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Reducer</a:t>
              </a:r>
              <a:r>
                <a:rPr lang="en-US" sz="24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2</a:t>
              </a:r>
              <a:endParaRPr lang="en-US" sz="24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740400" y="2630944"/>
              <a:ext cx="10287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[3, 4]</a:t>
              </a:r>
              <a:endParaRPr lang="en-US" sz="25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537200" y="5186065"/>
              <a:ext cx="1435100" cy="48733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124700" y="5221744"/>
              <a:ext cx="139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Reducer</a:t>
              </a:r>
              <a:r>
                <a:rPr lang="en-US" sz="2400" baseline="-250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5</a:t>
              </a:r>
              <a:endParaRPr lang="en-US" sz="24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689600" y="5196344"/>
              <a:ext cx="12446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 smtClean="0">
                  <a:solidFill>
                    <a:srgbClr val="000090"/>
                  </a:solidFill>
                  <a:latin typeface="Trebuchet MS"/>
                  <a:cs typeface="Trebuchet MS"/>
                </a:rPr>
                <a:t>[9, 10]</a:t>
              </a:r>
              <a:endParaRPr lang="en-US" sz="2500" dirty="0">
                <a:solidFill>
                  <a:srgbClr val="000090"/>
                </a:solidFill>
                <a:latin typeface="Trebuchet MS"/>
                <a:cs typeface="Trebuchet M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3092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53"/>
    </mc:Choice>
    <mc:Fallback xmlns="">
      <p:transition xmlns:p14="http://schemas.microsoft.com/office/powerpoint/2010/main" spd="slow" advTm="335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3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3700" y="1005572"/>
            <a:ext cx="8445500" cy="5484128"/>
          </a:xfrm>
        </p:spPr>
        <p:txBody>
          <a:bodyPr>
            <a:noAutofit/>
          </a:bodyPr>
          <a:lstStyle/>
          <a:p>
            <a:pPr marL="342900" indent="-342900" algn="l" defTabSz="914400">
              <a:lnSpc>
                <a:spcPts val="258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Finding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subgraphs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rebuchet MS"/>
                <a:cs typeface="Trebuchet MS"/>
              </a:rPr>
              <a:t>([SV] WWW ’11, [AFU] Tech Report ’12)</a:t>
            </a:r>
          </a:p>
          <a:p>
            <a:pPr marL="342900" indent="-342900" algn="l" defTabSz="914400">
              <a:lnSpc>
                <a:spcPts val="338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Computing Minimum Spanning Tree</a:t>
            </a:r>
            <a:r>
              <a:rPr lang="en-US" sz="2400" dirty="0" smtClean="0">
                <a:solidFill>
                  <a:schemeClr val="tx1"/>
                </a:solidFill>
                <a:latin typeface="Trebuchet MS"/>
                <a:cs typeface="Trebuchet MS"/>
              </a:rPr>
              <a:t> (KSV SODA </a:t>
            </a:r>
            <a:r>
              <a:rPr lang="fr-FR" sz="2400" dirty="0" smtClean="0">
                <a:solidFill>
                  <a:schemeClr val="tx1"/>
                </a:solidFill>
                <a:latin typeface="Trebuchet MS"/>
                <a:cs typeface="Trebuchet MS"/>
              </a:rPr>
              <a:t>’</a:t>
            </a:r>
            <a:r>
              <a:rPr lang="en-US" sz="2400" dirty="0" smtClean="0">
                <a:solidFill>
                  <a:schemeClr val="tx1"/>
                </a:solidFill>
                <a:latin typeface="Trebuchet MS"/>
                <a:cs typeface="Trebuchet MS"/>
              </a:rPr>
              <a:t>10)</a:t>
            </a:r>
            <a:endParaRPr lang="en-US" sz="2400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342900" indent="-342900" algn="l" defTabSz="914400">
              <a:lnSpc>
                <a:spcPts val="338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Other similarity joins:</a:t>
            </a:r>
          </a:p>
          <a:p>
            <a:pPr marL="800100" lvl="1" indent="-342900" algn="l" defTabSz="914400">
              <a:lnSpc>
                <a:spcPts val="3380"/>
              </a:lnSpc>
              <a:spcAft>
                <a:spcPts val="300"/>
              </a:spcAft>
              <a:buFont typeface="Arial"/>
              <a:buChar char="•"/>
            </a:pP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Set similarity joins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([VCL] SIGMOD ’10)</a:t>
            </a:r>
          </a:p>
          <a:p>
            <a:pPr marL="800100" lvl="1" indent="-342900" algn="l" defTabSz="914400">
              <a:lnSpc>
                <a:spcPts val="3380"/>
              </a:lnSpc>
              <a:spcAft>
                <a:spcPts val="300"/>
              </a:spcAft>
              <a:buFont typeface="Arial"/>
              <a:buChar char="•"/>
            </a:pP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Hamming Distance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(</a:t>
            </a:r>
            <a:r>
              <a:rPr lang="en-US" sz="2200" dirty="0">
                <a:solidFill>
                  <a:srgbClr val="000000"/>
                </a:solidFill>
                <a:latin typeface="Trebuchet MS"/>
                <a:cs typeface="Trebuchet MS"/>
              </a:rPr>
              <a:t>ADMPU ICDE </a:t>
            </a:r>
            <a:r>
              <a:rPr lang="fr-FR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’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12 and later in the talk)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300" y="2052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Same Tradeoff in Other Algorithms</a:t>
            </a:r>
            <a:endParaRPr lang="en-US" sz="4000" b="1" dirty="0">
              <a:latin typeface="Trebuchet MS"/>
              <a:cs typeface="Trebuchet M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24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72"/>
    </mc:Choice>
    <mc:Fallback xmlns="">
      <p:transition xmlns:p14="http://schemas.microsoft.com/office/powerpoint/2010/main" spd="slow" advTm="2517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600" y="1005572"/>
            <a:ext cx="8445500" cy="5484128"/>
          </a:xfrm>
        </p:spPr>
        <p:txBody>
          <a:bodyPr>
            <a:noAutofit/>
          </a:bodyPr>
          <a:lstStyle/>
          <a:p>
            <a:pPr marL="34290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G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eneral 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framework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for studying memory/communication tradeoff, applicable to a variety of problems</a:t>
            </a:r>
            <a:endParaRPr lang="en-US" sz="2400" dirty="0" smtClean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342900" lvl="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Question 1: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What is the </a:t>
            </a: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minimum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communication for </a:t>
            </a: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any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MR algorithm, if each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reducer uses </a:t>
            </a:r>
            <a:r>
              <a:rPr lang="en-US" sz="2400" b="1" dirty="0" smtClean="0">
                <a:solidFill>
                  <a:srgbClr val="0000C4"/>
                </a:solidFill>
                <a:latin typeface="cmsy10"/>
                <a:ea typeface="cmsy10"/>
                <a:cs typeface="cmsy10"/>
              </a:rPr>
              <a:t>·</a:t>
            </a: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 q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memory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?</a:t>
            </a:r>
          </a:p>
          <a:p>
            <a:pPr marL="342900" lvl="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Question 2: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Are there algorithms that achieve this lower bound?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300" y="2052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Our Goals</a:t>
            </a:r>
            <a:endParaRPr lang="en-US" sz="4000" b="1" dirty="0">
              <a:latin typeface="Trebuchet MS"/>
              <a:cs typeface="Trebuchet M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4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961"/>
    </mc:Choice>
    <mc:Fallback xmlns="">
      <p:transition xmlns:p14="http://schemas.microsoft.com/office/powerpoint/2010/main" spd="slow" advTm="8196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600" y="1399272"/>
            <a:ext cx="8445500" cy="2779028"/>
          </a:xfrm>
        </p:spPr>
        <p:txBody>
          <a:bodyPr>
            <a:noAutofit/>
          </a:bodyPr>
          <a:lstStyle/>
          <a:p>
            <a:pPr marL="342900" lvl="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Input-Output Model</a:t>
            </a:r>
          </a:p>
          <a:p>
            <a:pPr marL="342900" lvl="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Mapping Schemas &amp; Replication Rate</a:t>
            </a:r>
          </a:p>
          <a:p>
            <a:pPr marL="342900" lvl="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Hamming Distance 1</a:t>
            </a:r>
          </a:p>
          <a:p>
            <a:pPr marL="342900" indent="-342900" algn="l" defTabSz="91440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Other Results</a:t>
            </a: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Remainder of Talk 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61"/>
    </mc:Choice>
    <mc:Fallback xmlns="">
      <p:transition xmlns:p14="http://schemas.microsoft.com/office/powerpoint/2010/main" spd="slow" advTm="3816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Input</a:t>
            </a:r>
            <a:r>
              <a:rPr lang="en-US" sz="4000" b="1" dirty="0">
                <a:latin typeface="Trebuchet MS"/>
                <a:cs typeface="Trebuchet MS"/>
              </a:rPr>
              <a:t>-</a:t>
            </a:r>
            <a:r>
              <a:rPr lang="en-US" sz="4000" b="1" dirty="0" smtClean="0">
                <a:latin typeface="Trebuchet MS"/>
                <a:cs typeface="Trebuchet MS"/>
              </a:rPr>
              <a:t>Output Model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314700" y="16383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3314700" y="20955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3314700" y="25527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3314700" y="30099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314700" y="34671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5226050" y="20447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5226050" y="29337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241300" y="2738735"/>
            <a:ext cx="2158593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Input Data</a:t>
            </a:r>
          </a:p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Elements</a:t>
            </a:r>
          </a:p>
          <a:p>
            <a:r>
              <a:rPr lang="en-US" sz="2400" i="1" dirty="0" smtClean="0">
                <a:solidFill>
                  <a:srgbClr val="B90000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: {i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i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, …, i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} </a:t>
            </a:r>
          </a:p>
        </p:txBody>
      </p:sp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3314700" y="38735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Oval 7"/>
          <p:cNvSpPr>
            <a:spLocks noChangeArrowheads="1"/>
          </p:cNvSpPr>
          <p:nvPr/>
        </p:nvSpPr>
        <p:spPr bwMode="auto">
          <a:xfrm>
            <a:off x="3314700" y="43307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9"/>
          <p:cNvSpPr>
            <a:spLocks noChangeArrowheads="1"/>
          </p:cNvSpPr>
          <p:nvPr/>
        </p:nvSpPr>
        <p:spPr bwMode="auto">
          <a:xfrm>
            <a:off x="3314700" y="47879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Oval 10"/>
          <p:cNvSpPr>
            <a:spLocks noChangeArrowheads="1"/>
          </p:cNvSpPr>
          <p:nvPr/>
        </p:nvSpPr>
        <p:spPr bwMode="auto">
          <a:xfrm>
            <a:off x="5226050" y="34925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Oval 11"/>
          <p:cNvSpPr>
            <a:spLocks noChangeArrowheads="1"/>
          </p:cNvSpPr>
          <p:nvPr/>
        </p:nvSpPr>
        <p:spPr bwMode="auto">
          <a:xfrm>
            <a:off x="5226050" y="44704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4550" y="5742632"/>
            <a:ext cx="430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Dependency = Provenance</a:t>
            </a:r>
          </a:p>
        </p:txBody>
      </p:sp>
      <p:sp>
        <p:nvSpPr>
          <p:cNvPr id="27" name="Oval 10"/>
          <p:cNvSpPr>
            <a:spLocks noChangeArrowheads="1"/>
          </p:cNvSpPr>
          <p:nvPr/>
        </p:nvSpPr>
        <p:spPr bwMode="auto">
          <a:xfrm>
            <a:off x="5226050" y="39878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5969000" y="2700635"/>
            <a:ext cx="25480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Output Elements</a:t>
            </a:r>
          </a:p>
          <a:p>
            <a:r>
              <a:rPr lang="en-US" sz="2400" i="1" dirty="0" smtClean="0">
                <a:solidFill>
                  <a:srgbClr val="B90000"/>
                </a:solidFill>
                <a:latin typeface="Trebuchet MS"/>
                <a:cs typeface="Trebuchet MS"/>
              </a:rPr>
              <a:t>O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: {o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1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o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, …, </a:t>
            </a:r>
            <a:r>
              <a:rPr lang="en-US" sz="24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o</a:t>
            </a:r>
            <a:r>
              <a:rPr lang="en-US" sz="24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m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}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9" name="Oval 10"/>
          <p:cNvSpPr>
            <a:spLocks noChangeArrowheads="1"/>
          </p:cNvSpPr>
          <p:nvPr/>
        </p:nvSpPr>
        <p:spPr bwMode="auto">
          <a:xfrm>
            <a:off x="5226050" y="24511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auto">
          <a:xfrm>
            <a:off x="3314700" y="521970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Oval 11"/>
          <p:cNvSpPr>
            <a:spLocks noChangeArrowheads="1"/>
          </p:cNvSpPr>
          <p:nvPr/>
        </p:nvSpPr>
        <p:spPr bwMode="auto">
          <a:xfrm>
            <a:off x="5226050" y="4963160"/>
            <a:ext cx="182880" cy="1828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36" name="Straight Connector 35"/>
          <p:cNvCxnSpPr>
            <a:stCxn id="24" idx="6"/>
            <a:endCxn id="33" idx="2"/>
          </p:cNvCxnSpPr>
          <p:nvPr/>
        </p:nvCxnSpPr>
        <p:spPr>
          <a:xfrm>
            <a:off x="3497580" y="4879340"/>
            <a:ext cx="1728470" cy="17526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2" idx="6"/>
            <a:endCxn id="33" idx="2"/>
          </p:cNvCxnSpPr>
          <p:nvPr/>
        </p:nvCxnSpPr>
        <p:spPr>
          <a:xfrm flipV="1">
            <a:off x="3497580" y="5054600"/>
            <a:ext cx="1728470" cy="25654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6" idx="6"/>
            <a:endCxn id="12" idx="2"/>
          </p:cNvCxnSpPr>
          <p:nvPr/>
        </p:nvCxnSpPr>
        <p:spPr>
          <a:xfrm>
            <a:off x="3497580" y="1729740"/>
            <a:ext cx="1728470" cy="4064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12" idx="2"/>
          </p:cNvCxnSpPr>
          <p:nvPr/>
        </p:nvCxnSpPr>
        <p:spPr>
          <a:xfrm flipV="1">
            <a:off x="3497580" y="2136140"/>
            <a:ext cx="1728470" cy="49784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8" idx="6"/>
            <a:endCxn id="29" idx="2"/>
          </p:cNvCxnSpPr>
          <p:nvPr/>
        </p:nvCxnSpPr>
        <p:spPr>
          <a:xfrm>
            <a:off x="3497580" y="2186940"/>
            <a:ext cx="1728470" cy="3556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12" idx="2"/>
          </p:cNvCxnSpPr>
          <p:nvPr/>
        </p:nvCxnSpPr>
        <p:spPr>
          <a:xfrm flipV="1">
            <a:off x="3497580" y="2136140"/>
            <a:ext cx="1728470" cy="96774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8" idx="6"/>
            <a:endCxn id="13" idx="2"/>
          </p:cNvCxnSpPr>
          <p:nvPr/>
        </p:nvCxnSpPr>
        <p:spPr>
          <a:xfrm>
            <a:off x="3497580" y="2186940"/>
            <a:ext cx="1728470" cy="8382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0" idx="6"/>
            <a:endCxn id="27" idx="2"/>
          </p:cNvCxnSpPr>
          <p:nvPr/>
        </p:nvCxnSpPr>
        <p:spPr>
          <a:xfrm>
            <a:off x="3497580" y="3101340"/>
            <a:ext cx="1728470" cy="9779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endCxn id="25" idx="2"/>
          </p:cNvCxnSpPr>
          <p:nvPr/>
        </p:nvCxnSpPr>
        <p:spPr>
          <a:xfrm>
            <a:off x="3497580" y="3567430"/>
            <a:ext cx="1728470" cy="1651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3" idx="6"/>
            <a:endCxn id="27" idx="2"/>
          </p:cNvCxnSpPr>
          <p:nvPr/>
        </p:nvCxnSpPr>
        <p:spPr>
          <a:xfrm flipV="1">
            <a:off x="3497580" y="4079240"/>
            <a:ext cx="1728470" cy="3429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endCxn id="25" idx="2"/>
          </p:cNvCxnSpPr>
          <p:nvPr/>
        </p:nvCxnSpPr>
        <p:spPr>
          <a:xfrm flipV="1">
            <a:off x="3497580" y="3583940"/>
            <a:ext cx="1728470" cy="40386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23" idx="6"/>
            <a:endCxn id="26" idx="2"/>
          </p:cNvCxnSpPr>
          <p:nvPr/>
        </p:nvCxnSpPr>
        <p:spPr>
          <a:xfrm>
            <a:off x="3497580" y="4422140"/>
            <a:ext cx="1728470" cy="1397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471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97"/>
    </mc:Choice>
    <mc:Fallback xmlns="">
      <p:transition xmlns:p14="http://schemas.microsoft.com/office/powerpoint/2010/main" spd="slow" advTm="5399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/>
      <p:bldP spid="22" grpId="0" animBg="1"/>
      <p:bldP spid="23" grpId="0" animBg="1"/>
      <p:bldP spid="24" grpId="0" animBg="1"/>
      <p:bldP spid="25" grpId="0" animBg="1"/>
      <p:bldP spid="26" grpId="0" animBg="1"/>
      <p:bldP spid="5" grpId="0"/>
      <p:bldP spid="27" grpId="0" animBg="1"/>
      <p:bldP spid="28" grpId="0"/>
      <p:bldP spid="29" grpId="0" animBg="1"/>
      <p:bldP spid="32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Example 1: R(A, B)      S(B, C) 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51530" y="25400"/>
            <a:ext cx="601447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500" b="1" dirty="0">
                <a:latin typeface="Trebuchet MS"/>
                <a:cs typeface="Trebuchet MS"/>
              </a:rPr>
              <a:t>⋈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1765300" y="1635552"/>
            <a:ext cx="203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10,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600" y="1118007"/>
            <a:ext cx="840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|Domain(A)| = 10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|Domain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(B)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 =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20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|Domain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(C)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| = 4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0</a:t>
            </a: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65300" y="3777744"/>
            <a:ext cx="203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c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c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40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20,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c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4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70000" y="5829300"/>
            <a:ext cx="3238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10*20 + 20*40 =</a:t>
            </a:r>
          </a:p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1000 input elements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435600" y="1838752"/>
            <a:ext cx="203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c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4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4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2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4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a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10,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c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4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92700" y="5829300"/>
            <a:ext cx="3390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10*20*40 =</a:t>
            </a:r>
          </a:p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8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000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output elements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2799080" y="1932940"/>
            <a:ext cx="2753897" cy="17526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2799080" y="2108200"/>
            <a:ext cx="2753897" cy="192024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799080" y="1932940"/>
            <a:ext cx="2753897" cy="924561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2799080" y="2857501"/>
            <a:ext cx="2753897" cy="19177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933700" y="2649983"/>
            <a:ext cx="2619277" cy="924561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2933700" y="3574545"/>
            <a:ext cx="2619277" cy="2049859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022600" y="3416300"/>
            <a:ext cx="2530377" cy="19558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2933700" y="5372100"/>
            <a:ext cx="2619277" cy="252304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20700" y="2465316"/>
            <a:ext cx="111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R(A,B)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0700" y="4544368"/>
            <a:ext cx="111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S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(B,</a:t>
            </a:r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C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575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699"/>
    </mc:Choice>
    <mc:Fallback xmlns="">
      <p:transition xmlns:p14="http://schemas.microsoft.com/office/powerpoint/2010/main" spd="slow" advTm="6969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2" grpId="0"/>
      <p:bldP spid="17" grpId="0"/>
      <p:bldP spid="45" grpId="0"/>
      <p:bldP spid="47" grpId="0"/>
      <p:bldP spid="70" grpId="0"/>
      <p:bldP spid="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Example 2: Finding Triangles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51000" y="1635552"/>
            <a:ext cx="2032000" cy="4037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(v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v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(v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3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 smtClean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(v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v</a:t>
            </a:r>
            <a:r>
              <a:rPr lang="en-US" sz="2400" baseline="-250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(v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>
              <a:lnSpc>
                <a:spcPts val="3080"/>
              </a:lnSpc>
            </a:pP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…</a:t>
            </a: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(v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v</a:t>
            </a:r>
            <a:r>
              <a:rPr lang="en-US" sz="2400" baseline="-250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baseline="-25000" dirty="0" smtClean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n-1,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v</a:t>
            </a:r>
            <a:r>
              <a:rPr lang="en-US" sz="2400" baseline="-250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600" y="1118007"/>
            <a:ext cx="840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Graphs G(V, E) of n vertices {v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…,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v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n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}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0" y="5816600"/>
            <a:ext cx="3187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n-choose-2</a:t>
            </a:r>
          </a:p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nput data elements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75300" y="1864152"/>
            <a:ext cx="203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,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v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v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v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2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v</a:t>
            </a:r>
            <a:r>
              <a:rPr lang="en-US" sz="2400" baseline="-250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1,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v</a:t>
            </a:r>
            <a:r>
              <a:rPr lang="en-US" sz="2400" baseline="-250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n-1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3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v</a:t>
            </a:r>
            <a:r>
              <a:rPr lang="en-US" sz="2400" baseline="-25000" dirty="0">
                <a:solidFill>
                  <a:srgbClr val="FF6600"/>
                </a:solidFill>
                <a:latin typeface="Trebuchet MS"/>
                <a:cs typeface="Trebuchet MS"/>
              </a:rPr>
              <a:t>4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n-2,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v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n-1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</a:t>
            </a:r>
            <a:r>
              <a:rPr lang="en-US" sz="24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v</a:t>
            </a:r>
            <a:r>
              <a:rPr lang="en-US" sz="2400" baseline="-25000" dirty="0" err="1" smtClean="0">
                <a:solidFill>
                  <a:srgbClr val="FF6600"/>
                </a:solidFill>
                <a:latin typeface="Trebuchet MS"/>
                <a:cs typeface="Trebuchet MS"/>
              </a:rPr>
              <a:t>n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46700" y="5803900"/>
            <a:ext cx="3390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n-choose-3</a:t>
            </a:r>
            <a:endParaRPr lang="en-US" sz="2400" baseline="-25000" dirty="0" smtClean="0">
              <a:solidFill>
                <a:srgbClr val="B90000"/>
              </a:solidFill>
              <a:latin typeface="Trebuchet MS"/>
              <a:cs typeface="Trebuchet MS"/>
            </a:endParaRPr>
          </a:p>
          <a:p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output elements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2705100" y="1932940"/>
            <a:ext cx="2984500" cy="17526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2705100" y="2108200"/>
            <a:ext cx="2984500" cy="17399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705100" y="1932940"/>
            <a:ext cx="2984500" cy="924561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2705100" y="2857501"/>
            <a:ext cx="2984500" cy="1816099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2819400" y="3574546"/>
            <a:ext cx="2870200" cy="1911854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2819400" y="5372100"/>
            <a:ext cx="2870200" cy="1143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2705100" y="2108200"/>
            <a:ext cx="2984500" cy="2286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2705100" y="2857501"/>
            <a:ext cx="2984500" cy="266699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705100" y="3124200"/>
            <a:ext cx="2984500" cy="450346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590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87"/>
    </mc:Choice>
    <mc:Fallback xmlns="">
      <p:transition xmlns:p14="http://schemas.microsoft.com/office/powerpoint/2010/main" spd="slow" advTm="4308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45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75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Mapping Schema &amp; Replication Rate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5600" y="851307"/>
            <a:ext cx="8407400" cy="4553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i="1" dirty="0" smtClean="0">
                <a:solidFill>
                  <a:srgbClr val="000000"/>
                </a:solidFill>
                <a:latin typeface="Trebuchet MS"/>
                <a:cs typeface="Trebuchet MS"/>
              </a:rPr>
              <a:t>p</a:t>
            </a:r>
            <a:r>
              <a:rPr lang="en-US" sz="2400" i="1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reducer: {R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1,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R</a:t>
            </a:r>
            <a:r>
              <a:rPr lang="en-US" sz="2400" baseline="-25000" dirty="0" smtClean="0">
                <a:solidFill>
                  <a:srgbClr val="0000FF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…,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p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}</a:t>
            </a:r>
          </a:p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i="1" dirty="0" smtClean="0">
                <a:solidFill>
                  <a:srgbClr val="000000"/>
                </a:solidFill>
                <a:latin typeface="Trebuchet MS"/>
                <a:cs typeface="Trebuchet MS"/>
              </a:rPr>
              <a:t>q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max # inputs sent to any reducer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i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i="1" dirty="0" smtClean="0">
                <a:solidFill>
                  <a:srgbClr val="0000FF"/>
                </a:solidFill>
                <a:latin typeface="Apple Chancery"/>
                <a:cs typeface="Apple Chancery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Def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(Mapping Schema): </a:t>
            </a:r>
            <a:r>
              <a:rPr lang="en-US" sz="2400" i="1" dirty="0" smtClean="0">
                <a:latin typeface="Apple Chancery"/>
                <a:cs typeface="Apple Chancery"/>
              </a:rPr>
              <a:t>M</a:t>
            </a:r>
            <a:r>
              <a:rPr lang="en-US" sz="2400" dirty="0" smtClean="0">
                <a:latin typeface="Apple Chancery"/>
                <a:cs typeface="Apple Chancery"/>
              </a:rPr>
              <a:t> </a:t>
            </a:r>
            <a:r>
              <a:rPr lang="en-US" sz="2400" i="1" dirty="0" smtClean="0">
                <a:latin typeface="Trebuchet MS"/>
                <a:cs typeface="Trebuchet MS"/>
              </a:rPr>
              <a:t>: </a:t>
            </a: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C0"/>
                </a:solidFill>
                <a:latin typeface="Trebuchet MS"/>
                <a:cs typeface="Trebuchet MS"/>
                <a:sym typeface="Wingdings"/>
              </a:rPr>
              <a:t>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  <a:sym typeface="Wingding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{R</a:t>
            </a:r>
            <a:r>
              <a:rPr lang="en-US" sz="2400" baseline="-25000" dirty="0">
                <a:solidFill>
                  <a:srgbClr val="0000FF"/>
                </a:solidFill>
                <a:latin typeface="Trebuchet MS"/>
                <a:cs typeface="Trebuchet MS"/>
              </a:rPr>
              <a:t>1,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R</a:t>
            </a:r>
            <a:r>
              <a:rPr lang="en-US" sz="2400" baseline="-25000" dirty="0">
                <a:solidFill>
                  <a:srgbClr val="0000FF"/>
                </a:solidFill>
                <a:latin typeface="Trebuchet MS"/>
                <a:cs typeface="Trebuchet MS"/>
              </a:rPr>
              <a:t>2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, …, </a:t>
            </a:r>
            <a:r>
              <a:rPr lang="en-US" sz="2400" dirty="0" err="1">
                <a:solidFill>
                  <a:srgbClr val="0000FF"/>
                </a:solidFill>
                <a:latin typeface="Trebuchet MS"/>
                <a:cs typeface="Trebuchet MS"/>
              </a:rPr>
              <a:t>R</a:t>
            </a:r>
            <a:r>
              <a:rPr lang="en-US" sz="2400" baseline="-25000" dirty="0" err="1">
                <a:solidFill>
                  <a:srgbClr val="0000FF"/>
                </a:solidFill>
                <a:latin typeface="Trebuchet MS"/>
                <a:cs typeface="Trebuchet MS"/>
              </a:rPr>
              <a:t>p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}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s.t</a:t>
            </a:r>
            <a:endParaRPr lang="en-US" sz="2400" dirty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800100" lvl="1" indent="-342900">
              <a:lnSpc>
                <a:spcPts val="4380"/>
              </a:lnSpc>
              <a:buFont typeface="Arial"/>
              <a:buChar char="•"/>
            </a:pP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R</a:t>
            </a:r>
            <a:r>
              <a:rPr lang="en-US" sz="2200" baseline="-250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i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receives at most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q</a:t>
            </a:r>
            <a:r>
              <a:rPr lang="en-US" sz="2200" baseline="-25000" dirty="0" smtClean="0">
                <a:solidFill>
                  <a:srgbClr val="000000"/>
                </a:solidFill>
                <a:latin typeface="Trebuchet MS"/>
                <a:cs typeface="Trebuchet MS"/>
              </a:rPr>
              <a:t>i</a:t>
            </a:r>
            <a:r>
              <a:rPr lang="en-US" sz="22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lang="en-US" sz="2200" b="1" dirty="0" smtClean="0">
                <a:solidFill>
                  <a:srgbClr val="000000"/>
                </a:solidFill>
                <a:latin typeface="cmsy10"/>
                <a:ea typeface="cmsy10"/>
                <a:cs typeface="cmsy10"/>
              </a:rPr>
              <a:t>·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 q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inputs</a:t>
            </a:r>
          </a:p>
          <a:p>
            <a:pPr marL="800100" lvl="1" indent="-342900">
              <a:lnSpc>
                <a:spcPts val="4380"/>
              </a:lnSpc>
              <a:buFont typeface="Arial"/>
              <a:buChar char="•"/>
            </a:pP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Every output is </a:t>
            </a:r>
            <a:r>
              <a:rPr lang="en-US" sz="2200" i="1" dirty="0" smtClean="0">
                <a:latin typeface="Trebuchet MS"/>
                <a:cs typeface="Trebuchet MS"/>
              </a:rPr>
              <a:t>covered</a:t>
            </a:r>
            <a:r>
              <a:rPr lang="en-US" sz="2200" i="1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by some reducer:</a:t>
            </a:r>
          </a:p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Def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(Replication Rate):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800100" lvl="1" indent="-342900">
              <a:lnSpc>
                <a:spcPts val="43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r =</a:t>
            </a:r>
          </a:p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q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captures memory, </a:t>
            </a:r>
            <a:r>
              <a:rPr lang="en-US" sz="2400" dirty="0" smtClean="0">
                <a:latin typeface="Trebuchet MS"/>
                <a:cs typeface="Trebuchet MS"/>
              </a:rPr>
              <a:t>r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captures communication cost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611315" y="4148803"/>
            <a:ext cx="1195385" cy="862097"/>
            <a:chOff x="1725614" y="4224252"/>
            <a:chExt cx="1195385" cy="862097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3239111"/>
                </p:ext>
              </p:extLst>
            </p:nvPr>
          </p:nvGraphicFramePr>
          <p:xfrm>
            <a:off x="1725614" y="4224252"/>
            <a:ext cx="842962" cy="8620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089" name="Equation" r:id="rId4" imgW="508000" imgH="457200" progId="Equation.3">
                    <p:embed/>
                  </p:oleObj>
                </mc:Choice>
                <mc:Fallback>
                  <p:oleObj name="Equation" r:id="rId4" imgW="5080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725614" y="4224252"/>
                          <a:ext cx="842962" cy="86209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7947192"/>
                </p:ext>
              </p:extLst>
            </p:nvPr>
          </p:nvGraphicFramePr>
          <p:xfrm>
            <a:off x="2490788" y="4369551"/>
            <a:ext cx="430211" cy="553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090" name="Equation" r:id="rId6" imgW="215900" imgH="165100" progId="Equation.3">
                    <p:embed/>
                  </p:oleObj>
                </mc:Choice>
                <mc:Fallback>
                  <p:oleObj name="Equation" r:id="rId6" imgW="215900" imgH="165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490788" y="4369551"/>
                          <a:ext cx="430211" cy="5532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1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042"/>
    </mc:Choice>
    <mc:Fallback xmlns="">
      <p:transition xmlns:p14="http://schemas.microsoft.com/office/powerpoint/2010/main" spd="slow" advTm="1090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722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75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Our Questions Again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14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55600" y="978307"/>
            <a:ext cx="8407400" cy="2868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Question 1: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W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hat is the minimum 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replication rate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of any 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mapping schema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as a function of </a:t>
            </a:r>
            <a:r>
              <a:rPr lang="en-US" sz="2400" dirty="0" smtClean="0">
                <a:latin typeface="Trebuchet MS"/>
                <a:cs typeface="Trebuchet MS"/>
              </a:rPr>
              <a:t>q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(maximum # inputs sent to any reducer)</a:t>
            </a:r>
            <a:r>
              <a:rPr lang="en-US" sz="2400" dirty="0">
                <a:latin typeface="Trebuchet MS"/>
                <a:cs typeface="Trebuchet MS"/>
              </a:rPr>
              <a:t>?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  <a:p>
            <a:pPr marL="342900" indent="-342900">
              <a:lnSpc>
                <a:spcPts val="43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Question 2: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Are there </a:t>
            </a:r>
            <a:r>
              <a:rPr lang="en-US" sz="2400" dirty="0" smtClean="0">
                <a:latin typeface="Trebuchet MS"/>
                <a:cs typeface="Trebuchet MS"/>
              </a:rPr>
              <a:t>mapping schemas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that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match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this lower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bound?</a:t>
            </a:r>
            <a:endParaRPr lang="en-US" sz="2400" dirty="0" smtClean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8444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042"/>
    </mc:Choice>
    <mc:Fallback xmlns="">
      <p:transition xmlns:p14="http://schemas.microsoft.com/office/powerpoint/2010/main" spd="slow" advTm="1090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595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Hamming Distance = 1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20900" y="2308652"/>
            <a:ext cx="1219200" cy="2852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00…00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00…01</a:t>
            </a: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00…10</a:t>
            </a:r>
          </a:p>
          <a:p>
            <a:pPr lvl="0">
              <a:lnSpc>
                <a:spcPts val="3080"/>
              </a:lnSpc>
            </a:pP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…</a:t>
            </a: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11…01</a:t>
            </a: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11…10</a:t>
            </a: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11…11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55700" y="5588000"/>
            <a:ext cx="284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|</a:t>
            </a:r>
            <a:r>
              <a:rPr lang="en-US" sz="2400" i="1" dirty="0" smtClean="0">
                <a:solidFill>
                  <a:srgbClr val="B90000"/>
                </a:solidFill>
                <a:latin typeface="Trebuchet MS"/>
                <a:cs typeface="Trebuchet MS"/>
              </a:rPr>
              <a:t>I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| = 2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b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89600" y="1913260"/>
            <a:ext cx="25273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&lt;00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…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00, 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00…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01&gt;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&lt;00…00, 00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…10&gt;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      …</a:t>
            </a:r>
          </a:p>
          <a:p>
            <a:pPr lvl="0"/>
            <a:endParaRPr lang="en-US" sz="2400" dirty="0" smtClean="0">
              <a:solidFill>
                <a:srgbClr val="FF6600"/>
              </a:solidFill>
              <a:latin typeface="Trebuchet MS"/>
              <a:cs typeface="Trebuchet MS"/>
            </a:endParaRPr>
          </a:p>
          <a:p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&lt;00…00,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10…00&gt;</a:t>
            </a:r>
          </a:p>
          <a:p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	    …</a:t>
            </a:r>
          </a:p>
          <a:p>
            <a:pPr lvl="0"/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&lt;1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…1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, 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…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01&gt;</a:t>
            </a:r>
          </a:p>
          <a:p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&lt;11…11, 11…10&gt;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/>
            <a:endParaRPr lang="en-US" sz="2400" dirty="0" smtClean="0">
              <a:solidFill>
                <a:srgbClr val="FF6600"/>
              </a:solidFill>
              <a:latin typeface="Trebuchet MS"/>
              <a:cs typeface="Trebuchet M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94300" y="5588000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|</a:t>
            </a:r>
            <a:r>
              <a:rPr lang="en-US" sz="2400" i="1" dirty="0" smtClean="0">
                <a:solidFill>
                  <a:srgbClr val="B90000"/>
                </a:solidFill>
                <a:latin typeface="Trebuchet MS"/>
                <a:cs typeface="Trebuchet MS"/>
              </a:rPr>
              <a:t>O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| = b2</a:t>
            </a:r>
            <a:r>
              <a:rPr lang="en-US" sz="24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b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/2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3220315"/>
            <a:ext cx="195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b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it strings of</a:t>
            </a:r>
          </a:p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l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ength b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3124200" y="2171700"/>
            <a:ext cx="2692400" cy="3683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086100" y="2171700"/>
            <a:ext cx="2730500" cy="7747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124200" y="2540000"/>
            <a:ext cx="2692400" cy="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3086100" y="2540000"/>
            <a:ext cx="2730500" cy="8001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086100" y="3860800"/>
            <a:ext cx="2730500" cy="8890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022600" y="4533900"/>
            <a:ext cx="2794000" cy="5334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3022600" y="4882170"/>
            <a:ext cx="2794000" cy="18513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3022600" y="4749800"/>
            <a:ext cx="2794000" cy="13237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629400" y="636905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15</a:t>
            </a:fld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4000500" y="3245715"/>
            <a:ext cx="90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rebuchet MS"/>
                <a:cs typeface="Trebuchet MS"/>
              </a:rPr>
              <a:t>…</a:t>
            </a:r>
            <a:endParaRPr lang="en-US" sz="2400" dirty="0">
              <a:latin typeface="Trebuchet MS"/>
              <a:cs typeface="Trebuchet M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09700" y="1092200"/>
            <a:ext cx="3492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e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ach input </a:t>
            </a:r>
            <a:r>
              <a:rPr lang="en-US" sz="2400" i="1" dirty="0" smtClean="0">
                <a:latin typeface="Trebuchet MS"/>
                <a:cs typeface="Trebuchet MS"/>
              </a:rPr>
              <a:t>contributes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to 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b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outputs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89600" y="1092200"/>
            <a:ext cx="2959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B90000"/>
                </a:solidFill>
                <a:latin typeface="Trebuchet MS"/>
                <a:cs typeface="Trebuchet MS"/>
              </a:rPr>
              <a:t>e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ach output 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depends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on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 2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inputs</a:t>
            </a:r>
            <a:endParaRPr lang="en-US" sz="24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3124200" y="2540000"/>
            <a:ext cx="2692400" cy="106680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06573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446"/>
    </mc:Choice>
    <mc:Fallback xmlns="">
      <p:transition xmlns:p14="http://schemas.microsoft.com/office/powerpoint/2010/main" spd="slow" advTm="11644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45" grpId="0"/>
      <p:bldP spid="47" grpId="0"/>
      <p:bldP spid="2" grpId="0"/>
      <p:bldP spid="44" grpId="0"/>
      <p:bldP spid="46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976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192558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rebuchet MS"/>
                <a:cs typeface="Trebuchet MS"/>
              </a:rPr>
              <a:t>Lower Bound on Replication Rate (HD=1)</a:t>
            </a:r>
            <a:endParaRPr lang="en-US" sz="3600" b="1" dirty="0">
              <a:latin typeface="Trebuchet MS"/>
              <a:cs typeface="Trebuchet M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5600" y="1105307"/>
            <a:ext cx="8407400" cy="2380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Key is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upper bound </a:t>
            </a:r>
            <a:r>
              <a:rPr lang="en-US" sz="24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     </a:t>
            </a:r>
            <a:r>
              <a:rPr lang="en-US" sz="2400" dirty="0" smtClean="0">
                <a:latin typeface="Trebuchet MS"/>
                <a:cs typeface="Trebuchet MS"/>
              </a:rPr>
              <a:t>: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max outputs a reducer can cover with </a:t>
            </a:r>
            <a:r>
              <a:rPr lang="en-US" sz="2400" b="1" dirty="0" smtClean="0">
                <a:solidFill>
                  <a:srgbClr val="0000C4"/>
                </a:solidFill>
                <a:latin typeface="cmsy10"/>
                <a:ea typeface="cmsy10"/>
                <a:cs typeface="cmsy10"/>
              </a:rPr>
              <a:t>·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q inputs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Claim:                         (proof by induction on b)</a:t>
            </a:r>
          </a:p>
          <a:p>
            <a:pPr marL="342900" indent="-342900">
              <a:lnSpc>
                <a:spcPts val="528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All outputs must be covered: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4812510"/>
              </p:ext>
            </p:extLst>
          </p:nvPr>
        </p:nvGraphicFramePr>
        <p:xfrm>
          <a:off x="3322638" y="3614738"/>
          <a:ext cx="2278062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Equation" r:id="rId4" imgW="1155700" imgH="457200" progId="Equation.3">
                  <p:embed/>
                </p:oleObj>
              </mc:Choice>
              <mc:Fallback>
                <p:oleObj name="Equation" r:id="rId4" imgW="1155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22638" y="3614738"/>
                        <a:ext cx="2278062" cy="862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909870"/>
              </p:ext>
            </p:extLst>
          </p:nvPr>
        </p:nvGraphicFramePr>
        <p:xfrm>
          <a:off x="6375400" y="3614738"/>
          <a:ext cx="2286000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Equation" r:id="rId6" imgW="1117600" imgH="457200" progId="Equation.3">
                  <p:embed/>
                </p:oleObj>
              </mc:Choice>
              <mc:Fallback>
                <p:oleObj name="Equation" r:id="rId6" imgW="1117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75400" y="3614738"/>
                        <a:ext cx="2286000" cy="862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33376" y="4856275"/>
            <a:ext cx="8407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Recall:              </a:t>
            </a:r>
            <a:r>
              <a:rPr lang="en-US" sz="2400" dirty="0" smtClean="0">
                <a:latin typeface="Trebuchet MS"/>
                <a:cs typeface="Trebuchet MS"/>
              </a:rPr>
              <a:t>r =                             r = </a:t>
            </a:r>
            <a:endParaRPr lang="en-US" sz="2400" dirty="0" smtClean="0">
              <a:solidFill>
                <a:srgbClr val="0000FF"/>
              </a:solidFill>
              <a:latin typeface="Trebuchet MS"/>
              <a:cs typeface="Trebuchet MS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740400" y="4000500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105400" y="5270500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400800" y="4806950"/>
            <a:ext cx="1054158" cy="862097"/>
            <a:chOff x="5422900" y="4337050"/>
            <a:chExt cx="1054158" cy="862097"/>
          </a:xfrm>
        </p:grpSpPr>
        <p:graphicFrame>
          <p:nvGraphicFramePr>
            <p:cNvPr id="29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65975072"/>
                </p:ext>
              </p:extLst>
            </p:nvPr>
          </p:nvGraphicFramePr>
          <p:xfrm>
            <a:off x="5422900" y="4337050"/>
            <a:ext cx="842962" cy="8620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9" name="Equation" r:id="rId8" imgW="508000" imgH="457200" progId="Equation.3">
                    <p:embed/>
                  </p:oleObj>
                </mc:Choice>
                <mc:Fallback>
                  <p:oleObj name="Equation" r:id="rId8" imgW="5080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422900" y="4337050"/>
                          <a:ext cx="842962" cy="86209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7971332"/>
                </p:ext>
              </p:extLst>
            </p:nvPr>
          </p:nvGraphicFramePr>
          <p:xfrm>
            <a:off x="6170614" y="4475163"/>
            <a:ext cx="306444" cy="5521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0" name="Equation" r:id="rId10" imgW="177800" imgH="190500" progId="Equation.3">
                    <p:embed/>
                  </p:oleObj>
                </mc:Choice>
                <mc:Fallback>
                  <p:oleObj name="Equation" r:id="rId10" imgW="177800" imgH="1905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6170614" y="4475163"/>
                          <a:ext cx="306444" cy="55216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" name="TextBox 33"/>
          <p:cNvSpPr txBox="1"/>
          <p:nvPr/>
        </p:nvSpPr>
        <p:spPr>
          <a:xfrm>
            <a:off x="2819400" y="5734447"/>
            <a:ext cx="3149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r </a:t>
            </a:r>
            <a:r>
              <a:rPr lang="en-US" sz="2400" b="1" dirty="0" smtClean="0">
                <a:solidFill>
                  <a:srgbClr val="B90000"/>
                </a:solidFill>
                <a:latin typeface="cmsy10"/>
                <a:ea typeface="cmsy10"/>
                <a:cs typeface="cmsy10"/>
              </a:rPr>
              <a:t>¸ 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b/log</a:t>
            </a:r>
            <a:r>
              <a:rPr lang="en-US" sz="2400" baseline="-250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B90000"/>
                </a:solidFill>
                <a:latin typeface="Trebuchet MS"/>
                <a:cs typeface="Trebuchet MS"/>
              </a:rPr>
              <a:t>(q)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16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864868" y="3625849"/>
            <a:ext cx="1838645" cy="862013"/>
            <a:chOff x="5299075" y="2736850"/>
            <a:chExt cx="1838645" cy="862013"/>
          </a:xfrm>
        </p:grpSpPr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64360946"/>
                </p:ext>
              </p:extLst>
            </p:nvPr>
          </p:nvGraphicFramePr>
          <p:xfrm>
            <a:off x="5299075" y="2736850"/>
            <a:ext cx="1227138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1" name="Equation" r:id="rId12" imgW="622300" imgH="457200" progId="Equation.3">
                    <p:embed/>
                  </p:oleObj>
                </mc:Choice>
                <mc:Fallback>
                  <p:oleObj name="Equation" r:id="rId12" imgW="6223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5299075" y="2736850"/>
                          <a:ext cx="1227138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19008382"/>
                </p:ext>
              </p:extLst>
            </p:nvPr>
          </p:nvGraphicFramePr>
          <p:xfrm>
            <a:off x="6526213" y="2920999"/>
            <a:ext cx="611507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2" name="Equation" r:id="rId14" imgW="254000" imgH="177800" progId="Equation.3">
                    <p:embed/>
                  </p:oleObj>
                </mc:Choice>
                <mc:Fallback>
                  <p:oleObj name="Equation" r:id="rId14" imgW="254000" imgH="1778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6526213" y="2920999"/>
                          <a:ext cx="611507" cy="500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961139"/>
              </p:ext>
            </p:extLst>
          </p:nvPr>
        </p:nvGraphicFramePr>
        <p:xfrm>
          <a:off x="1693863" y="2191967"/>
          <a:ext cx="2128837" cy="787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Equation" r:id="rId16" imgW="1016000" imgH="393700" progId="Equation.3">
                  <p:embed/>
                </p:oleObj>
              </mc:Choice>
              <mc:Fallback>
                <p:oleObj name="Equation" r:id="rId16" imgW="10160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693863" y="2191967"/>
                        <a:ext cx="2128837" cy="7877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Arrow Connector 21"/>
          <p:cNvCxnSpPr/>
          <p:nvPr/>
        </p:nvCxnSpPr>
        <p:spPr>
          <a:xfrm>
            <a:off x="2725738" y="4038600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3857481"/>
              </p:ext>
            </p:extLst>
          </p:nvPr>
        </p:nvGraphicFramePr>
        <p:xfrm>
          <a:off x="3398838" y="1294326"/>
          <a:ext cx="654050" cy="41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Equation" r:id="rId18" imgW="304800" imgH="203200" progId="Equation.3">
                  <p:embed/>
                </p:oleObj>
              </mc:Choice>
              <mc:Fallback>
                <p:oleObj name="Equation" r:id="rId18" imgW="304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398838" y="1294326"/>
                        <a:ext cx="654050" cy="41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34"/>
          <p:cNvGrpSpPr/>
          <p:nvPr/>
        </p:nvGrpSpPr>
        <p:grpSpPr>
          <a:xfrm>
            <a:off x="3411509" y="4819281"/>
            <a:ext cx="1087466" cy="862097"/>
            <a:chOff x="5422900" y="4337050"/>
            <a:chExt cx="1087466" cy="862097"/>
          </a:xfrm>
        </p:grpSpPr>
        <p:graphicFrame>
          <p:nvGraphicFramePr>
            <p:cNvPr id="36" name="Object 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5851590"/>
                </p:ext>
              </p:extLst>
            </p:nvPr>
          </p:nvGraphicFramePr>
          <p:xfrm>
            <a:off x="5422900" y="4337050"/>
            <a:ext cx="842962" cy="8620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5" name="Equation" r:id="rId20" imgW="508000" imgH="457200" progId="Equation.3">
                    <p:embed/>
                  </p:oleObj>
                </mc:Choice>
                <mc:Fallback>
                  <p:oleObj name="Equation" r:id="rId20" imgW="5080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422900" y="4337050"/>
                          <a:ext cx="842962" cy="86209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02608207"/>
                </p:ext>
              </p:extLst>
            </p:nvPr>
          </p:nvGraphicFramePr>
          <p:xfrm>
            <a:off x="6137304" y="4512044"/>
            <a:ext cx="373062" cy="479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6" name="Equation" r:id="rId21" imgW="215900" imgH="165100" progId="Equation.3">
                    <p:embed/>
                  </p:oleObj>
                </mc:Choice>
                <mc:Fallback>
                  <p:oleObj name="Equation" r:id="rId21" imgW="215900" imgH="165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6137304" y="4512044"/>
                          <a:ext cx="373062" cy="4794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07933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8"/>
    </mc:Choice>
    <mc:Fallback xmlns="">
      <p:transition xmlns:p14="http://schemas.microsoft.com/office/powerpoint/2010/main" spd="slow" advTm="65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976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192558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 smtClean="0">
                <a:latin typeface="Trebuchet MS"/>
                <a:cs typeface="Trebuchet MS"/>
              </a:rPr>
              <a:t>Memory/Communication Cost </a:t>
            </a:r>
            <a:r>
              <a:rPr lang="en-US" sz="3300" b="1" dirty="0">
                <a:latin typeface="Trebuchet MS"/>
                <a:cs typeface="Trebuchet MS"/>
              </a:rPr>
              <a:t>T</a:t>
            </a:r>
            <a:r>
              <a:rPr lang="en-US" sz="3300" b="1" dirty="0" smtClean="0">
                <a:latin typeface="Trebuchet MS"/>
                <a:cs typeface="Trebuchet MS"/>
              </a:rPr>
              <a:t>radeoff </a:t>
            </a:r>
            <a:r>
              <a:rPr lang="en-US" sz="3300" b="1" dirty="0">
                <a:latin typeface="Trebuchet MS"/>
                <a:cs typeface="Trebuchet MS"/>
              </a:rPr>
              <a:t>(</a:t>
            </a:r>
            <a:r>
              <a:rPr lang="en-US" sz="3300" b="1" dirty="0" smtClean="0">
                <a:latin typeface="Trebuchet MS"/>
                <a:cs typeface="Trebuchet MS"/>
              </a:rPr>
              <a:t>HD=1)</a:t>
            </a:r>
            <a:endParaRPr lang="en-US" sz="3300" b="1" dirty="0">
              <a:latin typeface="Trebuchet MS"/>
              <a:cs typeface="Trebuchet MS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auto">
          <a:xfrm>
            <a:off x="1905000" y="2019300"/>
            <a:ext cx="5562600" cy="2895600"/>
          </a:xfrm>
          <a:custGeom>
            <a:avLst/>
            <a:gdLst>
              <a:gd name="T0" fmla="*/ 0 w 3504"/>
              <a:gd name="T1" fmla="*/ 0 h 1824"/>
              <a:gd name="T2" fmla="*/ 240 w 3504"/>
              <a:gd name="T3" fmla="*/ 816 h 1824"/>
              <a:gd name="T4" fmla="*/ 816 w 3504"/>
              <a:gd name="T5" fmla="*/ 1392 h 1824"/>
              <a:gd name="T6" fmla="*/ 1728 w 3504"/>
              <a:gd name="T7" fmla="*/ 1728 h 1824"/>
              <a:gd name="T8" fmla="*/ 3504 w 3504"/>
              <a:gd name="T9" fmla="*/ 1824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04" h="1824">
                <a:moveTo>
                  <a:pt x="0" y="0"/>
                </a:moveTo>
                <a:cubicBezTo>
                  <a:pt x="52" y="292"/>
                  <a:pt x="104" y="584"/>
                  <a:pt x="240" y="816"/>
                </a:cubicBezTo>
                <a:cubicBezTo>
                  <a:pt x="376" y="1048"/>
                  <a:pt x="568" y="1240"/>
                  <a:pt x="816" y="1392"/>
                </a:cubicBezTo>
                <a:cubicBezTo>
                  <a:pt x="1064" y="1544"/>
                  <a:pt x="1280" y="1656"/>
                  <a:pt x="1728" y="1728"/>
                </a:cubicBezTo>
                <a:cubicBezTo>
                  <a:pt x="2176" y="1800"/>
                  <a:pt x="3208" y="1808"/>
                  <a:pt x="3504" y="1824"/>
                </a:cubicBezTo>
              </a:path>
            </a:pathLst>
          </a:custGeom>
          <a:noFill/>
          <a:ln w="1905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740025" y="5646738"/>
            <a:ext cx="189499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 smtClean="0"/>
              <a:t>q = max # inputs</a:t>
            </a:r>
          </a:p>
          <a:p>
            <a:r>
              <a:rPr lang="en-US" sz="2000" dirty="0"/>
              <a:t>t</a:t>
            </a:r>
            <a:r>
              <a:rPr lang="en-US" sz="2000" dirty="0" smtClean="0"/>
              <a:t>o each reducer</a:t>
            </a:r>
            <a:endParaRPr lang="en-US" sz="2000" dirty="0"/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187325" y="3411538"/>
            <a:ext cx="163150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Calibri"/>
                <a:cs typeface="Calibri"/>
              </a:rPr>
              <a:t>r = replication</a:t>
            </a:r>
          </a:p>
          <a:p>
            <a:r>
              <a:rPr lang="en-US" sz="2000" dirty="0" smtClean="0">
                <a:latin typeface="Calibri"/>
                <a:cs typeface="Calibri"/>
              </a:rPr>
              <a:t>rate 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355725" y="1798638"/>
            <a:ext cx="352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1371600" y="4229100"/>
            <a:ext cx="3057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2</a:t>
            </a: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1371600" y="4673600"/>
            <a:ext cx="3057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1</a:t>
            </a:r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4406900" y="5892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11"/>
          <p:cNvSpPr>
            <a:spLocks noChangeShapeType="1"/>
          </p:cNvSpPr>
          <p:nvPr/>
        </p:nvSpPr>
        <p:spPr bwMode="auto">
          <a:xfrm flipV="1">
            <a:off x="838200" y="2540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1803400" y="5219700"/>
            <a:ext cx="3864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2</a:t>
            </a:r>
            <a:r>
              <a:rPr lang="en-US" baseline="30000" dirty="0" smtClean="0">
                <a:latin typeface="Trebuchet MS"/>
                <a:cs typeface="Trebuchet MS"/>
              </a:rPr>
              <a:t>1</a:t>
            </a:r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3149600" y="5207000"/>
            <a:ext cx="552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2</a:t>
            </a:r>
            <a:r>
              <a:rPr lang="en-US" baseline="30000" dirty="0" smtClean="0">
                <a:latin typeface="Trebuchet MS"/>
                <a:cs typeface="Trebuchet MS"/>
              </a:rPr>
              <a:t>b/2</a:t>
            </a:r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36" name="Text Box 14"/>
          <p:cNvSpPr txBox="1">
            <a:spLocks noChangeArrowheads="1"/>
          </p:cNvSpPr>
          <p:nvPr/>
        </p:nvSpPr>
        <p:spPr bwMode="auto">
          <a:xfrm>
            <a:off x="7289800" y="5207000"/>
            <a:ext cx="3914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2</a:t>
            </a:r>
            <a:r>
              <a:rPr lang="en-US" baseline="30000" dirty="0" smtClean="0">
                <a:latin typeface="Trebuchet MS"/>
                <a:cs typeface="Trebuchet MS"/>
              </a:rPr>
              <a:t>b</a:t>
            </a:r>
            <a:endParaRPr lang="en-US" dirty="0">
              <a:latin typeface="Trebuchet MS"/>
              <a:cs typeface="Trebuchet MS"/>
            </a:endParaRPr>
          </a:p>
        </p:txBody>
      </p:sp>
      <p:grpSp>
        <p:nvGrpSpPr>
          <p:cNvPr id="40" name="Group 21"/>
          <p:cNvGrpSpPr>
            <a:grpSpLocks/>
          </p:cNvGrpSpPr>
          <p:nvPr/>
        </p:nvGrpSpPr>
        <p:grpSpPr bwMode="auto">
          <a:xfrm>
            <a:off x="7493011" y="3365500"/>
            <a:ext cx="1158877" cy="1490663"/>
            <a:chOff x="4752" y="2400"/>
            <a:chExt cx="730" cy="939"/>
          </a:xfrm>
        </p:grpSpPr>
        <p:sp>
          <p:nvSpPr>
            <p:cNvPr id="41" name="Text Box 19"/>
            <p:cNvSpPr txBox="1">
              <a:spLocks noChangeArrowheads="1"/>
            </p:cNvSpPr>
            <p:nvPr/>
          </p:nvSpPr>
          <p:spPr bwMode="auto">
            <a:xfrm>
              <a:off x="4752" y="2400"/>
              <a:ext cx="730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rebuchet MS"/>
                  <a:cs typeface="Trebuchet MS"/>
                </a:rPr>
                <a:t>All inputs</a:t>
              </a:r>
            </a:p>
            <a:p>
              <a:r>
                <a:rPr lang="en-US" dirty="0" smtClean="0">
                  <a:latin typeface="Trebuchet MS"/>
                  <a:cs typeface="Trebuchet MS"/>
                </a:rPr>
                <a:t>to one</a:t>
              </a:r>
            </a:p>
            <a:p>
              <a:r>
                <a:rPr lang="en-US" dirty="0" smtClean="0">
                  <a:latin typeface="Trebuchet MS"/>
                  <a:cs typeface="Trebuchet MS"/>
                </a:rPr>
                <a:t>reducer</a:t>
              </a:r>
              <a:endParaRPr lang="en-US" dirty="0">
                <a:latin typeface="Trebuchet MS"/>
                <a:cs typeface="Trebuchet MS"/>
              </a:endParaRPr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 flipH="1">
              <a:off x="4752" y="3147"/>
              <a:ext cx="4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" name="Line 25"/>
          <p:cNvSpPr>
            <a:spLocks noChangeShapeType="1"/>
          </p:cNvSpPr>
          <p:nvPr/>
        </p:nvSpPr>
        <p:spPr bwMode="auto">
          <a:xfrm>
            <a:off x="1752600" y="17018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26"/>
          <p:cNvSpPr>
            <a:spLocks noChangeShapeType="1"/>
          </p:cNvSpPr>
          <p:nvPr/>
        </p:nvSpPr>
        <p:spPr bwMode="auto">
          <a:xfrm>
            <a:off x="1752600" y="52070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Arrow Connector 2"/>
          <p:cNvCxnSpPr>
            <a:stCxn id="25" idx="3"/>
            <a:endCxn id="16" idx="4"/>
          </p:cNvCxnSpPr>
          <p:nvPr/>
        </p:nvCxnSpPr>
        <p:spPr>
          <a:xfrm>
            <a:off x="1677318" y="4858266"/>
            <a:ext cx="5790282" cy="56634"/>
          </a:xfrm>
          <a:prstGeom prst="straightConnector1">
            <a:avLst/>
          </a:prstGeom>
          <a:ln>
            <a:prstDash val="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36" idx="0"/>
            <a:endCxn id="16" idx="4"/>
          </p:cNvCxnSpPr>
          <p:nvPr/>
        </p:nvCxnSpPr>
        <p:spPr>
          <a:xfrm flipH="1" flipV="1">
            <a:off x="7467600" y="4914900"/>
            <a:ext cx="17927" cy="292100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16" idx="0"/>
          </p:cNvCxnSpPr>
          <p:nvPr/>
        </p:nvCxnSpPr>
        <p:spPr>
          <a:xfrm flipV="1">
            <a:off x="1752600" y="2019300"/>
            <a:ext cx="152400" cy="7938"/>
          </a:xfrm>
          <a:prstGeom prst="straightConnector1">
            <a:avLst/>
          </a:prstGeom>
          <a:ln>
            <a:prstDash val="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endCxn id="16" idx="0"/>
          </p:cNvCxnSpPr>
          <p:nvPr/>
        </p:nvCxnSpPr>
        <p:spPr>
          <a:xfrm flipH="1" flipV="1">
            <a:off x="1905000" y="2019300"/>
            <a:ext cx="38100" cy="3111500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2324100" y="1671638"/>
            <a:ext cx="18004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One reducer</a:t>
            </a:r>
          </a:p>
          <a:p>
            <a:r>
              <a:rPr lang="en-US" dirty="0">
                <a:latin typeface="Trebuchet MS"/>
                <a:cs typeface="Trebuchet MS"/>
              </a:rPr>
              <a:t>for each output</a:t>
            </a:r>
          </a:p>
        </p:txBody>
      </p:sp>
      <p:sp>
        <p:nvSpPr>
          <p:cNvPr id="63" name="Line 20"/>
          <p:cNvSpPr>
            <a:spLocks noChangeShapeType="1"/>
          </p:cNvSpPr>
          <p:nvPr/>
        </p:nvSpPr>
        <p:spPr bwMode="auto">
          <a:xfrm flipH="1" flipV="1">
            <a:off x="1904998" y="2027238"/>
            <a:ext cx="4191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1722438" y="4432300"/>
            <a:ext cx="1731962" cy="0"/>
          </a:xfrm>
          <a:prstGeom prst="straightConnector1">
            <a:avLst/>
          </a:prstGeom>
          <a:ln>
            <a:prstDash val="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3352800" y="4432300"/>
            <a:ext cx="0" cy="698500"/>
          </a:xfrm>
          <a:prstGeom prst="straightConnector1">
            <a:avLst/>
          </a:prstGeom>
          <a:ln>
            <a:prstDash val="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0" name="Group 31"/>
          <p:cNvGrpSpPr>
            <a:grpSpLocks/>
          </p:cNvGrpSpPr>
          <p:nvPr/>
        </p:nvGrpSpPr>
        <p:grpSpPr bwMode="auto">
          <a:xfrm>
            <a:off x="2357437" y="1468437"/>
            <a:ext cx="5911858" cy="2786063"/>
            <a:chOff x="1392" y="1056"/>
            <a:chExt cx="3724" cy="1755"/>
          </a:xfrm>
        </p:grpSpPr>
        <p:sp>
          <p:nvSpPr>
            <p:cNvPr id="71" name="Text Box 27"/>
            <p:cNvSpPr txBox="1">
              <a:spLocks noChangeArrowheads="1"/>
            </p:cNvSpPr>
            <p:nvPr/>
          </p:nvSpPr>
          <p:spPr bwMode="auto">
            <a:xfrm>
              <a:off x="3408" y="1056"/>
              <a:ext cx="170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How about other points?</a:t>
              </a:r>
              <a:endParaRPr lang="en-US" dirty="0">
                <a:solidFill>
                  <a:srgbClr val="B90000"/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2" name="Line 28"/>
            <p:cNvSpPr>
              <a:spLocks noChangeShapeType="1"/>
            </p:cNvSpPr>
            <p:nvPr/>
          </p:nvSpPr>
          <p:spPr bwMode="auto">
            <a:xfrm flipH="1">
              <a:off x="1392" y="1611"/>
              <a:ext cx="196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29"/>
            <p:cNvSpPr>
              <a:spLocks noChangeShapeType="1"/>
            </p:cNvSpPr>
            <p:nvPr/>
          </p:nvSpPr>
          <p:spPr bwMode="auto">
            <a:xfrm flipH="1">
              <a:off x="1584" y="1611"/>
              <a:ext cx="1776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30"/>
            <p:cNvSpPr>
              <a:spLocks noChangeShapeType="1"/>
            </p:cNvSpPr>
            <p:nvPr/>
          </p:nvSpPr>
          <p:spPr bwMode="auto">
            <a:xfrm flipH="1">
              <a:off x="1968" y="1611"/>
              <a:ext cx="1392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" name="Line 30"/>
          <p:cNvSpPr>
            <a:spLocks noChangeShapeType="1"/>
          </p:cNvSpPr>
          <p:nvPr/>
        </p:nvSpPr>
        <p:spPr bwMode="auto">
          <a:xfrm flipH="1">
            <a:off x="4698999" y="2349500"/>
            <a:ext cx="782642" cy="233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17</a:t>
            </a:fld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5583241" y="2041723"/>
            <a:ext cx="3149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r </a:t>
            </a:r>
            <a:r>
              <a:rPr lang="en-US" sz="2400" b="1" dirty="0" smtClean="0">
                <a:solidFill>
                  <a:srgbClr val="FF6600"/>
                </a:solidFill>
                <a:latin typeface="cmsy10"/>
                <a:ea typeface="cmsy10"/>
                <a:cs typeface="cmsy10"/>
              </a:rPr>
              <a:t>¸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b/log</a:t>
            </a:r>
            <a:r>
              <a:rPr lang="en-US" sz="2400" baseline="-25000" dirty="0" smtClean="0">
                <a:solidFill>
                  <a:srgbClr val="FF6600"/>
                </a:solidFill>
                <a:latin typeface="Trebuchet MS"/>
                <a:cs typeface="Trebuchet MS"/>
              </a:rPr>
              <a:t>2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(q)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06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38"/>
    </mc:Choice>
    <mc:Fallback xmlns="">
      <p:transition xmlns:p14="http://schemas.microsoft.com/office/powerpoint/2010/main" spd="slow" advTm="763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 animBg="1"/>
      <p:bldP spid="7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976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Splitting Algorithm for HD 1 (q=2</a:t>
            </a:r>
            <a:r>
              <a:rPr lang="en-US" sz="4000" b="1" baseline="30000" dirty="0" smtClean="0">
                <a:latin typeface="Trebuchet MS"/>
                <a:cs typeface="Trebuchet MS"/>
              </a:rPr>
              <a:t>b/2</a:t>
            </a:r>
            <a:r>
              <a:rPr lang="en-US" sz="4000" b="1" dirty="0" smtClean="0">
                <a:latin typeface="Trebuchet MS"/>
                <a:cs typeface="Trebuchet MS"/>
              </a:rPr>
              <a:t>)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2800" y="2076591"/>
            <a:ext cx="1219200" cy="4037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00…00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00…00</a:t>
            </a: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</a:p>
          <a:p>
            <a:pPr lvl="0">
              <a:lnSpc>
                <a:spcPts val="3080"/>
              </a:lnSpc>
            </a:pP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…</a:t>
            </a:r>
          </a:p>
          <a:p>
            <a:pPr lvl="0">
              <a:lnSpc>
                <a:spcPts val="3080"/>
              </a:lnSpc>
            </a:pP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11…1</a:t>
            </a: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1</a:t>
            </a:r>
            <a:endParaRPr lang="en-US" sz="2400" dirty="0" smtClean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</a:t>
            </a:r>
          </a:p>
          <a:p>
            <a:pPr lvl="0">
              <a:lnSpc>
                <a:spcPts val="3080"/>
              </a:lnSpc>
            </a:pP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…</a:t>
            </a:r>
          </a:p>
          <a:p>
            <a:pPr lvl="0">
              <a:lnSpc>
                <a:spcPts val="3080"/>
              </a:lnSpc>
            </a:pPr>
            <a:endParaRPr lang="en-US" sz="2400" dirty="0" smtClean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11…11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816600" y="1401465"/>
            <a:ext cx="952500" cy="300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6883400" y="1281830"/>
            <a:ext cx="977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  <a:latin typeface="Trebuchet MS"/>
                <a:cs typeface="Trebuchet MS"/>
              </a:rPr>
              <a:t>P</a:t>
            </a:r>
            <a:r>
              <a:rPr lang="en-US" sz="2200" baseline="-25000" dirty="0" smtClean="0">
                <a:solidFill>
                  <a:srgbClr val="000090"/>
                </a:solidFill>
                <a:latin typeface="Trebuchet MS"/>
                <a:cs typeface="Trebuchet MS"/>
              </a:rPr>
              <a:t>00..00</a:t>
            </a:r>
            <a:endParaRPr lang="en-US" sz="22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13400" y="2216150"/>
            <a:ext cx="1397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0090"/>
                </a:solidFill>
                <a:latin typeface="Trebuchet MS"/>
                <a:cs typeface="Trebuchet MS"/>
              </a:rPr>
              <a:t>…</a:t>
            </a:r>
            <a:endParaRPr lang="en-US" sz="22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816600" y="1833265"/>
            <a:ext cx="952500" cy="31125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6896100" y="1713630"/>
            <a:ext cx="977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  <a:latin typeface="Trebuchet MS"/>
                <a:cs typeface="Trebuchet MS"/>
              </a:rPr>
              <a:t>P</a:t>
            </a:r>
            <a:r>
              <a:rPr lang="en-US" sz="2200" baseline="-25000" dirty="0" smtClean="0">
                <a:solidFill>
                  <a:srgbClr val="000090"/>
                </a:solidFill>
                <a:latin typeface="Trebuchet MS"/>
                <a:cs typeface="Trebuchet MS"/>
              </a:rPr>
              <a:t>00..01</a:t>
            </a:r>
            <a:endParaRPr lang="en-US" sz="22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816600" y="2900065"/>
            <a:ext cx="952500" cy="300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6946900" y="2780430"/>
            <a:ext cx="977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  <a:latin typeface="Trebuchet MS"/>
                <a:cs typeface="Trebuchet MS"/>
              </a:rPr>
              <a:t>P</a:t>
            </a:r>
            <a:r>
              <a:rPr lang="en-US" sz="2200" baseline="-25000" dirty="0" smtClean="0">
                <a:solidFill>
                  <a:srgbClr val="000090"/>
                </a:solidFill>
                <a:latin typeface="Trebuchet MS"/>
                <a:cs typeface="Trebuchet MS"/>
              </a:rPr>
              <a:t>11..11</a:t>
            </a:r>
            <a:endParaRPr lang="en-US" sz="22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689600" y="6236613"/>
            <a:ext cx="3060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2</a:t>
            </a:r>
            <a:r>
              <a:rPr lang="en-US" sz="22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b/2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+ 2</a:t>
            </a:r>
            <a:r>
              <a:rPr lang="en-US" sz="2200" baseline="30000" dirty="0" smtClean="0">
                <a:solidFill>
                  <a:srgbClr val="B90000"/>
                </a:solidFill>
                <a:latin typeface="Trebuchet MS"/>
                <a:cs typeface="Trebuchet MS"/>
              </a:rPr>
              <a:t>b/2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Reducers</a:t>
            </a:r>
            <a:endParaRPr lang="en-US" sz="22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549900" y="1181100"/>
            <a:ext cx="2374900" cy="22479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76200" y="1216799"/>
            <a:ext cx="1917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90000"/>
                </a:solidFill>
                <a:latin typeface="Trebuchet MS"/>
                <a:cs typeface="Trebuchet MS"/>
              </a:rPr>
              <a:t>first b/2 bits (</a:t>
            </a:r>
            <a:r>
              <a:rPr lang="en-US" b="1" dirty="0" smtClean="0">
                <a:solidFill>
                  <a:srgbClr val="B90000"/>
                </a:solidFill>
                <a:latin typeface="Trebuchet MS"/>
                <a:cs typeface="Trebuchet MS"/>
              </a:rPr>
              <a:t>P</a:t>
            </a:r>
            <a:r>
              <a:rPr lang="en-US" dirty="0" smtClean="0">
                <a:solidFill>
                  <a:srgbClr val="B90000"/>
                </a:solidFill>
                <a:latin typeface="Trebuchet MS"/>
                <a:cs typeface="Trebuchet MS"/>
              </a:rPr>
              <a:t>refix)</a:t>
            </a:r>
            <a:endParaRPr lang="en-US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6" name="Straight Arrow Connector 5"/>
          <p:cNvCxnSpPr>
            <a:stCxn id="89" idx="2"/>
            <a:endCxn id="37" idx="0"/>
          </p:cNvCxnSpPr>
          <p:nvPr/>
        </p:nvCxnSpPr>
        <p:spPr>
          <a:xfrm>
            <a:off x="1035050" y="1863130"/>
            <a:ext cx="387350" cy="213461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816100" y="2144517"/>
            <a:ext cx="12700" cy="39006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816100" y="2076591"/>
            <a:ext cx="1219200" cy="4037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00…00</a:t>
            </a: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00…01</a:t>
            </a:r>
          </a:p>
          <a:p>
            <a:pPr lvl="0">
              <a:lnSpc>
                <a:spcPts val="3080"/>
              </a:lnSpc>
            </a:pPr>
            <a:endParaRPr lang="en-US" sz="2400" dirty="0" smtClean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 …</a:t>
            </a:r>
          </a:p>
          <a:p>
            <a:pPr lvl="0">
              <a:lnSpc>
                <a:spcPts val="3080"/>
              </a:lnSpc>
            </a:pPr>
            <a:endParaRPr lang="en-US" sz="2400" dirty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0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0…00</a:t>
            </a:r>
          </a:p>
          <a:p>
            <a:pPr lvl="0">
              <a:lnSpc>
                <a:spcPts val="3080"/>
              </a:lnSpc>
            </a:pP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</a:t>
            </a:r>
          </a:p>
          <a:p>
            <a:pPr lvl="0">
              <a:lnSpc>
                <a:spcPts val="3080"/>
              </a:lnSpc>
            </a:pPr>
            <a:r>
              <a:rPr lang="en-US" sz="2400" dirty="0">
                <a:solidFill>
                  <a:srgbClr val="FF6600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  …</a:t>
            </a:r>
          </a:p>
          <a:p>
            <a:pPr lvl="0">
              <a:lnSpc>
                <a:spcPts val="3080"/>
              </a:lnSpc>
            </a:pPr>
            <a:endParaRPr lang="en-US" sz="2400" dirty="0" smtClean="0">
              <a:solidFill>
                <a:srgbClr val="FF6600"/>
              </a:solidFill>
              <a:latin typeface="Trebuchet MS"/>
              <a:cs typeface="Trebuchet MS"/>
            </a:endParaRPr>
          </a:p>
          <a:p>
            <a:pPr lvl="0">
              <a:lnSpc>
                <a:spcPts val="3080"/>
              </a:lnSpc>
            </a:pPr>
            <a:r>
              <a:rPr lang="en-US" sz="2400" dirty="0" smtClean="0">
                <a:solidFill>
                  <a:srgbClr val="FF6600"/>
                </a:solidFill>
                <a:latin typeface="Trebuchet MS"/>
                <a:cs typeface="Trebuchet MS"/>
              </a:rPr>
              <a:t>11…11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968500" y="1184533"/>
            <a:ext cx="1917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90000"/>
                </a:solidFill>
                <a:latin typeface="Trebuchet MS"/>
                <a:cs typeface="Trebuchet MS"/>
              </a:rPr>
              <a:t>last b/2 bits (</a:t>
            </a:r>
            <a:r>
              <a:rPr lang="en-US" b="1" dirty="0">
                <a:solidFill>
                  <a:srgbClr val="B90000"/>
                </a:solidFill>
                <a:latin typeface="Trebuchet MS"/>
                <a:cs typeface="Trebuchet MS"/>
              </a:rPr>
              <a:t>S</a:t>
            </a:r>
            <a:r>
              <a:rPr lang="en-US" dirty="0" smtClean="0">
                <a:solidFill>
                  <a:srgbClr val="B90000"/>
                </a:solidFill>
                <a:latin typeface="Trebuchet MS"/>
                <a:cs typeface="Trebuchet MS"/>
              </a:rPr>
              <a:t>uffix)</a:t>
            </a:r>
            <a:endParaRPr lang="en-US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cxnSp>
        <p:nvCxnSpPr>
          <p:cNvPr id="92" name="Straight Arrow Connector 91"/>
          <p:cNvCxnSpPr>
            <a:stCxn id="91" idx="2"/>
          </p:cNvCxnSpPr>
          <p:nvPr/>
        </p:nvCxnSpPr>
        <p:spPr>
          <a:xfrm flipH="1">
            <a:off x="2362200" y="1830864"/>
            <a:ext cx="565150" cy="334486"/>
          </a:xfrm>
          <a:prstGeom prst="straightConnector1">
            <a:avLst/>
          </a:prstGeom>
          <a:ln>
            <a:solidFill>
              <a:srgbClr val="B9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38" idx="1"/>
          </p:cNvCxnSpPr>
          <p:nvPr/>
        </p:nvCxnSpPr>
        <p:spPr>
          <a:xfrm flipV="1">
            <a:off x="2768600" y="1551633"/>
            <a:ext cx="3048000" cy="7978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768600" y="2425700"/>
            <a:ext cx="3098800" cy="17421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endCxn id="38" idx="1"/>
          </p:cNvCxnSpPr>
          <p:nvPr/>
        </p:nvCxnSpPr>
        <p:spPr>
          <a:xfrm flipV="1">
            <a:off x="2768600" y="1551633"/>
            <a:ext cx="3048000" cy="11968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2768600" y="2780430"/>
            <a:ext cx="3098800" cy="18192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60" idx="1"/>
          </p:cNvCxnSpPr>
          <p:nvPr/>
        </p:nvCxnSpPr>
        <p:spPr>
          <a:xfrm flipV="1">
            <a:off x="2768600" y="3050233"/>
            <a:ext cx="3048000" cy="27663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V="1">
            <a:off x="2768600" y="5666433"/>
            <a:ext cx="3098800" cy="1610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endCxn id="60" idx="1"/>
          </p:cNvCxnSpPr>
          <p:nvPr/>
        </p:nvCxnSpPr>
        <p:spPr>
          <a:xfrm flipV="1">
            <a:off x="2768600" y="3050233"/>
            <a:ext cx="3048000" cy="12427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V="1">
            <a:off x="2768600" y="4167833"/>
            <a:ext cx="3098800" cy="1619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3035300" y="6223622"/>
            <a:ext cx="177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rebuchet MS"/>
                <a:cs typeface="Trebuchet MS"/>
              </a:rPr>
              <a:t>r=2, q=2</a:t>
            </a:r>
            <a:r>
              <a:rPr lang="en-US" sz="2400" baseline="30000" dirty="0" smtClean="0">
                <a:latin typeface="Trebuchet MS"/>
                <a:cs typeface="Trebuchet MS"/>
              </a:rPr>
              <a:t>b/2</a:t>
            </a:r>
            <a:endParaRPr lang="en-US" sz="2400" dirty="0">
              <a:latin typeface="Trebuchet MS"/>
              <a:cs typeface="Trebuchet M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1000" y="6394450"/>
            <a:ext cx="2133600" cy="365125"/>
          </a:xfrm>
        </p:spPr>
        <p:txBody>
          <a:bodyPr/>
          <a:lstStyle/>
          <a:p>
            <a:fld id="{9075C179-5504-0F4F-A25C-5707CD43B0A9}" type="slidenum">
              <a:rPr lang="en-US" smtClean="0"/>
              <a:t>18</a:t>
            </a:fld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937500" y="2067324"/>
            <a:ext cx="120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Prefix</a:t>
            </a:r>
          </a:p>
          <a:p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Reducers</a:t>
            </a:r>
            <a:endParaRPr lang="en-US" sz="20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867400" y="3966865"/>
            <a:ext cx="952500" cy="300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6934200" y="3847230"/>
            <a:ext cx="977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0090"/>
                </a:solidFill>
                <a:latin typeface="Trebuchet MS"/>
                <a:cs typeface="Trebuchet MS"/>
              </a:rPr>
              <a:t>S</a:t>
            </a:r>
            <a:r>
              <a:rPr lang="en-US" sz="2200" baseline="-25000" dirty="0" smtClean="0">
                <a:solidFill>
                  <a:srgbClr val="000090"/>
                </a:solidFill>
                <a:latin typeface="Trebuchet MS"/>
                <a:cs typeface="Trebuchet MS"/>
              </a:rPr>
              <a:t>00..00</a:t>
            </a:r>
            <a:endParaRPr lang="en-US" sz="22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664200" y="4781550"/>
            <a:ext cx="1397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000090"/>
                </a:solidFill>
                <a:latin typeface="Trebuchet MS"/>
                <a:cs typeface="Trebuchet MS"/>
              </a:rPr>
              <a:t>…</a:t>
            </a:r>
            <a:endParaRPr lang="en-US" sz="22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867400" y="4398665"/>
            <a:ext cx="952500" cy="31125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6946900" y="4279030"/>
            <a:ext cx="977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0090"/>
                </a:solidFill>
                <a:latin typeface="Trebuchet MS"/>
                <a:cs typeface="Trebuchet MS"/>
              </a:rPr>
              <a:t>S</a:t>
            </a:r>
            <a:r>
              <a:rPr lang="en-US" sz="2200" baseline="-25000" dirty="0" smtClean="0">
                <a:solidFill>
                  <a:srgbClr val="000090"/>
                </a:solidFill>
                <a:latin typeface="Trebuchet MS"/>
                <a:cs typeface="Trebuchet MS"/>
              </a:rPr>
              <a:t>00..01</a:t>
            </a:r>
            <a:endParaRPr lang="en-US" sz="22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867400" y="5465465"/>
            <a:ext cx="952500" cy="300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6997700" y="5345830"/>
            <a:ext cx="977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  <a:latin typeface="Trebuchet MS"/>
                <a:cs typeface="Trebuchet MS"/>
              </a:rPr>
              <a:t>S</a:t>
            </a:r>
            <a:r>
              <a:rPr lang="en-US" sz="2200" baseline="-25000" dirty="0" smtClean="0">
                <a:solidFill>
                  <a:srgbClr val="000090"/>
                </a:solidFill>
                <a:latin typeface="Trebuchet MS"/>
                <a:cs typeface="Trebuchet MS"/>
              </a:rPr>
              <a:t>11..11</a:t>
            </a:r>
            <a:endParaRPr lang="en-US" sz="2200" dirty="0">
              <a:solidFill>
                <a:srgbClr val="000090"/>
              </a:solidFill>
              <a:latin typeface="Trebuchet MS"/>
              <a:cs typeface="Trebuchet MS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600700" y="3746500"/>
            <a:ext cx="2374900" cy="22479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7937500" y="4622257"/>
            <a:ext cx="120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Suffix</a:t>
            </a:r>
          </a:p>
          <a:p>
            <a:r>
              <a:rPr lang="en-US" sz="2000" dirty="0" smtClean="0">
                <a:solidFill>
                  <a:srgbClr val="B90000"/>
                </a:solidFill>
                <a:latin typeface="Trebuchet MS"/>
                <a:cs typeface="Trebuchet MS"/>
              </a:rPr>
              <a:t>Reducers</a:t>
            </a:r>
            <a:endParaRPr lang="en-US" sz="2000" dirty="0">
              <a:solidFill>
                <a:srgbClr val="B90000"/>
              </a:solidFill>
              <a:latin typeface="Trebuchet MS"/>
              <a:cs typeface="Trebuchet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814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97"/>
    </mc:Choice>
    <mc:Fallback xmlns="">
      <p:transition xmlns:p14="http://schemas.microsoft.com/office/powerpoint/2010/main" spd="slow" advTm="16009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/>
      <p:bldP spid="52" grpId="0"/>
      <p:bldP spid="58" grpId="0" animBg="1"/>
      <p:bldP spid="59" grpId="0"/>
      <p:bldP spid="60" grpId="0" animBg="1"/>
      <p:bldP spid="61" grpId="0"/>
      <p:bldP spid="65" grpId="0"/>
      <p:bldP spid="2" grpId="0" animBg="1"/>
      <p:bldP spid="89" grpId="0"/>
      <p:bldP spid="90" grpId="0"/>
      <p:bldP spid="91" grpId="0"/>
      <p:bldP spid="117" grpId="0"/>
      <p:bldP spid="44" grpId="0"/>
      <p:bldP spid="45" grpId="0" animBg="1"/>
      <p:bldP spid="46" grpId="0"/>
      <p:bldP spid="47" grpId="0"/>
      <p:bldP spid="48" grpId="0" animBg="1"/>
      <p:bldP spid="49" grpId="0"/>
      <p:bldP spid="50" grpId="0" animBg="1"/>
      <p:bldP spid="51" grpId="0"/>
      <p:bldP spid="53" grpId="0" animBg="1"/>
      <p:bldP spid="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976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Where we stand for HD = 1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auto">
          <a:xfrm>
            <a:off x="1905000" y="2019300"/>
            <a:ext cx="5562600" cy="2895600"/>
          </a:xfrm>
          <a:custGeom>
            <a:avLst/>
            <a:gdLst>
              <a:gd name="T0" fmla="*/ 0 w 3504"/>
              <a:gd name="T1" fmla="*/ 0 h 1824"/>
              <a:gd name="T2" fmla="*/ 240 w 3504"/>
              <a:gd name="T3" fmla="*/ 816 h 1824"/>
              <a:gd name="T4" fmla="*/ 816 w 3504"/>
              <a:gd name="T5" fmla="*/ 1392 h 1824"/>
              <a:gd name="T6" fmla="*/ 1728 w 3504"/>
              <a:gd name="T7" fmla="*/ 1728 h 1824"/>
              <a:gd name="T8" fmla="*/ 3504 w 3504"/>
              <a:gd name="T9" fmla="*/ 1824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04" h="1824">
                <a:moveTo>
                  <a:pt x="0" y="0"/>
                </a:moveTo>
                <a:cubicBezTo>
                  <a:pt x="52" y="292"/>
                  <a:pt x="104" y="584"/>
                  <a:pt x="240" y="816"/>
                </a:cubicBezTo>
                <a:cubicBezTo>
                  <a:pt x="376" y="1048"/>
                  <a:pt x="568" y="1240"/>
                  <a:pt x="816" y="1392"/>
                </a:cubicBezTo>
                <a:cubicBezTo>
                  <a:pt x="1064" y="1544"/>
                  <a:pt x="1280" y="1656"/>
                  <a:pt x="1728" y="1728"/>
                </a:cubicBezTo>
                <a:cubicBezTo>
                  <a:pt x="2176" y="1800"/>
                  <a:pt x="3208" y="1808"/>
                  <a:pt x="3504" y="1824"/>
                </a:cubicBezTo>
              </a:path>
            </a:pathLst>
          </a:custGeom>
          <a:noFill/>
          <a:ln w="1905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555789" y="5596970"/>
            <a:ext cx="17107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q</a:t>
            </a:r>
            <a:r>
              <a:rPr lang="en-US" dirty="0" smtClean="0"/>
              <a:t> =max # inputs</a:t>
            </a:r>
            <a:endParaRPr lang="en-US" dirty="0"/>
          </a:p>
          <a:p>
            <a:r>
              <a:rPr lang="en-US" dirty="0" smtClean="0"/>
              <a:t>to </a:t>
            </a:r>
            <a:r>
              <a:rPr lang="en-US" dirty="0"/>
              <a:t>each reducer</a:t>
            </a:r>
          </a:p>
          <a:p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355725" y="1798638"/>
            <a:ext cx="3132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b</a:t>
            </a: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1371600" y="4229100"/>
            <a:ext cx="3057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2</a:t>
            </a: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1371600" y="4673600"/>
            <a:ext cx="3057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1</a:t>
            </a:r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4292600" y="5892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11"/>
          <p:cNvSpPr>
            <a:spLocks noChangeShapeType="1"/>
          </p:cNvSpPr>
          <p:nvPr/>
        </p:nvSpPr>
        <p:spPr bwMode="auto">
          <a:xfrm flipV="1">
            <a:off x="838200" y="2540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1803400" y="5219700"/>
            <a:ext cx="3864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2</a:t>
            </a:r>
            <a:r>
              <a:rPr lang="en-US" baseline="30000" dirty="0" smtClean="0">
                <a:latin typeface="Trebuchet MS"/>
                <a:cs typeface="Trebuchet MS"/>
              </a:rPr>
              <a:t>1</a:t>
            </a:r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3149600" y="5207000"/>
            <a:ext cx="552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2</a:t>
            </a:r>
            <a:r>
              <a:rPr lang="en-US" baseline="30000" dirty="0" smtClean="0">
                <a:latin typeface="Trebuchet MS"/>
                <a:cs typeface="Trebuchet MS"/>
              </a:rPr>
              <a:t>b/2</a:t>
            </a:r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36" name="Text Box 14"/>
          <p:cNvSpPr txBox="1">
            <a:spLocks noChangeArrowheads="1"/>
          </p:cNvSpPr>
          <p:nvPr/>
        </p:nvSpPr>
        <p:spPr bwMode="auto">
          <a:xfrm>
            <a:off x="7289800" y="5207000"/>
            <a:ext cx="3914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2</a:t>
            </a:r>
            <a:r>
              <a:rPr lang="en-US" baseline="30000" dirty="0" smtClean="0">
                <a:latin typeface="Trebuchet MS"/>
                <a:cs typeface="Trebuchet MS"/>
              </a:rPr>
              <a:t>b</a:t>
            </a:r>
            <a:endParaRPr lang="en-US" dirty="0">
              <a:latin typeface="Trebuchet MS"/>
              <a:cs typeface="Trebuchet MS"/>
            </a:endParaRPr>
          </a:p>
        </p:txBody>
      </p:sp>
      <p:grpSp>
        <p:nvGrpSpPr>
          <p:cNvPr id="40" name="Group 21"/>
          <p:cNvGrpSpPr>
            <a:grpSpLocks/>
          </p:cNvGrpSpPr>
          <p:nvPr/>
        </p:nvGrpSpPr>
        <p:grpSpPr bwMode="auto">
          <a:xfrm>
            <a:off x="7493011" y="3365500"/>
            <a:ext cx="1158877" cy="1490663"/>
            <a:chOff x="4752" y="2400"/>
            <a:chExt cx="730" cy="939"/>
          </a:xfrm>
        </p:grpSpPr>
        <p:sp>
          <p:nvSpPr>
            <p:cNvPr id="41" name="Text Box 19"/>
            <p:cNvSpPr txBox="1">
              <a:spLocks noChangeArrowheads="1"/>
            </p:cNvSpPr>
            <p:nvPr/>
          </p:nvSpPr>
          <p:spPr bwMode="auto">
            <a:xfrm>
              <a:off x="4752" y="2400"/>
              <a:ext cx="730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rebuchet MS"/>
                  <a:cs typeface="Trebuchet MS"/>
                </a:rPr>
                <a:t>All inputs</a:t>
              </a:r>
            </a:p>
            <a:p>
              <a:r>
                <a:rPr lang="en-US" dirty="0" smtClean="0">
                  <a:latin typeface="Trebuchet MS"/>
                  <a:cs typeface="Trebuchet MS"/>
                </a:rPr>
                <a:t>to one</a:t>
              </a:r>
            </a:p>
            <a:p>
              <a:r>
                <a:rPr lang="en-US" dirty="0" smtClean="0">
                  <a:latin typeface="Trebuchet MS"/>
                  <a:cs typeface="Trebuchet MS"/>
                </a:rPr>
                <a:t>reducer</a:t>
              </a:r>
              <a:endParaRPr lang="en-US" dirty="0">
                <a:latin typeface="Trebuchet MS"/>
                <a:cs typeface="Trebuchet MS"/>
              </a:endParaRPr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 flipH="1">
              <a:off x="4752" y="3147"/>
              <a:ext cx="4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" name="Line 25"/>
          <p:cNvSpPr>
            <a:spLocks noChangeShapeType="1"/>
          </p:cNvSpPr>
          <p:nvPr/>
        </p:nvSpPr>
        <p:spPr bwMode="auto">
          <a:xfrm>
            <a:off x="1752600" y="17018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26"/>
          <p:cNvSpPr>
            <a:spLocks noChangeShapeType="1"/>
          </p:cNvSpPr>
          <p:nvPr/>
        </p:nvSpPr>
        <p:spPr bwMode="auto">
          <a:xfrm>
            <a:off x="1752600" y="52070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2324100" y="1671638"/>
            <a:ext cx="18004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Trebuchet MS"/>
                <a:cs typeface="Trebuchet MS"/>
              </a:rPr>
              <a:t>One reducer</a:t>
            </a:r>
          </a:p>
          <a:p>
            <a:r>
              <a:rPr lang="en-US" dirty="0">
                <a:latin typeface="Trebuchet MS"/>
                <a:cs typeface="Trebuchet MS"/>
              </a:rPr>
              <a:t>for each output</a:t>
            </a:r>
          </a:p>
        </p:txBody>
      </p:sp>
      <p:sp>
        <p:nvSpPr>
          <p:cNvPr id="63" name="Line 20"/>
          <p:cNvSpPr>
            <a:spLocks noChangeShapeType="1"/>
          </p:cNvSpPr>
          <p:nvPr/>
        </p:nvSpPr>
        <p:spPr bwMode="auto">
          <a:xfrm flipH="1" flipV="1">
            <a:off x="1904998" y="2027238"/>
            <a:ext cx="4191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30"/>
          <p:cNvSpPr>
            <a:spLocks noChangeShapeType="1"/>
          </p:cNvSpPr>
          <p:nvPr/>
        </p:nvSpPr>
        <p:spPr bwMode="auto">
          <a:xfrm flipH="1">
            <a:off x="3400812" y="2167970"/>
            <a:ext cx="3840737" cy="21944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Text Box 27"/>
          <p:cNvSpPr txBox="1">
            <a:spLocks noChangeArrowheads="1"/>
          </p:cNvSpPr>
          <p:nvPr/>
        </p:nvSpPr>
        <p:spPr bwMode="auto">
          <a:xfrm>
            <a:off x="4876800" y="1230866"/>
            <a:ext cx="2364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Generalized Splitting</a:t>
            </a:r>
          </a:p>
        </p:txBody>
      </p:sp>
      <p:sp>
        <p:nvSpPr>
          <p:cNvPr id="44" name="Text Box 27"/>
          <p:cNvSpPr txBox="1">
            <a:spLocks noChangeArrowheads="1"/>
          </p:cNvSpPr>
          <p:nvPr/>
        </p:nvSpPr>
        <p:spPr bwMode="auto">
          <a:xfrm>
            <a:off x="7078545" y="1842572"/>
            <a:ext cx="10490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latin typeface="Trebuchet MS"/>
                <a:cs typeface="Trebuchet MS"/>
              </a:rPr>
              <a:t>Splitting</a:t>
            </a:r>
          </a:p>
        </p:txBody>
      </p:sp>
      <p:sp>
        <p:nvSpPr>
          <p:cNvPr id="45" name="Line 30"/>
          <p:cNvSpPr>
            <a:spLocks noChangeShapeType="1"/>
          </p:cNvSpPr>
          <p:nvPr/>
        </p:nvSpPr>
        <p:spPr bwMode="auto">
          <a:xfrm flipH="1">
            <a:off x="2189818" y="1600198"/>
            <a:ext cx="3108339" cy="14605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30"/>
          <p:cNvSpPr>
            <a:spLocks noChangeShapeType="1"/>
          </p:cNvSpPr>
          <p:nvPr/>
        </p:nvSpPr>
        <p:spPr bwMode="auto">
          <a:xfrm flipH="1">
            <a:off x="2438399" y="1620836"/>
            <a:ext cx="2859758" cy="19478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30"/>
          <p:cNvSpPr>
            <a:spLocks noChangeShapeType="1"/>
          </p:cNvSpPr>
          <p:nvPr/>
        </p:nvSpPr>
        <p:spPr bwMode="auto">
          <a:xfrm flipH="1">
            <a:off x="2895600" y="1620836"/>
            <a:ext cx="2402556" cy="23796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19</a:t>
            </a:fld>
            <a:endParaRPr lang="en-US"/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187325" y="3411538"/>
            <a:ext cx="157351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r</a:t>
            </a:r>
            <a:r>
              <a:rPr lang="en-US" sz="2000" dirty="0" smtClean="0">
                <a:latin typeface="Calibri"/>
                <a:cs typeface="Calibri"/>
              </a:rPr>
              <a:t> =replication</a:t>
            </a:r>
          </a:p>
          <a:p>
            <a:r>
              <a:rPr lang="en-US" sz="2000" dirty="0" smtClean="0">
                <a:latin typeface="Calibri"/>
                <a:cs typeface="Calibri"/>
              </a:rPr>
              <a:t>rate </a:t>
            </a:r>
            <a:endParaRPr lang="en-US" sz="2000" dirty="0">
              <a:latin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259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758"/>
    </mc:Choice>
    <mc:Fallback xmlns="">
      <p:transition xmlns:p14="http://schemas.microsoft.com/office/powerpoint/2010/main" spd="slow" advTm="12575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3" grpId="0"/>
      <p:bldP spid="44" grpId="0"/>
      <p:bldP spid="45" grpId="0" animBg="1"/>
      <p:bldP spid="48" grpId="0" animBg="1"/>
      <p:bldP spid="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976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7000" y="192558"/>
            <a:ext cx="89281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latin typeface="Trebuchet MS"/>
                <a:cs typeface="Trebuchet MS"/>
              </a:rPr>
              <a:t>General Method for </a:t>
            </a:r>
            <a:r>
              <a:rPr lang="en-US" sz="3500" b="1" dirty="0">
                <a:latin typeface="Trebuchet MS"/>
                <a:cs typeface="Trebuchet MS"/>
              </a:rPr>
              <a:t>U</a:t>
            </a:r>
            <a:r>
              <a:rPr lang="en-US" sz="3500" b="1" dirty="0" smtClean="0">
                <a:latin typeface="Trebuchet MS"/>
                <a:cs typeface="Trebuchet MS"/>
              </a:rPr>
              <a:t>sing Our Framework</a:t>
            </a:r>
            <a:endParaRPr lang="en-US" sz="3500" b="1" dirty="0">
              <a:latin typeface="Trebuchet MS"/>
              <a:cs typeface="Trebuchet M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5600" y="1105307"/>
            <a:ext cx="8407400" cy="4605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508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Represent problem </a:t>
            </a: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P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 in terms of </a:t>
            </a:r>
            <a:r>
              <a:rPr lang="en-US" sz="2400" i="1" dirty="0" smtClean="0">
                <a:solidFill>
                  <a:srgbClr val="000000"/>
                </a:solidFill>
                <a:latin typeface="Trebuchet MS"/>
                <a:cs typeface="Trebuchet MS"/>
              </a:rPr>
              <a:t>I</a:t>
            </a:r>
            <a:r>
              <a:rPr lang="en-US" sz="2400" i="1" dirty="0" smtClean="0">
                <a:solidFill>
                  <a:srgbClr val="0000FF"/>
                </a:solidFill>
                <a:latin typeface="Trebuchet MS"/>
                <a:cs typeface="Trebuchet MS"/>
              </a:rPr>
              <a:t>, </a:t>
            </a:r>
            <a:r>
              <a:rPr lang="en-US" sz="2400" i="1" dirty="0" smtClean="0">
                <a:solidFill>
                  <a:srgbClr val="000000"/>
                </a:solidFill>
                <a:latin typeface="Trebuchet MS"/>
                <a:cs typeface="Trebuchet MS"/>
              </a:rPr>
              <a:t>O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, and </a:t>
            </a:r>
            <a:r>
              <a:rPr lang="en-US" sz="2400" dirty="0" smtClean="0">
                <a:solidFill>
                  <a:srgbClr val="000000"/>
                </a:solidFill>
                <a:latin typeface="Trebuchet MS"/>
                <a:cs typeface="Trebuchet MS"/>
              </a:rPr>
              <a:t>dependencies</a:t>
            </a:r>
          </a:p>
          <a:p>
            <a:pPr marL="457200" indent="-457200">
              <a:lnSpc>
                <a:spcPts val="508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Lower bound for r as function of q:</a:t>
            </a:r>
          </a:p>
          <a:p>
            <a:pPr marL="971550" lvl="1" indent="-514350">
              <a:lnSpc>
                <a:spcPts val="5080"/>
              </a:lnSpc>
              <a:buFont typeface="+mj-lt"/>
              <a:buAutoNum type="romanLcPeriod"/>
            </a:pP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Upper bound on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       :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max outputs covered by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q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inputs</a:t>
            </a:r>
          </a:p>
          <a:p>
            <a:pPr marL="914400" lvl="1" indent="-457200">
              <a:lnSpc>
                <a:spcPts val="5080"/>
              </a:lnSpc>
              <a:buFont typeface="+mj-lt"/>
              <a:buAutoNum type="romanLcPeriod"/>
            </a:pP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All outputs must be covered: </a:t>
            </a:r>
          </a:p>
          <a:p>
            <a:pPr marL="914400" lvl="1" indent="-457200">
              <a:lnSpc>
                <a:spcPts val="5080"/>
              </a:lnSpc>
              <a:buFont typeface="+mj-lt"/>
              <a:buAutoNum type="romanLcPeriod"/>
            </a:pP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Manipulate (ii) to get </a:t>
            </a:r>
            <a:r>
              <a:rPr lang="en-US" sz="2200" dirty="0" smtClean="0">
                <a:latin typeface="Trebuchet MS"/>
                <a:cs typeface="Trebuchet MS"/>
              </a:rPr>
              <a:t>r =                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as a function of </a:t>
            </a:r>
            <a:r>
              <a:rPr lang="en-US" sz="2200" dirty="0" smtClean="0">
                <a:latin typeface="Trebuchet MS"/>
                <a:cs typeface="Trebuchet MS"/>
              </a:rPr>
              <a:t>q</a:t>
            </a:r>
          </a:p>
          <a:p>
            <a:pPr marL="457200" indent="-457200">
              <a:lnSpc>
                <a:spcPts val="508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Demonstrate algorithms/mapping schemas that match the lower bound</a:t>
            </a:r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582745"/>
              </p:ext>
            </p:extLst>
          </p:nvPr>
        </p:nvGraphicFramePr>
        <p:xfrm>
          <a:off x="4956175" y="3057525"/>
          <a:ext cx="165100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64" name="Equation" r:id="rId4" imgW="838200" imgH="457200" progId="Equation.3">
                  <p:embed/>
                </p:oleObj>
              </mc:Choice>
              <mc:Fallback>
                <p:oleObj name="Equation" r:id="rId4" imgW="838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6175" y="3057525"/>
                        <a:ext cx="1651000" cy="862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4491038" y="3729038"/>
            <a:ext cx="1162841" cy="862012"/>
            <a:chOff x="4681538" y="3729038"/>
            <a:chExt cx="1162841" cy="862012"/>
          </a:xfrm>
        </p:grpSpPr>
        <p:graphicFrame>
          <p:nvGraphicFramePr>
            <p:cNvPr id="45" name="Object 4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10751013"/>
                </p:ext>
              </p:extLst>
            </p:nvPr>
          </p:nvGraphicFramePr>
          <p:xfrm>
            <a:off x="4681538" y="3729038"/>
            <a:ext cx="547687" cy="862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165" name="Equation" r:id="rId6" imgW="330200" imgH="457200" progId="Equation.3">
                    <p:embed/>
                  </p:oleObj>
                </mc:Choice>
                <mc:Fallback>
                  <p:oleObj name="Equation" r:id="rId6" imgW="3302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681538" y="3729038"/>
                          <a:ext cx="547687" cy="8620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4385764"/>
                </p:ext>
              </p:extLst>
            </p:nvPr>
          </p:nvGraphicFramePr>
          <p:xfrm>
            <a:off x="5414168" y="3874251"/>
            <a:ext cx="430211" cy="553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166" name="Equation" r:id="rId8" imgW="215900" imgH="165100" progId="Equation.3">
                    <p:embed/>
                  </p:oleObj>
                </mc:Choice>
                <mc:Fallback>
                  <p:oleObj name="Equation" r:id="rId8" imgW="215900" imgH="165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414168" y="3874251"/>
                          <a:ext cx="430211" cy="5532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4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91684420"/>
                </p:ext>
              </p:extLst>
            </p:nvPr>
          </p:nvGraphicFramePr>
          <p:xfrm>
            <a:off x="5077618" y="3874251"/>
            <a:ext cx="379413" cy="6167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167" name="Equation" r:id="rId10" imgW="228600" imgH="292100" progId="Equation.3">
                    <p:embed/>
                  </p:oleObj>
                </mc:Choice>
                <mc:Fallback>
                  <p:oleObj name="Equation" r:id="rId10" imgW="228600" imgH="292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5077618" y="3874251"/>
                          <a:ext cx="379413" cy="6167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908965"/>
              </p:ext>
            </p:extLst>
          </p:nvPr>
        </p:nvGraphicFramePr>
        <p:xfrm>
          <a:off x="3449638" y="2653225"/>
          <a:ext cx="654050" cy="41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68" name="Equation" r:id="rId12" imgW="304800" imgH="203200" progId="Equation.3">
                  <p:embed/>
                </p:oleObj>
              </mc:Choice>
              <mc:Fallback>
                <p:oleObj name="Equation" r:id="rId12" imgW="304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49638" y="2653225"/>
                        <a:ext cx="654050" cy="41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43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22"/>
    </mc:Choice>
    <mc:Fallback xmlns="">
      <p:transition xmlns:p14="http://schemas.microsoft.com/office/powerpoint/2010/main" spd="slow" advTm="5992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976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Other Results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21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0" y="997697"/>
            <a:ext cx="9144000" cy="4899161"/>
            <a:chOff x="0" y="997697"/>
            <a:chExt cx="9144000" cy="4899161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0" y="997697"/>
              <a:ext cx="9144000" cy="0"/>
            </a:xfrm>
            <a:prstGeom prst="line">
              <a:avLst/>
            </a:prstGeom>
            <a:ln w="57150" cmpd="thickThin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55600" y="1054507"/>
              <a:ext cx="8661400" cy="4842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/>
                <a:buChar char="•"/>
              </a:pPr>
              <a:r>
                <a:rPr lang="en-US" sz="2400" dirty="0" smtClean="0">
                  <a:solidFill>
                    <a:srgbClr val="0000FF"/>
                  </a:solidFill>
                  <a:latin typeface="Trebuchet MS"/>
                  <a:cs typeface="Trebuchet MS"/>
                </a:rPr>
                <a:t>Finding Triangles in G(V, E) with n vertices:</a:t>
              </a:r>
            </a:p>
            <a:p>
              <a:pPr marL="914400" lvl="1" indent="-457200">
                <a:lnSpc>
                  <a:spcPct val="150000"/>
                </a:lnSpc>
                <a:buFont typeface="Arial"/>
                <a:buChar char="•"/>
              </a:pPr>
              <a:r>
                <a:rPr lang="en-US" sz="22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Lower bound: </a:t>
              </a:r>
              <a:r>
                <a:rPr lang="en-US" sz="2200" dirty="0" smtClean="0">
                  <a:solidFill>
                    <a:srgbClr val="000000"/>
                  </a:solidFill>
                  <a:latin typeface="Trebuchet MS"/>
                  <a:cs typeface="Trebuchet MS"/>
                </a:rPr>
                <a:t>r </a:t>
              </a:r>
              <a:r>
                <a:rPr lang="en-US" sz="2200" dirty="0" smtClean="0">
                  <a:solidFill>
                    <a:srgbClr val="000000"/>
                  </a:solidFill>
                  <a:latin typeface="cmsy10"/>
                  <a:ea typeface="cmsy10"/>
                  <a:cs typeface="cmsy10"/>
                </a:rPr>
                <a:t>¸</a:t>
              </a:r>
              <a:r>
                <a:rPr lang="en-US" sz="2200" b="1" dirty="0" smtClean="0">
                  <a:solidFill>
                    <a:srgbClr val="000000"/>
                  </a:solidFill>
                  <a:latin typeface="cmsy10"/>
                  <a:ea typeface="cmsy10"/>
                  <a:cs typeface="cmsy10"/>
                </a:rPr>
                <a:t> </a:t>
              </a:r>
            </a:p>
            <a:p>
              <a:pPr marL="914400" lvl="1" indent="-457200">
                <a:lnSpc>
                  <a:spcPct val="150000"/>
                </a:lnSpc>
                <a:buFont typeface="Arial"/>
                <a:buChar char="•"/>
              </a:pPr>
              <a:r>
                <a:rPr lang="en-US" sz="22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Algorithms:</a:t>
              </a:r>
              <a:r>
                <a:rPr lang="en-US" sz="2400" dirty="0" smtClean="0">
                  <a:solidFill>
                    <a:srgbClr val="0000FF"/>
                  </a:solidFill>
                  <a:latin typeface="Trebuchet MS"/>
                  <a:cs typeface="Trebuchet MS"/>
                </a:rPr>
                <a:t> </a:t>
              </a:r>
            </a:p>
            <a:p>
              <a:pPr marL="342900" indent="-342900">
                <a:lnSpc>
                  <a:spcPct val="150000"/>
                </a:lnSpc>
                <a:buFont typeface="Arial"/>
                <a:buChar char="•"/>
              </a:pPr>
              <a:r>
                <a:rPr lang="en-US" sz="2400" dirty="0" err="1" smtClean="0">
                  <a:solidFill>
                    <a:srgbClr val="0000FF"/>
                  </a:solidFill>
                  <a:latin typeface="Trebuchet MS"/>
                  <a:cs typeface="Trebuchet MS"/>
                </a:rPr>
                <a:t>Multiway</a:t>
              </a:r>
              <a:r>
                <a:rPr lang="en-US" sz="2400" dirty="0" smtClean="0">
                  <a:solidFill>
                    <a:srgbClr val="0000FF"/>
                  </a:solidFill>
                  <a:latin typeface="Trebuchet MS"/>
                  <a:cs typeface="Trebuchet MS"/>
                </a:rPr>
                <a:t> Self Joins:</a:t>
              </a:r>
            </a:p>
            <a:p>
              <a:pPr marL="800100" lvl="1" indent="-342900">
                <a:lnSpc>
                  <a:spcPct val="150000"/>
                </a:lnSpc>
                <a:buFont typeface="Arial"/>
                <a:buChar char="•"/>
              </a:pPr>
              <a:r>
                <a:rPr lang="en-US" sz="23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R(A</a:t>
              </a:r>
              <a:r>
                <a:rPr lang="en-US" sz="2300" baseline="-250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11</a:t>
              </a:r>
              <a:r>
                <a:rPr lang="en-US" sz="23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,…,A</a:t>
              </a:r>
              <a:r>
                <a:rPr lang="en-US" sz="2300" baseline="-250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1k</a:t>
              </a:r>
              <a:r>
                <a:rPr lang="en-US" sz="23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) </a:t>
              </a:r>
              <a:r>
                <a:rPr lang="en-US" sz="2300" b="1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    </a:t>
              </a:r>
              <a:r>
                <a:rPr lang="en-US" sz="23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R(A</a:t>
              </a:r>
              <a:r>
                <a:rPr lang="en-US" sz="2300" baseline="-250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21</a:t>
              </a:r>
              <a:r>
                <a:rPr lang="en-US" sz="23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,…, A</a:t>
              </a:r>
              <a:r>
                <a:rPr lang="en-US" sz="2300" baseline="-250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2k</a:t>
              </a:r>
              <a:r>
                <a:rPr lang="en-US" sz="23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)     …      R</a:t>
              </a:r>
              <a:r>
                <a:rPr lang="en-US" sz="2300" dirty="0">
                  <a:solidFill>
                    <a:srgbClr val="B90000"/>
                  </a:solidFill>
                  <a:latin typeface="Trebuchet MS"/>
                  <a:cs typeface="Trebuchet MS"/>
                </a:rPr>
                <a:t>(</a:t>
              </a:r>
              <a:r>
                <a:rPr lang="en-US" sz="23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A</a:t>
              </a:r>
              <a:r>
                <a:rPr lang="en-US" sz="2300" baseline="-250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t1</a:t>
              </a:r>
              <a:r>
                <a:rPr lang="en-US" sz="23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,…</a:t>
              </a:r>
              <a:r>
                <a:rPr lang="en-US" sz="2300" dirty="0">
                  <a:solidFill>
                    <a:srgbClr val="B90000"/>
                  </a:solidFill>
                  <a:latin typeface="Trebuchet MS"/>
                  <a:cs typeface="Trebuchet MS"/>
                </a:rPr>
                <a:t>, </a:t>
              </a:r>
              <a:r>
                <a:rPr lang="en-US" sz="2300" dirty="0" err="1" smtClean="0">
                  <a:solidFill>
                    <a:srgbClr val="B90000"/>
                  </a:solidFill>
                  <a:latin typeface="Trebuchet MS"/>
                  <a:cs typeface="Trebuchet MS"/>
                </a:rPr>
                <a:t>A</a:t>
              </a:r>
              <a:r>
                <a:rPr lang="en-US" sz="2300" baseline="-25000" dirty="0" err="1" smtClean="0">
                  <a:solidFill>
                    <a:srgbClr val="B90000"/>
                  </a:solidFill>
                  <a:latin typeface="Trebuchet MS"/>
                  <a:cs typeface="Trebuchet MS"/>
                </a:rPr>
                <a:t>tk</a:t>
              </a:r>
              <a:r>
                <a:rPr lang="en-US" sz="23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)</a:t>
              </a:r>
              <a:endParaRPr lang="en-US" sz="2400" dirty="0" smtClean="0">
                <a:solidFill>
                  <a:srgbClr val="B90000"/>
                </a:solidFill>
                <a:latin typeface="Trebuchet MS"/>
                <a:cs typeface="Trebuchet MS"/>
              </a:endParaRPr>
            </a:p>
            <a:p>
              <a:pPr marL="800100" lvl="1" indent="-342900">
                <a:lnSpc>
                  <a:spcPct val="150000"/>
                </a:lnSpc>
                <a:buFont typeface="Arial"/>
                <a:buChar char="•"/>
              </a:pPr>
              <a:r>
                <a:rPr lang="en-US" sz="2200" i="1" dirty="0" smtClean="0">
                  <a:latin typeface="Trebuchet MS"/>
                  <a:cs typeface="Trebuchet MS"/>
                </a:rPr>
                <a:t>k </a:t>
              </a:r>
              <a:r>
                <a:rPr lang="en-US" sz="22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# columns, </a:t>
              </a:r>
              <a:r>
                <a:rPr lang="en-US" sz="2200" i="1" dirty="0" smtClean="0">
                  <a:solidFill>
                    <a:srgbClr val="000000"/>
                  </a:solidFill>
                  <a:latin typeface="Trebuchet MS"/>
                  <a:cs typeface="Trebuchet MS"/>
                </a:rPr>
                <a:t>n</a:t>
              </a:r>
              <a:r>
                <a:rPr lang="en-US" sz="22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 = |A</a:t>
              </a:r>
              <a:r>
                <a:rPr lang="en-US" sz="2200" baseline="-250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i</a:t>
              </a:r>
              <a:r>
                <a:rPr lang="en-US" sz="22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|, join </a:t>
              </a:r>
              <a:r>
                <a:rPr lang="en-US" sz="2200" i="1" dirty="0" smtClean="0">
                  <a:solidFill>
                    <a:srgbClr val="000000"/>
                  </a:solidFill>
                  <a:latin typeface="Trebuchet MS"/>
                  <a:cs typeface="Trebuchet MS"/>
                </a:rPr>
                <a:t>t</a:t>
              </a:r>
              <a:r>
                <a:rPr lang="en-US" sz="22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 times on </a:t>
              </a:r>
              <a:r>
                <a:rPr lang="en-US" sz="2200" i="1" dirty="0" err="1" smtClean="0">
                  <a:solidFill>
                    <a:srgbClr val="000000"/>
                  </a:solidFill>
                  <a:latin typeface="Trebuchet MS"/>
                  <a:cs typeface="Trebuchet MS"/>
                </a:rPr>
                <a:t>i</a:t>
              </a:r>
              <a:r>
                <a:rPr lang="en-US" sz="2200" i="1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 </a:t>
              </a:r>
              <a:r>
                <a:rPr lang="en-US" sz="22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columns</a:t>
              </a:r>
            </a:p>
            <a:p>
              <a:pPr marL="800100" lvl="1" indent="-342900">
                <a:lnSpc>
                  <a:spcPct val="150000"/>
                </a:lnSpc>
                <a:buFont typeface="Arial"/>
                <a:buChar char="•"/>
              </a:pPr>
              <a:r>
                <a:rPr lang="en-US" sz="22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Lower bound &amp; Algorithms:</a:t>
              </a:r>
            </a:p>
            <a:p>
              <a:pPr marL="342900" indent="-342900">
                <a:lnSpc>
                  <a:spcPct val="150000"/>
                </a:lnSpc>
                <a:buFont typeface="Arial"/>
                <a:buChar char="•"/>
              </a:pPr>
              <a:r>
                <a:rPr lang="en-US" sz="2400" dirty="0" smtClean="0">
                  <a:solidFill>
                    <a:srgbClr val="0000FF"/>
                  </a:solidFill>
                  <a:latin typeface="Trebuchet MS"/>
                  <a:cs typeface="Trebuchet MS"/>
                </a:rPr>
                <a:t>Hamming distance </a:t>
              </a:r>
              <a:r>
                <a:rPr lang="en-US" sz="2400" b="1" dirty="0" smtClean="0">
                  <a:solidFill>
                    <a:srgbClr val="0000C4"/>
                  </a:solidFill>
                  <a:latin typeface="cmsy10"/>
                  <a:ea typeface="cmsy10"/>
                  <a:cs typeface="cmsy10"/>
                </a:rPr>
                <a:t>·</a:t>
              </a:r>
              <a:r>
                <a:rPr lang="en-US" sz="2400" dirty="0" smtClean="0">
                  <a:solidFill>
                    <a:srgbClr val="0000FF"/>
                  </a:solidFill>
                  <a:latin typeface="Trebuchet MS"/>
                  <a:cs typeface="Trebuchet MS"/>
                </a:rPr>
                <a:t> d</a:t>
              </a:r>
            </a:p>
            <a:p>
              <a:pPr marL="800100" lvl="1" indent="-342900">
                <a:lnSpc>
                  <a:spcPct val="150000"/>
                </a:lnSpc>
                <a:buFont typeface="Arial"/>
                <a:buChar char="•"/>
              </a:pPr>
              <a:r>
                <a:rPr lang="en-US" sz="2200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Algorithms: </a:t>
              </a:r>
              <a:r>
                <a:rPr lang="en-US" sz="2200" dirty="0" smtClean="0">
                  <a:latin typeface="Trebuchet MS"/>
                  <a:cs typeface="Trebuchet MS"/>
                </a:rPr>
                <a:t>r </a:t>
              </a:r>
              <a:r>
                <a:rPr lang="en-US" sz="2200" b="1" dirty="0" smtClean="0">
                  <a:latin typeface="cmsy10"/>
                  <a:ea typeface="cmsy10"/>
                  <a:cs typeface="cmsy10"/>
                </a:rPr>
                <a:t>·</a:t>
              </a:r>
              <a:r>
                <a:rPr lang="en-US" sz="2200" b="1" dirty="0" smtClean="0">
                  <a:latin typeface="Trebuchet MS"/>
                  <a:cs typeface="Trebuchet MS"/>
                </a:rPr>
                <a:t> </a:t>
              </a:r>
              <a:r>
                <a:rPr lang="en-US" sz="2200" dirty="0" smtClean="0">
                  <a:latin typeface="Trebuchet MS"/>
                  <a:cs typeface="Trebuchet MS"/>
                </a:rPr>
                <a:t>d + 1</a:t>
              </a:r>
              <a:endParaRPr lang="en-US" sz="2200" dirty="0" smtClean="0">
                <a:solidFill>
                  <a:srgbClr val="B90000"/>
                </a:solidFill>
                <a:latin typeface="Trebuchet MS"/>
                <a:cs typeface="Trebuchet MS"/>
              </a:endParaRPr>
            </a:p>
          </p:txBody>
        </p:sp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2197499"/>
                </p:ext>
              </p:extLst>
            </p:nvPr>
          </p:nvGraphicFramePr>
          <p:xfrm>
            <a:off x="3590925" y="1638300"/>
            <a:ext cx="735013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72" name="Equation" r:id="rId4" imgW="342900" imgH="444500" progId="Equation.3">
                    <p:embed/>
                  </p:oleObj>
                </mc:Choice>
                <mc:Fallback>
                  <p:oleObj name="Equation" r:id="rId4" imgW="342900" imgH="4445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590925" y="1638300"/>
                          <a:ext cx="735013" cy="749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3724891"/>
                </p:ext>
              </p:extLst>
            </p:nvPr>
          </p:nvGraphicFramePr>
          <p:xfrm>
            <a:off x="2834867" y="2146300"/>
            <a:ext cx="1005840" cy="800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73" name="Equation" r:id="rId6" imgW="558800" imgH="444500" progId="Equation.3">
                    <p:embed/>
                  </p:oleObj>
                </mc:Choice>
                <mc:Fallback>
                  <p:oleObj name="Equation" r:id="rId6" imgW="558800" imgH="4445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834867" y="2146300"/>
                          <a:ext cx="1005840" cy="800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58304749"/>
                </p:ext>
              </p:extLst>
            </p:nvPr>
          </p:nvGraphicFramePr>
          <p:xfrm>
            <a:off x="4819650" y="4354513"/>
            <a:ext cx="2403475" cy="485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74" name="Equation" r:id="rId8" imgW="1130300" imgH="228600" progId="Equation.3">
                    <p:embed/>
                  </p:oleObj>
                </mc:Choice>
                <mc:Fallback>
                  <p:oleObj name="Equation" r:id="rId8" imgW="113030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819650" y="4354513"/>
                          <a:ext cx="2403475" cy="4857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Rectangle 21"/>
            <p:cNvSpPr/>
            <p:nvPr/>
          </p:nvSpPr>
          <p:spPr>
            <a:xfrm>
              <a:off x="2791800" y="3192840"/>
              <a:ext cx="390933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500" b="1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⋈</a:t>
              </a:r>
              <a:endParaRPr lang="en-US" sz="4500" dirty="0">
                <a:solidFill>
                  <a:srgbClr val="B90000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62308" y="3208110"/>
              <a:ext cx="390933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500" b="1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⋈</a:t>
              </a:r>
              <a:endParaRPr lang="en-US" sz="4500" dirty="0">
                <a:solidFill>
                  <a:srgbClr val="B9000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616575" y="3195410"/>
              <a:ext cx="390933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500" b="1" dirty="0" smtClean="0">
                  <a:solidFill>
                    <a:srgbClr val="B90000"/>
                  </a:solidFill>
                  <a:latin typeface="Trebuchet MS"/>
                  <a:cs typeface="Trebuchet MS"/>
                </a:rPr>
                <a:t>⋈</a:t>
              </a:r>
              <a:endParaRPr lang="en-US" sz="4500" dirty="0">
                <a:solidFill>
                  <a:srgbClr val="B9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582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522"/>
    </mc:Choice>
    <mc:Fallback xmlns="">
      <p:transition xmlns:p14="http://schemas.microsoft.com/office/powerpoint/2010/main" spd="slow" advTm="6552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976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Related Work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5600" y="1054507"/>
            <a:ext cx="8407400" cy="5541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40"/>
              </a:lnSpc>
              <a:buFont typeface="Arial"/>
              <a:buChar char="•"/>
            </a:pPr>
            <a:r>
              <a:rPr lang="en-US" sz="2200" dirty="0">
                <a:solidFill>
                  <a:srgbClr val="0000FF"/>
                </a:solidFill>
                <a:latin typeface="Trebuchet MS"/>
                <a:cs typeface="Trebuchet MS"/>
              </a:rPr>
              <a:t>Efficient Parallel Set </a:t>
            </a: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Similarity Joins Using </a:t>
            </a:r>
            <a:r>
              <a:rPr lang="en-US" sz="22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MapReduce</a:t>
            </a:r>
            <a:r>
              <a:rPr lang="en-US" sz="2200" dirty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Vernica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Carey, Li in SIGMOD ’10)</a:t>
            </a:r>
            <a:endParaRPr lang="en-US" sz="22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342900" indent="-342900">
              <a:lnSpc>
                <a:spcPts val="3040"/>
              </a:lnSpc>
              <a:buFont typeface="Arial"/>
              <a:buChar char="•"/>
            </a:pP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Processing Theta Joins Using </a:t>
            </a:r>
            <a:r>
              <a:rPr lang="en-US" sz="22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MapReduce</a:t>
            </a: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Okcan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Riedewald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in SIGMOD </a:t>
            </a:r>
            <a:r>
              <a:rPr lang="fr-FR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’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11)</a:t>
            </a:r>
          </a:p>
          <a:p>
            <a:pPr marL="342900" indent="-342900">
              <a:lnSpc>
                <a:spcPts val="3040"/>
              </a:lnSpc>
              <a:buFont typeface="Arial"/>
              <a:buChar char="•"/>
            </a:pP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Fuzzy Joins Using </a:t>
            </a:r>
            <a:r>
              <a:rPr lang="en-US" sz="22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MapReduce</a:t>
            </a: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Afrati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Das 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Sarma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Menestrina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Parameswaran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Ullman in ICDE ’12) </a:t>
            </a:r>
          </a:p>
          <a:p>
            <a:pPr marL="342900" indent="-342900">
              <a:lnSpc>
                <a:spcPts val="3040"/>
              </a:lnSpc>
              <a:buFont typeface="Arial"/>
              <a:buChar char="•"/>
            </a:pP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Optimizing Joins in a </a:t>
            </a:r>
            <a:r>
              <a:rPr lang="en-US" sz="22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MapReduce</a:t>
            </a: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 Environment 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Afrati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Ullman in EDBT ’10) </a:t>
            </a:r>
          </a:p>
          <a:p>
            <a:pPr marL="342900" indent="-342900">
              <a:lnSpc>
                <a:spcPts val="3040"/>
              </a:lnSpc>
              <a:buFont typeface="Arial"/>
              <a:buChar char="•"/>
            </a:pP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Counting Triangles and the Curse of the Last Reducer 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Suri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Vassilvitskii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WWW ’11)</a:t>
            </a:r>
            <a:endParaRPr lang="en-US" sz="2200" dirty="0">
              <a:solidFill>
                <a:srgbClr val="B90000"/>
              </a:solidFill>
              <a:latin typeface="Trebuchet MS"/>
              <a:cs typeface="Trebuchet MS"/>
            </a:endParaRPr>
          </a:p>
          <a:p>
            <a:pPr marL="342900" indent="-342900">
              <a:lnSpc>
                <a:spcPts val="3040"/>
              </a:lnSpc>
              <a:buFont typeface="Arial"/>
              <a:buChar char="•"/>
            </a:pP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Enumerating </a:t>
            </a:r>
            <a:r>
              <a:rPr lang="en-US" sz="22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Subgraph</a:t>
            </a: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 Instances Using </a:t>
            </a:r>
            <a:r>
              <a:rPr lang="en-US" sz="22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MapReduce</a:t>
            </a: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(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Afrati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Fotakis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Ullman as 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Techreport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2011)</a:t>
            </a:r>
          </a:p>
          <a:p>
            <a:pPr marL="342900" indent="-342900">
              <a:lnSpc>
                <a:spcPts val="3040"/>
              </a:lnSpc>
              <a:buFont typeface="Arial"/>
              <a:buChar char="•"/>
            </a:pP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A Model of Computation for </a:t>
            </a:r>
            <a:r>
              <a:rPr lang="en-US" sz="2200" dirty="0" err="1" smtClean="0">
                <a:solidFill>
                  <a:srgbClr val="0000FF"/>
                </a:solidFill>
                <a:latin typeface="Trebuchet MS"/>
                <a:cs typeface="Trebuchet MS"/>
              </a:rPr>
              <a:t>MapReduce</a:t>
            </a:r>
            <a:r>
              <a:rPr lang="en-US" sz="2200" dirty="0" smtClean="0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(Karloff, 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Suri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, </a:t>
            </a:r>
            <a:r>
              <a:rPr lang="en-US" sz="2200" dirty="0" err="1" smtClean="0">
                <a:solidFill>
                  <a:srgbClr val="B90000"/>
                </a:solidFill>
                <a:latin typeface="Trebuchet MS"/>
                <a:cs typeface="Trebuchet MS"/>
              </a:rPr>
              <a:t>Vassilvitskii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 in SODA ’10)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4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330"/>
    </mc:Choice>
    <mc:Fallback xmlns="">
      <p:transition xmlns:p14="http://schemas.microsoft.com/office/powerpoint/2010/main" spd="slow" advTm="5833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97697"/>
            <a:ext cx="9144000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300" y="192558"/>
            <a:ext cx="852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Future Work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5600" y="1168807"/>
            <a:ext cx="8013700" cy="3849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Derive lower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bounds on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replication rate and match this lower bound with algorithms for </a:t>
            </a: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many different problems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.</a:t>
            </a:r>
          </a:p>
          <a:p>
            <a:pPr marL="609600" indent="-609600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FF"/>
                </a:solidFill>
                <a:latin typeface="Trebuchet MS"/>
                <a:cs typeface="Trebuchet MS"/>
              </a:rPr>
              <a:t>Relate structure of </a:t>
            </a:r>
            <a:r>
              <a:rPr lang="en-US" sz="2400" dirty="0" smtClean="0">
                <a:solidFill>
                  <a:srgbClr val="0000FF"/>
                </a:solidFill>
                <a:latin typeface="Trebuchet MS"/>
                <a:cs typeface="Trebuchet MS"/>
              </a:rPr>
              <a:t>input-output dependency graph to replication rate.</a:t>
            </a:r>
          </a:p>
          <a:p>
            <a:pPr marL="1066800" lvl="1" indent="-609600">
              <a:lnSpc>
                <a:spcPct val="150000"/>
              </a:lnSpc>
              <a:buFont typeface="Arial"/>
              <a:buChar char="•"/>
            </a:pP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How does </a:t>
            </a:r>
            <a:r>
              <a:rPr lang="en-US" sz="2200" dirty="0">
                <a:solidFill>
                  <a:srgbClr val="000000"/>
                </a:solidFill>
                <a:latin typeface="Trebuchet MS"/>
                <a:cs typeface="Trebuchet MS"/>
              </a:rPr>
              <a:t>min-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cut size </a:t>
            </a:r>
            <a:r>
              <a:rPr lang="en-US" sz="2200" dirty="0">
                <a:solidFill>
                  <a:srgbClr val="B90000"/>
                </a:solidFill>
                <a:latin typeface="Trebuchet MS"/>
                <a:cs typeface="Trebuchet MS"/>
              </a:rPr>
              <a:t>relate to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replication rate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?</a:t>
            </a:r>
          </a:p>
          <a:p>
            <a:pPr marL="1066800" lvl="1" indent="-609600">
              <a:lnSpc>
                <a:spcPct val="150000"/>
              </a:lnSpc>
              <a:buFont typeface="Arial"/>
              <a:buChar char="•"/>
            </a:pP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How does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expansion rate 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relate to </a:t>
            </a:r>
            <a:r>
              <a:rPr lang="en-US" sz="2200" dirty="0" smtClean="0">
                <a:solidFill>
                  <a:srgbClr val="000000"/>
                </a:solidFill>
                <a:latin typeface="Trebuchet MS"/>
                <a:cs typeface="Trebuchet MS"/>
              </a:rPr>
              <a:t>replication rate</a:t>
            </a:r>
            <a:r>
              <a:rPr lang="en-US" sz="2200" dirty="0" smtClean="0">
                <a:solidFill>
                  <a:srgbClr val="B90000"/>
                </a:solidFill>
                <a:latin typeface="Trebuchet MS"/>
                <a:cs typeface="Trebuchet MS"/>
              </a:rPr>
              <a:t>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C179-5504-0F4F-A25C-5707CD43B0A9}" type="slidenum">
              <a:rPr lang="en-US" smtClean="0"/>
              <a:t>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98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92"/>
    </mc:Choice>
    <mc:Fallback xmlns="">
      <p:transition xmlns:p14="http://schemas.microsoft.com/office/powerpoint/2010/main" spd="slow" advTm="889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SEMIHSALIHOGLU@W80233GUATMT3PP7" val="45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5|0.3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|13.2|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4.3|19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8|14.6|5.6|8.2|7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6|4.7|7.5|14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3|11.9|8.7|0.7|4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1.5|0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|37.4|14|37.3|2|0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5|56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13.3|18.1|32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12663</TotalTime>
  <Words>1761</Words>
  <Application>Microsoft Macintosh PowerPoint</Application>
  <PresentationFormat>On-screen Show (4:3)</PresentationFormat>
  <Paragraphs>374</Paragraphs>
  <Slides>23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Semih Salihoglu</dc:creator>
  <cp:lastModifiedBy>Anish Das Sarma</cp:lastModifiedBy>
  <cp:revision>543</cp:revision>
  <cp:lastPrinted>2012-05-04T18:40:20Z</cp:lastPrinted>
  <dcterms:created xsi:type="dcterms:W3CDTF">2012-04-14T06:40:44Z</dcterms:created>
  <dcterms:modified xsi:type="dcterms:W3CDTF">2012-05-16T20:38:33Z</dcterms:modified>
</cp:coreProperties>
</file>