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51" r:id="rId2"/>
    <p:sldId id="352" r:id="rId3"/>
    <p:sldId id="353" r:id="rId4"/>
    <p:sldId id="354" r:id="rId5"/>
    <p:sldId id="295" r:id="rId6"/>
    <p:sldId id="296" r:id="rId7"/>
    <p:sldId id="318" r:id="rId8"/>
    <p:sldId id="355" r:id="rId9"/>
    <p:sldId id="356" r:id="rId10"/>
    <p:sldId id="357" r:id="rId11"/>
    <p:sldId id="361" r:id="rId12"/>
    <p:sldId id="359" r:id="rId13"/>
    <p:sldId id="362" r:id="rId14"/>
    <p:sldId id="360" r:id="rId15"/>
    <p:sldId id="364" r:id="rId16"/>
    <p:sldId id="363" r:id="rId17"/>
    <p:sldId id="373" r:id="rId18"/>
    <p:sldId id="365" r:id="rId19"/>
    <p:sldId id="372" r:id="rId20"/>
    <p:sldId id="368" r:id="rId21"/>
    <p:sldId id="369" r:id="rId22"/>
    <p:sldId id="371" r:id="rId23"/>
    <p:sldId id="366" r:id="rId24"/>
    <p:sldId id="381" r:id="rId25"/>
    <p:sldId id="382" r:id="rId26"/>
    <p:sldId id="383" r:id="rId27"/>
    <p:sldId id="377" r:id="rId28"/>
    <p:sldId id="384" r:id="rId29"/>
    <p:sldId id="376" r:id="rId30"/>
    <p:sldId id="378" r:id="rId31"/>
    <p:sldId id="385" r:id="rId32"/>
    <p:sldId id="38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7" autoAdjust="0"/>
    <p:restoredTop sz="94660"/>
  </p:normalViewPr>
  <p:slideViewPr>
    <p:cSldViewPr>
      <p:cViewPr>
        <p:scale>
          <a:sx n="66" d="100"/>
          <a:sy n="66" d="100"/>
        </p:scale>
        <p:origin x="-140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5268A-A697-4B7C-8226-919CBA1F93E0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72119-C557-4604-92A6-830A5DE0F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micro second is a very optimistic estimate.</a:t>
            </a:r>
            <a:r>
              <a:rPr lang="en-US" baseline="0" dirty="0" smtClean="0"/>
              <a:t> </a:t>
            </a:r>
            <a:r>
              <a:rPr lang="en-US" dirty="0" smtClean="0"/>
              <a:t>Typical</a:t>
            </a:r>
            <a:r>
              <a:rPr lang="en-US" baseline="0" dirty="0" smtClean="0"/>
              <a:t> classifiers, like SVM or logistic regression, takes about 10-100 micro seconds per instance.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72119-C557-4604-92A6-830A5DE0F6D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BB6-5F4F-492B-A799-F9C25C850103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0006-D0A8-4EFC-AEF2-423AC9538B82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5BCA-5956-45F0-A7CB-118D9398E6E8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E8D1-A4E2-4BA9-AF5B-28D0877CAFA2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D965-97DB-4B3E-993B-5B80D9AEB5E9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C8B4-C697-43A9-8C33-90C81AB3C31D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05C6-4742-473F-A705-48BD03C854F9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6F0C-FF2D-485A-88BF-B35BB0E46CBE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0109-2048-49A3-8361-8AA5838AC69E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29730-50FC-4315-A668-FC4B5F31A82A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93702-0072-4D63-82AE-9A34F6ABA229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67AB7-E8DD-48FA-8A4C-EF994836BA96}" type="datetime4">
              <a:rPr lang="en-US" smtClean="0"/>
              <a:pPr/>
              <a:t>October 31, 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F657A-B260-470A-811E-E70A33C0F0CF}" type="datetime4">
              <a:rPr lang="en-US" smtClean="0"/>
              <a:pPr/>
              <a:t>October 31,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CIKM 2012, "CBLOCK"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8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619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CBLOCK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3600" dirty="0" smtClean="0"/>
              <a:t>An Automatic Blocking Mechanism for</a:t>
            </a:r>
            <a:br>
              <a:rPr lang="en-US" sz="3600" dirty="0" smtClean="0"/>
            </a:br>
            <a:r>
              <a:rPr lang="en-US" sz="3600" dirty="0" smtClean="0"/>
              <a:t>Large-Scale </a:t>
            </a:r>
            <a:r>
              <a:rPr lang="en-US" sz="3600" dirty="0" err="1" smtClean="0"/>
              <a:t>Deduplication</a:t>
            </a:r>
            <a:r>
              <a:rPr lang="en-US" sz="3600" dirty="0" smtClean="0"/>
              <a:t> Tasks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391400" cy="2057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Ashwin Machanavajjhala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Duke University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i="1" dirty="0" smtClean="0"/>
              <a:t>with</a:t>
            </a:r>
            <a:r>
              <a:rPr lang="en-US" i="1" dirty="0" smtClean="0"/>
              <a:t> </a:t>
            </a:r>
            <a:r>
              <a:rPr lang="en-US" sz="2400" i="1" dirty="0" err="1" smtClean="0">
                <a:solidFill>
                  <a:schemeClr val="tx1"/>
                </a:solidFill>
              </a:rPr>
              <a:t>Anish</a:t>
            </a:r>
            <a:r>
              <a:rPr lang="en-US" sz="2400" i="1" dirty="0" smtClean="0">
                <a:solidFill>
                  <a:schemeClr val="tx1"/>
                </a:solidFill>
              </a:rPr>
              <a:t> Das </a:t>
            </a:r>
            <a:r>
              <a:rPr lang="en-US" sz="2400" i="1" dirty="0" err="1" smtClean="0">
                <a:solidFill>
                  <a:schemeClr val="tx1"/>
                </a:solidFill>
              </a:rPr>
              <a:t>Sarma</a:t>
            </a:r>
            <a:r>
              <a:rPr lang="en-US" sz="2400" i="1" dirty="0" smtClean="0">
                <a:solidFill>
                  <a:schemeClr val="tx1"/>
                </a:solidFill>
              </a:rPr>
              <a:t>, </a:t>
            </a:r>
            <a:r>
              <a:rPr lang="en-US" sz="2400" i="1" dirty="0" err="1" smtClean="0">
                <a:solidFill>
                  <a:schemeClr val="tx1"/>
                </a:solidFill>
              </a:rPr>
              <a:t>Ankur</a:t>
            </a:r>
            <a:r>
              <a:rPr lang="en-US" sz="2400" i="1" dirty="0" smtClean="0">
                <a:solidFill>
                  <a:schemeClr val="tx1"/>
                </a:solidFill>
              </a:rPr>
              <a:t> Jain, Philip Bohannon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Deduplication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i="1" dirty="0" smtClean="0"/>
              <a:t>Problem of identifying and linking/grouping  different manifestations of the same real world object. 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sz="2400" dirty="0" smtClean="0"/>
              <a:t>Examples of manifestations and objects: </a:t>
            </a:r>
          </a:p>
          <a:p>
            <a:r>
              <a:rPr lang="en-US" sz="2400" dirty="0" smtClean="0"/>
              <a:t>Different ways of addressing (names, email addresses, </a:t>
            </a:r>
            <a:r>
              <a:rPr lang="en-US" sz="2400" dirty="0" err="1" smtClean="0"/>
              <a:t>FaceBook</a:t>
            </a:r>
            <a:r>
              <a:rPr lang="en-US" sz="2400" dirty="0" smtClean="0"/>
              <a:t> accounts) the same person in text.</a:t>
            </a:r>
          </a:p>
          <a:p>
            <a:r>
              <a:rPr lang="en-US" sz="2400" dirty="0" smtClean="0"/>
              <a:t>Web pages with differing descriptions of the same business.</a:t>
            </a:r>
          </a:p>
          <a:p>
            <a:r>
              <a:rPr lang="en-US" sz="2400" dirty="0" smtClean="0"/>
              <a:t>Different photos of the same object.</a:t>
            </a:r>
          </a:p>
          <a:p>
            <a:r>
              <a:rPr lang="en-US" sz="2400" dirty="0" smtClean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Deduplication</a:t>
            </a:r>
            <a:r>
              <a:rPr lang="en-US" dirty="0" smtClean="0"/>
              <a:t> Motivating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Linking Census Records</a:t>
            </a:r>
          </a:p>
          <a:p>
            <a:r>
              <a:rPr lang="en-US" i="1" dirty="0" smtClean="0"/>
              <a:t>Public Health</a:t>
            </a:r>
          </a:p>
          <a:p>
            <a:r>
              <a:rPr lang="en-US" i="1" dirty="0" smtClean="0"/>
              <a:t>Web search</a:t>
            </a:r>
          </a:p>
          <a:p>
            <a:r>
              <a:rPr lang="en-US" i="1" dirty="0" smtClean="0"/>
              <a:t>Comparison shopping</a:t>
            </a:r>
          </a:p>
          <a:p>
            <a:r>
              <a:rPr lang="en-US" i="1" dirty="0" smtClean="0"/>
              <a:t>Counter-terrorism</a:t>
            </a:r>
          </a:p>
          <a:p>
            <a:r>
              <a:rPr lang="en-US" i="1" dirty="0" smtClean="0"/>
              <a:t>Spam detection</a:t>
            </a:r>
          </a:p>
          <a:p>
            <a:r>
              <a:rPr lang="en-US" i="1" dirty="0" smtClean="0"/>
              <a:t>Machine Reading</a:t>
            </a:r>
          </a:p>
          <a:p>
            <a:r>
              <a:rPr lang="en-US" i="1" dirty="0" smtClean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Big-Data &amp; </a:t>
            </a:r>
            <a:r>
              <a:rPr lang="en-US" dirty="0" err="1" smtClean="0"/>
              <a:t>Deduplication</a:t>
            </a:r>
            <a:endParaRPr lang="en-US" dirty="0"/>
          </a:p>
        </p:txBody>
      </p:sp>
      <p:pic>
        <p:nvPicPr>
          <p:cNvPr id="61444" name="Picture 4" descr="C:\Users\Ashwin\Dropbox\Getoor-Ashwin\AAAI-2012\images\lod-datasets_2011-09-19_color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8634921" cy="5693969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Blocking: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 err="1" smtClean="0"/>
              <a:t>pairwise</a:t>
            </a:r>
            <a:r>
              <a:rPr lang="en-US" dirty="0" smtClean="0"/>
              <a:t>: |</a:t>
            </a:r>
            <a:r>
              <a:rPr lang="en-US" i="1" dirty="0" smtClean="0"/>
              <a:t>R</a:t>
            </a:r>
            <a:r>
              <a:rPr lang="en-US" dirty="0" smtClean="0"/>
              <a:t>|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pairwise</a:t>
            </a:r>
            <a:r>
              <a:rPr lang="en-US" dirty="0" smtClean="0"/>
              <a:t> comparisons</a:t>
            </a:r>
          </a:p>
          <a:p>
            <a:pPr lvl="1"/>
            <a:r>
              <a:rPr lang="en-US" dirty="0" smtClean="0"/>
              <a:t>100 business listings each from 10,000 different cities across the world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1 trillion </a:t>
            </a:r>
            <a:r>
              <a:rPr lang="en-US" dirty="0" smtClean="0"/>
              <a:t>comparisons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11.6 days</a:t>
            </a:r>
            <a:r>
              <a:rPr lang="en-US" dirty="0" smtClean="0"/>
              <a:t> (if each comparison is 1 </a:t>
            </a:r>
            <a:r>
              <a:rPr lang="el-GR" dirty="0" smtClean="0">
                <a:latin typeface="Calibri"/>
                <a:cs typeface="Calibri"/>
              </a:rPr>
              <a:t>μ</a:t>
            </a:r>
            <a:r>
              <a:rPr lang="en-US" dirty="0" smtClean="0">
                <a:latin typeface="Calibri"/>
                <a:cs typeface="Calibri"/>
              </a:rPr>
              <a:t>s)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Mentions from different cities are unlikely to be matches</a:t>
            </a:r>
          </a:p>
          <a:p>
            <a:pPr lvl="1"/>
            <a:r>
              <a:rPr lang="en-US" b="1" dirty="0" smtClean="0"/>
              <a:t>Blocking Criterion: City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100 million </a:t>
            </a:r>
            <a:r>
              <a:rPr lang="en-US" dirty="0" smtClean="0"/>
              <a:t>comparisons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100 seconds </a:t>
            </a:r>
            <a:r>
              <a:rPr lang="en-US" dirty="0" smtClean="0"/>
              <a:t>(if each comparison is 1 </a:t>
            </a:r>
            <a:r>
              <a:rPr lang="el-GR" dirty="0" smtClean="0">
                <a:cs typeface="Calibri"/>
              </a:rPr>
              <a:t>μ</a:t>
            </a:r>
            <a:r>
              <a:rPr lang="en-US" dirty="0" smtClean="0">
                <a:cs typeface="Calibri"/>
              </a:rPr>
              <a:t>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Blocking: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Mentions from different cities are unlikely to be matches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May miss potential matches</a:t>
            </a:r>
            <a:endParaRPr lang="en-US" dirty="0" smtClean="0">
              <a:cs typeface="Calibri"/>
            </a:endParaRPr>
          </a:p>
          <a:p>
            <a:endParaRPr lang="en-US" dirty="0" smtClean="0">
              <a:cs typeface="Calibri"/>
            </a:endParaRPr>
          </a:p>
          <a:p>
            <a:endParaRPr lang="en-US" dirty="0" smtClean="0">
              <a:cs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685" t="28125" r="32650" b="3125"/>
          <a:stretch>
            <a:fillRect/>
          </a:stretch>
        </p:blipFill>
        <p:spPr bwMode="auto">
          <a:xfrm>
            <a:off x="609600" y="2164222"/>
            <a:ext cx="7239000" cy="4465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Blocking: Motivation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2057400"/>
            <a:ext cx="4876800" cy="3352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33600" y="2667000"/>
            <a:ext cx="1600200" cy="1524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86000" y="2438400"/>
            <a:ext cx="2362200" cy="2209800"/>
          </a:xfrm>
          <a:prstGeom prst="ellipse">
            <a:avLst/>
          </a:prstGeom>
          <a:solidFill>
            <a:schemeClr val="accent3">
              <a:lumMod val="60000"/>
              <a:lumOff val="40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6705600" y="2209800"/>
            <a:ext cx="1676400" cy="685800"/>
          </a:xfrm>
          <a:prstGeom prst="wedgeRectCallout">
            <a:avLst>
              <a:gd name="adj1" fmla="val -80264"/>
              <a:gd name="adj2" fmla="val 1699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Set of all Pairs of Records </a:t>
            </a:r>
            <a:endParaRPr lang="en-US" b="1" dirty="0"/>
          </a:p>
        </p:txBody>
      </p:sp>
      <p:sp>
        <p:nvSpPr>
          <p:cNvPr id="9" name="Rectangular Callout 8"/>
          <p:cNvSpPr/>
          <p:nvPr/>
        </p:nvSpPr>
        <p:spPr>
          <a:xfrm>
            <a:off x="1371600" y="1143000"/>
            <a:ext cx="1676400" cy="685800"/>
          </a:xfrm>
          <a:prstGeom prst="wedgeRectCallout">
            <a:avLst>
              <a:gd name="adj1" fmla="val 5218"/>
              <a:gd name="adj2" fmla="val 203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Matching Pairs of Records </a:t>
            </a:r>
            <a:endParaRPr lang="en-US" b="1" dirty="0"/>
          </a:p>
        </p:txBody>
      </p:sp>
      <p:sp>
        <p:nvSpPr>
          <p:cNvPr id="10" name="Rectangular Callout 9"/>
          <p:cNvSpPr/>
          <p:nvPr/>
        </p:nvSpPr>
        <p:spPr>
          <a:xfrm>
            <a:off x="3810000" y="990600"/>
            <a:ext cx="2438400" cy="990600"/>
          </a:xfrm>
          <a:prstGeom prst="wedgeRectCallout">
            <a:avLst>
              <a:gd name="adj1" fmla="val -38998"/>
              <a:gd name="adj2" fmla="val 1182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Pairs of Records  satisfying </a:t>
            </a:r>
            <a:br>
              <a:rPr lang="en-US" b="1" dirty="0" smtClean="0"/>
            </a:br>
            <a:r>
              <a:rPr lang="en-US" b="1" dirty="0" smtClean="0"/>
              <a:t>Blocking criterion</a:t>
            </a:r>
            <a:endParaRPr lang="en-US" b="1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scale de-duplication to very large datasets.</a:t>
            </a:r>
          </a:p>
          <a:p>
            <a:r>
              <a:rPr lang="en-US" dirty="0" smtClean="0"/>
              <a:t>Need to perform de-duplication across a large number of domains.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Our Contribution: </a:t>
            </a:r>
          </a:p>
          <a:p>
            <a:r>
              <a:rPr lang="en-US" dirty="0" smtClean="0"/>
              <a:t>CBLOCK: An automatic blocking strategy for scaling de-duplication tasks.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Blocking Problem Statement</a:t>
            </a:r>
          </a:p>
          <a:p>
            <a:endParaRPr lang="en-US" dirty="0" smtClean="0"/>
          </a:p>
          <a:p>
            <a:r>
              <a:rPr lang="en-US" dirty="0" smtClean="0"/>
              <a:t>CBLOCK</a:t>
            </a:r>
          </a:p>
          <a:p>
            <a:pPr lvl="1"/>
            <a:r>
              <a:rPr lang="en-US" dirty="0" smtClean="0"/>
              <a:t>Hierarchical Blocking Trees</a:t>
            </a:r>
          </a:p>
          <a:p>
            <a:pPr lvl="2"/>
            <a:r>
              <a:rPr lang="en-US" dirty="0" smtClean="0"/>
              <a:t>Structure </a:t>
            </a:r>
          </a:p>
          <a:p>
            <a:pPr lvl="2"/>
            <a:r>
              <a:rPr lang="en-US" dirty="0" smtClean="0"/>
              <a:t>Construction</a:t>
            </a:r>
          </a:p>
          <a:p>
            <a:pPr lvl="1"/>
            <a:r>
              <a:rPr lang="en-US" dirty="0" smtClean="0"/>
              <a:t>Rollup</a:t>
            </a:r>
          </a:p>
          <a:p>
            <a:pPr lvl="1"/>
            <a:r>
              <a:rPr lang="en-US" dirty="0" smtClean="0"/>
              <a:t>Drill-down</a:t>
            </a:r>
          </a:p>
          <a:p>
            <a:endParaRPr lang="en-US" dirty="0" smtClean="0"/>
          </a:p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 Problem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i="1" dirty="0" smtClean="0"/>
              <a:t>Input</a:t>
            </a:r>
            <a:r>
              <a:rPr lang="en-US" sz="2400" b="1" dirty="0" smtClean="0"/>
              <a:t>: </a:t>
            </a:r>
            <a:r>
              <a:rPr lang="en-US" sz="2400" dirty="0" smtClean="0"/>
              <a:t>Set of records </a:t>
            </a:r>
            <a:r>
              <a:rPr lang="en-US" sz="2400" i="1" dirty="0" smtClean="0"/>
              <a:t>R</a:t>
            </a:r>
          </a:p>
          <a:p>
            <a:pPr>
              <a:buNone/>
            </a:pPr>
            <a:r>
              <a:rPr lang="en-US" sz="2400" b="1" i="1" dirty="0" smtClean="0"/>
              <a:t>Output</a:t>
            </a:r>
            <a:r>
              <a:rPr lang="en-US" sz="2400" b="1" dirty="0" smtClean="0"/>
              <a:t>: </a:t>
            </a:r>
            <a:r>
              <a:rPr lang="en-US" sz="2400" dirty="0" smtClean="0"/>
              <a:t>Set of </a:t>
            </a:r>
            <a:r>
              <a:rPr lang="en-US" sz="2400" i="1" dirty="0" smtClean="0"/>
              <a:t>blocks/canopies</a:t>
            </a:r>
          </a:p>
          <a:p>
            <a:pPr marL="0" indent="0">
              <a:buNone/>
            </a:pPr>
            <a:endParaRPr lang="en-US" sz="2400" i="1" dirty="0" smtClean="0"/>
          </a:p>
          <a:p>
            <a:pPr marL="0" indent="0">
              <a:buNone/>
            </a:pPr>
            <a:endParaRPr lang="en-US" sz="2400" i="1" dirty="0" smtClean="0"/>
          </a:p>
          <a:p>
            <a:pPr marL="0" indent="0">
              <a:buNone/>
            </a:pPr>
            <a:endParaRPr lang="en-US" sz="2400" i="1" dirty="0" smtClean="0"/>
          </a:p>
          <a:p>
            <a:pPr marL="0" indent="0">
              <a:buNone/>
            </a:pPr>
            <a:r>
              <a:rPr lang="en-US" sz="2400" b="1" i="1" dirty="0" smtClean="0"/>
              <a:t>Optimization Criteria</a:t>
            </a:r>
            <a:r>
              <a:rPr lang="en-US" sz="2400" b="1" dirty="0" smtClean="0"/>
              <a:t>:</a:t>
            </a:r>
          </a:p>
          <a:p>
            <a:r>
              <a:rPr lang="en-US" sz="2400" i="1" dirty="0" smtClean="0"/>
              <a:t>Coverage: </a:t>
            </a:r>
            <a:r>
              <a:rPr lang="en-US" sz="2400" dirty="0" smtClean="0"/>
              <a:t>Most duplicates within some block</a:t>
            </a:r>
          </a:p>
          <a:p>
            <a:r>
              <a:rPr lang="en-US" sz="2400" i="1" dirty="0" smtClean="0"/>
              <a:t>Efficiency: </a:t>
            </a:r>
            <a:r>
              <a:rPr lang="en-US" sz="2400" dirty="0" smtClean="0"/>
              <a:t>Blocks are small. When blocks evaluated in parallel, small ``largest block’’</a:t>
            </a:r>
            <a:endParaRPr lang="en-US" sz="2400" i="1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2271613"/>
            <a:ext cx="6324600" cy="928787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963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 Problem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Coverage Estimator:</a:t>
            </a:r>
          </a:p>
          <a:p>
            <a:pPr lvl="1"/>
            <a:r>
              <a:rPr lang="en-US" dirty="0" smtClean="0"/>
              <a:t>Use a training set </a:t>
            </a:r>
            <a:r>
              <a:rPr lang="en-US" i="1" dirty="0" smtClean="0"/>
              <a:t>T</a:t>
            </a:r>
            <a:r>
              <a:rPr lang="en-US" baseline="30000" dirty="0" smtClean="0"/>
              <a:t>+</a:t>
            </a:r>
            <a:r>
              <a:rPr lang="en-US" dirty="0" smtClean="0"/>
              <a:t> of matching pairs of objects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Maximize: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Efficiency Estimator:</a:t>
            </a:r>
          </a:p>
          <a:p>
            <a:pPr lvl="1"/>
            <a:r>
              <a:rPr lang="en-US" dirty="0" smtClean="0"/>
              <a:t>size of each block is bounded by S</a:t>
            </a:r>
          </a:p>
          <a:p>
            <a:endParaRPr lang="en-US" dirty="0" smtClean="0"/>
          </a:p>
        </p:txBody>
      </p:sp>
      <p:pic>
        <p:nvPicPr>
          <p:cNvPr id="4" name="Picture 3" descr="Screen Shot 2012-10-28 at 5.52.48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514600"/>
            <a:ext cx="4191000" cy="6477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 Problem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i="1" dirty="0" smtClean="0"/>
              <a:t>Input</a:t>
            </a:r>
            <a:r>
              <a:rPr lang="en-US" sz="2400" b="1" dirty="0" smtClean="0"/>
              <a:t>: </a:t>
            </a:r>
            <a:r>
              <a:rPr lang="en-US" sz="2400" dirty="0" smtClean="0"/>
              <a:t>Set of records </a:t>
            </a:r>
            <a:r>
              <a:rPr lang="en-US" sz="2400" i="1" dirty="0" smtClean="0"/>
              <a:t>R</a:t>
            </a:r>
          </a:p>
          <a:p>
            <a:pPr>
              <a:buNone/>
            </a:pPr>
            <a:r>
              <a:rPr lang="en-US" sz="2400" b="1" i="1" dirty="0" smtClean="0"/>
              <a:t>Output</a:t>
            </a:r>
            <a:r>
              <a:rPr lang="en-US" sz="2400" b="1" dirty="0" smtClean="0"/>
              <a:t>: </a:t>
            </a:r>
            <a:r>
              <a:rPr lang="en-US" sz="2400" dirty="0" smtClean="0"/>
              <a:t>Set of </a:t>
            </a:r>
            <a:r>
              <a:rPr lang="en-US" sz="2400" i="1" dirty="0" smtClean="0"/>
              <a:t>blocks/canopies</a:t>
            </a:r>
          </a:p>
          <a:p>
            <a:pPr marL="0" indent="0">
              <a:buNone/>
            </a:pPr>
            <a:endParaRPr lang="en-US" sz="2400" i="1" dirty="0" smtClean="0"/>
          </a:p>
          <a:p>
            <a:pPr marL="0" indent="0">
              <a:buNone/>
            </a:pPr>
            <a:endParaRPr lang="en-US" sz="2400" i="1" dirty="0" smtClean="0"/>
          </a:p>
          <a:p>
            <a:pPr marL="0" indent="0">
              <a:buNone/>
            </a:pPr>
            <a:r>
              <a:rPr lang="en-US" sz="2400" b="1" i="1" dirty="0" smtClean="0"/>
              <a:t>Desiderata:</a:t>
            </a:r>
          </a:p>
          <a:p>
            <a:r>
              <a:rPr lang="en-US" sz="2400" b="1" i="1" dirty="0" smtClean="0"/>
              <a:t>Need to efficiently compute which block a record belongs to.</a:t>
            </a:r>
          </a:p>
          <a:p>
            <a:r>
              <a:rPr lang="en-US" sz="2400" i="1" dirty="0" smtClean="0"/>
              <a:t>Hash-based Blocking: </a:t>
            </a:r>
            <a:r>
              <a:rPr lang="en-US" sz="2400" dirty="0" smtClean="0"/>
              <a:t>Each block corresponds to objects that are </a:t>
            </a:r>
            <a:r>
              <a:rPr lang="en-US" sz="2400" i="1" dirty="0" smtClean="0"/>
              <a:t>hashed</a:t>
            </a:r>
            <a:r>
              <a:rPr lang="en-US" sz="2400" dirty="0" smtClean="0"/>
              <a:t> to the same key h</a:t>
            </a:r>
            <a:r>
              <a:rPr lang="en-US" sz="2400" baseline="-25000" dirty="0" smtClean="0"/>
              <a:t>i</a:t>
            </a:r>
          </a:p>
          <a:p>
            <a:pPr lvl="1"/>
            <a:r>
              <a:rPr lang="en-US" sz="2000" dirty="0" smtClean="0"/>
              <a:t>Amenable to implementations on Map-Reduce</a:t>
            </a:r>
          </a:p>
          <a:p>
            <a:r>
              <a:rPr lang="en-US" sz="2400" i="1" dirty="0" smtClean="0"/>
              <a:t>x</a:t>
            </a:r>
            <a:r>
              <a:rPr lang="en-US" sz="2400" dirty="0" smtClean="0"/>
              <a:t> is hashed to </a:t>
            </a:r>
            <a:r>
              <a:rPr lang="en-US" sz="2400" i="1" dirty="0" err="1" smtClean="0"/>
              <a:t>C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if </a:t>
            </a:r>
            <a:r>
              <a:rPr lang="en-US" sz="2400" i="1" dirty="0" smtClean="0"/>
              <a:t>hash(x) = h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.</a:t>
            </a:r>
          </a:p>
          <a:p>
            <a:r>
              <a:rPr lang="en-US" sz="2400" i="1" dirty="0" smtClean="0"/>
              <a:t>Each hash function results in Disjoint Blocking</a:t>
            </a:r>
            <a:r>
              <a:rPr lang="en-US" sz="2400" dirty="0" smtClean="0"/>
              <a:t>:</a:t>
            </a:r>
            <a:endParaRPr lang="en-US" sz="2400" i="1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5410200"/>
            <a:ext cx="1971675" cy="447675"/>
          </a:xfrm>
          <a:prstGeom prst="rect">
            <a:avLst/>
          </a:prstGeom>
          <a:noFill/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2057400"/>
            <a:ext cx="6324600" cy="928787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963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Hash-based 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Examples of hash keys:</a:t>
            </a:r>
          </a:p>
          <a:p>
            <a:pPr lvl="1"/>
            <a:r>
              <a:rPr lang="en-US" sz="2000" dirty="0" smtClean="0"/>
              <a:t>Last name</a:t>
            </a:r>
          </a:p>
          <a:p>
            <a:pPr lvl="1"/>
            <a:r>
              <a:rPr lang="en-US" sz="2000" dirty="0" smtClean="0"/>
              <a:t>First three characters of first name</a:t>
            </a:r>
          </a:p>
          <a:p>
            <a:pPr lvl="1"/>
            <a:r>
              <a:rPr lang="en-US" sz="2000" dirty="0" smtClean="0"/>
              <a:t>City + State + Zip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400" dirty="0" smtClean="0"/>
              <a:t>Using one (or a conjunction of) blocking keys may be insufficient</a:t>
            </a:r>
          </a:p>
          <a:p>
            <a:pPr lvl="1"/>
            <a:r>
              <a:rPr lang="en-US" sz="2000" b="1" dirty="0" smtClean="0"/>
              <a:t>Many objects may be hashed to a small number of hash keys. </a:t>
            </a:r>
          </a:p>
          <a:p>
            <a:pPr lvl="1"/>
            <a:r>
              <a:rPr lang="en-US" sz="2000" dirty="0" smtClean="0"/>
              <a:t>2,376,206 American’s shared the surname Smith in the 2000 US</a:t>
            </a:r>
          </a:p>
          <a:p>
            <a:pPr lvl="1"/>
            <a:r>
              <a:rPr lang="en-US" sz="2000" dirty="0" smtClean="0"/>
              <a:t>NULL values may create large blocks.</a:t>
            </a:r>
          </a:p>
          <a:p>
            <a:endParaRPr lang="en-US" sz="2400" dirty="0" smtClean="0"/>
          </a:p>
          <a:p>
            <a:r>
              <a:rPr lang="en-US" sz="2400" i="1" dirty="0" smtClean="0"/>
              <a:t>Solution</a:t>
            </a:r>
            <a:r>
              <a:rPr lang="en-US" sz="2400" dirty="0" smtClean="0"/>
              <a:t>: Construct blocking functions by combining simple functions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Blocking Problem Statement</a:t>
            </a:r>
          </a:p>
          <a:p>
            <a:endParaRPr lang="en-US" dirty="0" smtClean="0"/>
          </a:p>
          <a:p>
            <a:r>
              <a:rPr lang="en-US" dirty="0" smtClean="0"/>
              <a:t>CBLOCK</a:t>
            </a:r>
          </a:p>
          <a:p>
            <a:pPr lvl="1"/>
            <a:r>
              <a:rPr lang="en-US" dirty="0" smtClean="0"/>
              <a:t>Hierarchical Blocking Trees</a:t>
            </a:r>
          </a:p>
          <a:p>
            <a:pPr lvl="2"/>
            <a:r>
              <a:rPr lang="en-US" dirty="0" smtClean="0"/>
              <a:t>Structure </a:t>
            </a:r>
          </a:p>
          <a:p>
            <a:pPr lvl="2"/>
            <a:r>
              <a:rPr lang="en-US" dirty="0" smtClean="0"/>
              <a:t>Construction</a:t>
            </a:r>
          </a:p>
          <a:p>
            <a:pPr lvl="1"/>
            <a:r>
              <a:rPr lang="en-US" dirty="0" smtClean="0"/>
              <a:t>Rollup</a:t>
            </a:r>
          </a:p>
          <a:p>
            <a:pPr lvl="1"/>
            <a:r>
              <a:rPr lang="en-US" dirty="0" smtClean="0"/>
              <a:t>Drill-down</a:t>
            </a:r>
          </a:p>
          <a:p>
            <a:endParaRPr lang="en-US" dirty="0" smtClean="0"/>
          </a:p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CBLOCK Components</a:t>
            </a:r>
            <a:endParaRPr lang="en-US" dirty="0"/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52400" y="1676400"/>
            <a:ext cx="8847138" cy="4552950"/>
            <a:chOff x="228600" y="647055"/>
            <a:chExt cx="8846754" cy="4552896"/>
          </a:xfrm>
        </p:grpSpPr>
        <p:grpSp>
          <p:nvGrpSpPr>
            <p:cNvPr id="3" name="Group 49"/>
            <p:cNvGrpSpPr>
              <a:grpSpLocks/>
            </p:cNvGrpSpPr>
            <p:nvPr/>
          </p:nvGrpSpPr>
          <p:grpSpPr bwMode="auto">
            <a:xfrm>
              <a:off x="228600" y="2567186"/>
              <a:ext cx="2560419" cy="1014214"/>
              <a:chOff x="882092" y="3263007"/>
              <a:chExt cx="2560419" cy="1014214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882092" y="3609799"/>
                <a:ext cx="2560527" cy="6667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" name="TextBox 15"/>
              <p:cNvSpPr txBox="1">
                <a:spLocks noChangeArrowheads="1"/>
              </p:cNvSpPr>
              <p:nvPr/>
            </p:nvSpPr>
            <p:spPr bwMode="auto">
              <a:xfrm>
                <a:off x="882092" y="3263007"/>
                <a:ext cx="2400256" cy="33855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600"/>
                  <a:t>Space of hash functions</a:t>
                </a:r>
              </a:p>
            </p:txBody>
          </p:sp>
        </p:grp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276223" y="647055"/>
              <a:ext cx="2560527" cy="1584306"/>
              <a:chOff x="353999" y="1896186"/>
              <a:chExt cx="2569480" cy="1584306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53999" y="2277181"/>
                <a:ext cx="2569480" cy="120331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" name="TextBox 24"/>
              <p:cNvSpPr txBox="1">
                <a:spLocks noChangeArrowheads="1"/>
              </p:cNvSpPr>
              <p:nvPr/>
            </p:nvSpPr>
            <p:spPr bwMode="auto">
              <a:xfrm>
                <a:off x="354662" y="1896186"/>
                <a:ext cx="2474830" cy="3693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 dirty="0" smtClean="0"/>
                  <a:t>Coverage Estimator</a:t>
                </a:r>
                <a:endParaRPr lang="en-US" sz="1800" dirty="0"/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228600" y="3886200"/>
              <a:ext cx="2573006" cy="1225472"/>
              <a:chOff x="342033" y="2624590"/>
              <a:chExt cx="1815159" cy="1330168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342033" y="3037393"/>
                <a:ext cx="1815314" cy="91669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" name="TextBox 29"/>
              <p:cNvSpPr txBox="1">
                <a:spLocks noChangeArrowheads="1"/>
              </p:cNvSpPr>
              <p:nvPr/>
            </p:nvSpPr>
            <p:spPr bwMode="auto">
              <a:xfrm>
                <a:off x="354660" y="2624590"/>
                <a:ext cx="1702171" cy="40088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 dirty="0" smtClean="0"/>
                  <a:t>Efficiency Constraints</a:t>
                </a:r>
                <a:endParaRPr lang="en-US" sz="1800" dirty="0"/>
              </a:p>
            </p:txBody>
          </p:sp>
        </p:grpSp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6338561" y="4191000"/>
              <a:ext cx="1891039" cy="1008951"/>
              <a:chOff x="354661" y="2505778"/>
              <a:chExt cx="1610593" cy="1008951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54714" y="2882912"/>
                <a:ext cx="1610245" cy="63181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TextBox 61"/>
              <p:cNvSpPr txBox="1">
                <a:spLocks noChangeArrowheads="1"/>
              </p:cNvSpPr>
              <p:nvPr/>
            </p:nvSpPr>
            <p:spPr bwMode="auto">
              <a:xfrm>
                <a:off x="354661" y="2505778"/>
                <a:ext cx="1169284" cy="369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/>
                  <a:t>Input Data</a:t>
                </a:r>
              </a:p>
            </p:txBody>
          </p:sp>
        </p:grpSp>
        <p:cxnSp>
          <p:nvCxnSpPr>
            <p:cNvPr id="10" name="Elbow Connector 9"/>
            <p:cNvCxnSpPr>
              <a:stCxn id="25" idx="3"/>
              <a:endCxn id="21" idx="1"/>
            </p:cNvCxnSpPr>
            <p:nvPr/>
          </p:nvCxnSpPr>
          <p:spPr>
            <a:xfrm flipV="1">
              <a:off x="2801826" y="3237824"/>
              <a:ext cx="550838" cy="145095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21" idx="3"/>
              <a:endCxn id="19" idx="1"/>
            </p:cNvCxnSpPr>
            <p:nvPr/>
          </p:nvCxnSpPr>
          <p:spPr>
            <a:xfrm>
              <a:off x="5562368" y="3237824"/>
              <a:ext cx="534965" cy="1190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91"/>
            <p:cNvSpPr txBox="1">
              <a:spLocks noChangeArrowheads="1"/>
            </p:cNvSpPr>
            <p:nvPr/>
          </p:nvSpPr>
          <p:spPr bwMode="auto">
            <a:xfrm>
              <a:off x="8299744" y="3022889"/>
              <a:ext cx="7756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800"/>
                <a:t>Blocks</a:t>
              </a:r>
            </a:p>
          </p:txBody>
        </p:sp>
        <p:cxnSp>
          <p:nvCxnSpPr>
            <p:cNvPr id="13" name="Elbow Connector 12"/>
            <p:cNvCxnSpPr>
              <a:stCxn id="27" idx="3"/>
              <a:endCxn id="21" idx="1"/>
            </p:cNvCxnSpPr>
            <p:nvPr/>
          </p:nvCxnSpPr>
          <p:spPr>
            <a:xfrm>
              <a:off x="2836750" y="1629706"/>
              <a:ext cx="515915" cy="160811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/>
            <p:cNvCxnSpPr>
              <a:stCxn id="29" idx="3"/>
              <a:endCxn id="21" idx="1"/>
            </p:cNvCxnSpPr>
            <p:nvPr/>
          </p:nvCxnSpPr>
          <p:spPr>
            <a:xfrm flipV="1">
              <a:off x="2789127" y="3237824"/>
              <a:ext cx="563538" cy="952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7"/>
            <p:cNvGrpSpPr>
              <a:grpSpLocks/>
            </p:cNvGrpSpPr>
            <p:nvPr/>
          </p:nvGrpSpPr>
          <p:grpSpPr bwMode="auto">
            <a:xfrm>
              <a:off x="3352664" y="951851"/>
              <a:ext cx="2209704" cy="4190950"/>
              <a:chOff x="354510" y="773903"/>
              <a:chExt cx="2447744" cy="6914615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54510" y="1402504"/>
                <a:ext cx="2447744" cy="628601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" name="TextBox 54"/>
              <p:cNvSpPr txBox="1">
                <a:spLocks noChangeArrowheads="1"/>
              </p:cNvSpPr>
              <p:nvPr/>
            </p:nvSpPr>
            <p:spPr bwMode="auto">
              <a:xfrm>
                <a:off x="354661" y="773903"/>
                <a:ext cx="2279033" cy="60935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/>
                  <a:t>Block-generator</a:t>
                </a:r>
              </a:p>
            </p:txBody>
          </p:sp>
        </p:grpSp>
        <p:grpSp>
          <p:nvGrpSpPr>
            <p:cNvPr id="9" name="Group 96"/>
            <p:cNvGrpSpPr>
              <a:grpSpLocks/>
            </p:cNvGrpSpPr>
            <p:nvPr/>
          </p:nvGrpSpPr>
          <p:grpSpPr bwMode="auto">
            <a:xfrm>
              <a:off x="6097907" y="2304049"/>
              <a:ext cx="1891038" cy="1249233"/>
              <a:chOff x="354662" y="2231170"/>
              <a:chExt cx="1897650" cy="1249233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354086" y="2872848"/>
                <a:ext cx="1898834" cy="60800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" name="TextBox 98"/>
              <p:cNvSpPr txBox="1">
                <a:spLocks noChangeArrowheads="1"/>
              </p:cNvSpPr>
              <p:nvPr/>
            </p:nvSpPr>
            <p:spPr bwMode="auto">
              <a:xfrm>
                <a:off x="354662" y="2231170"/>
                <a:ext cx="1377687" cy="64633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/>
                  <a:t>Blocking function</a:t>
                </a:r>
              </a:p>
            </p:txBody>
          </p:sp>
        </p:grpSp>
        <p:cxnSp>
          <p:nvCxnSpPr>
            <p:cNvPr id="17" name="Elbow Connector 16"/>
            <p:cNvCxnSpPr>
              <a:stCxn id="19" idx="3"/>
            </p:cNvCxnSpPr>
            <p:nvPr/>
          </p:nvCxnSpPr>
          <p:spPr>
            <a:xfrm>
              <a:off x="7989551" y="3248937"/>
              <a:ext cx="379396" cy="158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24" idx="0"/>
              <a:endCxn id="19" idx="2"/>
            </p:cNvCxnSpPr>
            <p:nvPr/>
          </p:nvCxnSpPr>
          <p:spPr>
            <a:xfrm rot="5400000" flipH="1" flipV="1">
              <a:off x="6715627" y="3862499"/>
              <a:ext cx="636580" cy="190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 rot="5400000">
            <a:off x="3200401" y="4038600"/>
            <a:ext cx="5181600" cy="3175"/>
          </a:xfrm>
          <a:prstGeom prst="line">
            <a:avLst/>
          </a:prstGeom>
          <a:ln>
            <a:solidFill>
              <a:srgbClr val="FF66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>
            <a:off x="4114800" y="1751012"/>
            <a:ext cx="1676400" cy="1588"/>
          </a:xfrm>
          <a:prstGeom prst="straightConnector1">
            <a:avLst/>
          </a:prstGeom>
          <a:ln>
            <a:solidFill>
              <a:srgbClr val="FF66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2208212"/>
            <a:ext cx="1447800" cy="1588"/>
          </a:xfrm>
          <a:prstGeom prst="straightConnector1">
            <a:avLst/>
          </a:prstGeom>
          <a:ln>
            <a:solidFill>
              <a:srgbClr val="FF66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5"/>
          <p:cNvSpPr txBox="1">
            <a:spLocks noChangeArrowheads="1"/>
          </p:cNvSpPr>
          <p:nvPr/>
        </p:nvSpPr>
        <p:spPr bwMode="auto">
          <a:xfrm>
            <a:off x="3935413" y="1371600"/>
            <a:ext cx="1703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6600"/>
                </a:solidFill>
              </a:rPr>
              <a:t>Training phase</a:t>
            </a:r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5805488" y="1763713"/>
            <a:ext cx="1890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6600"/>
                </a:solidFill>
              </a:rPr>
              <a:t>Execution phase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" y="5248870"/>
            <a:ext cx="190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 - </a:t>
            </a:r>
            <a:r>
              <a:rPr lang="en-US" dirty="0" err="1" smtClean="0">
                <a:solidFill>
                  <a:schemeClr val="tx2"/>
                </a:solidFill>
              </a:rPr>
              <a:t>Disjointness</a:t>
            </a:r>
            <a:endParaRPr lang="en-US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 - Size Constraints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 - Cost Objective</a:t>
            </a:r>
          </a:p>
        </p:txBody>
      </p:sp>
      <p:sp>
        <p:nvSpPr>
          <p:cNvPr id="37" name="Rectangle 2"/>
          <p:cNvSpPr/>
          <p:nvPr/>
        </p:nvSpPr>
        <p:spPr>
          <a:xfrm>
            <a:off x="152400" y="3925669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- </a:t>
            </a:r>
            <a:r>
              <a:rPr lang="ja-JP" alt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first </a:t>
            </a:r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3 chars </a:t>
            </a:r>
            <a:r>
              <a:rPr 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of name</a:t>
            </a:r>
            <a:r>
              <a:rPr lang="ja-JP" alt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 dirty="0">
              <a:solidFill>
                <a:srgbClr val="1F497D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- </a:t>
            </a:r>
            <a:r>
              <a:rPr lang="ja-JP" alt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last </a:t>
            </a:r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4 digits </a:t>
            </a:r>
            <a:r>
              <a:rPr 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of </a:t>
            </a:r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phone”</a:t>
            </a:r>
            <a:endParaRPr lang="en-US" dirty="0">
              <a:solidFill>
                <a:srgbClr val="1F497D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Rectangle 3"/>
          <p:cNvSpPr/>
          <p:nvPr/>
        </p:nvSpPr>
        <p:spPr>
          <a:xfrm>
            <a:off x="228600" y="2057400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&lt;R1, George </a:t>
            </a:r>
            <a:r>
              <a:rPr 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Timothy Clooney, </a:t>
            </a:r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50yrs,.. &gt;</a:t>
            </a:r>
            <a:endParaRPr lang="en-US" dirty="0">
              <a:solidFill>
                <a:srgbClr val="1F497D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= &lt;R2, G. Clooney, Age: </a:t>
            </a:r>
            <a:r>
              <a:rPr lang="en-US" dirty="0">
                <a:solidFill>
                  <a:srgbClr val="1F497D"/>
                </a:solidFill>
                <a:latin typeface="Arial" charset="0"/>
                <a:ea typeface="ＭＳ Ｐゴシック" charset="0"/>
                <a:cs typeface="ＭＳ Ｐゴシック" charset="0"/>
              </a:rPr>
              <a:t>51, …..&gt;</a:t>
            </a:r>
          </a:p>
        </p:txBody>
      </p:sp>
      <p:sp>
        <p:nvSpPr>
          <p:cNvPr id="39" name="TextBox 98"/>
          <p:cNvSpPr txBox="1">
            <a:spLocks noChangeArrowheads="1"/>
          </p:cNvSpPr>
          <p:nvPr/>
        </p:nvSpPr>
        <p:spPr bwMode="auto">
          <a:xfrm>
            <a:off x="3352800" y="3505200"/>
            <a:ext cx="1981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1F497D"/>
                </a:solidFill>
              </a:rPr>
              <a:t>Disjoint Blocking</a:t>
            </a:r>
            <a:endParaRPr lang="en-US" sz="1800" dirty="0">
              <a:solidFill>
                <a:srgbClr val="1F497D"/>
              </a:solidFill>
            </a:endParaRPr>
          </a:p>
        </p:txBody>
      </p:sp>
      <p:sp>
        <p:nvSpPr>
          <p:cNvPr id="40" name="TextBox 98"/>
          <p:cNvSpPr txBox="1">
            <a:spLocks noChangeArrowheads="1"/>
          </p:cNvSpPr>
          <p:nvPr/>
        </p:nvSpPr>
        <p:spPr bwMode="auto">
          <a:xfrm>
            <a:off x="3352800" y="4419600"/>
            <a:ext cx="1981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1F497D"/>
                </a:solidFill>
              </a:rPr>
              <a:t>Rollup Algorithm</a:t>
            </a:r>
            <a:endParaRPr lang="en-US" sz="1800" dirty="0">
              <a:solidFill>
                <a:srgbClr val="1F497D"/>
              </a:solidFill>
            </a:endParaRPr>
          </a:p>
        </p:txBody>
      </p:sp>
      <p:sp>
        <p:nvSpPr>
          <p:cNvPr id="41" name="TextBox 98"/>
          <p:cNvSpPr txBox="1">
            <a:spLocks noChangeArrowheads="1"/>
          </p:cNvSpPr>
          <p:nvPr/>
        </p:nvSpPr>
        <p:spPr bwMode="auto">
          <a:xfrm>
            <a:off x="3352800" y="2590800"/>
            <a:ext cx="19812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1F497D"/>
                </a:solidFill>
              </a:rPr>
              <a:t>Drill-down Algorithm</a:t>
            </a:r>
            <a:endParaRPr lang="en-US" sz="1800" dirty="0">
              <a:solidFill>
                <a:srgbClr val="1F497D"/>
              </a:solidFill>
            </a:endParaRPr>
          </a:p>
        </p:txBody>
      </p:sp>
      <p:sp>
        <p:nvSpPr>
          <p:cNvPr id="42" name="TextBox 98"/>
          <p:cNvSpPr txBox="1">
            <a:spLocks noChangeArrowheads="1"/>
          </p:cNvSpPr>
          <p:nvPr/>
        </p:nvSpPr>
        <p:spPr bwMode="auto">
          <a:xfrm>
            <a:off x="3352800" y="5105400"/>
            <a:ext cx="19812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1F497D"/>
                </a:solidFill>
              </a:rPr>
              <a:t>Non-disjoint Algorithm</a:t>
            </a:r>
            <a:endParaRPr lang="en-US" sz="1800" dirty="0">
              <a:solidFill>
                <a:srgbClr val="1F497D"/>
              </a:solidFill>
            </a:endParaRP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Blocking Trees</a:t>
            </a:r>
            <a:endParaRPr lang="en-US" dirty="0"/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354012" y="1752600"/>
            <a:ext cx="8408988" cy="4346575"/>
            <a:chOff x="364814" y="283709"/>
            <a:chExt cx="8408258" cy="4347101"/>
          </a:xfrm>
        </p:grpSpPr>
        <p:sp>
          <p:nvSpPr>
            <p:cNvPr id="5" name="Oval 4"/>
            <p:cNvSpPr/>
            <p:nvPr/>
          </p:nvSpPr>
          <p:spPr>
            <a:xfrm>
              <a:off x="3569699" y="283709"/>
              <a:ext cx="1433388" cy="108915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title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2617281" y="2290552"/>
              <a:ext cx="588911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64814" y="1877752"/>
              <a:ext cx="2027062" cy="117489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release-year</a:t>
              </a:r>
            </a:p>
          </p:txBody>
        </p:sp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>
            <a:xfrm rot="10800000" flipV="1">
              <a:off x="1377551" y="828288"/>
              <a:ext cx="2192148" cy="104946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 rot="-1261586">
              <a:off x="1901045" y="910161"/>
              <a:ext cx="94874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/>
                <a:t>NULL</a:t>
              </a:r>
            </a:p>
          </p:txBody>
        </p:sp>
        <p:cxnSp>
          <p:nvCxnSpPr>
            <p:cNvPr id="10" name="Straight Arrow Connector 9"/>
            <p:cNvCxnSpPr>
              <a:stCxn id="5" idx="3"/>
              <a:endCxn id="6" idx="0"/>
            </p:cNvCxnSpPr>
            <p:nvPr/>
          </p:nvCxnSpPr>
          <p:spPr>
            <a:xfrm rot="5400000">
              <a:off x="2807653" y="1318974"/>
              <a:ext cx="1076455" cy="8667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9"/>
            <p:cNvSpPr txBox="1">
              <a:spLocks noChangeArrowheads="1"/>
            </p:cNvSpPr>
            <p:nvPr/>
          </p:nvSpPr>
          <p:spPr bwMode="auto">
            <a:xfrm rot="-2779100">
              <a:off x="2794080" y="1372731"/>
              <a:ext cx="7501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dirty="0"/>
                <a:t>&lt;A*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549063" y="2431857"/>
              <a:ext cx="588912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5" idx="4"/>
              <a:endCxn id="12" idx="0"/>
            </p:cNvCxnSpPr>
            <p:nvPr/>
          </p:nvCxnSpPr>
          <p:spPr>
            <a:xfrm rot="5400000">
              <a:off x="3534666" y="1680925"/>
              <a:ext cx="1058991" cy="4428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28"/>
            <p:cNvSpPr txBox="1">
              <a:spLocks noChangeArrowheads="1"/>
            </p:cNvSpPr>
            <p:nvPr/>
          </p:nvSpPr>
          <p:spPr bwMode="auto">
            <a:xfrm rot="-3729371">
              <a:off x="3138458" y="1623458"/>
              <a:ext cx="11012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[A*,B*)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171309" y="1877752"/>
              <a:ext cx="576213" cy="15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5003086" y="1879340"/>
              <a:ext cx="1730225" cy="117489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>
                  <a:solidFill>
                    <a:schemeClr val="tx1"/>
                  </a:solidFill>
                </a:rPr>
                <a:t>director</a:t>
              </a:r>
            </a:p>
          </p:txBody>
        </p:sp>
        <p:cxnSp>
          <p:nvCxnSpPr>
            <p:cNvPr id="17" name="Straight Arrow Connector 16"/>
            <p:cNvCxnSpPr>
              <a:endCxn id="16" idx="1"/>
            </p:cNvCxnSpPr>
            <p:nvPr/>
          </p:nvCxnSpPr>
          <p:spPr>
            <a:xfrm>
              <a:off x="4310996" y="1372866"/>
              <a:ext cx="944481" cy="67794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36"/>
            <p:cNvSpPr txBox="1">
              <a:spLocks noChangeArrowheads="1"/>
            </p:cNvSpPr>
            <p:nvPr/>
          </p:nvSpPr>
          <p:spPr bwMode="auto">
            <a:xfrm rot="2187435">
              <a:off x="4559286" y="1327817"/>
              <a:ext cx="11031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[T*,U*)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7022211" y="2290552"/>
              <a:ext cx="588912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8184160" y="2290552"/>
              <a:ext cx="588912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/>
            <p:cNvCxnSpPr>
              <a:endCxn id="19" idx="1"/>
            </p:cNvCxnSpPr>
            <p:nvPr/>
          </p:nvCxnSpPr>
          <p:spPr>
            <a:xfrm>
              <a:off x="5003086" y="980706"/>
              <a:ext cx="2104842" cy="138764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5" idx="6"/>
              <a:endCxn id="20" idx="0"/>
            </p:cNvCxnSpPr>
            <p:nvPr/>
          </p:nvCxnSpPr>
          <p:spPr>
            <a:xfrm>
              <a:off x="5003086" y="828288"/>
              <a:ext cx="3474736" cy="146226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733311" y="1876165"/>
              <a:ext cx="576213" cy="158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364814" y="4090995"/>
              <a:ext cx="588912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310996" y="4090995"/>
              <a:ext cx="588912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180756" y="4090995"/>
              <a:ext cx="588912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083890" y="4090995"/>
              <a:ext cx="588911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Arrow Connector 27"/>
            <p:cNvCxnSpPr>
              <a:endCxn id="24" idx="0"/>
            </p:cNvCxnSpPr>
            <p:nvPr/>
          </p:nvCxnSpPr>
          <p:spPr>
            <a:xfrm rot="5400000">
              <a:off x="247233" y="3384503"/>
              <a:ext cx="1119322" cy="29366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7" idx="4"/>
              <a:endCxn id="27" idx="0"/>
            </p:cNvCxnSpPr>
            <p:nvPr/>
          </p:nvCxnSpPr>
          <p:spPr>
            <a:xfrm rot="5400000">
              <a:off x="859963" y="3571820"/>
              <a:ext cx="103676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550574" y="3809974"/>
              <a:ext cx="288900" cy="158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6" idx="1"/>
            </p:cNvCxnSpPr>
            <p:nvPr/>
          </p:nvCxnSpPr>
          <p:spPr>
            <a:xfrm rot="16200000" flipH="1">
              <a:off x="1411563" y="3313881"/>
              <a:ext cx="1116148" cy="59367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25" idx="7"/>
            </p:cNvCxnSpPr>
            <p:nvPr/>
          </p:nvCxnSpPr>
          <p:spPr>
            <a:xfrm rot="5400000">
              <a:off x="4695816" y="3172607"/>
              <a:ext cx="1114560" cy="87781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16" idx="4"/>
              <a:endCxn id="35" idx="0"/>
            </p:cNvCxnSpPr>
            <p:nvPr/>
          </p:nvCxnSpPr>
          <p:spPr>
            <a:xfrm rot="5400000">
              <a:off x="5266481" y="3489277"/>
              <a:ext cx="1036762" cy="1666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36" idx="0"/>
            </p:cNvCxnSpPr>
            <p:nvPr/>
          </p:nvCxnSpPr>
          <p:spPr>
            <a:xfrm rot="16200000" flipH="1">
              <a:off x="6124442" y="3107508"/>
              <a:ext cx="1114560" cy="8524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5407864" y="4090995"/>
              <a:ext cx="588911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814267" y="4090995"/>
              <a:ext cx="588911" cy="53981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5968203" y="3808385"/>
              <a:ext cx="576213" cy="158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Blocking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  <a:cs typeface="Arial" charset="0"/>
              </a:rPr>
              <a:t>Tree of hash functions.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Each hash function is a root to leaf path.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Permits efficient implementation. 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 Tree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latin typeface="+mj-lt"/>
                <a:cs typeface="Arial" charset="0"/>
              </a:rPr>
              <a:t>Hardness</a:t>
            </a:r>
            <a:r>
              <a:rPr lang="en-US" sz="2400" dirty="0" smtClean="0">
                <a:latin typeface="+mj-lt"/>
                <a:cs typeface="Arial" charset="0"/>
              </a:rPr>
              <a:t>: </a:t>
            </a:r>
          </a:p>
          <a:p>
            <a:r>
              <a:rPr lang="en-US" sz="2400" dirty="0" smtClean="0">
                <a:latin typeface="+mj-lt"/>
                <a:cs typeface="Arial" charset="0"/>
              </a:rPr>
              <a:t>Constructing an optimal blocking tree is NP-hard. </a:t>
            </a:r>
          </a:p>
          <a:p>
            <a:endParaRPr lang="en-US" sz="2400" dirty="0" smtClean="0">
              <a:latin typeface="+mj-lt"/>
              <a:cs typeface="Arial" charset="0"/>
            </a:endParaRPr>
          </a:p>
          <a:p>
            <a:pPr>
              <a:buNone/>
            </a:pPr>
            <a:r>
              <a:rPr lang="en-US" sz="2400" b="1" dirty="0" smtClean="0">
                <a:latin typeface="+mj-lt"/>
                <a:cs typeface="Arial" charset="0"/>
              </a:rPr>
              <a:t>Greedy Heuristic</a:t>
            </a:r>
            <a:r>
              <a:rPr lang="en-US" sz="2400" dirty="0" smtClean="0">
                <a:latin typeface="+mj-lt"/>
                <a:cs typeface="Arial" charset="0"/>
              </a:rPr>
              <a:t>: </a:t>
            </a:r>
          </a:p>
          <a:p>
            <a:r>
              <a:rPr lang="en-US" sz="2400" dirty="0" smtClean="0">
                <a:latin typeface="+mj-lt"/>
                <a:cs typeface="Arial" charset="0"/>
              </a:rPr>
              <a:t>Successively pick hash function for each partition having </a:t>
            </a:r>
            <a:br>
              <a:rPr lang="en-US" sz="2400" dirty="0" smtClean="0">
                <a:latin typeface="+mj-lt"/>
                <a:cs typeface="Arial" charset="0"/>
              </a:rPr>
            </a:br>
            <a:r>
              <a:rPr lang="en-US" sz="2400" dirty="0" smtClean="0">
                <a:latin typeface="+mj-lt"/>
                <a:cs typeface="Arial" charset="0"/>
              </a:rPr>
              <a:t>size &gt; S</a:t>
            </a:r>
          </a:p>
          <a:p>
            <a:endParaRPr lang="en-US" sz="2400" dirty="0" smtClean="0">
              <a:latin typeface="+mj-lt"/>
              <a:ea typeface="Arial" charset="0"/>
              <a:cs typeface="Arial" charset="0"/>
            </a:endParaRPr>
          </a:p>
          <a:p>
            <a:r>
              <a:rPr lang="en-US" sz="2400" dirty="0" smtClean="0">
                <a:latin typeface="+mj-lt"/>
                <a:ea typeface="Arial" charset="0"/>
                <a:cs typeface="Arial" charset="0"/>
              </a:rPr>
              <a:t>Picking hash function at each node based on:</a:t>
            </a:r>
          </a:p>
          <a:p>
            <a:pPr lvl="1"/>
            <a:r>
              <a:rPr lang="en-US" sz="2000" dirty="0" smtClean="0">
                <a:latin typeface="+mj-lt"/>
                <a:ea typeface="Arial" charset="0"/>
                <a:cs typeface="Arial" charset="0"/>
              </a:rPr>
              <a:t>Number of +</a:t>
            </a:r>
            <a:r>
              <a:rPr lang="en-US" sz="2000" dirty="0" err="1" smtClean="0">
                <a:latin typeface="+mj-lt"/>
                <a:ea typeface="Arial" charset="0"/>
                <a:cs typeface="Arial" charset="0"/>
              </a:rPr>
              <a:t>ve</a:t>
            </a:r>
            <a:r>
              <a:rPr lang="en-US" sz="2000" dirty="0" smtClean="0">
                <a:latin typeface="+mj-lt"/>
                <a:ea typeface="Arial" charset="0"/>
                <a:cs typeface="Arial" charset="0"/>
              </a:rPr>
              <a:t> examples that get split</a:t>
            </a:r>
          </a:p>
          <a:p>
            <a:pPr lvl="1"/>
            <a:r>
              <a:rPr lang="en-US" sz="2000" dirty="0" smtClean="0">
                <a:latin typeface="+mj-lt"/>
                <a:ea typeface="Arial" charset="0"/>
                <a:cs typeface="Arial" charset="0"/>
              </a:rPr>
              <a:t>Sizes of remaining canopies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block has size &lt; S. But certain blocks may be very small, resulting in low recall. </a:t>
            </a:r>
          </a:p>
          <a:p>
            <a:pPr lvl="1"/>
            <a:r>
              <a:rPr lang="en-US" b="1" dirty="0" smtClean="0"/>
              <a:t>Rollup of blocks</a:t>
            </a:r>
            <a:r>
              <a:rPr lang="en-US" dirty="0" smtClean="0"/>
              <a:t>: Merging small blocks to improve recall. </a:t>
            </a:r>
            <a:endParaRPr lang="en-US" b="1" dirty="0" smtClean="0"/>
          </a:p>
          <a:p>
            <a:pPr lvl="1"/>
            <a:endParaRPr lang="en-US" b="1" dirty="0" smtClean="0"/>
          </a:p>
          <a:p>
            <a:r>
              <a:rPr lang="en-US" dirty="0" smtClean="0"/>
              <a:t>A space of (manually generated) hash function is assumed as an input to CBLOCK. </a:t>
            </a:r>
          </a:p>
          <a:p>
            <a:pPr lvl="1"/>
            <a:r>
              <a:rPr lang="en-US" b="1" dirty="0" smtClean="0"/>
              <a:t>Drill-down: </a:t>
            </a:r>
            <a:r>
              <a:rPr lang="en-US" dirty="0" smtClean="0"/>
              <a:t>Automatically constructing a set of simple hash functions. </a:t>
            </a:r>
          </a:p>
          <a:p>
            <a:endParaRPr lang="en-US" dirty="0" smtClean="0"/>
          </a:p>
          <a:p>
            <a:r>
              <a:rPr lang="en-US" dirty="0" smtClean="0"/>
              <a:t>Allowing for non-disjoint blocking can increase recall</a:t>
            </a:r>
          </a:p>
          <a:p>
            <a:pPr lvl="1"/>
            <a:r>
              <a:rPr lang="en-US" dirty="0" smtClean="0"/>
              <a:t>Use multiple hierarchical blocking trees.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Rollup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Input</a:t>
            </a:r>
            <a:r>
              <a:rPr lang="en-US" sz="2400" dirty="0" smtClean="0"/>
              <a:t>: Blocks C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…, C</a:t>
            </a:r>
            <a:r>
              <a:rPr lang="en-US" sz="2400" baseline="-25000" dirty="0" smtClean="0"/>
              <a:t>m </a:t>
            </a:r>
            <a:r>
              <a:rPr lang="en-US" sz="2400" dirty="0" smtClean="0"/>
              <a:t>(each of size &lt; S), and +</a:t>
            </a:r>
            <a:r>
              <a:rPr lang="en-US" sz="2400" dirty="0" err="1" smtClean="0"/>
              <a:t>ve</a:t>
            </a:r>
            <a:r>
              <a:rPr lang="en-US" sz="2400" dirty="0" smtClean="0"/>
              <a:t> examples T</a:t>
            </a:r>
            <a:r>
              <a:rPr lang="en-US" sz="2400" baseline="30000" dirty="0" smtClean="0"/>
              <a:t>+</a:t>
            </a:r>
            <a:endParaRPr lang="en-US" sz="2400" dirty="0" smtClean="0"/>
          </a:p>
          <a:p>
            <a:r>
              <a:rPr lang="en-US" sz="2400" b="1" dirty="0" smtClean="0"/>
              <a:t>Output</a:t>
            </a:r>
            <a:r>
              <a:rPr lang="en-US" sz="2400" dirty="0" smtClean="0"/>
              <a:t>: Find canopies D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…, D</a:t>
            </a:r>
            <a:r>
              <a:rPr lang="en-US" sz="2400" baseline="-25000" dirty="0" smtClean="0"/>
              <a:t>m</a:t>
            </a:r>
            <a:r>
              <a:rPr lang="en-US" sz="2400" dirty="0" smtClean="0"/>
              <a:t> such that</a:t>
            </a:r>
          </a:p>
          <a:p>
            <a:pPr lvl="1"/>
            <a:r>
              <a:rPr lang="en-US" sz="2200" dirty="0" smtClean="0"/>
              <a:t>D</a:t>
            </a:r>
            <a:r>
              <a:rPr lang="en-US" sz="2200" baseline="-25000" dirty="0" smtClean="0"/>
              <a:t>i</a:t>
            </a:r>
            <a:r>
              <a:rPr lang="en-US" sz="2200" dirty="0" smtClean="0"/>
              <a:t>’s are disjoint</a:t>
            </a:r>
          </a:p>
          <a:p>
            <a:pPr lvl="1"/>
            <a:r>
              <a:rPr lang="en-US" sz="2200" dirty="0" smtClean="0"/>
              <a:t>Each </a:t>
            </a:r>
            <a:r>
              <a:rPr lang="en-US" sz="2200" dirty="0"/>
              <a:t>D</a:t>
            </a:r>
            <a:r>
              <a:rPr lang="en-US" sz="2200" baseline="-25000" dirty="0"/>
              <a:t>i</a:t>
            </a:r>
            <a:r>
              <a:rPr lang="en-US" sz="2200" dirty="0" smtClean="0"/>
              <a:t> is a union of some </a:t>
            </a:r>
            <a:r>
              <a:rPr lang="en-US" sz="2200" dirty="0" err="1" smtClean="0"/>
              <a:t>C</a:t>
            </a:r>
            <a:r>
              <a:rPr lang="en-US" sz="2200" baseline="-25000" dirty="0" err="1" smtClean="0"/>
              <a:t>i</a:t>
            </a:r>
            <a:r>
              <a:rPr lang="en-US" sz="2200" dirty="0" err="1" smtClean="0"/>
              <a:t>’s</a:t>
            </a:r>
            <a:endParaRPr lang="en-US" sz="2200" dirty="0"/>
          </a:p>
          <a:p>
            <a:pPr lvl="1"/>
            <a:r>
              <a:rPr lang="en-US" sz="2200" dirty="0" smtClean="0"/>
              <a:t>|</a:t>
            </a:r>
            <a:r>
              <a:rPr lang="en-US" sz="2200" dirty="0"/>
              <a:t>D</a:t>
            </a:r>
            <a:r>
              <a:rPr lang="en-US" sz="2200" baseline="-25000" dirty="0"/>
              <a:t>i</a:t>
            </a:r>
            <a:r>
              <a:rPr lang="en-US" sz="2200" dirty="0" smtClean="0"/>
              <a:t>| &lt; S</a:t>
            </a:r>
          </a:p>
          <a:p>
            <a:pPr lvl="1"/>
            <a:r>
              <a:rPr lang="en-US" sz="2200" dirty="0" smtClean="0"/>
              <a:t>Recall subject to above maximized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Results:</a:t>
            </a:r>
          </a:p>
          <a:p>
            <a:pPr lvl="1"/>
            <a:r>
              <a:rPr lang="en-US" dirty="0" smtClean="0"/>
              <a:t>Problem is NP-complete</a:t>
            </a:r>
          </a:p>
          <a:p>
            <a:pPr lvl="1"/>
            <a:r>
              <a:rPr lang="en-US" dirty="0" smtClean="0"/>
              <a:t>Greedy algorithm based on </a:t>
            </a:r>
            <a:r>
              <a:rPr lang="en-US" dirty="0" err="1" smtClean="0"/>
              <a:t>Dantzig’s</a:t>
            </a:r>
            <a:r>
              <a:rPr lang="en-US" dirty="0" smtClean="0"/>
              <a:t> 2-approximation for knapsack problem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1A74-B63B-EF4C-9B7A-B90E9EF098A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648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Rollup Algorithm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In each step find a pair of blocks D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and D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smtClean="0"/>
              <a:t>which </a:t>
            </a:r>
            <a:r>
              <a:rPr lang="en-US" sz="2400" smtClean="0"/>
              <a:t>maximize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 where  benefit(D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D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) = number of new matching pairs in the training set that will be in the same block after merging D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and D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1A74-B63B-EF4C-9B7A-B90E9EF098A1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 descr="rollup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108" y="3352800"/>
            <a:ext cx="4669092" cy="338083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828800"/>
            <a:ext cx="42957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88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Drill-down Problem: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2999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/>
              <a:t>Determining partitioning in an ordered domain:</a:t>
            </a:r>
          </a:p>
          <a:p>
            <a:pPr lvl="1"/>
            <a:r>
              <a:rPr lang="en-US" sz="2600" dirty="0" smtClean="0"/>
              <a:t>each partition gives canopy size &lt; S</a:t>
            </a:r>
          </a:p>
          <a:p>
            <a:pPr lvl="1"/>
            <a:r>
              <a:rPr lang="en-US" sz="2600" dirty="0" smtClean="0"/>
              <a:t>recall maximized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1A74-B63B-EF4C-9B7A-B90E9EF098A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0292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Our result: </a:t>
            </a:r>
            <a:r>
              <a:rPr lang="en-US" dirty="0" smtClean="0"/>
              <a:t>Poly-time </a:t>
            </a:r>
            <a:r>
              <a:rPr lang="en-US" i="1" dirty="0" smtClean="0"/>
              <a:t>optimal</a:t>
            </a:r>
            <a:r>
              <a:rPr lang="en-US" dirty="0" smtClean="0"/>
              <a:t> algorithm based on dynamic programming</a:t>
            </a:r>
          </a:p>
        </p:txBody>
      </p:sp>
      <p:pic>
        <p:nvPicPr>
          <p:cNvPr id="8" name="Picture 7" descr="drilldow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14600"/>
            <a:ext cx="5321300" cy="2503862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827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Blocking Problem Statement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CBLOCK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Hierarchical Blocking Trees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Structure </a:t>
            </a:r>
          </a:p>
          <a:p>
            <a:pPr lvl="2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Construction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Rollup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Drill-down</a:t>
            </a:r>
          </a:p>
          <a:p>
            <a:endParaRPr lang="en-US" dirty="0" smtClean="0"/>
          </a:p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Datasets:</a:t>
            </a:r>
          </a:p>
          <a:p>
            <a:pPr lvl="1"/>
            <a:r>
              <a:rPr lang="en-US" dirty="0" smtClean="0"/>
              <a:t>Sample of Y! Movies dataset (140K entities)</a:t>
            </a:r>
          </a:p>
          <a:p>
            <a:pPr lvl="1"/>
            <a:r>
              <a:rPr lang="en-US" dirty="0" smtClean="0"/>
              <a:t>Sample of Y! Local dataset (40K entities)</a:t>
            </a:r>
          </a:p>
          <a:p>
            <a:r>
              <a:rPr lang="en-US" dirty="0" smtClean="0"/>
              <a:t>Metrics: </a:t>
            </a:r>
          </a:p>
          <a:p>
            <a:pPr lvl="1"/>
            <a:r>
              <a:rPr lang="en-US" dirty="0" smtClean="0"/>
              <a:t>Recall: fraction of matching pairs in T+ which are in the same block </a:t>
            </a:r>
          </a:p>
          <a:p>
            <a:pPr lvl="1"/>
            <a:r>
              <a:rPr lang="en-US" dirty="0" smtClean="0"/>
              <a:t>Efficiency: computation cost.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343400"/>
            <a:ext cx="38957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</a:p>
          <a:p>
            <a:pPr lvl="1"/>
            <a:r>
              <a:rPr lang="en-US" dirty="0" smtClean="0"/>
              <a:t>Random (R)</a:t>
            </a:r>
          </a:p>
          <a:p>
            <a:pPr lvl="1"/>
            <a:r>
              <a:rPr lang="en-US" dirty="0" smtClean="0"/>
              <a:t>Single-hash (SH)</a:t>
            </a:r>
          </a:p>
          <a:p>
            <a:pPr lvl="1"/>
            <a:r>
              <a:rPr lang="en-US" dirty="0" smtClean="0"/>
              <a:t>Chain (C): conjunctions of hash functions</a:t>
            </a:r>
          </a:p>
          <a:p>
            <a:pPr lvl="2"/>
            <a:r>
              <a:rPr lang="en-US" dirty="0" smtClean="0"/>
              <a:t>[Michelson &amp; </a:t>
            </a:r>
            <a:r>
              <a:rPr lang="en-US" dirty="0" err="1" smtClean="0"/>
              <a:t>Knoblock</a:t>
            </a:r>
            <a:r>
              <a:rPr lang="en-US" dirty="0" smtClean="0"/>
              <a:t> AAAI ‘06], [</a:t>
            </a:r>
            <a:r>
              <a:rPr lang="en-US" dirty="0" err="1" smtClean="0"/>
              <a:t>Bilenko</a:t>
            </a:r>
            <a:r>
              <a:rPr lang="en-US" dirty="0" smtClean="0"/>
              <a:t> et al ICDM ‘06]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Chain Tree (CT): Same hash function is used in all levels of the tree</a:t>
            </a:r>
          </a:p>
          <a:p>
            <a:pPr lvl="1"/>
            <a:r>
              <a:rPr lang="en-US" dirty="0" smtClean="0"/>
              <a:t>Hierarchical Blocking Tree (HBT)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Significantly outperform all other approaches </a:t>
            </a:r>
            <a:r>
              <a:rPr lang="en-US" dirty="0" err="1" smtClean="0"/>
              <a:t>wrt</a:t>
            </a:r>
            <a:r>
              <a:rPr lang="en-US" dirty="0" smtClean="0"/>
              <a:t> recall. </a:t>
            </a:r>
          </a:p>
          <a:p>
            <a:endParaRPr lang="en-US" dirty="0" smtClean="0"/>
          </a:p>
          <a:p>
            <a:r>
              <a:rPr lang="en-US" dirty="0" smtClean="0"/>
              <a:t> Recall close to 1 using multiple rounds of HBT for movies data. </a:t>
            </a:r>
          </a:p>
          <a:p>
            <a:endParaRPr lang="en-US" dirty="0" smtClean="0"/>
          </a:p>
          <a:p>
            <a:r>
              <a:rPr lang="en-US" dirty="0" smtClean="0"/>
              <a:t>Next: a sample of results.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 </a:t>
            </a:r>
            <a:r>
              <a:rPr lang="en-US" dirty="0" err="1" smtClean="0"/>
              <a:t>vs</a:t>
            </a:r>
            <a:r>
              <a:rPr lang="en-US" dirty="0" smtClean="0"/>
              <a:t> Max Canopy Size (Disjoint)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Movies Dataset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1A74-B63B-EF4C-9B7A-B90E9EF098A1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Picture 6" descr="overall-recal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1676400"/>
            <a:ext cx="6698383" cy="40386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6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Recall </a:t>
            </a:r>
            <a:r>
              <a:rPr lang="en-US" dirty="0" err="1" smtClean="0"/>
              <a:t>vs</a:t>
            </a:r>
            <a:r>
              <a:rPr lang="en-US" dirty="0" smtClean="0"/>
              <a:t> Max Canopy Size (Non-disjoint)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Movies Dataset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85925"/>
            <a:ext cx="640080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Recall on Restaurants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1A74-B63B-EF4C-9B7A-B90E9EF098A1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2495550"/>
            <a:ext cx="87439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229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(</a:t>
            </a:r>
            <a:r>
              <a:rPr lang="en-US" dirty="0" err="1" smtClean="0"/>
              <a:t>μs</a:t>
            </a:r>
            <a:r>
              <a:rPr lang="en-US" dirty="0" smtClean="0"/>
              <a:t>), max size=10K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1A74-B63B-EF4C-9B7A-B90E9EF098A1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79152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167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Presented CBLOCK, system for automatic blocking of large datasets</a:t>
            </a:r>
          </a:p>
          <a:p>
            <a:endParaRPr lang="en-US" dirty="0" smtClean="0"/>
          </a:p>
          <a:p>
            <a:r>
              <a:rPr lang="en-US" dirty="0" smtClean="0"/>
              <a:t>A novel hierarchical blocking tree structure for specifying disjoint blocking functions</a:t>
            </a:r>
          </a:p>
          <a:p>
            <a:endParaRPr lang="en-US" dirty="0" smtClean="0"/>
          </a:p>
          <a:p>
            <a:r>
              <a:rPr lang="en-US" dirty="0" smtClean="0"/>
              <a:t>Extensions of rollup, drilldown, and non-disjoint blocking</a:t>
            </a:r>
          </a:p>
          <a:p>
            <a:endParaRPr lang="en-US" dirty="0" smtClean="0"/>
          </a:p>
          <a:p>
            <a:r>
              <a:rPr lang="en-US" dirty="0" smtClean="0"/>
              <a:t>Experiments show performance improvement over state-of-the-art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962400"/>
            <a:ext cx="8229600" cy="20875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CIKM 2012, "CBLOCK"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</TotalTime>
  <Words>1242</Words>
  <Application>Microsoft Office PowerPoint</Application>
  <PresentationFormat>On-screen Show (4:3)</PresentationFormat>
  <Paragraphs>296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CBLOCK: An Automatic Blocking Mechanism for Large-Scale Deduplication Tasks</vt:lpstr>
      <vt:lpstr>What is Deduplication?</vt:lpstr>
      <vt:lpstr>Deduplication Motivating Examples</vt:lpstr>
      <vt:lpstr>Big-Data &amp; Deduplication</vt:lpstr>
      <vt:lpstr>Blocking: Motivation</vt:lpstr>
      <vt:lpstr>Blocking: Motivation</vt:lpstr>
      <vt:lpstr>Blocking: Motivation</vt:lpstr>
      <vt:lpstr>Focus of this talk</vt:lpstr>
      <vt:lpstr>Next …</vt:lpstr>
      <vt:lpstr>Blocking Problem Definition</vt:lpstr>
      <vt:lpstr>Blocking Problem Definition</vt:lpstr>
      <vt:lpstr>Blocking Problem Definition</vt:lpstr>
      <vt:lpstr>Hash-based Blocking</vt:lpstr>
      <vt:lpstr>Next …</vt:lpstr>
      <vt:lpstr>CBLOCK Components</vt:lpstr>
      <vt:lpstr>Hierarchical Blocking Trees</vt:lpstr>
      <vt:lpstr>Hierarchical Blocking Tree</vt:lpstr>
      <vt:lpstr>Blocking Tree Construction</vt:lpstr>
      <vt:lpstr>Extensions</vt:lpstr>
      <vt:lpstr>Rollup Problem</vt:lpstr>
      <vt:lpstr>Rollup Algorithm</vt:lpstr>
      <vt:lpstr>Drill-down Problem: Summary</vt:lpstr>
      <vt:lpstr>Next …</vt:lpstr>
      <vt:lpstr>Experiments</vt:lpstr>
      <vt:lpstr>Experiments</vt:lpstr>
      <vt:lpstr>Highlights</vt:lpstr>
      <vt:lpstr>Recall vs Max Canopy Size (Disjoint)</vt:lpstr>
      <vt:lpstr>Recall vs Max Canopy Size (Non-disjoint)</vt:lpstr>
      <vt:lpstr>Summary of Recall on Restaurants</vt:lpstr>
      <vt:lpstr>Time (μs), max size=10K</vt:lpstr>
      <vt:lpstr>Summary</vt:lpstr>
      <vt:lpstr>Thank you!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Entity Resolution: Tutorial</dc:title>
  <dc:creator>Ashwin</dc:creator>
  <cp:lastModifiedBy>Ashwin</cp:lastModifiedBy>
  <cp:revision>321</cp:revision>
  <dcterms:created xsi:type="dcterms:W3CDTF">2006-08-16T00:00:00Z</dcterms:created>
  <dcterms:modified xsi:type="dcterms:W3CDTF">2012-11-01T02:23:36Z</dcterms:modified>
</cp:coreProperties>
</file>