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8AC3D-F6D0-8B46-8395-C394AAC2B8F2}" type="datetimeFigureOut">
              <a:rPr lang="en-US" smtClean="0"/>
              <a:t>11/17/12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7EE51-74E2-6C41-A6A8-1F29DA9E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1549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273797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20" name="Shape 2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60" name="Shape 3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80" name="Shape 3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99" name="Shape 3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500850" y="772137"/>
            <a:ext cx="8142299" cy="1549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Dynamic Covering for Recommendation Systems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365250" y="2469911"/>
            <a:ext cx="6400799" cy="2530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" sz="3000" b="1" dirty="0">
                <a:latin typeface="Trebuchet MS"/>
                <a:ea typeface="Trebuchet MS"/>
                <a:cs typeface="Trebuchet MS"/>
                <a:sym typeface="Trebuchet MS"/>
              </a:rPr>
              <a:t>Ioannis Antonellis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" dirty="0">
                <a:latin typeface="Trebuchet MS"/>
                <a:ea typeface="Trebuchet MS"/>
                <a:cs typeface="Trebuchet MS"/>
                <a:sym typeface="Trebuchet MS"/>
              </a:rPr>
              <a:t>Anish Das Sarma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" dirty="0">
                <a:latin typeface="Trebuchet MS"/>
                <a:ea typeface="Trebuchet MS"/>
                <a:cs typeface="Trebuchet MS"/>
                <a:sym typeface="Trebuchet MS"/>
              </a:rPr>
              <a:t>Shaddin Dughmi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Outline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
Covering &amp; Recommendations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Succinct Dynamic Covering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Results:</a:t>
            </a:r>
          </a:p>
          <a:p>
            <a:pPr marL="914400" lvl="1" indent="-317500" rtl="0"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Upper Bounds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Lower Bounds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Max k-cover Problem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662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Input: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integer k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items: X = {1,2, ..., n}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sets: I = {S1, ..., Sm}, Si subset of X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Output: Find subset of I with size less than k that maximizes cover of items </a:t>
            </a:r>
          </a:p>
        </p:txBody>
      </p:sp>
      <p:sp>
        <p:nvSpPr>
          <p:cNvPr id="54" name="Shape 54"/>
          <p:cNvSpPr/>
          <p:nvPr/>
        </p:nvSpPr>
        <p:spPr>
          <a:xfrm>
            <a:off x="2937325" y="4435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2937325" y="4741587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2937325" y="507915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4660650" y="4095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58" name="Shape 58"/>
          <p:cNvSpPr/>
          <p:nvPr/>
        </p:nvSpPr>
        <p:spPr>
          <a:xfrm>
            <a:off x="4660650" y="44921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4660650" y="49179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60" name="Shape 60"/>
          <p:cNvSpPr/>
          <p:nvPr/>
        </p:nvSpPr>
        <p:spPr>
          <a:xfrm>
            <a:off x="4660650" y="5326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4660650" y="58184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62" name="Shape 62"/>
          <p:cNvCxnSpPr>
            <a:stCxn id="54" idx="6"/>
            <a:endCxn id="57" idx="2"/>
          </p:cNvCxnSpPr>
          <p:nvPr/>
        </p:nvCxnSpPr>
        <p:spPr>
          <a:xfrm rot="10800000" flipH="1">
            <a:off x="3113725" y="4184112"/>
            <a:ext cx="1546924" cy="339262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3" name="Shape 63"/>
          <p:cNvCxnSpPr/>
          <p:nvPr/>
        </p:nvCxnSpPr>
        <p:spPr>
          <a:xfrm rot="10800000" flipH="1">
            <a:off x="3113787" y="4184312"/>
            <a:ext cx="1559400" cy="6471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4" name="Shape 64"/>
          <p:cNvCxnSpPr>
            <a:endCxn id="61" idx="1"/>
          </p:cNvCxnSpPr>
          <p:nvPr/>
        </p:nvCxnSpPr>
        <p:spPr>
          <a:xfrm>
            <a:off x="3088383" y="5175920"/>
            <a:ext cx="1598100" cy="668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5" name="Shape 65"/>
          <p:cNvCxnSpPr>
            <a:endCxn id="60" idx="2"/>
          </p:cNvCxnSpPr>
          <p:nvPr/>
        </p:nvCxnSpPr>
        <p:spPr>
          <a:xfrm>
            <a:off x="3088349" y="5175712"/>
            <a:ext cx="1572300" cy="239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6" name="Shape 66"/>
          <p:cNvCxnSpPr>
            <a:stCxn id="54" idx="6"/>
          </p:cNvCxnSpPr>
          <p:nvPr/>
        </p:nvCxnSpPr>
        <p:spPr>
          <a:xfrm>
            <a:off x="3113725" y="4523375"/>
            <a:ext cx="1553100" cy="88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7" name="Shape 67"/>
          <p:cNvCxnSpPr>
            <a:endCxn id="60" idx="1"/>
          </p:cNvCxnSpPr>
          <p:nvPr/>
        </p:nvCxnSpPr>
        <p:spPr>
          <a:xfrm>
            <a:off x="3136383" y="4534345"/>
            <a:ext cx="1550100" cy="818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8" name="Shape 68"/>
          <p:cNvCxnSpPr>
            <a:stCxn id="55" idx="6"/>
          </p:cNvCxnSpPr>
          <p:nvPr/>
        </p:nvCxnSpPr>
        <p:spPr>
          <a:xfrm>
            <a:off x="3113725" y="4829787"/>
            <a:ext cx="1546500" cy="1677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9" name="Shape 69"/>
          <p:cNvSpPr txBox="1"/>
          <p:nvPr/>
        </p:nvSpPr>
        <p:spPr>
          <a:xfrm>
            <a:off x="2616875" y="433304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/>
              <a:t>A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2616875" y="4668512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B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4837050" y="3900812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1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4883450" y="57113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5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4883450" y="519907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4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4837050" y="47718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3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5796800" y="4057200"/>
            <a:ext cx="3060900" cy="20034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1800"/>
              <a:t>k=1, Solution: A (size=3)</a:t>
            </a:r>
          </a:p>
          <a:p>
            <a:endParaRPr lang="en" sz="1800"/>
          </a:p>
          <a:p>
            <a:endParaRPr lang="en" sz="1800"/>
          </a:p>
          <a:p>
            <a:pPr lvl="0" rtl="0">
              <a:buNone/>
            </a:pPr>
            <a:r>
              <a:rPr lang="en" sz="1800"/>
              <a:t>k=2, Solutions: A,C (size=4)</a:t>
            </a:r>
          </a:p>
          <a:p>
            <a:pPr lvl="0" rtl="0">
              <a:buNone/>
            </a:pPr>
            <a:r>
              <a:rPr lang="en" sz="1800"/>
              <a:t>		          A,B (size=4)</a:t>
            </a:r>
          </a:p>
          <a:p>
            <a:pPr lvl="0" rtl="0">
              <a:buNone/>
            </a:pPr>
            <a:r>
              <a:rPr lang="en" sz="1800"/>
              <a:t>			   B,C (size=4)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2616875" y="499777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C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4837050" y="438162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2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2543275" y="5575804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 dirty="0"/>
              <a:t>Sets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4177975" y="6061038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 dirty="0"/>
              <a:t>Items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Max k-cover Problem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662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NP-complete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Greedy Algorithm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pick set that cover more items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iterate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1 - ((k-1)/k)^k &lt;= 1 - 1/e = 0.67 approximation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2937325" y="4435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88" name="Shape 88"/>
          <p:cNvSpPr/>
          <p:nvPr/>
        </p:nvSpPr>
        <p:spPr>
          <a:xfrm>
            <a:off x="2937325" y="4741587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2937325" y="507915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0" name="Shape 90"/>
          <p:cNvSpPr/>
          <p:nvPr/>
        </p:nvSpPr>
        <p:spPr>
          <a:xfrm>
            <a:off x="4660650" y="4095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4660650" y="44921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2" name="Shape 92"/>
          <p:cNvSpPr/>
          <p:nvPr/>
        </p:nvSpPr>
        <p:spPr>
          <a:xfrm>
            <a:off x="4660650" y="49179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4660650" y="5326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94" name="Shape 94"/>
          <p:cNvSpPr/>
          <p:nvPr/>
        </p:nvSpPr>
        <p:spPr>
          <a:xfrm>
            <a:off x="4660650" y="58184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95" name="Shape 95"/>
          <p:cNvCxnSpPr>
            <a:stCxn id="87" idx="6"/>
            <a:endCxn id="90" idx="2"/>
          </p:cNvCxnSpPr>
          <p:nvPr/>
        </p:nvCxnSpPr>
        <p:spPr>
          <a:xfrm rot="10800000" flipH="1">
            <a:off x="3113725" y="4184112"/>
            <a:ext cx="1546924" cy="339262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6" name="Shape 96"/>
          <p:cNvCxnSpPr/>
          <p:nvPr/>
        </p:nvCxnSpPr>
        <p:spPr>
          <a:xfrm rot="10800000" flipH="1">
            <a:off x="3113787" y="4184312"/>
            <a:ext cx="1559400" cy="6471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7" name="Shape 97"/>
          <p:cNvCxnSpPr>
            <a:endCxn id="94" idx="1"/>
          </p:cNvCxnSpPr>
          <p:nvPr/>
        </p:nvCxnSpPr>
        <p:spPr>
          <a:xfrm>
            <a:off x="3088383" y="5175920"/>
            <a:ext cx="1598100" cy="668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8" name="Shape 98"/>
          <p:cNvCxnSpPr>
            <a:endCxn id="93" idx="2"/>
          </p:cNvCxnSpPr>
          <p:nvPr/>
        </p:nvCxnSpPr>
        <p:spPr>
          <a:xfrm>
            <a:off x="3088349" y="5175712"/>
            <a:ext cx="1572300" cy="239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9" name="Shape 99"/>
          <p:cNvCxnSpPr>
            <a:stCxn id="87" idx="6"/>
          </p:cNvCxnSpPr>
          <p:nvPr/>
        </p:nvCxnSpPr>
        <p:spPr>
          <a:xfrm>
            <a:off x="3113725" y="4523375"/>
            <a:ext cx="1553100" cy="88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0" name="Shape 100"/>
          <p:cNvCxnSpPr>
            <a:endCxn id="93" idx="1"/>
          </p:cNvCxnSpPr>
          <p:nvPr/>
        </p:nvCxnSpPr>
        <p:spPr>
          <a:xfrm>
            <a:off x="3136383" y="4534345"/>
            <a:ext cx="1550100" cy="818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1" name="Shape 101"/>
          <p:cNvCxnSpPr>
            <a:stCxn id="88" idx="6"/>
          </p:cNvCxnSpPr>
          <p:nvPr/>
        </p:nvCxnSpPr>
        <p:spPr>
          <a:xfrm>
            <a:off x="3113725" y="4829787"/>
            <a:ext cx="1546500" cy="1677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2" name="Shape 102"/>
          <p:cNvSpPr txBox="1"/>
          <p:nvPr/>
        </p:nvSpPr>
        <p:spPr>
          <a:xfrm>
            <a:off x="2616875" y="433304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A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2616875" y="4668512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B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2616875" y="499777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C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4837050" y="3900812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1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4883450" y="57113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5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4837050" y="519907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4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4837050" y="47718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3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4837050" y="438162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2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2479100" y="3898225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algn="ctr">
              <a:buNone/>
            </a:pPr>
            <a:r>
              <a:rPr lang="en"/>
              <a:t>Sets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4348650" y="36117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Items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5796800" y="4057200"/>
            <a:ext cx="3060900" cy="20034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1800"/>
              <a:t>k=1, Solution: A (size=3)</a:t>
            </a:r>
          </a:p>
          <a:p>
            <a:endParaRPr lang="en" sz="1800"/>
          </a:p>
          <a:p>
            <a:endParaRPr lang="en" sz="1800"/>
          </a:p>
          <a:p>
            <a:pPr lvl="0" rtl="0">
              <a:buNone/>
            </a:pPr>
            <a:r>
              <a:rPr lang="en" sz="1800"/>
              <a:t>k=2, Solutions: A,C (size=4)</a:t>
            </a:r>
          </a:p>
          <a:p>
            <a:pPr lvl="0" rtl="0">
              <a:buNone/>
            </a:pPr>
            <a:r>
              <a:rPr lang="en" sz="1800"/>
              <a:t>		          A,B (size=4)</a:t>
            </a:r>
          </a:p>
          <a:p>
            <a:pPr lvl="0" rtl="0">
              <a:buNone/>
            </a:pPr>
            <a:r>
              <a:rPr lang="en" sz="1800"/>
              <a:t>			   B,C (size=4)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Max k-cover in Recommendations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83333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Alice views and rates movies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83333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Netflix would like to recommend new movies to Alice for watching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83333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Important problem: 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Find users "similar" to Alice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Find users who cover a large set of Alice's likes and dislikes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Netflix example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Each user is identified by subset of movies he likes/viewed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Alice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C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}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Fred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D}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Bob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E}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Ben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C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F}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Jim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F}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James likes {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, F}</a:t>
            </a:r>
          </a:p>
          <a:p>
            <a:pPr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Ben and Jim in conjunction cover all Alice's likes</a:t>
            </a:r>
          </a:p>
          <a:p>
            <a:pPr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Fred, Bob and Ben in conjunction cover all Alice's likes</a:t>
            </a:r>
          </a:p>
          <a:p>
            <a:pPr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Jim and James add same value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k-covering vs nearest neighbor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for k=1, equivalent (dot product similarity)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covering allows for diversifying recommendations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want to cover all genres liked by a user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consider a user that likes 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100 thriller movies and 10 comed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ies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want "similar" users to cover as many movies as possible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k-nearest neighbor attempts to find many similar users, not cover as many movies as possible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oDesk example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Online labor marketplace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clients post jobs and/or invite contractors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contractors apply to jobs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Contractor recommendations for clients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Bob invites/interviews/hires contractors</a:t>
            </a:r>
          </a:p>
          <a:p>
            <a:pPr marL="914400" lvl="1" indent="-317500" rtl="0"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find 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clients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 "similar" to Bob 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Job recommendations for contractors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Alice applies to jobs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find contractors "similar" to Alice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Succinct Dynamic Covering (SDC)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1066800" y="1373100"/>
            <a:ext cx="7313700" cy="46268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Input: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integer k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items: X = {1,2, ..., n}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sets: I = {S1, ..., Sm}, Si subset of X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query Q subset of X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Output: Find subset of I with size less than k that maximizes cover of items in query Q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However we further constrain the problem: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b="1" dirty="0">
                <a:latin typeface="Trebuchet MS"/>
                <a:ea typeface="Trebuchet MS"/>
                <a:cs typeface="Trebuchet MS"/>
                <a:sym typeface="Trebuchet MS"/>
              </a:rPr>
              <a:t>space constrained</a:t>
            </a: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: statically preprocess (X,I) and store a small sketch, much smaller than O(mn)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b="1" dirty="0">
                <a:latin typeface="Trebuchet MS"/>
                <a:ea typeface="Trebuchet MS"/>
                <a:cs typeface="Trebuchet MS"/>
                <a:sym typeface="Trebuchet MS"/>
              </a:rPr>
              <a:t>dynamic</a:t>
            </a: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: Q is not known apriori during the sketch creation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Notice two twists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46832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dynamic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for each user the set of movies that need to be covered is different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covering is not static </a:t>
            </a:r>
          </a:p>
          <a:p>
            <a:pPr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	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space-constrained</a:t>
            </a:r>
          </a:p>
          <a:p>
            <a:pPr marL="914400" lvl="1" indent="-317500" rtl="0">
              <a:spcBef>
                <a:spcPts val="700"/>
              </a:spcBef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real time, interactive recommendations</a:t>
            </a:r>
          </a:p>
          <a:p>
            <a:pPr marL="914400" lvl="1" indent="-317500" rtl="0">
              <a:spcBef>
                <a:spcPts val="700"/>
              </a:spcBef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the whole netflix graph is huge</a:t>
            </a:r>
          </a:p>
          <a:p>
            <a:pPr marL="1371600" lvl="2" indent="-317500" rtl="0">
              <a:spcBef>
                <a:spcPts val="700"/>
              </a:spcBef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10 million users</a:t>
            </a:r>
          </a:p>
          <a:p>
            <a:pPr marL="1371600" lvl="2" indent="-317500" rtl="0">
              <a:spcBef>
                <a:spcPts val="700"/>
              </a:spcBef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100k movies</a:t>
            </a:r>
          </a:p>
          <a:p>
            <a:pPr marL="1371600" lvl="2" indent="-317500" rtl="0">
              <a:spcBef>
                <a:spcPts val="700"/>
              </a:spcBef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popular movies have been viewed many times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 sz="2000" dirty="0">
                <a:latin typeface="Trebuchet MS"/>
                <a:ea typeface="Trebuchet MS"/>
                <a:cs typeface="Trebuchet MS"/>
                <a:sym typeface="Trebuchet MS"/>
              </a:rPr>
              <a:t>cannot process over the entire graph at query </a:t>
            </a:r>
            <a:r>
              <a:rPr lang="en" sz="2000" dirty="0" smtClean="0">
                <a:latin typeface="Trebuchet MS"/>
                <a:ea typeface="Trebuchet MS"/>
                <a:cs typeface="Trebuchet MS"/>
                <a:sym typeface="Trebuchet MS"/>
              </a:rPr>
              <a:t>time</a:t>
            </a:r>
            <a:endParaRPr lang="en" sz="20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Ad serving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online advertisers 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bid on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 webpages matching relevancy criteria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target certain user demographics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When a user visits a page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Ad servers: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have some (not precise) idea about the demographic of the user (e.g. from click logs)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try to pick a set of ads that cover many user demographics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need to solve the SDC probem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Ad serving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space-constraint:</a:t>
            </a:r>
          </a:p>
          <a:p>
            <a:pPr marL="914400" lvl="1" indent="-317500" rtl="0"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set system consists of users, webpages and clicks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dynamic: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each user view of each page is associated with different user demographic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2937325" y="4435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2937325" y="4741587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2937325" y="507915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4660650" y="4095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4660650" y="44921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4" name="Shape 174"/>
          <p:cNvSpPr/>
          <p:nvPr/>
        </p:nvSpPr>
        <p:spPr>
          <a:xfrm>
            <a:off x="4660650" y="49179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4660650" y="53269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4660650" y="58184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177" name="Shape 177"/>
          <p:cNvCxnSpPr>
            <a:stCxn id="169" idx="6"/>
            <a:endCxn id="172" idx="2"/>
          </p:cNvCxnSpPr>
          <p:nvPr/>
        </p:nvCxnSpPr>
        <p:spPr>
          <a:xfrm rot="10800000" flipH="1">
            <a:off x="3113725" y="4184112"/>
            <a:ext cx="1546924" cy="339262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78" name="Shape 178"/>
          <p:cNvCxnSpPr/>
          <p:nvPr/>
        </p:nvCxnSpPr>
        <p:spPr>
          <a:xfrm rot="10800000" flipH="1">
            <a:off x="3113787" y="4184312"/>
            <a:ext cx="1559400" cy="6471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79" name="Shape 179"/>
          <p:cNvCxnSpPr>
            <a:endCxn id="176" idx="1"/>
          </p:cNvCxnSpPr>
          <p:nvPr/>
        </p:nvCxnSpPr>
        <p:spPr>
          <a:xfrm>
            <a:off x="3088383" y="5175920"/>
            <a:ext cx="1598100" cy="668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0" name="Shape 180"/>
          <p:cNvCxnSpPr>
            <a:endCxn id="175" idx="2"/>
          </p:cNvCxnSpPr>
          <p:nvPr/>
        </p:nvCxnSpPr>
        <p:spPr>
          <a:xfrm>
            <a:off x="3088349" y="5175712"/>
            <a:ext cx="1572300" cy="2394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1" name="Shape 181"/>
          <p:cNvCxnSpPr>
            <a:stCxn id="169" idx="6"/>
          </p:cNvCxnSpPr>
          <p:nvPr/>
        </p:nvCxnSpPr>
        <p:spPr>
          <a:xfrm>
            <a:off x="3113725" y="4523375"/>
            <a:ext cx="1553100" cy="88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2" name="Shape 182"/>
          <p:cNvCxnSpPr>
            <a:endCxn id="175" idx="1"/>
          </p:cNvCxnSpPr>
          <p:nvPr/>
        </p:nvCxnSpPr>
        <p:spPr>
          <a:xfrm>
            <a:off x="3136383" y="4534345"/>
            <a:ext cx="1550100" cy="818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3" name="Shape 183"/>
          <p:cNvCxnSpPr>
            <a:stCxn id="170" idx="6"/>
          </p:cNvCxnSpPr>
          <p:nvPr/>
        </p:nvCxnSpPr>
        <p:spPr>
          <a:xfrm>
            <a:off x="3113725" y="4829787"/>
            <a:ext cx="1546500" cy="1677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4" name="Shape 184"/>
          <p:cNvSpPr txBox="1"/>
          <p:nvPr/>
        </p:nvSpPr>
        <p:spPr>
          <a:xfrm>
            <a:off x="2616875" y="433304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A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2616875" y="4668512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B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2616875" y="4997775"/>
            <a:ext cx="371100" cy="20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C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4837050" y="3900812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1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4883450" y="57113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5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4837050" y="519907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4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4837050" y="4771887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3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4837050" y="4381625"/>
            <a:ext cx="371100" cy="28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2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2455075" y="5438639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 dirty="0"/>
              <a:t>Ads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4133825" y="5994887"/>
            <a:ext cx="11541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Webpages</a:t>
            </a:r>
          </a:p>
        </p:txBody>
      </p:sp>
      <p:sp>
        <p:nvSpPr>
          <p:cNvPr id="194" name="Shape 194"/>
          <p:cNvSpPr/>
          <p:nvPr/>
        </p:nvSpPr>
        <p:spPr>
          <a:xfrm>
            <a:off x="5086625" y="4131400"/>
            <a:ext cx="201300" cy="911700"/>
          </a:xfrm>
          <a:prstGeom prst="rightBracket">
            <a:avLst>
              <a:gd name="adj" fmla="val 8333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95" name="Shape 195"/>
          <p:cNvSpPr txBox="1"/>
          <p:nvPr/>
        </p:nvSpPr>
        <p:spPr>
          <a:xfrm>
            <a:off x="5404600" y="4370012"/>
            <a:ext cx="2033700" cy="2756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/>
              <a:t>User visited pages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Coverage Oracle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1066800" y="1373100"/>
            <a:ext cx="7313700" cy="2662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Offline stage: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Input:</a:t>
            </a:r>
          </a:p>
          <a:p>
            <a:pPr marL="1371600" marR="0" lvl="2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integer k</a:t>
            </a:r>
          </a:p>
          <a:p>
            <a:pPr marL="1371600" marR="0" lvl="2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items: X = {1,2, ..., n}</a:t>
            </a:r>
          </a:p>
          <a:p>
            <a:pPr marL="1371600" marR="0" lvl="2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Wingdings"/>
              <a:buChar char="§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sets: I = {S1, ..., Sm}, Si subset of X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Output: Data Structure D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 b="1">
                <a:latin typeface="Trebuchet MS"/>
                <a:ea typeface="Trebuchet MS"/>
                <a:cs typeface="Trebuchet MS"/>
                <a:sym typeface="Trebuchet MS"/>
              </a:rPr>
              <a:t>Dynamic stage: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Input: Query  Q subset of X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Output: use D to find subset of I with size less than k that maximizes cover of items in query Q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Outline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2397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en" sz="2400">
                <a:solidFill>
                  <a:srgbClr val="D9D9D9"/>
                </a:solidFill>
                <a:latin typeface="Trebuchet MS"/>
                <a:ea typeface="Trebuchet MS"/>
                <a:cs typeface="Trebuchet MS"/>
                <a:sym typeface="Trebuchet MS"/>
              </a:rPr>
              <a:t>Covering &amp; Recommendations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solidFill>
                  <a:srgbClr val="D9D9D9"/>
                </a:solidFill>
                <a:latin typeface="Trebuchet MS"/>
                <a:ea typeface="Trebuchet MS"/>
                <a:cs typeface="Trebuchet MS"/>
                <a:sym typeface="Trebuchet MS"/>
              </a:rPr>
              <a:t>Succinct Dynamic Covering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Results:</a:t>
            </a:r>
          </a:p>
          <a:p>
            <a:pPr marL="914400" lvl="1" indent="-317500" rtl="0">
              <a:buClr>
                <a:srgbClr val="9D9FA3"/>
              </a:buClr>
              <a:buSzPct val="58333"/>
              <a:buFont typeface="Courier New"/>
              <a:buChar char="o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Upper Bounds</a:t>
            </a:r>
          </a:p>
          <a:p>
            <a:pPr marL="914400" lvl="1" indent="-317500" rtl="0"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Lower Bounds</a:t>
            </a: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Results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given space limitations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50000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interested in approximate solutions for SDC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space vs approximation ratio tradeoffs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ε: [0,1/2]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δ1, δ1: non-negative integers, not both zero  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1615175" y="3056700"/>
            <a:ext cx="5762625" cy="16668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/>
        </p:nvSpPr>
        <p:spPr>
          <a:xfrm flipH="1">
            <a:off x="2977060" y="286155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Simple Deterministic Algorithm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914400" y="1373187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For every item, "remember" one set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break ties arbitrarily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m/k approximation, linear space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3197875" y="292953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3197875" y="31284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3197875" y="33048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3197875" y="34812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1474550" y="348120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1474550" y="3787612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1474550" y="4125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3" name="Shape 233"/>
          <p:cNvSpPr txBox="1"/>
          <p:nvPr/>
        </p:nvSpPr>
        <p:spPr>
          <a:xfrm>
            <a:off x="1080500" y="26340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Sets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2748675" y="25744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Items</a:t>
            </a:r>
          </a:p>
        </p:txBody>
      </p:sp>
      <p:sp>
        <p:nvSpPr>
          <p:cNvPr id="235" name="Shape 235"/>
          <p:cNvSpPr/>
          <p:nvPr/>
        </p:nvSpPr>
        <p:spPr>
          <a:xfrm>
            <a:off x="1474550" y="44675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6" name="Shape 236"/>
          <p:cNvSpPr/>
          <p:nvPr/>
        </p:nvSpPr>
        <p:spPr>
          <a:xfrm>
            <a:off x="3197875" y="37395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3197875" y="39383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3197875" y="41147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3197875" y="42911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3197875" y="45914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3197875" y="47903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3197875" y="49667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197875" y="51431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3197875" y="550706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3197875" y="57059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3197875" y="58823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3197875" y="60587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8" name="Shape 248"/>
          <p:cNvSpPr/>
          <p:nvPr/>
        </p:nvSpPr>
        <p:spPr>
          <a:xfrm flipH="1">
            <a:off x="2974525" y="3715050"/>
            <a:ext cx="623099" cy="776699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49" name="Shape 249"/>
          <p:cNvSpPr/>
          <p:nvPr/>
        </p:nvSpPr>
        <p:spPr>
          <a:xfrm flipH="1">
            <a:off x="2974525" y="451140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50" name="Shape 250"/>
          <p:cNvSpPr/>
          <p:nvPr/>
        </p:nvSpPr>
        <p:spPr>
          <a:xfrm flipH="1">
            <a:off x="2974525" y="5426975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251" name="Shape 251"/>
          <p:cNvCxnSpPr>
            <a:stCxn id="230" idx="6"/>
            <a:endCxn id="222" idx="6"/>
          </p:cNvCxnSpPr>
          <p:nvPr/>
        </p:nvCxnSpPr>
        <p:spPr>
          <a:xfrm rot="10800000" flipH="1">
            <a:off x="1650950" y="3288300"/>
            <a:ext cx="1326110" cy="2810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2" name="Shape 252"/>
          <p:cNvCxnSpPr>
            <a:stCxn id="231" idx="6"/>
          </p:cNvCxnSpPr>
          <p:nvPr/>
        </p:nvCxnSpPr>
        <p:spPr>
          <a:xfrm>
            <a:off x="1650950" y="3875812"/>
            <a:ext cx="1326000" cy="2462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3" name="Shape 253"/>
          <p:cNvCxnSpPr>
            <a:stCxn id="232" idx="5"/>
            <a:endCxn id="249" idx="6"/>
          </p:cNvCxnSpPr>
          <p:nvPr/>
        </p:nvCxnSpPr>
        <p:spPr>
          <a:xfrm>
            <a:off x="1625116" y="4275741"/>
            <a:ext cx="1349408" cy="662408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4" name="Shape 254"/>
          <p:cNvCxnSpPr>
            <a:stCxn id="235" idx="6"/>
            <a:endCxn id="250" idx="6"/>
          </p:cNvCxnSpPr>
          <p:nvPr/>
        </p:nvCxnSpPr>
        <p:spPr>
          <a:xfrm>
            <a:off x="1650950" y="4555775"/>
            <a:ext cx="1323575" cy="12979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5" name="Shape 255"/>
          <p:cNvCxnSpPr>
            <a:stCxn id="235" idx="6"/>
            <a:endCxn id="249" idx="6"/>
          </p:cNvCxnSpPr>
          <p:nvPr/>
        </p:nvCxnSpPr>
        <p:spPr>
          <a:xfrm>
            <a:off x="1650950" y="4555775"/>
            <a:ext cx="1323575" cy="38237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6" name="Shape 256"/>
          <p:cNvCxnSpPr>
            <a:stCxn id="235" idx="6"/>
            <a:endCxn id="248" idx="6"/>
          </p:cNvCxnSpPr>
          <p:nvPr/>
        </p:nvCxnSpPr>
        <p:spPr>
          <a:xfrm rot="10800000" flipH="1">
            <a:off x="1650950" y="4103399"/>
            <a:ext cx="1323575" cy="45237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7" name="Shape 257"/>
          <p:cNvSpPr/>
          <p:nvPr/>
        </p:nvSpPr>
        <p:spPr>
          <a:xfrm flipH="1">
            <a:off x="7411735" y="292115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7632550" y="298913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7632550" y="31880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7632550" y="33644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7632550" y="35408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5909225" y="354080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5909225" y="3847212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5909225" y="41847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5" name="Shape 265"/>
          <p:cNvSpPr txBox="1"/>
          <p:nvPr/>
        </p:nvSpPr>
        <p:spPr>
          <a:xfrm>
            <a:off x="5515175" y="26936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Sets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7183350" y="26340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Items</a:t>
            </a:r>
          </a:p>
        </p:txBody>
      </p:sp>
      <p:sp>
        <p:nvSpPr>
          <p:cNvPr id="267" name="Shape 267"/>
          <p:cNvSpPr/>
          <p:nvPr/>
        </p:nvSpPr>
        <p:spPr>
          <a:xfrm>
            <a:off x="5909225" y="4527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7632550" y="37991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7632550" y="39979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7632550" y="41743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1" name="Shape 271"/>
          <p:cNvSpPr/>
          <p:nvPr/>
        </p:nvSpPr>
        <p:spPr>
          <a:xfrm>
            <a:off x="7632550" y="43507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2" name="Shape 272"/>
          <p:cNvSpPr/>
          <p:nvPr/>
        </p:nvSpPr>
        <p:spPr>
          <a:xfrm>
            <a:off x="7632550" y="46510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3" name="Shape 273"/>
          <p:cNvSpPr/>
          <p:nvPr/>
        </p:nvSpPr>
        <p:spPr>
          <a:xfrm>
            <a:off x="7632550" y="48499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7632550" y="50263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7632550" y="52027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6" name="Shape 276"/>
          <p:cNvSpPr/>
          <p:nvPr/>
        </p:nvSpPr>
        <p:spPr>
          <a:xfrm>
            <a:off x="7632550" y="556666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7632550" y="57655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7632550" y="59419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79" name="Shape 279"/>
          <p:cNvSpPr/>
          <p:nvPr/>
        </p:nvSpPr>
        <p:spPr>
          <a:xfrm>
            <a:off x="7632550" y="61183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80" name="Shape 280"/>
          <p:cNvSpPr/>
          <p:nvPr/>
        </p:nvSpPr>
        <p:spPr>
          <a:xfrm flipH="1">
            <a:off x="7409200" y="3774650"/>
            <a:ext cx="623099" cy="776699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81" name="Shape 281"/>
          <p:cNvSpPr/>
          <p:nvPr/>
        </p:nvSpPr>
        <p:spPr>
          <a:xfrm flipH="1">
            <a:off x="7409200" y="457100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82" name="Shape 282"/>
          <p:cNvSpPr/>
          <p:nvPr/>
        </p:nvSpPr>
        <p:spPr>
          <a:xfrm flipH="1">
            <a:off x="7409200" y="5486575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283" name="Shape 283"/>
          <p:cNvCxnSpPr>
            <a:stCxn id="262" idx="6"/>
            <a:endCxn id="257" idx="6"/>
          </p:cNvCxnSpPr>
          <p:nvPr/>
        </p:nvCxnSpPr>
        <p:spPr>
          <a:xfrm rot="10800000" flipH="1">
            <a:off x="6085625" y="3347900"/>
            <a:ext cx="1326110" cy="2810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4" name="Shape 284"/>
          <p:cNvCxnSpPr>
            <a:stCxn id="263" idx="6"/>
          </p:cNvCxnSpPr>
          <p:nvPr/>
        </p:nvCxnSpPr>
        <p:spPr>
          <a:xfrm>
            <a:off x="6085625" y="3935412"/>
            <a:ext cx="1326000" cy="2462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5" name="Shape 285"/>
          <p:cNvCxnSpPr>
            <a:stCxn id="264" idx="5"/>
            <a:endCxn id="281" idx="6"/>
          </p:cNvCxnSpPr>
          <p:nvPr/>
        </p:nvCxnSpPr>
        <p:spPr>
          <a:xfrm>
            <a:off x="6059791" y="4335341"/>
            <a:ext cx="1349408" cy="662408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86" name="Shape 286"/>
          <p:cNvCxnSpPr>
            <a:stCxn id="267" idx="6"/>
            <a:endCxn id="282" idx="6"/>
          </p:cNvCxnSpPr>
          <p:nvPr/>
        </p:nvCxnSpPr>
        <p:spPr>
          <a:xfrm>
            <a:off x="6085625" y="4615375"/>
            <a:ext cx="1323575" cy="12979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87" name="Shape 287"/>
          <p:cNvSpPr txBox="1"/>
          <p:nvPr/>
        </p:nvSpPr>
        <p:spPr>
          <a:xfrm>
            <a:off x="4143250" y="5392775"/>
            <a:ext cx="1897199" cy="837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k=2:</a:t>
            </a:r>
          </a:p>
          <a:p>
            <a:pPr lvl="0" rtl="0">
              <a:buNone/>
            </a:pPr>
            <a:r>
              <a:rPr lang="en"/>
              <a:t>OPT = 16</a:t>
            </a:r>
          </a:p>
          <a:p>
            <a:pPr lvl="0" rtl="0">
              <a:buNone/>
            </a:pPr>
            <a:r>
              <a:rPr lang="en"/>
              <a:t>APPROX = 8</a:t>
            </a:r>
          </a:p>
          <a:p>
            <a:pPr>
              <a:buNone/>
            </a:pPr>
            <a:r>
              <a:rPr lang="en"/>
              <a:t>ratio = 16/8 =2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 flipH="1">
            <a:off x="2977060" y="286155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Better Deterministic Algorithm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915150" y="1214212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Find unchosen set containing the most uncovered items. Iterate.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similar to previous algorithm, order is fixed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sqrt(n/k) approximation, linear space</a:t>
            </a:r>
          </a:p>
        </p:txBody>
      </p:sp>
      <p:sp>
        <p:nvSpPr>
          <p:cNvPr id="296" name="Shape 296"/>
          <p:cNvSpPr/>
          <p:nvPr/>
        </p:nvSpPr>
        <p:spPr>
          <a:xfrm>
            <a:off x="3197875" y="292953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3197875" y="31284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98" name="Shape 298"/>
          <p:cNvSpPr/>
          <p:nvPr/>
        </p:nvSpPr>
        <p:spPr>
          <a:xfrm>
            <a:off x="3197875" y="33048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3197875" y="34812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0" name="Shape 300"/>
          <p:cNvSpPr/>
          <p:nvPr/>
        </p:nvSpPr>
        <p:spPr>
          <a:xfrm>
            <a:off x="1474550" y="348120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1" name="Shape 301"/>
          <p:cNvSpPr/>
          <p:nvPr/>
        </p:nvSpPr>
        <p:spPr>
          <a:xfrm>
            <a:off x="1474550" y="3787612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2" name="Shape 302"/>
          <p:cNvSpPr/>
          <p:nvPr/>
        </p:nvSpPr>
        <p:spPr>
          <a:xfrm>
            <a:off x="1474550" y="4125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3" name="Shape 303"/>
          <p:cNvSpPr txBox="1"/>
          <p:nvPr/>
        </p:nvSpPr>
        <p:spPr>
          <a:xfrm>
            <a:off x="1080500" y="26340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Sets</a:t>
            </a:r>
          </a:p>
        </p:txBody>
      </p:sp>
      <p:sp>
        <p:nvSpPr>
          <p:cNvPr id="304" name="Shape 304"/>
          <p:cNvSpPr txBox="1"/>
          <p:nvPr/>
        </p:nvSpPr>
        <p:spPr>
          <a:xfrm>
            <a:off x="2748675" y="25744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Items</a:t>
            </a:r>
          </a:p>
        </p:txBody>
      </p:sp>
      <p:sp>
        <p:nvSpPr>
          <p:cNvPr id="305" name="Shape 305"/>
          <p:cNvSpPr/>
          <p:nvPr/>
        </p:nvSpPr>
        <p:spPr>
          <a:xfrm>
            <a:off x="1474550" y="44675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3197875" y="37395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3197875" y="39383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3197875" y="41147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09" name="Shape 309"/>
          <p:cNvSpPr/>
          <p:nvPr/>
        </p:nvSpPr>
        <p:spPr>
          <a:xfrm>
            <a:off x="3197875" y="42911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0" name="Shape 310"/>
          <p:cNvSpPr/>
          <p:nvPr/>
        </p:nvSpPr>
        <p:spPr>
          <a:xfrm>
            <a:off x="3197875" y="45914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3197875" y="47903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3197875" y="49667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3" name="Shape 313"/>
          <p:cNvSpPr/>
          <p:nvPr/>
        </p:nvSpPr>
        <p:spPr>
          <a:xfrm>
            <a:off x="3197875" y="51431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4" name="Shape 314"/>
          <p:cNvSpPr/>
          <p:nvPr/>
        </p:nvSpPr>
        <p:spPr>
          <a:xfrm>
            <a:off x="3197875" y="550706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5" name="Shape 315"/>
          <p:cNvSpPr/>
          <p:nvPr/>
        </p:nvSpPr>
        <p:spPr>
          <a:xfrm>
            <a:off x="3197875" y="57059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6" name="Shape 316"/>
          <p:cNvSpPr/>
          <p:nvPr/>
        </p:nvSpPr>
        <p:spPr>
          <a:xfrm>
            <a:off x="3197875" y="58823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7" name="Shape 317"/>
          <p:cNvSpPr/>
          <p:nvPr/>
        </p:nvSpPr>
        <p:spPr>
          <a:xfrm>
            <a:off x="3197875" y="60587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8" name="Shape 318"/>
          <p:cNvSpPr/>
          <p:nvPr/>
        </p:nvSpPr>
        <p:spPr>
          <a:xfrm flipH="1">
            <a:off x="2974525" y="3715050"/>
            <a:ext cx="623099" cy="776699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19" name="Shape 319"/>
          <p:cNvSpPr/>
          <p:nvPr/>
        </p:nvSpPr>
        <p:spPr>
          <a:xfrm flipH="1">
            <a:off x="2974525" y="451140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20" name="Shape 320"/>
          <p:cNvSpPr/>
          <p:nvPr/>
        </p:nvSpPr>
        <p:spPr>
          <a:xfrm flipH="1">
            <a:off x="2974525" y="5426975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321" name="Shape 321"/>
          <p:cNvCxnSpPr>
            <a:stCxn id="300" idx="6"/>
            <a:endCxn id="292" idx="6"/>
          </p:cNvCxnSpPr>
          <p:nvPr/>
        </p:nvCxnSpPr>
        <p:spPr>
          <a:xfrm rot="10800000" flipH="1">
            <a:off x="1650950" y="3288300"/>
            <a:ext cx="1326110" cy="2810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22" name="Shape 322"/>
          <p:cNvCxnSpPr>
            <a:stCxn id="301" idx="6"/>
          </p:cNvCxnSpPr>
          <p:nvPr/>
        </p:nvCxnSpPr>
        <p:spPr>
          <a:xfrm>
            <a:off x="1650950" y="3875812"/>
            <a:ext cx="1326000" cy="2462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23" name="Shape 323"/>
          <p:cNvCxnSpPr>
            <a:stCxn id="302" idx="5"/>
            <a:endCxn id="319" idx="6"/>
          </p:cNvCxnSpPr>
          <p:nvPr/>
        </p:nvCxnSpPr>
        <p:spPr>
          <a:xfrm>
            <a:off x="1625116" y="4275741"/>
            <a:ext cx="1349408" cy="662408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24" name="Shape 324"/>
          <p:cNvCxnSpPr>
            <a:stCxn id="305" idx="6"/>
            <a:endCxn id="320" idx="6"/>
          </p:cNvCxnSpPr>
          <p:nvPr/>
        </p:nvCxnSpPr>
        <p:spPr>
          <a:xfrm>
            <a:off x="1650950" y="4555775"/>
            <a:ext cx="1323575" cy="12979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25" name="Shape 325"/>
          <p:cNvCxnSpPr>
            <a:stCxn id="305" idx="6"/>
            <a:endCxn id="319" idx="6"/>
          </p:cNvCxnSpPr>
          <p:nvPr/>
        </p:nvCxnSpPr>
        <p:spPr>
          <a:xfrm>
            <a:off x="1650950" y="4555775"/>
            <a:ext cx="1323575" cy="38237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26" name="Shape 326"/>
          <p:cNvCxnSpPr>
            <a:stCxn id="305" idx="6"/>
            <a:endCxn id="318" idx="6"/>
          </p:cNvCxnSpPr>
          <p:nvPr/>
        </p:nvCxnSpPr>
        <p:spPr>
          <a:xfrm rot="10800000" flipH="1">
            <a:off x="1650950" y="4103399"/>
            <a:ext cx="1323575" cy="45237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27" name="Shape 327"/>
          <p:cNvSpPr/>
          <p:nvPr/>
        </p:nvSpPr>
        <p:spPr>
          <a:xfrm flipH="1">
            <a:off x="7411735" y="292115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28" name="Shape 328"/>
          <p:cNvSpPr/>
          <p:nvPr/>
        </p:nvSpPr>
        <p:spPr>
          <a:xfrm>
            <a:off x="7632550" y="298913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29" name="Shape 329"/>
          <p:cNvSpPr/>
          <p:nvPr/>
        </p:nvSpPr>
        <p:spPr>
          <a:xfrm>
            <a:off x="7632550" y="31880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0" name="Shape 330"/>
          <p:cNvSpPr/>
          <p:nvPr/>
        </p:nvSpPr>
        <p:spPr>
          <a:xfrm>
            <a:off x="7632550" y="33644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1" name="Shape 331"/>
          <p:cNvSpPr/>
          <p:nvPr/>
        </p:nvSpPr>
        <p:spPr>
          <a:xfrm>
            <a:off x="7632550" y="354080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2" name="Shape 332"/>
          <p:cNvSpPr/>
          <p:nvPr/>
        </p:nvSpPr>
        <p:spPr>
          <a:xfrm>
            <a:off x="5909225" y="3540800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3" name="Shape 333"/>
          <p:cNvSpPr/>
          <p:nvPr/>
        </p:nvSpPr>
        <p:spPr>
          <a:xfrm>
            <a:off x="5909225" y="3847212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4" name="Shape 334"/>
          <p:cNvSpPr/>
          <p:nvPr/>
        </p:nvSpPr>
        <p:spPr>
          <a:xfrm>
            <a:off x="5909225" y="41847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5" name="Shape 335"/>
          <p:cNvSpPr txBox="1"/>
          <p:nvPr/>
        </p:nvSpPr>
        <p:spPr>
          <a:xfrm>
            <a:off x="5515175" y="26936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Sets</a:t>
            </a:r>
          </a:p>
        </p:txBody>
      </p:sp>
      <p:sp>
        <p:nvSpPr>
          <p:cNvPr id="336" name="Shape 336"/>
          <p:cNvSpPr txBox="1"/>
          <p:nvPr/>
        </p:nvSpPr>
        <p:spPr>
          <a:xfrm>
            <a:off x="7183350" y="2634087"/>
            <a:ext cx="964500" cy="423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buNone/>
            </a:pPr>
            <a:r>
              <a:rPr lang="en"/>
              <a:t>Items</a:t>
            </a:r>
          </a:p>
        </p:txBody>
      </p:sp>
      <p:sp>
        <p:nvSpPr>
          <p:cNvPr id="337" name="Shape 337"/>
          <p:cNvSpPr/>
          <p:nvPr/>
        </p:nvSpPr>
        <p:spPr>
          <a:xfrm>
            <a:off x="5909225" y="4527175"/>
            <a:ext cx="176400" cy="176400"/>
          </a:xfrm>
          <a:prstGeom prst="ellipse">
            <a:avLst/>
          </a:prstGeom>
          <a:solidFill>
            <a:srgbClr val="3C78D8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8" name="Shape 338"/>
          <p:cNvSpPr/>
          <p:nvPr/>
        </p:nvSpPr>
        <p:spPr>
          <a:xfrm>
            <a:off x="7632550" y="379911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39" name="Shape 339"/>
          <p:cNvSpPr/>
          <p:nvPr/>
        </p:nvSpPr>
        <p:spPr>
          <a:xfrm>
            <a:off x="7632550" y="39979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0" name="Shape 340"/>
          <p:cNvSpPr/>
          <p:nvPr/>
        </p:nvSpPr>
        <p:spPr>
          <a:xfrm>
            <a:off x="7632550" y="41743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1" name="Shape 341"/>
          <p:cNvSpPr/>
          <p:nvPr/>
        </p:nvSpPr>
        <p:spPr>
          <a:xfrm>
            <a:off x="7632550" y="435077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2" name="Shape 342"/>
          <p:cNvSpPr/>
          <p:nvPr/>
        </p:nvSpPr>
        <p:spPr>
          <a:xfrm>
            <a:off x="7632550" y="4651087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3" name="Shape 343"/>
          <p:cNvSpPr/>
          <p:nvPr/>
        </p:nvSpPr>
        <p:spPr>
          <a:xfrm>
            <a:off x="7632550" y="48499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4" name="Shape 344"/>
          <p:cNvSpPr/>
          <p:nvPr/>
        </p:nvSpPr>
        <p:spPr>
          <a:xfrm>
            <a:off x="7632550" y="50263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5" name="Shape 345"/>
          <p:cNvSpPr/>
          <p:nvPr/>
        </p:nvSpPr>
        <p:spPr>
          <a:xfrm>
            <a:off x="7632550" y="5202750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6" name="Shape 346"/>
          <p:cNvSpPr/>
          <p:nvPr/>
        </p:nvSpPr>
        <p:spPr>
          <a:xfrm>
            <a:off x="7632550" y="5566662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7" name="Shape 347"/>
          <p:cNvSpPr/>
          <p:nvPr/>
        </p:nvSpPr>
        <p:spPr>
          <a:xfrm>
            <a:off x="7632550" y="57655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8" name="Shape 348"/>
          <p:cNvSpPr/>
          <p:nvPr/>
        </p:nvSpPr>
        <p:spPr>
          <a:xfrm>
            <a:off x="7632550" y="59419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7632550" y="6118325"/>
            <a:ext cx="176400" cy="176400"/>
          </a:xfrm>
          <a:prstGeom prst="ellipse">
            <a:avLst/>
          </a:prstGeom>
          <a:solidFill>
            <a:srgbClr val="6AA84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50" name="Shape 350"/>
          <p:cNvSpPr/>
          <p:nvPr/>
        </p:nvSpPr>
        <p:spPr>
          <a:xfrm flipH="1">
            <a:off x="7409200" y="3774650"/>
            <a:ext cx="623099" cy="776699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51" name="Shape 351"/>
          <p:cNvSpPr/>
          <p:nvPr/>
        </p:nvSpPr>
        <p:spPr>
          <a:xfrm flipH="1">
            <a:off x="7409200" y="4571000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352" name="Shape 352"/>
          <p:cNvSpPr/>
          <p:nvPr/>
        </p:nvSpPr>
        <p:spPr>
          <a:xfrm flipH="1">
            <a:off x="7409200" y="5486575"/>
            <a:ext cx="623099" cy="853500"/>
          </a:xfrm>
          <a:prstGeom prst="flowChartConnector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cxnSp>
        <p:nvCxnSpPr>
          <p:cNvPr id="353" name="Shape 353"/>
          <p:cNvCxnSpPr>
            <a:stCxn id="337" idx="6"/>
            <a:endCxn id="352" idx="6"/>
          </p:cNvCxnSpPr>
          <p:nvPr/>
        </p:nvCxnSpPr>
        <p:spPr>
          <a:xfrm>
            <a:off x="6085625" y="4615375"/>
            <a:ext cx="1323575" cy="12979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54" name="Shape 354"/>
          <p:cNvSpPr txBox="1"/>
          <p:nvPr/>
        </p:nvSpPr>
        <p:spPr>
          <a:xfrm>
            <a:off x="4143250" y="5392775"/>
            <a:ext cx="1897199" cy="837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k=2:</a:t>
            </a:r>
          </a:p>
          <a:p>
            <a:pPr lvl="0" rtl="0">
              <a:buNone/>
            </a:pPr>
            <a:r>
              <a:rPr lang="en"/>
              <a:t>OPT = 16</a:t>
            </a:r>
          </a:p>
          <a:p>
            <a:pPr lvl="0" rtl="0">
              <a:buNone/>
            </a:pPr>
            <a:r>
              <a:rPr lang="en"/>
              <a:t>APPROX = 16</a:t>
            </a:r>
          </a:p>
          <a:p>
            <a:pPr lvl="0" rtl="0">
              <a:buNone/>
            </a:pPr>
            <a:r>
              <a:rPr lang="en"/>
              <a:t>ratio = 16/16 = 1</a:t>
            </a:r>
          </a:p>
        </p:txBody>
      </p:sp>
      <p:cxnSp>
        <p:nvCxnSpPr>
          <p:cNvPr id="355" name="Shape 355"/>
          <p:cNvCxnSpPr/>
          <p:nvPr/>
        </p:nvCxnSpPr>
        <p:spPr>
          <a:xfrm>
            <a:off x="6072696" y="4615375"/>
            <a:ext cx="1323599" cy="3824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56" name="Shape 356"/>
          <p:cNvCxnSpPr>
            <a:stCxn id="337" idx="6"/>
            <a:endCxn id="350" idx="6"/>
          </p:cNvCxnSpPr>
          <p:nvPr/>
        </p:nvCxnSpPr>
        <p:spPr>
          <a:xfrm rot="10800000" flipH="1">
            <a:off x="6085625" y="4162999"/>
            <a:ext cx="1323575" cy="452375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57" name="Shape 357"/>
          <p:cNvCxnSpPr>
            <a:stCxn id="332" idx="6"/>
            <a:endCxn id="327" idx="6"/>
          </p:cNvCxnSpPr>
          <p:nvPr/>
        </p:nvCxnSpPr>
        <p:spPr>
          <a:xfrm rot="10800000" flipH="1">
            <a:off x="6085625" y="3347900"/>
            <a:ext cx="1326110" cy="2810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Randomized Algorithm</a:t>
            </a:r>
          </a:p>
        </p:txBody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915150" y="1214212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/sqrt(k) approximation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nm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1-2ε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 space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Find unchosen set containing at least n/(m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sqrt(k)). Choose and Iterate.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For every remaining unchosen set, choose n/m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2ε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 uniformly at random from the uncovered items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Randomized Algorithm</a:t>
            </a:r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915150" y="1214212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/sqrt(k) approximation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nm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1-2ε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 space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Find unchosen set containing at least n/(m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sqrt(k)). Choose and Iterate.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For every remaining unchosen set, choose n/m</a:t>
            </a:r>
            <a:r>
              <a:rPr lang="en" sz="2400" baseline="30000">
                <a:latin typeface="Trebuchet MS"/>
                <a:ea typeface="Trebuchet MS"/>
                <a:cs typeface="Trebuchet MS"/>
                <a:sym typeface="Trebuchet MS"/>
              </a:rPr>
              <a:t>2ε</a:t>
            </a: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 uniformly at random from the uncovered items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75" name="Shape 3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Lower Bound</a:t>
            </a:r>
          </a:p>
        </p:txBody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holds for deterministic oracles only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proof somewhat involved, uses the probabilistic method</a:t>
            </a: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solidFill>
                  <a:srgbClr val="4B4C4E"/>
                </a:solidFill>
                <a:latin typeface="Trebuchet MS"/>
                <a:ea typeface="Trebuchet MS"/>
                <a:cs typeface="Trebuchet MS"/>
                <a:sym typeface="Trebuchet MS"/>
              </a:rPr>
              <a:t>matches randomized upper bound</a:t>
            </a:r>
          </a:p>
          <a:p>
            <a:endParaRPr lang="en" sz="2400">
              <a:solidFill>
                <a:srgbClr val="4B4C4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solidFill>
                <a:srgbClr val="4B4C4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solidFill>
                <a:srgbClr val="4B4C4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solidFill>
                <a:srgbClr val="4B4C4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solidFill>
                <a:srgbClr val="4B4C4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rtl="0">
              <a:buClr>
                <a:srgbClr val="9D9FA3"/>
              </a:buClr>
              <a:buSzPct val="97222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Open problem: randomized lower bound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Shape 377"/>
          <p:cNvSpPr/>
          <p:nvPr/>
        </p:nvSpPr>
        <p:spPr>
          <a:xfrm>
            <a:off x="1615175" y="3476352"/>
            <a:ext cx="5762625" cy="16668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Related word</a:t>
            </a:r>
          </a:p>
        </p:txBody>
      </p:sp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915150" y="1214212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distance oracles in graphs, Thorup and Zwick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set cover in streaming model (sets are streams or items are streams)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nearest neighbor (NN) search: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85714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for k=1, SDC and NN are equivalent using the dot product similarity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85714"/>
              <a:buFont typeface="Courier New"/>
              <a:buChar char="o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no locality sensitive hashing for dot product (Charikar). So, no hope for signature schemes for SDC.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Summary</a:t>
            </a:r>
          </a:p>
        </p:txBody>
      </p:sp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915150" y="1214212"/>
            <a:ext cx="7313700" cy="126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Introduced Succinct Dynamic Covering problem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Applications in many real-world recommendation systems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approximation ratio and space tradeoffs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Deterministic and Randomized upper bounds</a:t>
            </a:r>
          </a:p>
          <a:p>
            <a:endParaRPr lang="en"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D9FA3"/>
              </a:buClr>
              <a:buSzPct val="166666"/>
              <a:buFont typeface="Arial"/>
              <a:buChar char="•"/>
            </a:pPr>
            <a:r>
              <a:rPr lang="en" sz="2400">
                <a:latin typeface="Trebuchet MS"/>
                <a:ea typeface="Trebuchet MS"/>
                <a:cs typeface="Trebuchet MS"/>
                <a:sym typeface="Trebuchet MS"/>
              </a:rPr>
              <a:t>Deterministic lower bound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/>
          <p:nvPr/>
        </p:nvSpPr>
        <p:spPr>
          <a:xfrm>
            <a:off x="533400" y="6484937"/>
            <a:ext cx="1003300" cy="2667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95" name="Shape 3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C4E"/>
              </a:buClr>
              <a:buSzPct val="25000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Thank you!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968</Words>
  <Application>Microsoft Macintosh PowerPoint</Application>
  <PresentationFormat>On-screen Show (4:3)</PresentationFormat>
  <Paragraphs>235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/>
      <vt:lpstr>Dynamic Covering for Recommendation Systems</vt:lpstr>
      <vt:lpstr>Outline</vt:lpstr>
      <vt:lpstr>Max k-cover Problem</vt:lpstr>
      <vt:lpstr>Max k-cover Problem</vt:lpstr>
      <vt:lpstr>Max k-cover in Recommendations</vt:lpstr>
      <vt:lpstr>Netflix example</vt:lpstr>
      <vt:lpstr>k-covering vs nearest neighbor</vt:lpstr>
      <vt:lpstr>oDesk example</vt:lpstr>
      <vt:lpstr>Succinct Dynamic Covering (SDC)</vt:lpstr>
      <vt:lpstr>Notice two twists</vt:lpstr>
      <vt:lpstr>Ad serving</vt:lpstr>
      <vt:lpstr>Ad serving</vt:lpstr>
      <vt:lpstr>Coverage Oracle</vt:lpstr>
      <vt:lpstr>Outline</vt:lpstr>
      <vt:lpstr>Results</vt:lpstr>
      <vt:lpstr>Simple Deterministic Algorithm</vt:lpstr>
      <vt:lpstr>Better Deterministic Algorithm</vt:lpstr>
      <vt:lpstr>Randomized Algorithm</vt:lpstr>
      <vt:lpstr>Randomized Algorithm</vt:lpstr>
      <vt:lpstr>Lower Bound</vt:lpstr>
      <vt:lpstr>Related word</vt:lpstr>
      <vt:lpstr>Summary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Covering for Recommendation Systems</dc:title>
  <cp:lastModifiedBy>Anish Das Sarma</cp:lastModifiedBy>
  <cp:revision>7</cp:revision>
  <dcterms:modified xsi:type="dcterms:W3CDTF">2012-11-17T16:50:44Z</dcterms:modified>
</cp:coreProperties>
</file>